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321" r:id="rId5"/>
    <p:sldId id="258" r:id="rId6"/>
    <p:sldId id="330" r:id="rId7"/>
    <p:sldId id="259" r:id="rId8"/>
    <p:sldId id="260" r:id="rId9"/>
    <p:sldId id="261" r:id="rId10"/>
    <p:sldId id="329" r:id="rId11"/>
    <p:sldId id="291" r:id="rId12"/>
    <p:sldId id="331" r:id="rId13"/>
    <p:sldId id="332" r:id="rId14"/>
    <p:sldId id="333" r:id="rId15"/>
    <p:sldId id="334" r:id="rId16"/>
    <p:sldId id="327" r:id="rId17"/>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ED638-8EEF-481E-A4EF-C357307DB4C5}" v="2" dt="2021-05-06T09:03:24.858"/>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6"/>
    <p:restoredTop sz="94703"/>
  </p:normalViewPr>
  <p:slideViewPr>
    <p:cSldViewPr snapToGrid="0" snapToObjects="1">
      <p:cViewPr varScale="1">
        <p:scale>
          <a:sx n="116" d="100"/>
          <a:sy n="116" d="100"/>
        </p:scale>
        <p:origin x="1360" y="184"/>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21.06.23</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21.06.23</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6/21/23</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3C3C3B"/>
        </a:solidFill>
        <a:effectLst/>
      </p:bgPr>
    </p:bg>
    <p:spTree>
      <p:nvGrpSpPr>
        <p:cNvPr id="1" name=""/>
        <p:cNvGrpSpPr/>
        <p:nvPr/>
      </p:nvGrpSpPr>
      <p:grpSpPr>
        <a:xfrm>
          <a:off x="0" y="0"/>
          <a:ext cx="0" cy="0"/>
          <a:chOff x="0" y="0"/>
          <a:chExt cx="0" cy="0"/>
        </a:xfrm>
      </p:grpSpPr>
      <p:sp>
        <p:nvSpPr>
          <p:cNvPr id="7" name="Rechteck 6"/>
          <p:cNvSpPr/>
          <p:nvPr/>
        </p:nvSpPr>
        <p:spPr bwMode="white">
          <a:xfrm>
            <a:off x="0" y="6583340"/>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0693" y="6674075"/>
            <a:ext cx="2630576" cy="786371"/>
          </a:xfrm>
          <a:prstGeom prst="rect">
            <a:avLst/>
          </a:prstGeom>
          <a:solidFill>
            <a:srgbClr val="70717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1" name="Rechteck 10"/>
          <p:cNvSpPr/>
          <p:nvPr/>
        </p:nvSpPr>
        <p:spPr>
          <a:xfrm>
            <a:off x="2758897" y="6663993"/>
            <a:ext cx="7934503" cy="786371"/>
          </a:xfrm>
          <a:prstGeom prst="rect">
            <a:avLst/>
          </a:prstGeom>
          <a:solidFill>
            <a:srgbClr val="95C11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Titel 7"/>
          <p:cNvSpPr>
            <a:spLocks noGrp="1"/>
          </p:cNvSpPr>
          <p:nvPr>
            <p:ph type="ctrTitle"/>
          </p:nvPr>
        </p:nvSpPr>
        <p:spPr>
          <a:xfrm>
            <a:off x="2762462" y="4452744"/>
            <a:ext cx="7574492" cy="2016337"/>
          </a:xfrm>
        </p:spPr>
        <p:txBody>
          <a:bodyPr anchor="b"/>
          <a:lstStyle>
            <a:lvl1pPr>
              <a:defRPr cap="all" baseline="0">
                <a:solidFill>
                  <a:schemeClr val="accent1"/>
                </a:solidFill>
              </a:defRPr>
            </a:lvl1pPr>
          </a:lstStyle>
          <a:p>
            <a:r>
              <a:rPr kumimoji="0" lang="de-DE" dirty="0"/>
              <a:t>Mastertitelformat bearbeiten</a:t>
            </a:r>
            <a:endParaRPr kumimoji="0" lang="en-US" dirty="0"/>
          </a:p>
        </p:txBody>
      </p:sp>
      <p:sp>
        <p:nvSpPr>
          <p:cNvPr id="9" name="Untertitel 8"/>
          <p:cNvSpPr>
            <a:spLocks noGrp="1"/>
          </p:cNvSpPr>
          <p:nvPr>
            <p:ph type="subTitle" idx="1"/>
          </p:nvPr>
        </p:nvSpPr>
        <p:spPr>
          <a:xfrm>
            <a:off x="2762462" y="6670446"/>
            <a:ext cx="7841827" cy="756126"/>
          </a:xfrm>
        </p:spPr>
        <p:txBody>
          <a:bodyPr anchor="ctr">
            <a:normAutofit/>
          </a:bodyPr>
          <a:lstStyle>
            <a:lvl1pPr marL="0" indent="0" algn="l">
              <a:buNone/>
              <a:defRPr sz="3000">
                <a:solidFill>
                  <a:srgbClr val="FFFFFF"/>
                </a:solidFill>
              </a:defRPr>
            </a:lvl1pPr>
            <a:lvl2pPr marL="521528" indent="0" algn="ctr">
              <a:buNone/>
            </a:lvl2pPr>
            <a:lvl3pPr marL="1043056" indent="0" algn="ctr">
              <a:buNone/>
            </a:lvl3pPr>
            <a:lvl4pPr marL="1564584" indent="0" algn="ctr">
              <a:buNone/>
            </a:lvl4pPr>
            <a:lvl5pPr marL="2086112" indent="0" algn="ctr">
              <a:buNone/>
            </a:lvl5pPr>
            <a:lvl6pPr marL="2607640" indent="0" algn="ctr">
              <a:buNone/>
            </a:lvl6pPr>
            <a:lvl7pPr marL="3129168" indent="0" algn="ctr">
              <a:buNone/>
            </a:lvl7pPr>
            <a:lvl8pPr marL="3650696" indent="0" algn="ctr">
              <a:buNone/>
            </a:lvl8pPr>
            <a:lvl9pPr marL="4172224" indent="0" algn="ctr">
              <a:buNone/>
            </a:lvl9pPr>
          </a:lstStyle>
          <a:p>
            <a:r>
              <a:rPr kumimoji="0" lang="de-DE"/>
              <a:t>Master-Untertitelformat bearbeiten</a:t>
            </a:r>
            <a:endParaRPr kumimoji="0" lang="en-US" dirty="0"/>
          </a:p>
        </p:txBody>
      </p:sp>
      <p:sp>
        <p:nvSpPr>
          <p:cNvPr id="28" name="Datumsplatzhalter 27"/>
          <p:cNvSpPr>
            <a:spLocks noGrp="1"/>
          </p:cNvSpPr>
          <p:nvPr>
            <p:ph type="dt" sz="half" idx="10"/>
          </p:nvPr>
        </p:nvSpPr>
        <p:spPr>
          <a:xfrm>
            <a:off x="89112" y="6691022"/>
            <a:ext cx="2406015" cy="756126"/>
          </a:xfrm>
          <a:prstGeom prst="rect">
            <a:avLst/>
          </a:prstGeom>
        </p:spPr>
        <p:txBody>
          <a:bodyPr anchor="ctr">
            <a:noAutofit/>
          </a:bodyPr>
          <a:lstStyle>
            <a:lvl1pPr algn="ctr">
              <a:defRPr sz="1800">
                <a:solidFill>
                  <a:schemeClr val="tx1"/>
                </a:solidFill>
                <a:latin typeface="Arial" panose="020B0604020202020204" pitchFamily="34" charset="0"/>
                <a:cs typeface="Arial" panose="020B0604020202020204" pitchFamily="34" charset="0"/>
              </a:defRPr>
            </a:lvl1pPr>
          </a:lstStyle>
          <a:p>
            <a:pPr eaLnBrk="1" latinLnBrk="0" hangingPunct="1"/>
            <a:r>
              <a:rPr lang="de-DE" dirty="0"/>
              <a:t>07/04/2020</a:t>
            </a:r>
            <a:endParaRPr lang="en-US" sz="1600" dirty="0">
              <a:solidFill>
                <a:schemeClr val="tx2"/>
              </a:solidFill>
            </a:endParaRPr>
          </a:p>
        </p:txBody>
      </p:sp>
      <p:pic>
        <p:nvPicPr>
          <p:cNvPr id="12" name="Grafik 11" descr="Ein Bild, das Objekt enthält.&#10;&#10;Automatisch generierte Beschreibung">
            <a:extLst>
              <a:ext uri="{FF2B5EF4-FFF2-40B4-BE49-F238E27FC236}">
                <a16:creationId xmlns:a16="http://schemas.microsoft.com/office/drawing/2014/main" id="{8783CEBE-9DF8-ED42-91FF-F8B6AFFE40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45815" y="314818"/>
            <a:ext cx="1066800" cy="1066800"/>
          </a:xfrm>
          <a:prstGeom prst="rect">
            <a:avLst/>
          </a:prstGeom>
        </p:spPr>
      </p:pic>
    </p:spTree>
    <p:extLst>
      <p:ext uri="{BB962C8B-B14F-4D97-AF65-F5344CB8AC3E}">
        <p14:creationId xmlns:p14="http://schemas.microsoft.com/office/powerpoint/2010/main" val="23157549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Pr>
        <a:blipFill dpi="0" rotWithShape="1">
          <a:blip r:embed="rId2">
            <a:alphaModFix amt="84000"/>
            <a:lum/>
          </a:blip>
          <a:srcRect/>
          <a:stretch>
            <a:fillRect t="-11000" b="-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r>
              <a:rPr kumimoji="0" lang="de-DE"/>
              <a:t>Mastertitelformat bearbeiten</a:t>
            </a:r>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dirty="0"/>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fld id="{9889C296-15D4-E74A-895E-0A457A8331D7}" type="slidenum">
              <a:rPr lang="de-DE" smtClean="0"/>
              <a:pPr/>
              <a:t>‹Nr.›</a:t>
            </a:fld>
            <a:endParaRPr lang="de-DE" dirty="0"/>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cxnSp>
        <p:nvCxnSpPr>
          <p:cNvPr id="7" name="Gerade Verbindung 5">
            <a:extLst>
              <a:ext uri="{FF2B5EF4-FFF2-40B4-BE49-F238E27FC236}">
                <a16:creationId xmlns:a16="http://schemas.microsoft.com/office/drawing/2014/main" id="{09FBB78F-D9C7-467D-81EF-2DA1A5E13C89}"/>
              </a:ext>
            </a:extLst>
          </p:cNvPr>
          <p:cNvCxnSpPr/>
          <p:nvPr userDrawn="1"/>
        </p:nvCxnSpPr>
        <p:spPr bwMode="auto">
          <a:xfrm flipH="1">
            <a:off x="0" y="1404367"/>
            <a:ext cx="1069340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65112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4" y="1764295"/>
            <a:ext cx="3232820"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232819"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330085"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13" name="Foliennummernplatzhalter 12"/>
          <p:cNvSpPr>
            <a:spLocks noGrp="1"/>
          </p:cNvSpPr>
          <p:nvPr>
            <p:ph type="sldNum" sz="quarter" idx="11"/>
          </p:nvPr>
        </p:nvSpPr>
        <p:spPr>
          <a:xfrm>
            <a:off x="9490393" y="6904903"/>
            <a:ext cx="1514898" cy="773630"/>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6/21/23</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lstStyle>
            <a:lvl1pPr marL="0" indent="0">
              <a:spcAft>
                <a:spcPts val="1141"/>
              </a:spcAft>
              <a:buNone/>
              <a:defRPr sz="2100"/>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3600" dirty="0"/>
              <a:t>Unterweisungsmodul</a:t>
            </a:r>
          </a:p>
          <a:p>
            <a:pPr marL="0" indent="0">
              <a:buNone/>
            </a:pPr>
            <a:r>
              <a:rPr lang="de-DE" sz="3600" b="0" dirty="0">
                <a:solidFill>
                  <a:srgbClr val="95C02A"/>
                </a:solidFill>
              </a:rPr>
              <a:t>Arbeiten außerhalb der Annäherungszone </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00_2023-06-15</a:t>
            </a:r>
          </a:p>
        </p:txBody>
      </p:sp>
    </p:spTree>
    <p:extLst>
      <p:ext uri="{BB962C8B-B14F-4D97-AF65-F5344CB8AC3E}">
        <p14:creationId xmlns:p14="http://schemas.microsoft.com/office/powerpoint/2010/main" val="161132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außerhalb der Annäherungszone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p:txBody>
          <a:bodyPr>
            <a:normAutofit fontScale="92500"/>
          </a:bodyPr>
          <a:lstStyle/>
          <a:p>
            <a:r>
              <a:rPr lang="de-DE" dirty="0"/>
              <a:t>Schutz vor elektrischen Gefährdungen, die mit dem Eindringen in die Annäherungszone verbunden sind, kann durch </a:t>
            </a:r>
            <a:r>
              <a:rPr lang="de-DE" dirty="0">
                <a:solidFill>
                  <a:srgbClr val="95C02A"/>
                </a:solidFill>
              </a:rPr>
              <a:t>Schutzvorrichtung, Abdeckung, Kapselung oder isolierende Umhüllung </a:t>
            </a:r>
            <a:r>
              <a:rPr lang="de-DE" dirty="0"/>
              <a:t>sichergestellt werden:</a:t>
            </a:r>
          </a:p>
          <a:p>
            <a:pPr lvl="1"/>
            <a:r>
              <a:rPr lang="de-DE" dirty="0"/>
              <a:t>Diese sind von einer Elektrofachkraft oder eine elektrotechnisch unterwiesene Person so auszuwählen und anzubringen, dass ausreichender Schutz gegen zu erwartende elektrische und mechanische Beanspruchungen gegeben ist.</a:t>
            </a:r>
          </a:p>
          <a:p>
            <a:pPr lvl="1"/>
            <a:r>
              <a:rPr lang="de-DE" dirty="0"/>
              <a:t>Diese müssen während der Arbeiten in ordnungsgemäßem Zustand gehalten werden und sicher angebracht sein. Bieten solche Einrichtungen keinen vollständigen Schutz gegen Berühren der blanken unter Spannung stehenden Teile, müssen Laien, die in der Nähe dieser Teile arbeiten, beaufsichtigt werden.</a:t>
            </a:r>
          </a:p>
          <a:p>
            <a:pPr lvl="2"/>
            <a:r>
              <a:rPr lang="de-DE" dirty="0"/>
              <a:t>bei Niederspannungsanlagen Schutzart nicht weniger als IP2X... oder IPXXB; </a:t>
            </a:r>
          </a:p>
          <a:p>
            <a:pPr lvl="2"/>
            <a:r>
              <a:rPr lang="de-DE" dirty="0"/>
              <a:t>bei Hochspannungsanlagen nicht weniger als IP3X oder IPXXC)</a:t>
            </a:r>
          </a:p>
          <a:p>
            <a:r>
              <a:rPr lang="de-DE" dirty="0"/>
              <a:t>Bei Arbeiten hinter Schutzvorrichtungen mit vollständigem Berührungsschutz sind keine Schutzabstände erforderlich. </a:t>
            </a:r>
          </a:p>
        </p:txBody>
      </p:sp>
    </p:spTree>
    <p:extLst>
      <p:ext uri="{BB962C8B-B14F-4D97-AF65-F5344CB8AC3E}">
        <p14:creationId xmlns:p14="http://schemas.microsoft.com/office/powerpoint/2010/main" val="279615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Mindestarbeitsabstand D</a:t>
            </a:r>
            <a:r>
              <a:rPr lang="de-DE"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WV</a:t>
            </a:r>
            <a:endParaRPr lang="de-DE" baseline="-25000"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sp>
        <p:nvSpPr>
          <p:cNvPr id="2" name="Inhaltsplatzhalter 1"/>
          <p:cNvSpPr>
            <a:spLocks noGrp="1"/>
          </p:cNvSpPr>
          <p:nvPr>
            <p:ph sz="quarter" idx="1"/>
          </p:nvPr>
        </p:nvSpPr>
        <p:spPr/>
        <p:txBody>
          <a:bodyPr>
            <a:normAutofit/>
          </a:bodyPr>
          <a:lstStyle/>
          <a:p>
            <a:r>
              <a:rPr lang="de-DE" sz="1800" dirty="0">
                <a:effectLst/>
                <a:ea typeface="Calibri" panose="020F0502020204030204" pitchFamily="34" charset="0"/>
              </a:rPr>
              <a:t>Wurde die Gefahr des Eindringens in die Annäherungszone festgestellt, so ist ein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festzulegen und jederzeit und in jeder Situation einzuhalten </a:t>
            </a:r>
          </a:p>
          <a:p>
            <a:r>
              <a:rPr lang="de-DE" sz="1800" dirty="0">
                <a:solidFill>
                  <a:srgbClr val="000000"/>
                </a:solidFill>
                <a:effectLst/>
                <a:ea typeface="Times New Roman" panose="02020603050405020304" pitchFamily="18" charset="0"/>
              </a:rPr>
              <a:t>Der </a:t>
            </a:r>
            <a:r>
              <a:rPr lang="de-DE" sz="1800" b="1" i="1" dirty="0">
                <a:solidFill>
                  <a:srgbClr val="00B050"/>
                </a:solidFill>
                <a:effectLst/>
                <a:ea typeface="Times New Roman" panose="02020603050405020304" pitchFamily="18" charset="0"/>
              </a:rPr>
              <a:t>Mindestarbeitsabstand D</a:t>
            </a:r>
            <a:r>
              <a:rPr lang="de-DE" sz="1800" b="1" i="1" baseline="-25000" dirty="0">
                <a:solidFill>
                  <a:srgbClr val="00B050"/>
                </a:solidFill>
                <a:effectLst/>
                <a:ea typeface="Times New Roman" panose="02020603050405020304" pitchFamily="18" charset="0"/>
              </a:rPr>
              <a:t>WV</a:t>
            </a:r>
            <a:r>
              <a:rPr lang="de-DE" sz="1800" dirty="0">
                <a:solidFill>
                  <a:srgbClr val="00B050"/>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sollte auf der Grundlage der minimalen zulässigen Abstände in der Luft unter Berücksichtigung der </a:t>
            </a:r>
            <a:r>
              <a:rPr lang="de-DE" sz="1800" b="1" i="1" dirty="0">
                <a:solidFill>
                  <a:srgbClr val="E36C0A"/>
                </a:solidFill>
                <a:effectLst/>
                <a:ea typeface="Times New Roman" panose="02020603050405020304" pitchFamily="18" charset="0"/>
              </a:rPr>
              <a:t>Gesamtabmessung der zu verwendenden Ausrüstung L</a:t>
            </a:r>
            <a:r>
              <a:rPr lang="de-DE" sz="1800" dirty="0">
                <a:solidFill>
                  <a:srgbClr val="E36C0A"/>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festgelegt werden und ist von der </a:t>
            </a:r>
            <a:r>
              <a:rPr lang="de-DE" sz="1800" b="1" i="1" dirty="0">
                <a:solidFill>
                  <a:srgbClr val="0070C0"/>
                </a:solidFill>
                <a:effectLst/>
                <a:ea typeface="Times New Roman" panose="02020603050405020304" pitchFamily="18" charset="0"/>
              </a:rPr>
              <a:t>Annährungszone D</a:t>
            </a:r>
            <a:r>
              <a:rPr lang="de-DE" sz="1800" b="1" i="1" baseline="-25000" dirty="0">
                <a:solidFill>
                  <a:srgbClr val="0070C0"/>
                </a:solidFill>
                <a:effectLst/>
                <a:ea typeface="Times New Roman" panose="02020603050405020304" pitchFamily="18" charset="0"/>
              </a:rPr>
              <a:t>V</a:t>
            </a:r>
            <a:r>
              <a:rPr lang="de-DE" sz="1800" dirty="0">
                <a:solidFill>
                  <a:srgbClr val="000000"/>
                </a:solidFill>
                <a:effectLst/>
                <a:ea typeface="Times New Roman" panose="02020603050405020304" pitchFamily="18" charset="0"/>
              </a:rPr>
              <a:t> abzuleiten. Wenn die Arbeit mit einem größeren Abstand als </a:t>
            </a:r>
            <a:r>
              <a:rPr lang="de-DE" sz="1800" b="1" i="1" dirty="0">
                <a:solidFill>
                  <a:srgbClr val="0070C0"/>
                </a:solidFill>
                <a:effectLst/>
                <a:ea typeface="Times New Roman" panose="02020603050405020304" pitchFamily="18" charset="0"/>
              </a:rPr>
              <a:t>D</a:t>
            </a:r>
            <a:r>
              <a:rPr lang="de-DE" sz="1800" b="1" i="1" baseline="-25000" dirty="0">
                <a:solidFill>
                  <a:srgbClr val="0070C0"/>
                </a:solidFill>
                <a:effectLst/>
                <a:ea typeface="Times New Roman" panose="02020603050405020304" pitchFamily="18" charset="0"/>
              </a:rPr>
              <a:t>V</a:t>
            </a:r>
            <a:r>
              <a:rPr lang="de-DE" sz="1800" dirty="0">
                <a:solidFill>
                  <a:srgbClr val="000000"/>
                </a:solidFill>
                <a:effectLst/>
                <a:ea typeface="Times New Roman" panose="02020603050405020304" pitchFamily="18" charset="0"/>
              </a:rPr>
              <a:t> ausgeführt wird, kann der </a:t>
            </a:r>
            <a:r>
              <a:rPr lang="de-DE" sz="1800" b="1" i="1" dirty="0">
                <a:solidFill>
                  <a:srgbClr val="7030A0"/>
                </a:solidFill>
                <a:effectLst/>
                <a:ea typeface="Times New Roman" panose="02020603050405020304" pitchFamily="18" charset="0"/>
              </a:rPr>
              <a:t>ergonomische Abstand E</a:t>
            </a:r>
            <a:r>
              <a:rPr lang="de-DE" sz="1800" dirty="0">
                <a:solidFill>
                  <a:srgbClr val="FFC000"/>
                </a:solidFill>
                <a:effectLst/>
                <a:ea typeface="Times New Roman" panose="02020603050405020304" pitchFamily="18" charset="0"/>
              </a:rPr>
              <a:t> </a:t>
            </a:r>
            <a:r>
              <a:rPr lang="de-DE" sz="1800" dirty="0">
                <a:solidFill>
                  <a:srgbClr val="000000"/>
                </a:solidFill>
                <a:effectLst/>
                <a:ea typeface="Times New Roman" panose="02020603050405020304" pitchFamily="18" charset="0"/>
              </a:rPr>
              <a:t>in den meisten Fällen vernachlässigt werden, wenn der Abstand zum unter Spannung stehenden blanken Teil groß ist.</a:t>
            </a:r>
            <a:endParaRPr lang="de-DE" sz="1800" dirty="0">
              <a:solidFill>
                <a:srgbClr val="000000"/>
              </a:solidFill>
              <a:ea typeface="Times New Roman" panose="02020603050405020304" pitchFamily="18" charset="0"/>
            </a:endParaRPr>
          </a:p>
          <a:p>
            <a:endParaRPr lang="de-DE" sz="1800" dirty="0">
              <a:effectLst/>
              <a:ea typeface="Times New Roman" panose="02020603050405020304" pitchFamily="18" charset="0"/>
            </a:endParaRPr>
          </a:p>
          <a:p>
            <a:pPr marL="0" indent="0" algn="ctr">
              <a:buNone/>
            </a:pPr>
            <a:r>
              <a:rPr lang="de-DE" sz="4000" b="1" i="1" dirty="0">
                <a:solidFill>
                  <a:srgbClr val="00B050"/>
                </a:solidFill>
                <a:effectLst/>
                <a:ea typeface="Times New Roman" panose="02020603050405020304" pitchFamily="18" charset="0"/>
              </a:rPr>
              <a:t>D</a:t>
            </a:r>
            <a:r>
              <a:rPr lang="de-DE" sz="4000" b="1" i="1" baseline="-25000" dirty="0">
                <a:solidFill>
                  <a:srgbClr val="00B050"/>
                </a:solidFill>
                <a:effectLst/>
                <a:ea typeface="Times New Roman" panose="02020603050405020304" pitchFamily="18" charset="0"/>
              </a:rPr>
              <a:t>WV</a:t>
            </a:r>
            <a:r>
              <a:rPr lang="de-DE" sz="4000" b="1" i="1" dirty="0">
                <a:solidFill>
                  <a:srgbClr val="000000"/>
                </a:solidFill>
                <a:effectLst/>
                <a:ea typeface="Times New Roman" panose="02020603050405020304" pitchFamily="18" charset="0"/>
              </a:rPr>
              <a:t> = </a:t>
            </a:r>
            <a:r>
              <a:rPr lang="de-DE" sz="4000" b="1" i="1" dirty="0">
                <a:solidFill>
                  <a:srgbClr val="0070C0"/>
                </a:solidFill>
                <a:effectLst/>
                <a:ea typeface="Times New Roman" panose="02020603050405020304" pitchFamily="18" charset="0"/>
              </a:rPr>
              <a:t>D</a:t>
            </a:r>
            <a:r>
              <a:rPr lang="de-DE" sz="4000" b="1" i="1" baseline="-25000" dirty="0">
                <a:solidFill>
                  <a:srgbClr val="0070C0"/>
                </a:solidFill>
                <a:effectLst/>
                <a:ea typeface="Times New Roman" panose="02020603050405020304" pitchFamily="18" charset="0"/>
              </a:rPr>
              <a:t>V</a:t>
            </a:r>
            <a:r>
              <a:rPr lang="de-DE" sz="4000" b="1" i="1" dirty="0">
                <a:solidFill>
                  <a:srgbClr val="0070C0"/>
                </a:solidFill>
                <a:effectLst/>
                <a:ea typeface="Times New Roman" panose="02020603050405020304" pitchFamily="18" charset="0"/>
              </a:rPr>
              <a:t> </a:t>
            </a:r>
            <a:r>
              <a:rPr lang="de-DE" sz="4000" b="1" i="1" dirty="0">
                <a:solidFill>
                  <a:srgbClr val="000000"/>
                </a:solidFill>
                <a:effectLst/>
                <a:ea typeface="Times New Roman" panose="02020603050405020304" pitchFamily="18" charset="0"/>
              </a:rPr>
              <a:t>+ </a:t>
            </a:r>
            <a:r>
              <a:rPr lang="de-DE" sz="4000" b="1" i="1" dirty="0">
                <a:solidFill>
                  <a:srgbClr val="7030A0"/>
                </a:solidFill>
                <a:effectLst/>
                <a:ea typeface="Times New Roman" panose="02020603050405020304" pitchFamily="18" charset="0"/>
              </a:rPr>
              <a:t>E</a:t>
            </a:r>
            <a:r>
              <a:rPr lang="de-DE" sz="4000" b="1" i="1" dirty="0">
                <a:solidFill>
                  <a:srgbClr val="000000"/>
                </a:solidFill>
                <a:effectLst/>
                <a:ea typeface="Times New Roman" panose="02020603050405020304" pitchFamily="18" charset="0"/>
              </a:rPr>
              <a:t> + </a:t>
            </a:r>
            <a:r>
              <a:rPr lang="de-DE" sz="4000" b="1" i="1" dirty="0">
                <a:solidFill>
                  <a:srgbClr val="E36C0A"/>
                </a:solidFill>
                <a:effectLst/>
                <a:ea typeface="Times New Roman" panose="02020603050405020304" pitchFamily="18" charset="0"/>
              </a:rPr>
              <a:t>L</a:t>
            </a:r>
            <a:endParaRPr lang="de-DE" sz="4000" dirty="0">
              <a:effectLst/>
              <a:ea typeface="Times New Roman" panose="02020603050405020304" pitchFamily="18" charset="0"/>
            </a:endParaRPr>
          </a:p>
          <a:p>
            <a:endParaRPr lang="de-DE" sz="1800" dirty="0"/>
          </a:p>
          <a:p>
            <a:r>
              <a:rPr lang="de-DE" sz="1800" dirty="0"/>
              <a:t>Es wird dringend empfohlen, dass dieser definierte Abstand D</a:t>
            </a:r>
            <a:r>
              <a:rPr lang="de-DE" sz="1800" baseline="-25000" dirty="0"/>
              <a:t>WV</a:t>
            </a:r>
            <a:r>
              <a:rPr lang="de-DE" sz="1800" dirty="0"/>
              <a:t> größer ist als D</a:t>
            </a:r>
            <a:r>
              <a:rPr lang="de-DE" sz="1800" baseline="-25000" dirty="0"/>
              <a:t>V</a:t>
            </a:r>
            <a:r>
              <a:rPr lang="de-DE" sz="1800" dirty="0"/>
              <a:t>.</a:t>
            </a:r>
          </a:p>
        </p:txBody>
      </p:sp>
    </p:spTree>
    <p:extLst>
      <p:ext uri="{BB962C8B-B14F-4D97-AF65-F5344CB8AC3E}">
        <p14:creationId xmlns:p14="http://schemas.microsoft.com/office/powerpoint/2010/main" val="305240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Mindestarbeitsabstand D</a:t>
            </a:r>
            <a:r>
              <a:rPr lang="de-DE"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WV</a:t>
            </a:r>
            <a:endParaRPr lang="de-DE" baseline="-25000" dirty="0">
              <a:solidFill>
                <a:schemeClr val="tx1"/>
              </a:solidFill>
            </a:endParaRP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12</a:t>
            </a:fld>
            <a:endParaRPr lang="de-DE" dirty="0"/>
          </a:p>
        </p:txBody>
      </p:sp>
      <p:sp>
        <p:nvSpPr>
          <p:cNvPr id="2" name="Inhaltsplatzhalter 1"/>
          <p:cNvSpPr>
            <a:spLocks noGrp="1"/>
          </p:cNvSpPr>
          <p:nvPr>
            <p:ph sz="quarter" idx="1"/>
          </p:nvPr>
        </p:nvSpPr>
        <p:spPr/>
        <p:txBody>
          <a:bodyPr>
            <a:normAutofit lnSpcReduction="10000"/>
          </a:bodyPr>
          <a:lstStyle/>
          <a:p>
            <a:r>
              <a:rPr lang="de-DE" sz="1800" dirty="0">
                <a:effectLst/>
                <a:ea typeface="Calibri" panose="020F0502020204030204" pitchFamily="34" charset="0"/>
              </a:rPr>
              <a:t>Bei Anwendung des Schutzes durch Abstand müssen beim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Bewegungen von Leitern und/oder Geräten, wie z. B. ausschwingende Lasten, Trag- und Hebegeräten berücksichtigt werden und dieser ist vom nächstgelegenen Leiter oder blanken, unter Spannung stehenden Teil zu messen.</a:t>
            </a:r>
          </a:p>
          <a:p>
            <a:r>
              <a:rPr lang="de-DE" sz="1800" dirty="0">
                <a:effectLst/>
                <a:ea typeface="Calibri" panose="020F0502020204030204" pitchFamily="34" charset="0"/>
              </a:rPr>
              <a:t>Der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muss zusätzlich berücksichtigen:</a:t>
            </a:r>
          </a:p>
          <a:p>
            <a:pPr lvl="1"/>
            <a:r>
              <a:rPr lang="de-DE" sz="1800" dirty="0">
                <a:effectLst/>
                <a:ea typeface="Calibri" panose="020F0502020204030204" pitchFamily="34" charset="0"/>
              </a:rPr>
              <a:t>die Netz-Nennspannung;</a:t>
            </a:r>
          </a:p>
          <a:p>
            <a:pPr lvl="1"/>
            <a:r>
              <a:rPr lang="de-DE" sz="1800" dirty="0">
                <a:effectLst/>
                <a:ea typeface="Calibri" panose="020F0502020204030204" pitchFamily="34" charset="0"/>
              </a:rPr>
              <a:t>die Art der Arbeit;</a:t>
            </a:r>
          </a:p>
          <a:p>
            <a:pPr lvl="1"/>
            <a:r>
              <a:rPr lang="de-DE" sz="1800" dirty="0">
                <a:effectLst/>
                <a:ea typeface="Calibri" panose="020F0502020204030204" pitchFamily="34" charset="0"/>
              </a:rPr>
              <a:t>die verwendeten Werkzeuge oder Ausrüstungen;</a:t>
            </a:r>
          </a:p>
          <a:p>
            <a:pPr lvl="1"/>
            <a:r>
              <a:rPr lang="de-DE" sz="1800" dirty="0">
                <a:effectLst/>
                <a:ea typeface="Calibri" panose="020F0502020204030204" pitchFamily="34" charset="0"/>
              </a:rPr>
              <a:t>dass beteiligte Personen über keine elektrotechnischen Kenntnisse verfügen.</a:t>
            </a:r>
          </a:p>
          <a:p>
            <a:r>
              <a:rPr lang="de-DE" sz="1800" dirty="0">
                <a:effectLst/>
                <a:ea typeface="Calibri" panose="020F0502020204030204" pitchFamily="34" charset="0"/>
              </a:rPr>
              <a:t>Erforderlichenfalls, z. B. aufgrund einer veränderten Situation, ist der Mindestarbeitsabstand D</a:t>
            </a:r>
            <a:r>
              <a:rPr lang="de-DE" sz="1800" baseline="-25000" dirty="0">
                <a:effectLst/>
                <a:ea typeface="Calibri" panose="020F0502020204030204" pitchFamily="34" charset="0"/>
              </a:rPr>
              <a:t>WV</a:t>
            </a:r>
            <a:r>
              <a:rPr lang="de-DE" sz="1800" dirty="0">
                <a:effectLst/>
                <a:ea typeface="Calibri" panose="020F0502020204030204" pitchFamily="34" charset="0"/>
              </a:rPr>
              <a:t> während der Arbeit erneut festzulegen.</a:t>
            </a:r>
          </a:p>
          <a:p>
            <a:r>
              <a:rPr lang="de-DE" sz="1800" dirty="0">
                <a:effectLst/>
                <a:ea typeface="Calibri" panose="020F0502020204030204" pitchFamily="34" charset="0"/>
              </a:rPr>
              <a:t>Bei Freileitungen sind alle möglichen Bewegungen der Leiterseile in Betracht zu ziehen sowie jede Bewegung oder Verlagerung, jedes Ausschwingen, Wegschnellen oder Herunterfallen von Gegenständen, die bei der Arbeit benutzt werden.</a:t>
            </a:r>
          </a:p>
        </p:txBody>
      </p:sp>
    </p:spTree>
    <p:extLst>
      <p:ext uri="{BB962C8B-B14F-4D97-AF65-F5344CB8AC3E}">
        <p14:creationId xmlns:p14="http://schemas.microsoft.com/office/powerpoint/2010/main" val="126229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Annäherung – und Gefahrenzone</a:t>
            </a:r>
          </a:p>
          <a:p>
            <a:pPr marL="457200" indent="-457200">
              <a:buFont typeface="Arial" panose="020B0604020202020204" pitchFamily="34" charset="0"/>
              <a:buChar char="•"/>
            </a:pPr>
            <a:r>
              <a:rPr lang="de-DE" dirty="0"/>
              <a:t>Spannungsabhängige Schutzabstände</a:t>
            </a:r>
          </a:p>
          <a:p>
            <a:pPr marL="457200" indent="-457200">
              <a:buFont typeface="Arial" panose="020B0604020202020204" pitchFamily="34" charset="0"/>
              <a:buChar char="•"/>
            </a:pPr>
            <a:r>
              <a:rPr lang="de-DE" dirty="0"/>
              <a:t>Ermittlung des Mindestarbeitsabstand</a:t>
            </a:r>
          </a:p>
          <a:p>
            <a:pPr marL="457200" indent="-457200">
              <a:buFont typeface="Arial" panose="020B0604020202020204" pitchFamily="34" charset="0"/>
              <a:buChar char="•"/>
            </a:pPr>
            <a:r>
              <a:rPr lang="de-DE" dirty="0"/>
              <a:t>Was beim Arbeiten außerhalb der Annäherungszone zu berücksichtigen ist</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13</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Unterschiede zwischen Annäherung – und Gefahrenzone</a:t>
            </a:r>
          </a:p>
          <a:p>
            <a:pPr marL="457200" indent="-457200">
              <a:buFont typeface="Arial" panose="020B0604020202020204" pitchFamily="34" charset="0"/>
              <a:buChar char="•"/>
            </a:pPr>
            <a:r>
              <a:rPr lang="de-DE" dirty="0"/>
              <a:t>Spannungsabhängige Schutzabstände</a:t>
            </a:r>
          </a:p>
          <a:p>
            <a:pPr marL="457200" indent="-457200">
              <a:buFont typeface="Arial" panose="020B0604020202020204" pitchFamily="34" charset="0"/>
              <a:buChar char="•"/>
            </a:pPr>
            <a:r>
              <a:rPr lang="de-DE" dirty="0"/>
              <a:t>Ermittlung des Mindestarbeitsabstands</a:t>
            </a:r>
          </a:p>
          <a:p>
            <a:pPr marL="457200" indent="-457200">
              <a:buFont typeface="Arial" panose="020B0604020202020204" pitchFamily="34" charset="0"/>
              <a:buChar char="•"/>
            </a:pPr>
            <a:r>
              <a:rPr lang="de-DE" dirty="0"/>
              <a:t>Was beim Arbeiten außerhalb der Annäherungszone zu berücksichtigen ist</a:t>
            </a:r>
          </a:p>
        </p:txBody>
      </p:sp>
      <p:sp>
        <p:nvSpPr>
          <p:cNvPr id="10" name="Titel 9"/>
          <p:cNvSpPr>
            <a:spLocks noGrp="1"/>
          </p:cNvSpPr>
          <p:nvPr>
            <p:ph type="title"/>
          </p:nvPr>
        </p:nvSpPr>
        <p:spPr/>
        <p:txBody>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65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VDE 0105-100</a:t>
            </a:r>
          </a:p>
          <a:p>
            <a:r>
              <a:rPr lang="de-DE" dirty="0"/>
              <a:t>E DIN EN 50110-1</a:t>
            </a:r>
          </a:p>
        </p:txBody>
      </p:sp>
      <p:sp>
        <p:nvSpPr>
          <p:cNvPr id="4" name="Titel 3"/>
          <p:cNvSpPr>
            <a:spLocks noGrp="1"/>
          </p:cNvSpPr>
          <p:nvPr>
            <p:ph type="title"/>
          </p:nvPr>
        </p:nvSpPr>
        <p:spPr/>
        <p:txBody>
          <a:bodyPr>
            <a:noAutofit/>
          </a:bodyPr>
          <a:lstStyle/>
          <a:p>
            <a:r>
              <a:rPr lang="de-DE" sz="4000" dirty="0"/>
              <a:t>Annäherungs- und Gefahrenzone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3</a:t>
            </a:fld>
            <a:endParaRPr lang="de-DE" dirty="0"/>
          </a:p>
        </p:txBody>
      </p:sp>
    </p:spTree>
    <p:extLst>
      <p:ext uri="{BB962C8B-B14F-4D97-AF65-F5344CB8AC3E}">
        <p14:creationId xmlns:p14="http://schemas.microsoft.com/office/powerpoint/2010/main" val="34701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Arbeitsmethoden nach E DIN EN 50110-1 </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2" name="Inhaltsplatzhalter 1"/>
          <p:cNvSpPr>
            <a:spLocks noGrp="1"/>
          </p:cNvSpPr>
          <p:nvPr>
            <p:ph sz="quarter" idx="1"/>
          </p:nvPr>
        </p:nvSpPr>
        <p:spPr>
          <a:xfrm>
            <a:off x="716458" y="1764295"/>
            <a:ext cx="5367101" cy="4956828"/>
          </a:xfrm>
        </p:spPr>
        <p:txBody>
          <a:bodyPr>
            <a:normAutofit/>
          </a:bodyPr>
          <a:lstStyle/>
          <a:p>
            <a:pPr marL="0" indent="0">
              <a:buNone/>
            </a:pPr>
            <a:r>
              <a:rPr lang="de-DE" dirty="0"/>
              <a:t>Die </a:t>
            </a:r>
            <a:r>
              <a:rPr lang="de-DE" sz="2000" dirty="0">
                <a:effectLst/>
                <a:latin typeface="Arial" panose="020B0604020202020204" pitchFamily="34" charset="0"/>
                <a:cs typeface="Arial" panose="020B0604020202020204" pitchFamily="34" charset="0"/>
              </a:rPr>
              <a:t>E DIN EN 50110-1 unterscheidet </a:t>
            </a:r>
            <a:r>
              <a:rPr lang="de-DE" dirty="0"/>
              <a:t>zwischen vier unterschiedliche Arbeitsmethoden:</a:t>
            </a:r>
          </a:p>
          <a:p>
            <a:r>
              <a:rPr lang="de-DE" dirty="0"/>
              <a:t>Arbeit im spannungsfreien Zustand (5 Sicherheitsregeln)</a:t>
            </a:r>
          </a:p>
          <a:p>
            <a:r>
              <a:rPr lang="de-DE" dirty="0"/>
              <a:t>Arbeiten außerhalb der Annäherungszone</a:t>
            </a:r>
          </a:p>
          <a:p>
            <a:r>
              <a:rPr lang="de-DE" dirty="0"/>
              <a:t>Arbeiten innerhalb der Annäherungszone (Arbeiten in der Nähe unter Spannung stehender Teile</a:t>
            </a:r>
          </a:p>
          <a:p>
            <a:r>
              <a:rPr lang="de-DE" dirty="0"/>
              <a:t>Arbeiten unter Spannung (</a:t>
            </a:r>
            <a:r>
              <a:rPr lang="de-DE" dirty="0" err="1"/>
              <a:t>AuS</a:t>
            </a:r>
            <a:r>
              <a:rPr lang="de-DE" dirty="0"/>
              <a:t>)</a:t>
            </a:r>
          </a:p>
          <a:p>
            <a:endParaRPr lang="de-DE" dirty="0"/>
          </a:p>
          <a:p>
            <a:pPr marL="0" indent="0">
              <a:buNone/>
            </a:pPr>
            <a:endParaRPr lang="de-DE" dirty="0"/>
          </a:p>
          <a:p>
            <a:endParaRPr lang="de-DE" dirty="0"/>
          </a:p>
        </p:txBody>
      </p:sp>
      <p:pic>
        <p:nvPicPr>
          <p:cNvPr id="5" name="Grafik 4">
            <a:extLst>
              <a:ext uri="{FF2B5EF4-FFF2-40B4-BE49-F238E27FC236}">
                <a16:creationId xmlns:a16="http://schemas.microsoft.com/office/drawing/2014/main" id="{0E215E8C-6A1A-579F-8D38-725820232DB3}"/>
              </a:ext>
            </a:extLst>
          </p:cNvPr>
          <p:cNvPicPr>
            <a:picLocks noChangeAspect="1"/>
          </p:cNvPicPr>
          <p:nvPr/>
        </p:nvPicPr>
        <p:blipFill>
          <a:blip r:embed="rId2"/>
          <a:stretch>
            <a:fillRect/>
          </a:stretch>
        </p:blipFill>
        <p:spPr>
          <a:xfrm>
            <a:off x="6494285" y="1694971"/>
            <a:ext cx="3632200" cy="5168900"/>
          </a:xfrm>
          <a:prstGeom prst="rect">
            <a:avLst/>
          </a:prstGeom>
        </p:spPr>
      </p:pic>
      <p:sp>
        <p:nvSpPr>
          <p:cNvPr id="7" name="Textfeld 6">
            <a:extLst>
              <a:ext uri="{FF2B5EF4-FFF2-40B4-BE49-F238E27FC236}">
                <a16:creationId xmlns:a16="http://schemas.microsoft.com/office/drawing/2014/main" id="{89F2A523-1BA7-6352-2EC2-95FF7A7D8D14}"/>
              </a:ext>
            </a:extLst>
          </p:cNvPr>
          <p:cNvSpPr txBox="1"/>
          <p:nvPr/>
        </p:nvSpPr>
        <p:spPr>
          <a:xfrm>
            <a:off x="6887026" y="6863871"/>
            <a:ext cx="3106060" cy="246221"/>
          </a:xfrm>
          <a:prstGeom prst="rect">
            <a:avLst/>
          </a:prstGeom>
          <a:noFill/>
        </p:spPr>
        <p:txBody>
          <a:bodyPr wrap="square">
            <a:spAutoFit/>
          </a:bodyPr>
          <a:lstStyle/>
          <a:p>
            <a:r>
              <a:rPr lang="de-DE" sz="1000" dirty="0">
                <a:effectLst/>
                <a:latin typeface="Arial" panose="020B0604020202020204" pitchFamily="34" charset="0"/>
                <a:cs typeface="Arial" panose="020B0604020202020204" pitchFamily="34" charset="0"/>
              </a:rPr>
              <a:t>Quelle: E DIN EN 50110-1 (VDE 0105-1):2022-11 </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6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Arbeitsmethoden nach VDE 0105-100</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2" name="Inhaltsplatzhalter 1"/>
          <p:cNvSpPr>
            <a:spLocks noGrp="1"/>
          </p:cNvSpPr>
          <p:nvPr>
            <p:ph sz="quarter" idx="1"/>
          </p:nvPr>
        </p:nvSpPr>
        <p:spPr/>
        <p:txBody>
          <a:bodyPr/>
          <a:lstStyle/>
          <a:p>
            <a:pPr marL="0" indent="0">
              <a:buNone/>
            </a:pPr>
            <a:r>
              <a:rPr lang="de-DE" b="1" dirty="0">
                <a:solidFill>
                  <a:schemeClr val="accent2"/>
                </a:solidFill>
              </a:rPr>
              <a:t>Arbeiten im spannungsfreien Zustand</a:t>
            </a:r>
          </a:p>
          <a:p>
            <a:pPr marL="0" indent="0">
              <a:buNone/>
            </a:pPr>
            <a:r>
              <a:rPr lang="de-DE" dirty="0"/>
              <a:t>Für das Arbeiten im spannungsfreien Zustand werden die </a:t>
            </a:r>
            <a:r>
              <a:rPr lang="de-DE" dirty="0">
                <a:solidFill>
                  <a:schemeClr val="bg2">
                    <a:lumMod val="50000"/>
                  </a:schemeClr>
                </a:solidFill>
              </a:rPr>
              <a:t>Fünf</a:t>
            </a:r>
            <a:r>
              <a:rPr lang="de-DE" dirty="0">
                <a:solidFill>
                  <a:srgbClr val="F8AF15"/>
                </a:solidFill>
              </a:rPr>
              <a:t> </a:t>
            </a:r>
            <a:r>
              <a:rPr lang="de-DE" dirty="0">
                <a:solidFill>
                  <a:schemeClr val="bg2">
                    <a:lumMod val="50000"/>
                  </a:schemeClr>
                </a:solidFill>
              </a:rPr>
              <a:t>Sicherheitsregeln</a:t>
            </a:r>
            <a:r>
              <a:rPr lang="de-DE" dirty="0">
                <a:solidFill>
                  <a:srgbClr val="F8AF15"/>
                </a:solidFill>
              </a:rPr>
              <a:t> </a:t>
            </a:r>
            <a:r>
              <a:rPr lang="de-DE" dirty="0"/>
              <a:t>angewendet um eine Gefährdung zu vermeiden.</a:t>
            </a:r>
          </a:p>
          <a:p>
            <a:pPr marL="0" indent="0">
              <a:buNone/>
            </a:pPr>
            <a:endParaRPr lang="de-DE" dirty="0"/>
          </a:p>
          <a:p>
            <a:pPr marL="0" indent="0">
              <a:buNone/>
            </a:pPr>
            <a:r>
              <a:rPr lang="de-DE" b="1" dirty="0">
                <a:solidFill>
                  <a:schemeClr val="accent2"/>
                </a:solidFill>
              </a:rPr>
              <a:t>Arbeiten unter Spannung</a:t>
            </a:r>
          </a:p>
          <a:p>
            <a:pPr marL="0" indent="0">
              <a:buNone/>
            </a:pPr>
            <a:r>
              <a:rPr lang="de-DE" dirty="0"/>
              <a:t>sind Arbeiten, bei denen mit Werkzeug oder Körperteilen in die </a:t>
            </a:r>
            <a:r>
              <a:rPr lang="de-DE" dirty="0">
                <a:solidFill>
                  <a:schemeClr val="bg2">
                    <a:lumMod val="50000"/>
                  </a:schemeClr>
                </a:solidFill>
              </a:rPr>
              <a:t>Gefahrenzone </a:t>
            </a:r>
            <a:r>
              <a:rPr lang="de-DE" dirty="0"/>
              <a:t>eingedrungen wird</a:t>
            </a:r>
          </a:p>
          <a:p>
            <a:pPr marL="0" indent="0">
              <a:buNone/>
            </a:pPr>
            <a:endParaRPr lang="de-DE" dirty="0"/>
          </a:p>
          <a:p>
            <a:pPr marL="0" indent="0">
              <a:buNone/>
            </a:pPr>
            <a:r>
              <a:rPr lang="de-DE" b="1" dirty="0">
                <a:solidFill>
                  <a:schemeClr val="accent2"/>
                </a:solidFill>
              </a:rPr>
              <a:t>Arbeiten innerhalb der Annäherungszone </a:t>
            </a:r>
          </a:p>
          <a:p>
            <a:pPr marL="0" indent="0">
              <a:buNone/>
            </a:pPr>
            <a:r>
              <a:rPr lang="de-DE" dirty="0"/>
              <a:t>umfasst alle Tätigkeiten, bei denen der Arbeitende mit Körperteilen oder Werkzeugen, Ausrüstungen und Geräten in die </a:t>
            </a:r>
            <a:r>
              <a:rPr lang="de-DE" dirty="0">
                <a:solidFill>
                  <a:schemeClr val="bg2">
                    <a:lumMod val="50000"/>
                  </a:schemeClr>
                </a:solidFill>
              </a:rPr>
              <a:t>Annäherungszone </a:t>
            </a:r>
            <a:r>
              <a:rPr lang="de-DE" dirty="0"/>
              <a:t>eindringt, die Gefahrenzone jedoch nicht erreicht.“</a:t>
            </a:r>
            <a:endParaRPr lang="de-DE" sz="800" dirty="0">
              <a:solidFill>
                <a:schemeClr val="bg2">
                  <a:lumMod val="50000"/>
                </a:schemeClr>
              </a:solidFill>
            </a:endParaRPr>
          </a:p>
        </p:txBody>
      </p:sp>
    </p:spTree>
    <p:extLst>
      <p:ext uri="{BB962C8B-B14F-4D97-AF65-F5344CB8AC3E}">
        <p14:creationId xmlns:p14="http://schemas.microsoft.com/office/powerpoint/2010/main" val="12463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pic>
        <p:nvPicPr>
          <p:cNvPr id="2" name="Grafik 1">
            <a:extLst>
              <a:ext uri="{FF2B5EF4-FFF2-40B4-BE49-F238E27FC236}">
                <a16:creationId xmlns:a16="http://schemas.microsoft.com/office/drawing/2014/main" id="{3C8850A7-8D3B-B185-22F7-35D311D27E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3500" y="1915078"/>
            <a:ext cx="7772400" cy="5074714"/>
          </a:xfrm>
          <a:prstGeom prst="rect">
            <a:avLst/>
          </a:prstGeom>
        </p:spPr>
      </p:pic>
      <p:sp>
        <p:nvSpPr>
          <p:cNvPr id="5" name="Textfeld 4">
            <a:extLst>
              <a:ext uri="{FF2B5EF4-FFF2-40B4-BE49-F238E27FC236}">
                <a16:creationId xmlns:a16="http://schemas.microsoft.com/office/drawing/2014/main" id="{2BFDCF75-56AD-8235-020C-E68F0ABED277}"/>
              </a:ext>
            </a:extLst>
          </p:cNvPr>
          <p:cNvSpPr txBox="1"/>
          <p:nvPr/>
        </p:nvSpPr>
        <p:spPr>
          <a:xfrm>
            <a:off x="1260667" y="6989792"/>
            <a:ext cx="3106060" cy="246221"/>
          </a:xfrm>
          <a:prstGeom prst="rect">
            <a:avLst/>
          </a:prstGeom>
          <a:noFill/>
        </p:spPr>
        <p:txBody>
          <a:bodyPr wrap="square">
            <a:spAutoFit/>
          </a:bodyPr>
          <a:lstStyle/>
          <a:p>
            <a:r>
              <a:rPr lang="de-DE" sz="1000" dirty="0">
                <a:effectLst/>
                <a:latin typeface="Arial" panose="020B0604020202020204" pitchFamily="34" charset="0"/>
                <a:cs typeface="Arial" panose="020B0604020202020204" pitchFamily="34" charset="0"/>
              </a:rPr>
              <a:t>Quelle: E DIN EN 50110-1 (VDE 0105-1):2022-11 </a:t>
            </a:r>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56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Zoneneinteilung</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2" name="Inhaltsplatzhalter 1"/>
          <p:cNvSpPr>
            <a:spLocks noGrp="1"/>
          </p:cNvSpPr>
          <p:nvPr>
            <p:ph sz="quarter" idx="1"/>
          </p:nvPr>
        </p:nvSpPr>
        <p:spPr>
          <a:xfrm>
            <a:off x="716458" y="1764295"/>
            <a:ext cx="5395093" cy="4956828"/>
          </a:xfrm>
        </p:spPr>
        <p:txBody>
          <a:bodyPr>
            <a:normAutofit fontScale="92500" lnSpcReduction="10000"/>
          </a:bodyPr>
          <a:lstStyle/>
          <a:p>
            <a:pPr marL="0" indent="0">
              <a:buNone/>
            </a:pPr>
            <a:r>
              <a:rPr lang="de-DE" dirty="0"/>
              <a:t>Die </a:t>
            </a:r>
            <a:r>
              <a:rPr lang="de-DE" dirty="0">
                <a:solidFill>
                  <a:srgbClr val="95C02A"/>
                </a:solidFill>
              </a:rPr>
              <a:t>Gefahrenzone</a:t>
            </a:r>
            <a:r>
              <a:rPr lang="de-DE" dirty="0"/>
              <a:t> umschließt unter Spannung stehende Teile. </a:t>
            </a:r>
          </a:p>
          <a:p>
            <a:r>
              <a:rPr lang="de-DE" dirty="0"/>
              <a:t>Die äußere Grenze dieser Zone wird vom aktiven Teil aus gemessen. </a:t>
            </a:r>
          </a:p>
          <a:p>
            <a:r>
              <a:rPr lang="de-DE" dirty="0"/>
              <a:t>Unter 1000 V ist die äußere  Grenze das Teil selber, also z. B. der blanke Draht.</a:t>
            </a:r>
          </a:p>
          <a:p>
            <a:r>
              <a:rPr lang="de-DE" dirty="0"/>
              <a:t>über 1000 V ist der Bereich der Gefahrenzone größer, da es wegen der hohen Spannung zu einem Überschlag durch die Luft kommen kann.  </a:t>
            </a:r>
          </a:p>
          <a:p>
            <a:pPr marL="0" indent="0">
              <a:buNone/>
            </a:pPr>
            <a:endParaRPr lang="de-DE" dirty="0">
              <a:solidFill>
                <a:srgbClr val="000000"/>
              </a:solidFill>
            </a:endParaRPr>
          </a:p>
          <a:p>
            <a:pPr marL="0" indent="0">
              <a:buNone/>
            </a:pPr>
            <a:r>
              <a:rPr lang="de-DE" dirty="0">
                <a:solidFill>
                  <a:srgbClr val="000000"/>
                </a:solidFill>
              </a:rPr>
              <a:t>Die </a:t>
            </a:r>
            <a:r>
              <a:rPr lang="de-DE" dirty="0">
                <a:solidFill>
                  <a:schemeClr val="bg2">
                    <a:lumMod val="50000"/>
                  </a:schemeClr>
                </a:solidFill>
              </a:rPr>
              <a:t>Annäherungszone </a:t>
            </a:r>
            <a:r>
              <a:rPr lang="de-DE" dirty="0">
                <a:solidFill>
                  <a:srgbClr val="000000"/>
                </a:solidFill>
              </a:rPr>
              <a:t>umschließt die Gefahrenzone</a:t>
            </a:r>
          </a:p>
          <a:p>
            <a:r>
              <a:rPr lang="de-DE" dirty="0">
                <a:solidFill>
                  <a:srgbClr val="000000"/>
                </a:solidFill>
              </a:rPr>
              <a:t>Die Grenze des einzuhaltenden Abstandes wird auch hier definiert durch die Spannungsebene. </a:t>
            </a:r>
          </a:p>
        </p:txBody>
      </p:sp>
      <p:graphicFrame>
        <p:nvGraphicFramePr>
          <p:cNvPr id="5" name="Tabelle 4">
            <a:extLst>
              <a:ext uri="{FF2B5EF4-FFF2-40B4-BE49-F238E27FC236}">
                <a16:creationId xmlns:a16="http://schemas.microsoft.com/office/drawing/2014/main" id="{1C0974A0-610C-3801-2F06-A143A527285C}"/>
              </a:ext>
            </a:extLst>
          </p:cNvPr>
          <p:cNvGraphicFramePr>
            <a:graphicFrameLocks noGrp="1"/>
          </p:cNvGraphicFramePr>
          <p:nvPr>
            <p:extLst>
              <p:ext uri="{D42A27DB-BD31-4B8C-83A1-F6EECF244321}">
                <p14:modId xmlns:p14="http://schemas.microsoft.com/office/powerpoint/2010/main" val="2775348218"/>
              </p:ext>
            </p:extLst>
          </p:nvPr>
        </p:nvGraphicFramePr>
        <p:xfrm>
          <a:off x="6284852" y="1830478"/>
          <a:ext cx="3841633" cy="4538248"/>
        </p:xfrm>
        <a:graphic>
          <a:graphicData uri="http://schemas.openxmlformats.org/drawingml/2006/table">
            <a:tbl>
              <a:tblPr firstRow="1" firstCol="1" bandRow="1"/>
              <a:tblGrid>
                <a:gridCol w="1211571">
                  <a:extLst>
                    <a:ext uri="{9D8B030D-6E8A-4147-A177-3AD203B41FA5}">
                      <a16:colId xmlns:a16="http://schemas.microsoft.com/office/drawing/2014/main" val="1663611803"/>
                    </a:ext>
                  </a:extLst>
                </a:gridCol>
                <a:gridCol w="1315031">
                  <a:extLst>
                    <a:ext uri="{9D8B030D-6E8A-4147-A177-3AD203B41FA5}">
                      <a16:colId xmlns:a16="http://schemas.microsoft.com/office/drawing/2014/main" val="2263865664"/>
                    </a:ext>
                  </a:extLst>
                </a:gridCol>
                <a:gridCol w="1315031">
                  <a:extLst>
                    <a:ext uri="{9D8B030D-6E8A-4147-A177-3AD203B41FA5}">
                      <a16:colId xmlns:a16="http://schemas.microsoft.com/office/drawing/2014/main" val="527831686"/>
                    </a:ext>
                  </a:extLst>
                </a:gridCol>
              </a:tblGrid>
              <a:tr h="551459">
                <a:tc rowSpan="2">
                  <a:txBody>
                    <a:bodyPr/>
                    <a:lstStyle/>
                    <a:p>
                      <a:r>
                        <a:rPr lang="de-DE" sz="1400" b="1" dirty="0">
                          <a:solidFill>
                            <a:srgbClr val="000000"/>
                          </a:solidFill>
                          <a:effectLst/>
                          <a:latin typeface="Arial" panose="020B0604020202020204" pitchFamily="34" charset="0"/>
                          <a:ea typeface="Times New Roman" panose="02020603050405020304" pitchFamily="18" charset="0"/>
                        </a:rPr>
                        <a:t>Spannungs-ebene</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b="1" i="1" dirty="0">
                          <a:solidFill>
                            <a:srgbClr val="FF0000"/>
                          </a:solidFill>
                          <a:effectLst/>
                          <a:latin typeface="Arial" panose="020B0604020202020204" pitchFamily="34" charset="0"/>
                          <a:ea typeface="Times New Roman" panose="02020603050405020304" pitchFamily="18" charset="0"/>
                        </a:rPr>
                        <a:t>Gefahren-zone D</a:t>
                      </a:r>
                      <a:r>
                        <a:rPr lang="de-DE" sz="1400" b="1" i="1" baseline="-25000" dirty="0">
                          <a:solidFill>
                            <a:srgbClr val="FF0000"/>
                          </a:solidFill>
                          <a:effectLst/>
                          <a:latin typeface="Arial" panose="020B0604020202020204" pitchFamily="34" charset="0"/>
                          <a:ea typeface="Times New Roman" panose="02020603050405020304" pitchFamily="18" charset="0"/>
                        </a:rPr>
                        <a:t>L</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b="1" dirty="0">
                          <a:solidFill>
                            <a:srgbClr val="0070C0"/>
                          </a:solidFill>
                          <a:effectLst/>
                          <a:latin typeface="Arial" panose="020B0604020202020204" pitchFamily="34" charset="0"/>
                          <a:ea typeface="Times New Roman" panose="02020603050405020304" pitchFamily="18" charset="0"/>
                        </a:rPr>
                        <a:t>Annäherungs-zone D</a:t>
                      </a:r>
                      <a:r>
                        <a:rPr lang="de-DE" sz="1400" b="1" baseline="-25000" dirty="0">
                          <a:solidFill>
                            <a:srgbClr val="0070C0"/>
                          </a:solidFill>
                          <a:effectLst/>
                          <a:latin typeface="Arial" panose="020B0604020202020204" pitchFamily="34" charset="0"/>
                          <a:ea typeface="Times New Roman" panose="02020603050405020304" pitchFamily="18" charset="0"/>
                        </a:rPr>
                        <a:t>V</a:t>
                      </a:r>
                      <a:endParaRPr lang="de-DE" sz="18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658856"/>
                  </a:ext>
                </a:extLst>
              </a:tr>
              <a:tr h="827188">
                <a:tc vMerge="1">
                  <a:txBody>
                    <a:bodyPr/>
                    <a:lstStyle/>
                    <a:p>
                      <a:endParaRPr lang="de-DE"/>
                    </a:p>
                  </a:txBody>
                  <a:tcPr/>
                </a:tc>
                <a:tc>
                  <a:txBody>
                    <a:bodyPr/>
                    <a:lstStyle/>
                    <a:p>
                      <a:r>
                        <a:rPr lang="de-DE" sz="1400">
                          <a:effectLst/>
                          <a:latin typeface="Arial" panose="020B0604020202020204" pitchFamily="34" charset="0"/>
                          <a:ea typeface="Times New Roman" panose="02020603050405020304" pitchFamily="18" charset="0"/>
                        </a:rPr>
                        <a:t>VDE 0105-100</a:t>
                      </a:r>
                      <a:r>
                        <a:rPr lang="de-DE" sz="1400" b="1">
                          <a:effectLst/>
                          <a:latin typeface="Arial" panose="020B0604020202020204" pitchFamily="34" charset="0"/>
                          <a:ea typeface="Times New Roman" panose="02020603050405020304" pitchFamily="18" charset="0"/>
                        </a:rPr>
                        <a:t> Tabelle 101</a:t>
                      </a:r>
                      <a:r>
                        <a:rPr lang="de-DE" sz="1400">
                          <a:effectLst/>
                          <a:latin typeface="Arial" panose="020B0604020202020204" pitchFamily="34" charset="0"/>
                          <a:ea typeface="Times New Roman" panose="02020603050405020304" pitchFamily="18" charset="0"/>
                        </a:rPr>
                        <a:t> Abschnitt 6.3.1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a:effectLst/>
                          <a:latin typeface="Arial" panose="020B0604020202020204" pitchFamily="34" charset="0"/>
                          <a:ea typeface="Times New Roman" panose="02020603050405020304" pitchFamily="18" charset="0"/>
                        </a:rPr>
                        <a:t>VDE 0105-100 </a:t>
                      </a:r>
                      <a:r>
                        <a:rPr lang="de-DE" sz="1400" b="1">
                          <a:effectLst/>
                          <a:latin typeface="Arial" panose="020B0604020202020204" pitchFamily="34" charset="0"/>
                          <a:ea typeface="Times New Roman" panose="02020603050405020304" pitchFamily="18" charset="0"/>
                        </a:rPr>
                        <a:t>Tabelle 103</a:t>
                      </a:r>
                      <a:r>
                        <a:rPr lang="de-DE" sz="1400">
                          <a:effectLst/>
                          <a:latin typeface="Arial" panose="020B0604020202020204" pitchFamily="34" charset="0"/>
                          <a:ea typeface="Times New Roman" panose="02020603050405020304" pitchFamily="18" charset="0"/>
                        </a:rPr>
                        <a:t> </a:t>
                      </a:r>
                      <a:endParaRPr lang="de-DE" sz="1800">
                        <a:effectLst/>
                        <a:latin typeface="Times New Roman" panose="02020603050405020304" pitchFamily="18" charset="0"/>
                        <a:ea typeface="Times New Roman" panose="02020603050405020304" pitchFamily="18" charset="0"/>
                      </a:endParaRPr>
                    </a:p>
                    <a:p>
                      <a:r>
                        <a:rPr lang="de-DE" sz="1400">
                          <a:effectLst/>
                          <a:latin typeface="Arial" panose="020B0604020202020204" pitchFamily="34" charset="0"/>
                          <a:ea typeface="Times New Roman" panose="02020603050405020304" pitchFamily="18" charset="0"/>
                        </a:rPr>
                        <a:t>Abschnitt 6.4.4</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716691"/>
                  </a:ext>
                </a:extLst>
              </a:tr>
              <a:tr h="384873">
                <a:tc>
                  <a:txBody>
                    <a:bodyPr/>
                    <a:lstStyle/>
                    <a:p>
                      <a:r>
                        <a:rPr lang="de-DE" sz="1400" i="1">
                          <a:solidFill>
                            <a:srgbClr val="000000"/>
                          </a:solidFill>
                          <a:effectLst/>
                          <a:latin typeface="Arial" panose="020B0604020202020204" pitchFamily="34" charset="0"/>
                          <a:ea typeface="Times New Roman" panose="02020603050405020304" pitchFamily="18" charset="0"/>
                        </a:rPr>
                        <a:t>in kV</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de-DE" sz="1400" i="1">
                          <a:solidFill>
                            <a:srgbClr val="000000"/>
                          </a:solidFill>
                          <a:effectLst/>
                          <a:latin typeface="Arial" panose="020B0604020202020204" pitchFamily="34" charset="0"/>
                          <a:ea typeface="Times New Roman" panose="02020603050405020304" pitchFamily="18" charset="0"/>
                        </a:rPr>
                        <a:t>in mm</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de-DE" sz="1400" i="1">
                          <a:solidFill>
                            <a:srgbClr val="000000"/>
                          </a:solidFill>
                          <a:effectLst/>
                          <a:latin typeface="Arial" panose="020B0604020202020204" pitchFamily="34" charset="0"/>
                          <a:ea typeface="Times New Roman" panose="02020603050405020304" pitchFamily="18" charset="0"/>
                        </a:rPr>
                        <a:t>in m</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8958168"/>
                  </a:ext>
                </a:extLst>
              </a:tr>
              <a:tr h="374819">
                <a:tc>
                  <a:txBody>
                    <a:bodyPr/>
                    <a:lstStyle/>
                    <a:p>
                      <a:r>
                        <a:rPr lang="de-DE" sz="1400" b="1">
                          <a:solidFill>
                            <a:srgbClr val="000000"/>
                          </a:solidFill>
                          <a:effectLst/>
                          <a:latin typeface="Arial" panose="020B0604020202020204" pitchFamily="34" charset="0"/>
                          <a:ea typeface="Times New Roman" panose="02020603050405020304" pitchFamily="18" charset="0"/>
                        </a:rPr>
                        <a:t>&lt; 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Keine Berührung</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a:solidFill>
                            <a:srgbClr val="000000"/>
                          </a:solidFill>
                          <a:effectLst/>
                          <a:latin typeface="Arial" panose="020B0604020202020204" pitchFamily="34" charset="0"/>
                          <a:ea typeface="Times New Roman" panose="02020603050405020304" pitchFamily="18" charset="0"/>
                        </a:rPr>
                        <a:t>1</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452165"/>
                  </a:ext>
                </a:extLst>
              </a:tr>
              <a:tr h="394925">
                <a:tc>
                  <a:txBody>
                    <a:bodyPr/>
                    <a:lstStyle/>
                    <a:p>
                      <a:r>
                        <a:rPr lang="de-DE" sz="1400" b="1">
                          <a:solidFill>
                            <a:srgbClr val="000000"/>
                          </a:solidFill>
                          <a:effectLst/>
                          <a:latin typeface="Arial" panose="020B0604020202020204" pitchFamily="34" charset="0"/>
                          <a:ea typeface="Times New Roman" panose="02020603050405020304" pitchFamily="18" charset="0"/>
                        </a:rPr>
                        <a:t>3</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60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r>
                        <a:rPr lang="de-DE" sz="1400">
                          <a:solidFill>
                            <a:srgbClr val="000000"/>
                          </a:solidFill>
                          <a:effectLst/>
                          <a:latin typeface="Arial" panose="020B0604020202020204" pitchFamily="34" charset="0"/>
                          <a:ea typeface="Times New Roman" panose="02020603050405020304" pitchFamily="18" charset="0"/>
                        </a:rPr>
                        <a:t>3</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157295"/>
                  </a:ext>
                </a:extLst>
              </a:tr>
              <a:tr h="379128">
                <a:tc>
                  <a:txBody>
                    <a:bodyPr/>
                    <a:lstStyle/>
                    <a:p>
                      <a:r>
                        <a:rPr lang="de-DE" sz="1400" b="1">
                          <a:solidFill>
                            <a:srgbClr val="000000"/>
                          </a:solidFill>
                          <a:effectLst/>
                          <a:latin typeface="Arial" panose="020B0604020202020204" pitchFamily="34" charset="0"/>
                          <a:ea typeface="Times New Roman" panose="02020603050405020304" pitchFamily="18" charset="0"/>
                        </a:rPr>
                        <a:t>6</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90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872195329"/>
                  </a:ext>
                </a:extLst>
              </a:tr>
              <a:tr h="404977">
                <a:tc>
                  <a:txBody>
                    <a:bodyPr/>
                    <a:lstStyle/>
                    <a:p>
                      <a:r>
                        <a:rPr lang="de-DE" sz="1400" b="1">
                          <a:solidFill>
                            <a:srgbClr val="000000"/>
                          </a:solidFill>
                          <a:effectLst/>
                          <a:latin typeface="Arial" panose="020B0604020202020204" pitchFamily="34" charset="0"/>
                          <a:ea typeface="Times New Roman" panose="02020603050405020304" pitchFamily="18" charset="0"/>
                        </a:rPr>
                        <a:t>10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120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1286897951"/>
                  </a:ext>
                </a:extLst>
              </a:tr>
              <a:tr h="390617">
                <a:tc>
                  <a:txBody>
                    <a:bodyPr/>
                    <a:lstStyle/>
                    <a:p>
                      <a:r>
                        <a:rPr lang="de-DE" sz="1400" b="1">
                          <a:solidFill>
                            <a:srgbClr val="000000"/>
                          </a:solidFill>
                          <a:effectLst/>
                          <a:latin typeface="Arial" panose="020B0604020202020204" pitchFamily="34" charset="0"/>
                          <a:ea typeface="Times New Roman" panose="02020603050405020304" pitchFamily="18" charset="0"/>
                        </a:rPr>
                        <a:t>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220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530746012"/>
                  </a:ext>
                </a:extLst>
              </a:tr>
              <a:tr h="396361">
                <a:tc>
                  <a:txBody>
                    <a:bodyPr/>
                    <a:lstStyle/>
                    <a:p>
                      <a:r>
                        <a:rPr lang="de-DE" sz="1400" b="1">
                          <a:solidFill>
                            <a:srgbClr val="000000"/>
                          </a:solidFill>
                          <a:effectLst/>
                          <a:latin typeface="Arial" panose="020B0604020202020204" pitchFamily="34" charset="0"/>
                          <a:ea typeface="Times New Roman" panose="02020603050405020304" pitchFamily="18" charset="0"/>
                        </a:rPr>
                        <a:t>30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320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854822976"/>
                  </a:ext>
                </a:extLst>
              </a:tr>
              <a:tr h="382000">
                <a:tc>
                  <a:txBody>
                    <a:bodyPr/>
                    <a:lstStyle/>
                    <a:p>
                      <a:r>
                        <a:rPr lang="de-DE" sz="1400" b="1">
                          <a:solidFill>
                            <a:srgbClr val="000000"/>
                          </a:solidFill>
                          <a:effectLst/>
                          <a:latin typeface="Arial" panose="020B0604020202020204" pitchFamily="34" charset="0"/>
                          <a:ea typeface="Times New Roman" panose="02020603050405020304" pitchFamily="18" charset="0"/>
                        </a:rPr>
                        <a:t>110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de-DE" sz="1400">
                          <a:solidFill>
                            <a:srgbClr val="000000"/>
                          </a:solidFill>
                          <a:effectLst/>
                          <a:latin typeface="Arial" panose="020B0604020202020204" pitchFamily="34" charset="0"/>
                          <a:ea typeface="Times New Roman" panose="02020603050405020304" pitchFamily="18" charset="0"/>
                        </a:rPr>
                        <a:t>1100</a:t>
                      </a:r>
                      <a:endParaRPr lang="de-DE" sz="18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400" dirty="0">
                          <a:solidFill>
                            <a:srgbClr val="000000"/>
                          </a:solidFill>
                          <a:effectLst/>
                          <a:latin typeface="Arial" panose="020B0604020202020204" pitchFamily="34" charset="0"/>
                          <a:ea typeface="Times New Roman" panose="02020603050405020304" pitchFamily="18" charset="0"/>
                        </a:rPr>
                        <a:t>4</a:t>
                      </a:r>
                      <a:endParaRPr lang="de-DE" sz="18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8628"/>
                  </a:ext>
                </a:extLst>
              </a:tr>
            </a:tbl>
          </a:graphicData>
        </a:graphic>
      </p:graphicFrame>
    </p:spTree>
    <p:extLst>
      <p:ext uri="{BB962C8B-B14F-4D97-AF65-F5344CB8AC3E}">
        <p14:creationId xmlns:p14="http://schemas.microsoft.com/office/powerpoint/2010/main" val="310158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idx="1"/>
          </p:nvPr>
        </p:nvSpPr>
        <p:spPr/>
        <p:txBody>
          <a:bodyPr/>
          <a:lstStyle/>
          <a:p>
            <a:r>
              <a:rPr lang="de-DE" dirty="0"/>
              <a:t>E DIN EN 50110-1</a:t>
            </a:r>
          </a:p>
        </p:txBody>
      </p:sp>
      <p:sp>
        <p:nvSpPr>
          <p:cNvPr id="4" name="Titel 3"/>
          <p:cNvSpPr>
            <a:spLocks noGrp="1"/>
          </p:cNvSpPr>
          <p:nvPr>
            <p:ph type="title"/>
          </p:nvPr>
        </p:nvSpPr>
        <p:spPr>
          <a:xfrm>
            <a:off x="1604010" y="1764295"/>
            <a:ext cx="9089390" cy="1092182"/>
          </a:xfrm>
        </p:spPr>
        <p:txBody>
          <a:bodyPr>
            <a:noAutofit/>
          </a:bodyPr>
          <a:lstStyle/>
          <a:p>
            <a:r>
              <a:rPr lang="de-DE" sz="4000" dirty="0"/>
              <a:t>Arbeiten außerhalb der Annäherungszone</a:t>
            </a:r>
          </a:p>
        </p:txBody>
      </p:sp>
      <p:sp>
        <p:nvSpPr>
          <p:cNvPr id="3" name="Foliennummernplatzhalter 2"/>
          <p:cNvSpPr>
            <a:spLocks noGrp="1"/>
          </p:cNvSpPr>
          <p:nvPr>
            <p:ph type="sldNum" sz="quarter" idx="11"/>
          </p:nvPr>
        </p:nvSpPr>
        <p:spPr/>
        <p:txBody>
          <a:bodyPr/>
          <a:lstStyle/>
          <a:p>
            <a:fld id="{9889C296-15D4-E74A-895E-0A457A8331D7}" type="slidenum">
              <a:rPr lang="de-DE" smtClean="0"/>
              <a:pPr/>
              <a:t>8</a:t>
            </a:fld>
            <a:endParaRPr lang="de-DE" dirty="0"/>
          </a:p>
        </p:txBody>
      </p:sp>
    </p:spTree>
    <p:extLst>
      <p:ext uri="{BB962C8B-B14F-4D97-AF65-F5344CB8AC3E}">
        <p14:creationId xmlns:p14="http://schemas.microsoft.com/office/powerpoint/2010/main" val="3382740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solidFill>
                  <a:schemeClr val="tx1"/>
                </a:solidFill>
              </a:rPr>
              <a:t>Arbeiten außerhalb der Annäherungszone</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2" name="Inhaltsplatzhalter 1"/>
          <p:cNvSpPr>
            <a:spLocks noGrp="1"/>
          </p:cNvSpPr>
          <p:nvPr>
            <p:ph sz="quarter" idx="1"/>
          </p:nvPr>
        </p:nvSpPr>
        <p:spPr>
          <a:xfrm>
            <a:off x="716458" y="1764295"/>
            <a:ext cx="6197525" cy="4956828"/>
          </a:xfrm>
        </p:spPr>
        <p:txBody>
          <a:bodyPr>
            <a:normAutofit fontScale="92500"/>
          </a:bodyPr>
          <a:lstStyle/>
          <a:p>
            <a:r>
              <a:rPr lang="de-DE" dirty="0"/>
              <a:t>Sobald die Arbeiten außerhalb der Annäherungszone (Abstand DV) durchgeführt werden, sind als Mindestvoraussetzung die Vorsichtsmaßnahmen hinsichtlich elektrischer Gefährdungen zu beachten, die allgemein für Bereiche mit freiem öffentlichen Zugang gelten.</a:t>
            </a:r>
          </a:p>
          <a:p>
            <a:pPr marL="0" indent="0">
              <a:buNone/>
            </a:pPr>
            <a:endParaRPr lang="de-DE" dirty="0"/>
          </a:p>
          <a:p>
            <a:r>
              <a:rPr lang="de-DE" dirty="0"/>
              <a:t>Für die Arbeit muss eine Gefährdungsbeurteilung hinsichtlich elektrischer Gefährdungen erstellt werden. Wenn elektrische Gefährdungen festgestellt wurden, müssen die Arbeiten in Übereinstimmung mit den Regeln dieser Norm und, wo zutreffend, mit nationalen oder regionalen Rechtsvorschriften durchgeführt werden.</a:t>
            </a:r>
          </a:p>
        </p:txBody>
      </p:sp>
      <p:pic>
        <p:nvPicPr>
          <p:cNvPr id="5" name="Grafik 4">
            <a:extLst>
              <a:ext uri="{FF2B5EF4-FFF2-40B4-BE49-F238E27FC236}">
                <a16:creationId xmlns:a16="http://schemas.microsoft.com/office/drawing/2014/main" id="{41ABBD24-B9BC-0727-E64A-F97435B9990B}"/>
              </a:ext>
            </a:extLst>
          </p:cNvPr>
          <p:cNvPicPr>
            <a:picLocks noChangeAspect="1"/>
          </p:cNvPicPr>
          <p:nvPr/>
        </p:nvPicPr>
        <p:blipFill>
          <a:blip r:embed="rId2"/>
          <a:stretch>
            <a:fillRect/>
          </a:stretch>
        </p:blipFill>
        <p:spPr>
          <a:xfrm>
            <a:off x="6770044" y="1764295"/>
            <a:ext cx="3356441" cy="5162690"/>
          </a:xfrm>
          <a:prstGeom prst="rect">
            <a:avLst/>
          </a:prstGeom>
        </p:spPr>
      </p:pic>
    </p:spTree>
    <p:extLst>
      <p:ext uri="{BB962C8B-B14F-4D97-AF65-F5344CB8AC3E}">
        <p14:creationId xmlns:p14="http://schemas.microsoft.com/office/powerpoint/2010/main" val="3423970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5" ma:contentTypeDescription="Ein neues Dokument erstellen." ma:contentTypeScope="" ma:versionID="0b39e5702182e974ccde272fccd93eae">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98fa3217a72f84450bf2d55b48d5cd67"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E51C5-1D5F-4501-8B28-350A7D39FC28}">
  <ds:schemaRefs>
    <ds:schemaRef ds:uri="http://schemas.microsoft.com/sharepoint/v3/contenttype/forms"/>
  </ds:schemaRefs>
</ds:datastoreItem>
</file>

<file path=customXml/itemProps2.xml><?xml version="1.0" encoding="utf-8"?>
<ds:datastoreItem xmlns:ds="http://schemas.openxmlformats.org/officeDocument/2006/customXml" ds:itemID="{21FD7916-DEDD-48E7-8FEE-07AEBEB0B141}">
  <ds:schemaRefs>
    <ds:schemaRef ds:uri="http://schemas.microsoft.com/office/2006/metadata/properties"/>
    <ds:schemaRef ds:uri="http://schemas.microsoft.com/office/infopath/2007/PartnerControls"/>
    <ds:schemaRef ds:uri="f112106e-c22d-4e62-91a8-fee0c12b8c0c"/>
    <ds:schemaRef ds:uri="0ba9638b-9898-400c-aa80-e8ce42f10e4c"/>
  </ds:schemaRefs>
</ds:datastoreItem>
</file>

<file path=customXml/itemProps3.xml><?xml version="1.0" encoding="utf-8"?>
<ds:datastoreItem xmlns:ds="http://schemas.openxmlformats.org/officeDocument/2006/customXml" ds:itemID="{ECD6ED03-661B-42B4-A751-A7F75686F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f112106e-c22d-4e62-91a8-fee0c12b8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900</Words>
  <Application>Microsoft Macintosh PowerPoint</Application>
  <PresentationFormat>Benutzerdefiniert</PresentationFormat>
  <Paragraphs>112</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Times New Roman</vt:lpstr>
      <vt:lpstr>Tw Cen MT</vt:lpstr>
      <vt:lpstr>Wingdings</vt:lpstr>
      <vt:lpstr>Wingdings 2</vt:lpstr>
      <vt:lpstr>Median</vt:lpstr>
      <vt:lpstr>PowerPoint-Präsentation</vt:lpstr>
      <vt:lpstr>In diesem Modul lernt man unter anderem:</vt:lpstr>
      <vt:lpstr>Annäherungs- und Gefahrenzone</vt:lpstr>
      <vt:lpstr>Arbeitsmethoden nach E DIN EN 50110-1 </vt:lpstr>
      <vt:lpstr>Arbeitsmethoden nach VDE 0105-100</vt:lpstr>
      <vt:lpstr>Zoneneinteilung</vt:lpstr>
      <vt:lpstr>Zoneneinteilung</vt:lpstr>
      <vt:lpstr>Arbeiten außerhalb der Annäherungszone</vt:lpstr>
      <vt:lpstr>Arbeiten außerhalb der Annäherungszone</vt:lpstr>
      <vt:lpstr>Arbeiten außerhalb der Annäherungszone</vt:lpstr>
      <vt:lpstr>Mindestarbeitsabstand DWV</vt:lpstr>
      <vt:lpstr>Mindestarbeitsabstand DWV</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René Brünn</cp:lastModifiedBy>
  <cp:revision>262</cp:revision>
  <dcterms:created xsi:type="dcterms:W3CDTF">2015-03-20T11:44:40Z</dcterms:created>
  <dcterms:modified xsi:type="dcterms:W3CDTF">2023-06-21T10:19:12Z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3585900</vt:r8>
  </property>
  <property fmtid="{D5CDD505-2E9C-101B-9397-08002B2CF9AE}" pid="4" name="ComplianceAssetId">
    <vt:lpwstr/>
  </property>
</Properties>
</file>