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8"/>
  </p:notesMasterIdLst>
  <p:handoutMasterIdLst>
    <p:handoutMasterId r:id="rId29"/>
  </p:handoutMasterIdLst>
  <p:sldIdLst>
    <p:sldId id="328" r:id="rId5"/>
    <p:sldId id="337" r:id="rId6"/>
    <p:sldId id="259" r:id="rId7"/>
    <p:sldId id="333" r:id="rId8"/>
    <p:sldId id="335" r:id="rId9"/>
    <p:sldId id="263" r:id="rId10"/>
    <p:sldId id="264" r:id="rId11"/>
    <p:sldId id="265" r:id="rId12"/>
    <p:sldId id="266" r:id="rId13"/>
    <p:sldId id="267" r:id="rId14"/>
    <p:sldId id="268" r:id="rId15"/>
    <p:sldId id="269" r:id="rId16"/>
    <p:sldId id="339" r:id="rId17"/>
    <p:sldId id="271" r:id="rId18"/>
    <p:sldId id="272" r:id="rId19"/>
    <p:sldId id="275" r:id="rId20"/>
    <p:sldId id="276" r:id="rId21"/>
    <p:sldId id="277" r:id="rId22"/>
    <p:sldId id="278" r:id="rId23"/>
    <p:sldId id="336" r:id="rId24"/>
    <p:sldId id="280" r:id="rId25"/>
    <p:sldId id="338" r:id="rId26"/>
    <p:sldId id="327" r:id="rId27"/>
  </p:sldIdLst>
  <p:sldSz cx="1344295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21" userDrawn="1">
          <p15:clr>
            <a:srgbClr val="A4A3A4"/>
          </p15:clr>
        </p15:guide>
        <p15:guide id="3" orient="horz" pos="2382" userDrawn="1">
          <p15:clr>
            <a:srgbClr val="A4A3A4"/>
          </p15:clr>
        </p15:guide>
        <p15:guide id="4" pos="42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471B0-AD1D-9845-A662-85EB1F9CAF2F}" v="3" dt="2023-12-13T07:19:48.307"/>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0"/>
    <p:restoredTop sz="94558"/>
  </p:normalViewPr>
  <p:slideViewPr>
    <p:cSldViewPr snapToGrid="0">
      <p:cViewPr varScale="1">
        <p:scale>
          <a:sx n="106" d="100"/>
          <a:sy n="106" d="100"/>
        </p:scale>
        <p:origin x="1360" y="168"/>
      </p:cViewPr>
      <p:guideLst>
        <p:guide orient="horz" pos="2160"/>
        <p:guide pos="3621"/>
        <p:guide orient="horz" pos="2382"/>
        <p:guide pos="423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09.01.25</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09.01.25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cap="flat"/>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 name="Fußzeilenplatzhalter 1"/>
          <p:cNvSpPr>
            <a:spLocks noGrp="1"/>
          </p:cNvSpPr>
          <p:nvPr>
            <p:ph type="ftr" sz="quarter" idx="10"/>
          </p:nvPr>
        </p:nvSpPr>
        <p:spPr/>
        <p:txBody>
          <a:bodyPr/>
          <a:lstStyle/>
          <a:p>
            <a:r>
              <a:rPr lang="de-DE" dirty="0">
                <a:solidFill>
                  <a:srgbClr val="000000"/>
                </a:solidFill>
              </a:rPr>
              <a:t>1</a:t>
            </a:r>
          </a:p>
        </p:txBody>
      </p:sp>
      <p:sp>
        <p:nvSpPr>
          <p:cNvPr id="3" name="Foliennummernplatzhalter 2"/>
          <p:cNvSpPr>
            <a:spLocks noGrp="1"/>
          </p:cNvSpPr>
          <p:nvPr>
            <p:ph type="sldNum" sz="quarter" idx="11"/>
          </p:nvPr>
        </p:nvSpPr>
        <p:spPr/>
        <p:txBody>
          <a:bodyPr/>
          <a:lstStyle/>
          <a:p>
            <a:fld id="{78C53841-45F8-F240-B99F-23624B242DC2}" type="slidenum">
              <a:rPr lang="de-DE" smtClean="0">
                <a:solidFill>
                  <a:srgbClr val="000000"/>
                </a:solidFill>
              </a:rPr>
              <a:pPr/>
              <a:t>3</a:t>
            </a:fld>
            <a:endParaRPr lang="de-DE" dirty="0">
              <a:solidFill>
                <a:srgbClr val="000000"/>
              </a:solidFill>
            </a:endParaRPr>
          </a:p>
        </p:txBody>
      </p:sp>
    </p:spTree>
    <p:extLst>
      <p:ext uri="{BB962C8B-B14F-4D97-AF65-F5344CB8AC3E}">
        <p14:creationId xmlns:p14="http://schemas.microsoft.com/office/powerpoint/2010/main" val="31340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cap="flat"/>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Fußzeilenplatzhalter 1"/>
          <p:cNvSpPr>
            <a:spLocks noGrp="1"/>
          </p:cNvSpPr>
          <p:nvPr>
            <p:ph type="ftr" sz="quarter" idx="10"/>
          </p:nvPr>
        </p:nvSpPr>
        <p:spPr/>
        <p:txBody>
          <a:bodyPr/>
          <a:lstStyle/>
          <a:p>
            <a:r>
              <a:rPr lang="de-DE">
                <a:solidFill>
                  <a:srgbClr val="000000"/>
                </a:solidFill>
              </a:rPr>
              <a:t>1</a:t>
            </a:r>
          </a:p>
        </p:txBody>
      </p:sp>
      <p:sp>
        <p:nvSpPr>
          <p:cNvPr id="3" name="Foliennummernplatzhalter 2"/>
          <p:cNvSpPr>
            <a:spLocks noGrp="1"/>
          </p:cNvSpPr>
          <p:nvPr>
            <p:ph type="sldNum" sz="quarter" idx="11"/>
          </p:nvPr>
        </p:nvSpPr>
        <p:spPr/>
        <p:txBody>
          <a:bodyPr/>
          <a:lstStyle/>
          <a:p>
            <a:fld id="{78C53841-45F8-F240-B99F-23624B242DC2}" type="slidenum">
              <a:rPr lang="de-DE" smtClean="0">
                <a:solidFill>
                  <a:srgbClr val="000000"/>
                </a:solidFill>
              </a:rPr>
              <a:pPr/>
              <a:t>12</a:t>
            </a:fld>
            <a:endParaRPr lang="de-DE">
              <a:solidFill>
                <a:srgbClr val="000000"/>
              </a:solidFill>
            </a:endParaRPr>
          </a:p>
        </p:txBody>
      </p:sp>
    </p:spTree>
    <p:extLst>
      <p:ext uri="{BB962C8B-B14F-4D97-AF65-F5344CB8AC3E}">
        <p14:creationId xmlns:p14="http://schemas.microsoft.com/office/powerpoint/2010/main" val="4251456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lienbildplatzhalter 1"/>
          <p:cNvSpPr>
            <a:spLocks noGrp="1" noRot="1" noChangeAspect="1" noTextEdit="1"/>
          </p:cNvSpPr>
          <p:nvPr>
            <p:ph type="sldImg"/>
          </p:nvPr>
        </p:nvSpPr>
        <p:spPr>
          <a:ln/>
        </p:spPr>
      </p:sp>
      <p:sp>
        <p:nvSpPr>
          <p:cNvPr id="75778" name="Notizenplatzhalter 2"/>
          <p:cNvSpPr>
            <a:spLocks noGrp="1"/>
          </p:cNvSpPr>
          <p:nvPr>
            <p:ph type="body" idx="1"/>
          </p:nvPr>
        </p:nvSpPr>
        <p:spPr>
          <a:noFill/>
          <a:ln/>
        </p:spPr>
        <p:txBody>
          <a:bodyPr/>
          <a:lstStyle/>
          <a:p>
            <a:pPr>
              <a:defRPr/>
            </a:pPr>
            <a:r>
              <a:rPr lang="de-DE" sz="1100" dirty="0">
                <a:latin typeface="Times New Roman" pitchFamily="18" charset="0"/>
              </a:rPr>
              <a:t>Gerätekategorie</a:t>
            </a:r>
          </a:p>
          <a:p>
            <a:pPr>
              <a:defRPr/>
            </a:pPr>
            <a:r>
              <a:rPr lang="de-DE" sz="1100" dirty="0">
                <a:solidFill>
                  <a:srgbClr val="004686"/>
                </a:solidFill>
                <a:latin typeface="Times New Roman" pitchFamily="18" charset="0"/>
              </a:rPr>
              <a:t>1</a:t>
            </a:r>
            <a:r>
              <a:rPr lang="de-DE" sz="1100" dirty="0">
                <a:latin typeface="Times New Roman" pitchFamily="18" charset="0"/>
              </a:rPr>
              <a:t>= Zone 0 und 20	</a:t>
            </a:r>
            <a:r>
              <a:rPr lang="de-DE" sz="1100" dirty="0">
                <a:solidFill>
                  <a:srgbClr val="004686"/>
                </a:solidFill>
                <a:latin typeface="Times New Roman" pitchFamily="18" charset="0"/>
              </a:rPr>
              <a:t>G</a:t>
            </a:r>
            <a:r>
              <a:rPr lang="de-DE" sz="1100" dirty="0">
                <a:latin typeface="Times New Roman" pitchFamily="18" charset="0"/>
              </a:rPr>
              <a:t>= Gase, Dämpfe, Nebel</a:t>
            </a:r>
          </a:p>
          <a:p>
            <a:pPr>
              <a:defRPr/>
            </a:pPr>
            <a:r>
              <a:rPr lang="de-DE" sz="1100" dirty="0">
                <a:solidFill>
                  <a:srgbClr val="004686"/>
                </a:solidFill>
                <a:latin typeface="Times New Roman" pitchFamily="18" charset="0"/>
              </a:rPr>
              <a:t>2</a:t>
            </a:r>
            <a:r>
              <a:rPr lang="de-DE" sz="1100" dirty="0">
                <a:latin typeface="Times New Roman" pitchFamily="18" charset="0"/>
              </a:rPr>
              <a:t>= Zone 1 und 21	</a:t>
            </a:r>
            <a:r>
              <a:rPr lang="de-DE" sz="1100" dirty="0">
                <a:solidFill>
                  <a:srgbClr val="004686"/>
                </a:solidFill>
                <a:latin typeface="Times New Roman" pitchFamily="18" charset="0"/>
              </a:rPr>
              <a:t>D</a:t>
            </a:r>
            <a:r>
              <a:rPr lang="de-DE" sz="1100" dirty="0">
                <a:latin typeface="Times New Roman" pitchFamily="18" charset="0"/>
              </a:rPr>
              <a:t>= Staub (</a:t>
            </a:r>
            <a:r>
              <a:rPr lang="de-DE" sz="1100" dirty="0" err="1">
                <a:latin typeface="Times New Roman" pitchFamily="18" charset="0"/>
              </a:rPr>
              <a:t>Dust</a:t>
            </a:r>
            <a:r>
              <a:rPr lang="de-DE" sz="1100" dirty="0">
                <a:latin typeface="Times New Roman" pitchFamily="18" charset="0"/>
              </a:rPr>
              <a:t>)</a:t>
            </a:r>
          </a:p>
          <a:p>
            <a:pPr>
              <a:defRPr/>
            </a:pPr>
            <a:r>
              <a:rPr lang="de-DE" sz="1100" dirty="0">
                <a:solidFill>
                  <a:srgbClr val="004686"/>
                </a:solidFill>
                <a:latin typeface="Times New Roman" pitchFamily="18" charset="0"/>
              </a:rPr>
              <a:t>3</a:t>
            </a:r>
            <a:r>
              <a:rPr lang="de-DE" sz="1100" dirty="0">
                <a:latin typeface="Times New Roman" pitchFamily="18" charset="0"/>
              </a:rPr>
              <a:t>= Zone 2 und 22</a:t>
            </a:r>
          </a:p>
          <a:p>
            <a:endParaRPr lang="de-DE" dirty="0"/>
          </a:p>
          <a:p>
            <a:pPr>
              <a:defRPr/>
            </a:pPr>
            <a:r>
              <a:rPr lang="de-DE" sz="1800" dirty="0">
                <a:latin typeface="Times New Roman" pitchFamily="18" charset="0"/>
              </a:rPr>
              <a:t>Zündschutzart</a:t>
            </a:r>
          </a:p>
          <a:p>
            <a:pPr>
              <a:defRPr/>
            </a:pPr>
            <a:r>
              <a:rPr lang="de-DE" sz="1100" dirty="0">
                <a:solidFill>
                  <a:srgbClr val="004686"/>
                </a:solidFill>
                <a:latin typeface="Times New Roman" pitchFamily="18" charset="0"/>
              </a:rPr>
              <a:t>o</a:t>
            </a:r>
            <a:r>
              <a:rPr lang="de-DE" sz="1100" dirty="0">
                <a:latin typeface="Times New Roman" pitchFamily="18" charset="0"/>
              </a:rPr>
              <a:t>   = Ölkapselung</a:t>
            </a:r>
          </a:p>
          <a:p>
            <a:pPr>
              <a:defRPr/>
            </a:pPr>
            <a:r>
              <a:rPr lang="de-DE" sz="1100" dirty="0">
                <a:solidFill>
                  <a:srgbClr val="004686"/>
                </a:solidFill>
                <a:latin typeface="Times New Roman" pitchFamily="18" charset="0"/>
              </a:rPr>
              <a:t>p</a:t>
            </a:r>
            <a:r>
              <a:rPr lang="de-DE" sz="1100" dirty="0">
                <a:latin typeface="Times New Roman" pitchFamily="18" charset="0"/>
              </a:rPr>
              <a:t>   = Überdruckkapselung (Schutz höher als bei </a:t>
            </a:r>
            <a:r>
              <a:rPr lang="de-DE" sz="1100" dirty="0" err="1">
                <a:latin typeface="Times New Roman" pitchFamily="18" charset="0"/>
              </a:rPr>
              <a:t>nP</a:t>
            </a:r>
            <a:r>
              <a:rPr lang="de-DE" sz="1100" dirty="0">
                <a:latin typeface="Times New Roman" pitchFamily="18" charset="0"/>
              </a:rPr>
              <a:t>)</a:t>
            </a:r>
          </a:p>
          <a:p>
            <a:pPr>
              <a:defRPr/>
            </a:pPr>
            <a:r>
              <a:rPr lang="de-DE" sz="1100" dirty="0">
                <a:solidFill>
                  <a:srgbClr val="004686"/>
                </a:solidFill>
                <a:latin typeface="Times New Roman" pitchFamily="18" charset="0"/>
              </a:rPr>
              <a:t>q</a:t>
            </a:r>
            <a:r>
              <a:rPr lang="de-DE" sz="1100" dirty="0">
                <a:latin typeface="Times New Roman" pitchFamily="18" charset="0"/>
              </a:rPr>
              <a:t>   = Sandkapselung</a:t>
            </a:r>
          </a:p>
          <a:p>
            <a:pPr>
              <a:defRPr/>
            </a:pPr>
            <a:r>
              <a:rPr lang="de-DE" sz="1100" dirty="0">
                <a:solidFill>
                  <a:srgbClr val="004686"/>
                </a:solidFill>
                <a:latin typeface="Times New Roman" pitchFamily="18" charset="0"/>
              </a:rPr>
              <a:t>d</a:t>
            </a:r>
            <a:r>
              <a:rPr lang="de-DE" sz="1100" dirty="0">
                <a:latin typeface="Times New Roman" pitchFamily="18" charset="0"/>
              </a:rPr>
              <a:t>   = druckfeste Kapselung</a:t>
            </a:r>
          </a:p>
          <a:p>
            <a:pPr>
              <a:defRPr/>
            </a:pPr>
            <a:r>
              <a:rPr lang="de-DE" sz="1100" dirty="0">
                <a:solidFill>
                  <a:srgbClr val="004686"/>
                </a:solidFill>
                <a:latin typeface="Times New Roman" pitchFamily="18" charset="0"/>
              </a:rPr>
              <a:t>e</a:t>
            </a:r>
            <a:r>
              <a:rPr lang="de-DE" sz="1100" dirty="0">
                <a:latin typeface="Times New Roman" pitchFamily="18" charset="0"/>
              </a:rPr>
              <a:t>   = erhöhte Sicherheit</a:t>
            </a:r>
          </a:p>
          <a:p>
            <a:pPr>
              <a:defRPr/>
            </a:pPr>
            <a:r>
              <a:rPr lang="de-DE" sz="1100" dirty="0" err="1">
                <a:solidFill>
                  <a:srgbClr val="004686"/>
                </a:solidFill>
                <a:latin typeface="Times New Roman" pitchFamily="18" charset="0"/>
              </a:rPr>
              <a:t>ia</a:t>
            </a:r>
            <a:r>
              <a:rPr lang="de-DE" sz="1100" dirty="0">
                <a:latin typeface="Times New Roman" pitchFamily="18" charset="0"/>
              </a:rPr>
              <a:t>  = Eigensicherheit Zone 0, 1, 2</a:t>
            </a:r>
          </a:p>
          <a:p>
            <a:pPr>
              <a:defRPr/>
            </a:pPr>
            <a:r>
              <a:rPr lang="de-DE" sz="1100" dirty="0" err="1">
                <a:solidFill>
                  <a:srgbClr val="004686"/>
                </a:solidFill>
                <a:latin typeface="Times New Roman" pitchFamily="18" charset="0"/>
              </a:rPr>
              <a:t>ib</a:t>
            </a:r>
            <a:r>
              <a:rPr lang="de-DE" sz="1100" dirty="0">
                <a:solidFill>
                  <a:srgbClr val="004686"/>
                </a:solidFill>
                <a:latin typeface="Times New Roman" pitchFamily="18" charset="0"/>
              </a:rPr>
              <a:t> </a:t>
            </a:r>
            <a:r>
              <a:rPr lang="de-DE" sz="1100" dirty="0">
                <a:latin typeface="Times New Roman" pitchFamily="18" charset="0"/>
              </a:rPr>
              <a:t> = Eigensicherheit Zone 1, 2</a:t>
            </a:r>
          </a:p>
          <a:p>
            <a:pPr>
              <a:defRPr/>
            </a:pPr>
            <a:r>
              <a:rPr lang="de-DE" sz="1100" dirty="0">
                <a:solidFill>
                  <a:srgbClr val="004686"/>
                </a:solidFill>
                <a:latin typeface="Times New Roman" pitchFamily="18" charset="0"/>
              </a:rPr>
              <a:t>m</a:t>
            </a:r>
            <a:r>
              <a:rPr lang="de-DE" sz="1100" dirty="0">
                <a:latin typeface="Times New Roman" pitchFamily="18" charset="0"/>
              </a:rPr>
              <a:t>  = </a:t>
            </a:r>
            <a:r>
              <a:rPr lang="de-DE" sz="1100" dirty="0" err="1">
                <a:latin typeface="Times New Roman" pitchFamily="18" charset="0"/>
              </a:rPr>
              <a:t>Vergußkapselung</a:t>
            </a:r>
            <a:endParaRPr lang="de-DE" sz="1100" dirty="0">
              <a:latin typeface="Times New Roman" pitchFamily="18" charset="0"/>
            </a:endParaRPr>
          </a:p>
          <a:p>
            <a:pPr>
              <a:defRPr/>
            </a:pPr>
            <a:endParaRPr lang="de-DE" sz="1100" dirty="0">
              <a:latin typeface="Times New Roman" pitchFamily="18" charset="0"/>
            </a:endParaRPr>
          </a:p>
          <a:p>
            <a:pPr>
              <a:defRPr/>
            </a:pPr>
            <a:r>
              <a:rPr lang="de-DE" sz="1100" dirty="0">
                <a:latin typeface="Times New Roman" pitchFamily="18" charset="0"/>
              </a:rPr>
              <a:t>Temperaturklasse </a:t>
            </a:r>
            <a:r>
              <a:rPr lang="de-DE" sz="1100" i="1" dirty="0">
                <a:latin typeface="Times New Roman" pitchFamily="18" charset="0"/>
              </a:rPr>
              <a:t>(Zündtemperatur)</a:t>
            </a:r>
          </a:p>
          <a:p>
            <a:pPr>
              <a:defRPr/>
            </a:pPr>
            <a:r>
              <a:rPr lang="de-DE" sz="1100" dirty="0">
                <a:solidFill>
                  <a:srgbClr val="004686"/>
                </a:solidFill>
                <a:latin typeface="Times New Roman" pitchFamily="18" charset="0"/>
              </a:rPr>
              <a:t>T1</a:t>
            </a:r>
            <a:r>
              <a:rPr lang="de-DE" sz="1100" dirty="0">
                <a:latin typeface="Times New Roman" pitchFamily="18" charset="0"/>
              </a:rPr>
              <a:t>  &gt; 450 °C</a:t>
            </a:r>
          </a:p>
          <a:p>
            <a:pPr>
              <a:defRPr/>
            </a:pPr>
            <a:r>
              <a:rPr lang="de-DE" sz="1100" dirty="0">
                <a:solidFill>
                  <a:srgbClr val="004686"/>
                </a:solidFill>
                <a:latin typeface="Times New Roman" pitchFamily="18" charset="0"/>
              </a:rPr>
              <a:t>T2</a:t>
            </a:r>
            <a:r>
              <a:rPr lang="de-DE" sz="1100" dirty="0">
                <a:latin typeface="Times New Roman" pitchFamily="18" charset="0"/>
              </a:rPr>
              <a:t>  &gt; 450 °C … &lt; 300 °C </a:t>
            </a:r>
          </a:p>
          <a:p>
            <a:pPr>
              <a:defRPr/>
            </a:pPr>
            <a:r>
              <a:rPr lang="de-DE" sz="1100" dirty="0">
                <a:solidFill>
                  <a:srgbClr val="004686"/>
                </a:solidFill>
                <a:latin typeface="Times New Roman" pitchFamily="18" charset="0"/>
              </a:rPr>
              <a:t>T3</a:t>
            </a:r>
            <a:r>
              <a:rPr lang="de-DE" sz="1100" dirty="0">
                <a:latin typeface="Times New Roman" pitchFamily="18" charset="0"/>
              </a:rPr>
              <a:t>  &gt; 200 °C … &lt; 300 °C </a:t>
            </a:r>
          </a:p>
          <a:p>
            <a:pPr>
              <a:defRPr/>
            </a:pPr>
            <a:r>
              <a:rPr lang="de-DE" sz="1100" dirty="0">
                <a:solidFill>
                  <a:srgbClr val="004686"/>
                </a:solidFill>
                <a:latin typeface="Times New Roman" pitchFamily="18" charset="0"/>
              </a:rPr>
              <a:t>T4</a:t>
            </a:r>
            <a:r>
              <a:rPr lang="de-DE" sz="1100" dirty="0">
                <a:latin typeface="Times New Roman" pitchFamily="18" charset="0"/>
              </a:rPr>
              <a:t>  &gt; 135 °C … &lt; 200 °C </a:t>
            </a:r>
          </a:p>
          <a:p>
            <a:pPr>
              <a:defRPr/>
            </a:pPr>
            <a:r>
              <a:rPr lang="de-DE" sz="1100" dirty="0">
                <a:solidFill>
                  <a:srgbClr val="004686"/>
                </a:solidFill>
                <a:latin typeface="Times New Roman" pitchFamily="18" charset="0"/>
              </a:rPr>
              <a:t>T5</a:t>
            </a:r>
            <a:r>
              <a:rPr lang="de-DE" sz="1100" dirty="0">
                <a:latin typeface="Times New Roman" pitchFamily="18" charset="0"/>
              </a:rPr>
              <a:t>  &gt; 100 °C … &lt; 135 °C </a:t>
            </a:r>
          </a:p>
          <a:p>
            <a:pPr>
              <a:defRPr/>
            </a:pPr>
            <a:r>
              <a:rPr lang="de-DE" sz="1100" dirty="0">
                <a:solidFill>
                  <a:srgbClr val="004686"/>
                </a:solidFill>
                <a:latin typeface="Times New Roman" pitchFamily="18" charset="0"/>
              </a:rPr>
              <a:t>T6</a:t>
            </a:r>
            <a:r>
              <a:rPr lang="de-DE" sz="1100" dirty="0">
                <a:latin typeface="Times New Roman" pitchFamily="18" charset="0"/>
              </a:rPr>
              <a:t>  &gt;   85 °C … &lt; 100 °C </a:t>
            </a:r>
          </a:p>
          <a:p>
            <a:pPr>
              <a:defRPr/>
            </a:pPr>
            <a:endParaRPr lang="de-DE" sz="1100" dirty="0">
              <a:latin typeface="Times New Roman" pitchFamily="18" charset="0"/>
            </a:endParaRPr>
          </a:p>
          <a:p>
            <a:pPr>
              <a:defRPr/>
            </a:pPr>
            <a:r>
              <a:rPr lang="de-DE" sz="1100" dirty="0">
                <a:latin typeface="Times New Roman" pitchFamily="18" charset="0"/>
              </a:rPr>
              <a:t>Geräteschutzniveau</a:t>
            </a:r>
          </a:p>
          <a:p>
            <a:pPr>
              <a:defRPr/>
            </a:pPr>
            <a:r>
              <a:rPr lang="de-DE" sz="1100" dirty="0">
                <a:latin typeface="Times New Roman" pitchFamily="18" charset="0"/>
              </a:rPr>
              <a:t>Zone 0    </a:t>
            </a:r>
            <a:r>
              <a:rPr lang="de-DE" sz="1100" dirty="0" err="1">
                <a:solidFill>
                  <a:srgbClr val="004686"/>
                </a:solidFill>
                <a:latin typeface="Times New Roman" pitchFamily="18" charset="0"/>
              </a:rPr>
              <a:t>Ga</a:t>
            </a:r>
            <a:endParaRPr lang="de-DE" sz="1100" dirty="0">
              <a:solidFill>
                <a:srgbClr val="004686"/>
              </a:solidFill>
              <a:latin typeface="Times New Roman" pitchFamily="18" charset="0"/>
            </a:endParaRPr>
          </a:p>
          <a:p>
            <a:pPr>
              <a:defRPr/>
            </a:pPr>
            <a:r>
              <a:rPr lang="de-DE" sz="1100" dirty="0">
                <a:latin typeface="Times New Roman" pitchFamily="18" charset="0"/>
              </a:rPr>
              <a:t>Zone 1    </a:t>
            </a:r>
            <a:r>
              <a:rPr lang="de-DE" sz="1100" dirty="0" err="1">
                <a:solidFill>
                  <a:srgbClr val="004686"/>
                </a:solidFill>
                <a:latin typeface="Times New Roman" pitchFamily="18" charset="0"/>
              </a:rPr>
              <a:t>Ga</a:t>
            </a:r>
            <a:r>
              <a:rPr lang="de-DE" sz="1100" dirty="0">
                <a:latin typeface="Times New Roman" pitchFamily="18" charset="0"/>
              </a:rPr>
              <a:t> oder </a:t>
            </a:r>
            <a:r>
              <a:rPr lang="de-DE" sz="1100" dirty="0" err="1">
                <a:solidFill>
                  <a:srgbClr val="004686"/>
                </a:solidFill>
                <a:latin typeface="Times New Roman" pitchFamily="18" charset="0"/>
              </a:rPr>
              <a:t>Gb</a:t>
            </a:r>
            <a:endParaRPr lang="de-DE" sz="1100" dirty="0">
              <a:solidFill>
                <a:srgbClr val="004686"/>
              </a:solidFill>
              <a:latin typeface="Times New Roman" pitchFamily="18" charset="0"/>
            </a:endParaRPr>
          </a:p>
          <a:p>
            <a:pPr>
              <a:defRPr/>
            </a:pPr>
            <a:r>
              <a:rPr lang="de-DE" sz="1100" dirty="0">
                <a:latin typeface="Times New Roman" pitchFamily="18" charset="0"/>
              </a:rPr>
              <a:t>Zone 2    </a:t>
            </a:r>
            <a:r>
              <a:rPr lang="de-DE" sz="1100" dirty="0" err="1">
                <a:solidFill>
                  <a:srgbClr val="004686"/>
                </a:solidFill>
                <a:latin typeface="Times New Roman" pitchFamily="18" charset="0"/>
              </a:rPr>
              <a:t>Ga</a:t>
            </a:r>
            <a:r>
              <a:rPr lang="de-DE" sz="1100" dirty="0">
                <a:latin typeface="Times New Roman" pitchFamily="18" charset="0"/>
              </a:rPr>
              <a:t> oder </a:t>
            </a:r>
            <a:r>
              <a:rPr lang="de-DE" sz="1100" dirty="0" err="1">
                <a:solidFill>
                  <a:srgbClr val="004686"/>
                </a:solidFill>
                <a:latin typeface="Times New Roman" pitchFamily="18" charset="0"/>
              </a:rPr>
              <a:t>Gb</a:t>
            </a:r>
            <a:r>
              <a:rPr lang="de-DE" sz="1100" dirty="0">
                <a:latin typeface="Times New Roman" pitchFamily="18" charset="0"/>
              </a:rPr>
              <a:t> oder </a:t>
            </a:r>
            <a:r>
              <a:rPr lang="de-DE" sz="1100" dirty="0" err="1">
                <a:solidFill>
                  <a:srgbClr val="004686"/>
                </a:solidFill>
                <a:latin typeface="Times New Roman" pitchFamily="18" charset="0"/>
              </a:rPr>
              <a:t>Gc</a:t>
            </a:r>
            <a:endParaRPr lang="de-DE" sz="1100" dirty="0">
              <a:solidFill>
                <a:srgbClr val="004686"/>
              </a:solidFill>
              <a:latin typeface="Times New Roman" pitchFamily="18" charset="0"/>
            </a:endParaRPr>
          </a:p>
          <a:p>
            <a:pPr>
              <a:defRPr/>
            </a:pPr>
            <a:r>
              <a:rPr lang="de-DE" sz="1100" dirty="0">
                <a:latin typeface="Times New Roman" pitchFamily="18" charset="0"/>
              </a:rPr>
              <a:t>Zone 20  </a:t>
            </a:r>
            <a:r>
              <a:rPr lang="de-DE" sz="1100" dirty="0">
                <a:solidFill>
                  <a:srgbClr val="004686"/>
                </a:solidFill>
                <a:latin typeface="Times New Roman" pitchFamily="18" charset="0"/>
              </a:rPr>
              <a:t>Da</a:t>
            </a:r>
          </a:p>
          <a:p>
            <a:pPr>
              <a:defRPr/>
            </a:pPr>
            <a:r>
              <a:rPr lang="de-DE" sz="1100" dirty="0">
                <a:latin typeface="Times New Roman" pitchFamily="18" charset="0"/>
              </a:rPr>
              <a:t>Zone 21  </a:t>
            </a:r>
            <a:r>
              <a:rPr lang="de-DE" sz="1100" dirty="0">
                <a:solidFill>
                  <a:srgbClr val="004686"/>
                </a:solidFill>
                <a:latin typeface="Times New Roman" pitchFamily="18" charset="0"/>
              </a:rPr>
              <a:t>Da</a:t>
            </a:r>
            <a:r>
              <a:rPr lang="de-DE" sz="1100" dirty="0">
                <a:latin typeface="Times New Roman" pitchFamily="18" charset="0"/>
              </a:rPr>
              <a:t> oder </a:t>
            </a:r>
            <a:r>
              <a:rPr lang="de-DE" sz="1100" dirty="0" err="1">
                <a:solidFill>
                  <a:srgbClr val="004686"/>
                </a:solidFill>
                <a:latin typeface="Times New Roman" pitchFamily="18" charset="0"/>
              </a:rPr>
              <a:t>Db</a:t>
            </a:r>
            <a:endParaRPr lang="de-DE" sz="1100" dirty="0">
              <a:solidFill>
                <a:srgbClr val="004686"/>
              </a:solidFill>
              <a:latin typeface="Times New Roman" pitchFamily="18" charset="0"/>
            </a:endParaRPr>
          </a:p>
          <a:p>
            <a:pPr>
              <a:defRPr/>
            </a:pPr>
            <a:r>
              <a:rPr lang="de-DE" sz="1100" dirty="0">
                <a:latin typeface="Times New Roman" pitchFamily="18" charset="0"/>
              </a:rPr>
              <a:t>Zone 22  </a:t>
            </a:r>
            <a:r>
              <a:rPr lang="de-DE" sz="1100" dirty="0">
                <a:solidFill>
                  <a:srgbClr val="004686"/>
                </a:solidFill>
                <a:latin typeface="Times New Roman" pitchFamily="18" charset="0"/>
              </a:rPr>
              <a:t>Da</a:t>
            </a:r>
            <a:r>
              <a:rPr lang="de-DE" sz="1100" dirty="0">
                <a:latin typeface="Times New Roman" pitchFamily="18" charset="0"/>
              </a:rPr>
              <a:t> oder </a:t>
            </a:r>
            <a:r>
              <a:rPr lang="de-DE" sz="1100" dirty="0" err="1">
                <a:solidFill>
                  <a:srgbClr val="004686"/>
                </a:solidFill>
                <a:latin typeface="Times New Roman" pitchFamily="18" charset="0"/>
              </a:rPr>
              <a:t>Db</a:t>
            </a:r>
            <a:r>
              <a:rPr lang="de-DE" sz="1100" dirty="0">
                <a:latin typeface="Times New Roman" pitchFamily="18" charset="0"/>
              </a:rPr>
              <a:t> oder </a:t>
            </a:r>
            <a:r>
              <a:rPr lang="de-DE" sz="1100" dirty="0" err="1">
                <a:solidFill>
                  <a:srgbClr val="004686"/>
                </a:solidFill>
                <a:latin typeface="Times New Roman" pitchFamily="18" charset="0"/>
              </a:rPr>
              <a:t>Dc</a:t>
            </a:r>
            <a:endParaRPr lang="de-DE" sz="1100" dirty="0">
              <a:solidFill>
                <a:srgbClr val="004686"/>
              </a:solidFill>
              <a:latin typeface="Times New Roman" pitchFamily="18" charset="0"/>
            </a:endParaRPr>
          </a:p>
          <a:p>
            <a:endParaRPr lang="de-DE" dirty="0"/>
          </a:p>
        </p:txBody>
      </p:sp>
      <p:sp>
        <p:nvSpPr>
          <p:cNvPr id="4" name="Foliennummernplatzhalter 3"/>
          <p:cNvSpPr txBox="1">
            <a:spLocks noGrp="1"/>
          </p:cNvSpPr>
          <p:nvPr/>
        </p:nvSpPr>
        <p:spPr bwMode="auto">
          <a:xfrm>
            <a:off x="3884076" y="8687834"/>
            <a:ext cx="2973924" cy="456167"/>
          </a:xfrm>
          <a:prstGeom prst="rect">
            <a:avLst/>
          </a:prstGeom>
          <a:noFill/>
          <a:ln>
            <a:miter lim="800000"/>
            <a:headEnd/>
            <a:tailEnd/>
          </a:ln>
        </p:spPr>
        <p:txBody>
          <a:bodyPr lIns="87463" tIns="43731" rIns="87463" bIns="43731" anchor="b"/>
          <a:lstStyle/>
          <a:p>
            <a:pPr algn="r" defTabSz="876101">
              <a:defRPr/>
            </a:pPr>
            <a:fld id="{99691D3A-9790-4557-9AEB-93CAF16ED98D}" type="slidenum">
              <a:rPr lang="de-DE" sz="1100"/>
              <a:pPr algn="r" defTabSz="876101">
                <a:defRPr/>
              </a:pPr>
              <a:t>13</a:t>
            </a:fld>
            <a:endParaRPr lang="de-DE" sz="1100"/>
          </a:p>
        </p:txBody>
      </p:sp>
    </p:spTree>
    <p:extLst>
      <p:ext uri="{BB962C8B-B14F-4D97-AF65-F5344CB8AC3E}">
        <p14:creationId xmlns:p14="http://schemas.microsoft.com/office/powerpoint/2010/main" val="407961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cap="flat"/>
        </p:spPr>
      </p:sp>
      <p:sp>
        <p:nvSpPr>
          <p:cNvPr id="207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Fußzeilenplatzhalter 1"/>
          <p:cNvSpPr>
            <a:spLocks noGrp="1"/>
          </p:cNvSpPr>
          <p:nvPr>
            <p:ph type="ftr" sz="quarter" idx="10"/>
          </p:nvPr>
        </p:nvSpPr>
        <p:spPr/>
        <p:txBody>
          <a:bodyPr/>
          <a:lstStyle/>
          <a:p>
            <a:r>
              <a:rPr lang="de-DE"/>
              <a:t>1</a:t>
            </a:r>
          </a:p>
        </p:txBody>
      </p:sp>
      <p:sp>
        <p:nvSpPr>
          <p:cNvPr id="3" name="Foliennummernplatzhalter 2"/>
          <p:cNvSpPr>
            <a:spLocks noGrp="1"/>
          </p:cNvSpPr>
          <p:nvPr>
            <p:ph type="sldNum" sz="quarter" idx="11"/>
          </p:nvPr>
        </p:nvSpPr>
        <p:spPr/>
        <p:txBody>
          <a:bodyPr/>
          <a:lstStyle/>
          <a:p>
            <a:fld id="{78C53841-45F8-F240-B99F-23624B242DC2}" type="slidenum">
              <a:rPr lang="de-DE" smtClean="0"/>
              <a:pPr/>
              <a:t>14</a:t>
            </a:fld>
            <a:endParaRPr lang="de-DE"/>
          </a:p>
        </p:txBody>
      </p:sp>
    </p:spTree>
    <p:extLst>
      <p:ext uri="{BB962C8B-B14F-4D97-AF65-F5344CB8AC3E}">
        <p14:creationId xmlns:p14="http://schemas.microsoft.com/office/powerpoint/2010/main" val="183270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cap="flat"/>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Fußzeilenplatzhalter 1"/>
          <p:cNvSpPr>
            <a:spLocks noGrp="1"/>
          </p:cNvSpPr>
          <p:nvPr>
            <p:ph type="ftr" sz="quarter" idx="10"/>
          </p:nvPr>
        </p:nvSpPr>
        <p:spPr/>
        <p:txBody>
          <a:bodyPr/>
          <a:lstStyle/>
          <a:p>
            <a:r>
              <a:rPr lang="de-DE"/>
              <a:t>1</a:t>
            </a:r>
          </a:p>
        </p:txBody>
      </p:sp>
      <p:sp>
        <p:nvSpPr>
          <p:cNvPr id="3" name="Foliennummernplatzhalter 2"/>
          <p:cNvSpPr>
            <a:spLocks noGrp="1"/>
          </p:cNvSpPr>
          <p:nvPr>
            <p:ph type="sldNum" sz="quarter" idx="11"/>
          </p:nvPr>
        </p:nvSpPr>
        <p:spPr/>
        <p:txBody>
          <a:bodyPr/>
          <a:lstStyle/>
          <a:p>
            <a:fld id="{78C53841-45F8-F240-B99F-23624B242DC2}" type="slidenum">
              <a:rPr lang="de-DE" smtClean="0"/>
              <a:pPr/>
              <a:t>15</a:t>
            </a:fld>
            <a:endParaRPr lang="de-DE"/>
          </a:p>
        </p:txBody>
      </p:sp>
    </p:spTree>
    <p:extLst>
      <p:ext uri="{BB962C8B-B14F-4D97-AF65-F5344CB8AC3E}">
        <p14:creationId xmlns:p14="http://schemas.microsoft.com/office/powerpoint/2010/main" val="1206868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cap="flat"/>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Fußzeilenplatzhalter 1"/>
          <p:cNvSpPr>
            <a:spLocks noGrp="1"/>
          </p:cNvSpPr>
          <p:nvPr>
            <p:ph type="ftr" sz="quarter" idx="10"/>
          </p:nvPr>
        </p:nvSpPr>
        <p:spPr/>
        <p:txBody>
          <a:bodyPr/>
          <a:lstStyle/>
          <a:p>
            <a:r>
              <a:rPr lang="de-DE"/>
              <a:t>1</a:t>
            </a:r>
          </a:p>
        </p:txBody>
      </p:sp>
      <p:sp>
        <p:nvSpPr>
          <p:cNvPr id="3" name="Foliennummernplatzhalter 2"/>
          <p:cNvSpPr>
            <a:spLocks noGrp="1"/>
          </p:cNvSpPr>
          <p:nvPr>
            <p:ph type="sldNum" sz="quarter" idx="11"/>
          </p:nvPr>
        </p:nvSpPr>
        <p:spPr/>
        <p:txBody>
          <a:bodyPr/>
          <a:lstStyle/>
          <a:p>
            <a:fld id="{78C53841-45F8-F240-B99F-23624B242DC2}" type="slidenum">
              <a:rPr lang="de-DE" smtClean="0"/>
              <a:pPr/>
              <a:t>17</a:t>
            </a:fld>
            <a:endParaRPr lang="de-DE"/>
          </a:p>
        </p:txBody>
      </p:sp>
    </p:spTree>
    <p:extLst>
      <p:ext uri="{BB962C8B-B14F-4D97-AF65-F5344CB8AC3E}">
        <p14:creationId xmlns:p14="http://schemas.microsoft.com/office/powerpoint/2010/main" val="3325607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cap="flat"/>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 name="Fußzeilenplatzhalter 1"/>
          <p:cNvSpPr>
            <a:spLocks noGrp="1"/>
          </p:cNvSpPr>
          <p:nvPr>
            <p:ph type="ftr" sz="quarter" idx="10"/>
          </p:nvPr>
        </p:nvSpPr>
        <p:spPr/>
        <p:txBody>
          <a:bodyPr/>
          <a:lstStyle/>
          <a:p>
            <a:r>
              <a:rPr lang="de-DE" dirty="0"/>
              <a:t>1</a:t>
            </a:r>
          </a:p>
        </p:txBody>
      </p:sp>
      <p:sp>
        <p:nvSpPr>
          <p:cNvPr id="3" name="Foliennummernplatzhalter 2"/>
          <p:cNvSpPr>
            <a:spLocks noGrp="1"/>
          </p:cNvSpPr>
          <p:nvPr>
            <p:ph type="sldNum" sz="quarter" idx="11"/>
          </p:nvPr>
        </p:nvSpPr>
        <p:spPr/>
        <p:txBody>
          <a:bodyPr/>
          <a:lstStyle/>
          <a:p>
            <a:fld id="{78C53841-45F8-F240-B99F-23624B242DC2}" type="slidenum">
              <a:rPr lang="de-DE" smtClean="0"/>
              <a:pPr/>
              <a:t>18</a:t>
            </a:fld>
            <a:endParaRPr lang="de-DE" dirty="0"/>
          </a:p>
        </p:txBody>
      </p:sp>
    </p:spTree>
    <p:extLst>
      <p:ext uri="{BB962C8B-B14F-4D97-AF65-F5344CB8AC3E}">
        <p14:creationId xmlns:p14="http://schemas.microsoft.com/office/powerpoint/2010/main" val="2041017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cap="flat"/>
        </p:spPr>
      </p:sp>
      <p:sp>
        <p:nvSpPr>
          <p:cNvPr id="248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Fußzeilenplatzhalter 1"/>
          <p:cNvSpPr>
            <a:spLocks noGrp="1"/>
          </p:cNvSpPr>
          <p:nvPr>
            <p:ph type="ftr" sz="quarter" idx="10"/>
          </p:nvPr>
        </p:nvSpPr>
        <p:spPr/>
        <p:txBody>
          <a:bodyPr/>
          <a:lstStyle/>
          <a:p>
            <a:r>
              <a:rPr lang="de-DE"/>
              <a:t>1</a:t>
            </a:r>
          </a:p>
        </p:txBody>
      </p:sp>
      <p:sp>
        <p:nvSpPr>
          <p:cNvPr id="3" name="Foliennummernplatzhalter 2"/>
          <p:cNvSpPr>
            <a:spLocks noGrp="1"/>
          </p:cNvSpPr>
          <p:nvPr>
            <p:ph type="sldNum" sz="quarter" idx="11"/>
          </p:nvPr>
        </p:nvSpPr>
        <p:spPr/>
        <p:txBody>
          <a:bodyPr/>
          <a:lstStyle/>
          <a:p>
            <a:fld id="{78C53841-45F8-F240-B99F-23624B242DC2}" type="slidenum">
              <a:rPr lang="de-DE" smtClean="0"/>
              <a:pPr/>
              <a:t>19</a:t>
            </a:fld>
            <a:endParaRPr lang="de-DE"/>
          </a:p>
        </p:txBody>
      </p:sp>
    </p:spTree>
    <p:extLst>
      <p:ext uri="{BB962C8B-B14F-4D97-AF65-F5344CB8AC3E}">
        <p14:creationId xmlns:p14="http://schemas.microsoft.com/office/powerpoint/2010/main" val="367243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B9956-903C-76D6-468B-323D3B99B1FA}"/>
            </a:ext>
          </a:extLst>
        </p:cNvPr>
        <p:cNvGrpSpPr/>
        <p:nvPr/>
      </p:nvGrpSpPr>
      <p:grpSpPr>
        <a:xfrm>
          <a:off x="0" y="0"/>
          <a:ext cx="0" cy="0"/>
          <a:chOff x="0" y="0"/>
          <a:chExt cx="0" cy="0"/>
        </a:xfrm>
      </p:grpSpPr>
      <p:sp>
        <p:nvSpPr>
          <p:cNvPr id="146434" name="Rectangle 2">
            <a:extLst>
              <a:ext uri="{FF2B5EF4-FFF2-40B4-BE49-F238E27FC236}">
                <a16:creationId xmlns:a16="http://schemas.microsoft.com/office/drawing/2014/main" id="{AAA0C0FA-CD10-285E-7778-333D066AF94B}"/>
              </a:ext>
            </a:extLst>
          </p:cNvPr>
          <p:cNvSpPr>
            <a:spLocks noGrp="1" noRot="1" noChangeAspect="1" noChangeArrowheads="1" noTextEdit="1"/>
          </p:cNvSpPr>
          <p:nvPr>
            <p:ph type="sldImg"/>
          </p:nvPr>
        </p:nvSpPr>
        <p:spPr>
          <a:ln cap="flat"/>
        </p:spPr>
      </p:sp>
      <p:sp>
        <p:nvSpPr>
          <p:cNvPr id="146435" name="Rectangle 3">
            <a:extLst>
              <a:ext uri="{FF2B5EF4-FFF2-40B4-BE49-F238E27FC236}">
                <a16:creationId xmlns:a16="http://schemas.microsoft.com/office/drawing/2014/main" id="{6B4D66E1-5C38-8042-7814-EA381B0D62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 name="Fußzeilenplatzhalter 1">
            <a:extLst>
              <a:ext uri="{FF2B5EF4-FFF2-40B4-BE49-F238E27FC236}">
                <a16:creationId xmlns:a16="http://schemas.microsoft.com/office/drawing/2014/main" id="{E63AEC7B-6AAA-E2E3-DF48-BA41AA770EBA}"/>
              </a:ext>
            </a:extLst>
          </p:cNvPr>
          <p:cNvSpPr>
            <a:spLocks noGrp="1"/>
          </p:cNvSpPr>
          <p:nvPr>
            <p:ph type="ftr" sz="quarter" idx="10"/>
          </p:nvPr>
        </p:nvSpPr>
        <p:spPr/>
        <p:txBody>
          <a:bodyPr/>
          <a:lstStyle/>
          <a:p>
            <a:r>
              <a:rPr lang="de-DE" dirty="0">
                <a:solidFill>
                  <a:srgbClr val="000000"/>
                </a:solidFill>
              </a:rPr>
              <a:t>1</a:t>
            </a:r>
          </a:p>
        </p:txBody>
      </p:sp>
      <p:sp>
        <p:nvSpPr>
          <p:cNvPr id="3" name="Foliennummernplatzhalter 2">
            <a:extLst>
              <a:ext uri="{FF2B5EF4-FFF2-40B4-BE49-F238E27FC236}">
                <a16:creationId xmlns:a16="http://schemas.microsoft.com/office/drawing/2014/main" id="{13ACE297-2449-1B1C-B89E-15003D1DAD64}"/>
              </a:ext>
            </a:extLst>
          </p:cNvPr>
          <p:cNvSpPr>
            <a:spLocks noGrp="1"/>
          </p:cNvSpPr>
          <p:nvPr>
            <p:ph type="sldNum" sz="quarter" idx="11"/>
          </p:nvPr>
        </p:nvSpPr>
        <p:spPr/>
        <p:txBody>
          <a:bodyPr/>
          <a:lstStyle/>
          <a:p>
            <a:fld id="{78C53841-45F8-F240-B99F-23624B242DC2}" type="slidenum">
              <a:rPr lang="de-DE" smtClean="0">
                <a:solidFill>
                  <a:srgbClr val="000000"/>
                </a:solidFill>
              </a:rPr>
              <a:pPr/>
              <a:t>4</a:t>
            </a:fld>
            <a:endParaRPr lang="de-DE" dirty="0">
              <a:solidFill>
                <a:srgbClr val="000000"/>
              </a:solidFill>
            </a:endParaRPr>
          </a:p>
        </p:txBody>
      </p:sp>
    </p:spTree>
    <p:extLst>
      <p:ext uri="{BB962C8B-B14F-4D97-AF65-F5344CB8AC3E}">
        <p14:creationId xmlns:p14="http://schemas.microsoft.com/office/powerpoint/2010/main" val="283625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DB06-5823-7B16-01F4-4672E88FDE9F}"/>
            </a:ext>
          </a:extLst>
        </p:cNvPr>
        <p:cNvGrpSpPr/>
        <p:nvPr/>
      </p:nvGrpSpPr>
      <p:grpSpPr>
        <a:xfrm>
          <a:off x="0" y="0"/>
          <a:ext cx="0" cy="0"/>
          <a:chOff x="0" y="0"/>
          <a:chExt cx="0" cy="0"/>
        </a:xfrm>
      </p:grpSpPr>
      <p:sp>
        <p:nvSpPr>
          <p:cNvPr id="146434" name="Rectangle 2">
            <a:extLst>
              <a:ext uri="{FF2B5EF4-FFF2-40B4-BE49-F238E27FC236}">
                <a16:creationId xmlns:a16="http://schemas.microsoft.com/office/drawing/2014/main" id="{0AF1F599-5D3D-B4BB-F119-C7AE1AC11E00}"/>
              </a:ext>
            </a:extLst>
          </p:cNvPr>
          <p:cNvSpPr>
            <a:spLocks noGrp="1" noRot="1" noChangeAspect="1" noChangeArrowheads="1" noTextEdit="1"/>
          </p:cNvSpPr>
          <p:nvPr>
            <p:ph type="sldImg"/>
          </p:nvPr>
        </p:nvSpPr>
        <p:spPr>
          <a:ln cap="flat"/>
        </p:spPr>
      </p:sp>
      <p:sp>
        <p:nvSpPr>
          <p:cNvPr id="146435" name="Rectangle 3">
            <a:extLst>
              <a:ext uri="{FF2B5EF4-FFF2-40B4-BE49-F238E27FC236}">
                <a16:creationId xmlns:a16="http://schemas.microsoft.com/office/drawing/2014/main" id="{A41D94FA-F29E-5C3E-11BD-A5EA3A60E4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 name="Fußzeilenplatzhalter 1">
            <a:extLst>
              <a:ext uri="{FF2B5EF4-FFF2-40B4-BE49-F238E27FC236}">
                <a16:creationId xmlns:a16="http://schemas.microsoft.com/office/drawing/2014/main" id="{3F5D1FDE-1C0F-FD92-0BAE-F5B08EFCF7B3}"/>
              </a:ext>
            </a:extLst>
          </p:cNvPr>
          <p:cNvSpPr>
            <a:spLocks noGrp="1"/>
          </p:cNvSpPr>
          <p:nvPr>
            <p:ph type="ftr" sz="quarter" idx="10"/>
          </p:nvPr>
        </p:nvSpPr>
        <p:spPr/>
        <p:txBody>
          <a:bodyPr/>
          <a:lstStyle/>
          <a:p>
            <a:r>
              <a:rPr lang="de-DE" dirty="0">
                <a:solidFill>
                  <a:srgbClr val="000000"/>
                </a:solidFill>
              </a:rPr>
              <a:t>1</a:t>
            </a:r>
          </a:p>
        </p:txBody>
      </p:sp>
      <p:sp>
        <p:nvSpPr>
          <p:cNvPr id="3" name="Foliennummernplatzhalter 2">
            <a:extLst>
              <a:ext uri="{FF2B5EF4-FFF2-40B4-BE49-F238E27FC236}">
                <a16:creationId xmlns:a16="http://schemas.microsoft.com/office/drawing/2014/main" id="{588B995C-3633-D26E-2EE4-B63F28DDF80D}"/>
              </a:ext>
            </a:extLst>
          </p:cNvPr>
          <p:cNvSpPr>
            <a:spLocks noGrp="1"/>
          </p:cNvSpPr>
          <p:nvPr>
            <p:ph type="sldNum" sz="quarter" idx="11"/>
          </p:nvPr>
        </p:nvSpPr>
        <p:spPr/>
        <p:txBody>
          <a:bodyPr/>
          <a:lstStyle/>
          <a:p>
            <a:fld id="{78C53841-45F8-F240-B99F-23624B242DC2}" type="slidenum">
              <a:rPr lang="de-DE" smtClean="0">
                <a:solidFill>
                  <a:srgbClr val="000000"/>
                </a:solidFill>
              </a:rPr>
              <a:pPr/>
              <a:t>5</a:t>
            </a:fld>
            <a:endParaRPr lang="de-DE" dirty="0">
              <a:solidFill>
                <a:srgbClr val="000000"/>
              </a:solidFill>
            </a:endParaRPr>
          </a:p>
        </p:txBody>
      </p:sp>
    </p:spTree>
    <p:extLst>
      <p:ext uri="{BB962C8B-B14F-4D97-AF65-F5344CB8AC3E}">
        <p14:creationId xmlns:p14="http://schemas.microsoft.com/office/powerpoint/2010/main" val="123886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cap="flat"/>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Fußzeilenplatzhalter 1"/>
          <p:cNvSpPr>
            <a:spLocks noGrp="1"/>
          </p:cNvSpPr>
          <p:nvPr>
            <p:ph type="ftr" sz="quarter" idx="10"/>
          </p:nvPr>
        </p:nvSpPr>
        <p:spPr/>
        <p:txBody>
          <a:bodyPr/>
          <a:lstStyle/>
          <a:p>
            <a:r>
              <a:rPr lang="de-DE"/>
              <a:t>1</a:t>
            </a:r>
          </a:p>
        </p:txBody>
      </p:sp>
      <p:sp>
        <p:nvSpPr>
          <p:cNvPr id="3" name="Foliennummernplatzhalter 2"/>
          <p:cNvSpPr>
            <a:spLocks noGrp="1"/>
          </p:cNvSpPr>
          <p:nvPr>
            <p:ph type="sldNum" sz="quarter" idx="11"/>
          </p:nvPr>
        </p:nvSpPr>
        <p:spPr/>
        <p:txBody>
          <a:bodyPr/>
          <a:lstStyle/>
          <a:p>
            <a:fld id="{78C53841-45F8-F240-B99F-23624B242DC2}" type="slidenum">
              <a:rPr lang="de-DE" smtClean="0"/>
              <a:pPr/>
              <a:t>6</a:t>
            </a:fld>
            <a:endParaRPr lang="de-DE"/>
          </a:p>
        </p:txBody>
      </p:sp>
    </p:spTree>
    <p:extLst>
      <p:ext uri="{BB962C8B-B14F-4D97-AF65-F5344CB8AC3E}">
        <p14:creationId xmlns:p14="http://schemas.microsoft.com/office/powerpoint/2010/main" val="138437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584200" y="798513"/>
            <a:ext cx="5689600" cy="3201987"/>
          </a:xfrm>
          <a:ln cap="flat"/>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Fußzeilenplatzhalter 1"/>
          <p:cNvSpPr>
            <a:spLocks noGrp="1"/>
          </p:cNvSpPr>
          <p:nvPr>
            <p:ph type="ftr" sz="quarter" idx="10"/>
          </p:nvPr>
        </p:nvSpPr>
        <p:spPr/>
        <p:txBody>
          <a:bodyPr/>
          <a:lstStyle/>
          <a:p>
            <a:r>
              <a:rPr lang="de-DE"/>
              <a:t>1</a:t>
            </a:r>
          </a:p>
        </p:txBody>
      </p:sp>
      <p:sp>
        <p:nvSpPr>
          <p:cNvPr id="3" name="Foliennummernplatzhalter 2"/>
          <p:cNvSpPr>
            <a:spLocks noGrp="1"/>
          </p:cNvSpPr>
          <p:nvPr>
            <p:ph type="sldNum" sz="quarter" idx="11"/>
          </p:nvPr>
        </p:nvSpPr>
        <p:spPr/>
        <p:txBody>
          <a:bodyPr/>
          <a:lstStyle/>
          <a:p>
            <a:fld id="{78C53841-45F8-F240-B99F-23624B242DC2}" type="slidenum">
              <a:rPr lang="de-DE" smtClean="0"/>
              <a:pPr/>
              <a:t>7</a:t>
            </a:fld>
            <a:endParaRPr lang="de-DE"/>
          </a:p>
        </p:txBody>
      </p:sp>
    </p:spTree>
    <p:extLst>
      <p:ext uri="{BB962C8B-B14F-4D97-AF65-F5344CB8AC3E}">
        <p14:creationId xmlns:p14="http://schemas.microsoft.com/office/powerpoint/2010/main" val="423171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cap="flat"/>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Fußzeilenplatzhalter 1"/>
          <p:cNvSpPr>
            <a:spLocks noGrp="1"/>
          </p:cNvSpPr>
          <p:nvPr>
            <p:ph type="ftr" sz="quarter" idx="10"/>
          </p:nvPr>
        </p:nvSpPr>
        <p:spPr/>
        <p:txBody>
          <a:bodyPr/>
          <a:lstStyle/>
          <a:p>
            <a:r>
              <a:rPr lang="de-DE">
                <a:solidFill>
                  <a:srgbClr val="000000"/>
                </a:solidFill>
              </a:rPr>
              <a:t>1</a:t>
            </a:r>
          </a:p>
        </p:txBody>
      </p:sp>
      <p:sp>
        <p:nvSpPr>
          <p:cNvPr id="3" name="Foliennummernplatzhalter 2"/>
          <p:cNvSpPr>
            <a:spLocks noGrp="1"/>
          </p:cNvSpPr>
          <p:nvPr>
            <p:ph type="sldNum" sz="quarter" idx="11"/>
          </p:nvPr>
        </p:nvSpPr>
        <p:spPr/>
        <p:txBody>
          <a:bodyPr/>
          <a:lstStyle/>
          <a:p>
            <a:fld id="{78C53841-45F8-F240-B99F-23624B242DC2}" type="slidenum">
              <a:rPr lang="de-DE" smtClean="0">
                <a:solidFill>
                  <a:srgbClr val="000000"/>
                </a:solidFill>
              </a:rPr>
              <a:pPr/>
              <a:t>8</a:t>
            </a:fld>
            <a:endParaRPr lang="de-DE">
              <a:solidFill>
                <a:srgbClr val="000000"/>
              </a:solidFill>
            </a:endParaRPr>
          </a:p>
        </p:txBody>
      </p:sp>
    </p:spTree>
    <p:extLst>
      <p:ext uri="{BB962C8B-B14F-4D97-AF65-F5344CB8AC3E}">
        <p14:creationId xmlns:p14="http://schemas.microsoft.com/office/powerpoint/2010/main" val="151654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cap="flat"/>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Fußzeilenplatzhalter 1"/>
          <p:cNvSpPr>
            <a:spLocks noGrp="1"/>
          </p:cNvSpPr>
          <p:nvPr>
            <p:ph type="ftr" sz="quarter" idx="10"/>
          </p:nvPr>
        </p:nvSpPr>
        <p:spPr/>
        <p:txBody>
          <a:bodyPr/>
          <a:lstStyle/>
          <a:p>
            <a:r>
              <a:rPr lang="de-DE">
                <a:solidFill>
                  <a:srgbClr val="000000"/>
                </a:solidFill>
              </a:rPr>
              <a:t>1</a:t>
            </a:r>
          </a:p>
        </p:txBody>
      </p:sp>
      <p:sp>
        <p:nvSpPr>
          <p:cNvPr id="3" name="Foliennummernplatzhalter 2"/>
          <p:cNvSpPr>
            <a:spLocks noGrp="1"/>
          </p:cNvSpPr>
          <p:nvPr>
            <p:ph type="sldNum" sz="quarter" idx="11"/>
          </p:nvPr>
        </p:nvSpPr>
        <p:spPr/>
        <p:txBody>
          <a:bodyPr/>
          <a:lstStyle/>
          <a:p>
            <a:fld id="{78C53841-45F8-F240-B99F-23624B242DC2}" type="slidenum">
              <a:rPr lang="de-DE" smtClean="0">
                <a:solidFill>
                  <a:srgbClr val="000000"/>
                </a:solidFill>
              </a:rPr>
              <a:pPr/>
              <a:t>9</a:t>
            </a:fld>
            <a:endParaRPr lang="de-DE">
              <a:solidFill>
                <a:srgbClr val="000000"/>
              </a:solidFill>
            </a:endParaRPr>
          </a:p>
        </p:txBody>
      </p:sp>
    </p:spTree>
    <p:extLst>
      <p:ext uri="{BB962C8B-B14F-4D97-AF65-F5344CB8AC3E}">
        <p14:creationId xmlns:p14="http://schemas.microsoft.com/office/powerpoint/2010/main" val="235434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cap="flat"/>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Fußzeilenplatzhalter 1"/>
          <p:cNvSpPr>
            <a:spLocks noGrp="1"/>
          </p:cNvSpPr>
          <p:nvPr>
            <p:ph type="ftr" sz="quarter" idx="10"/>
          </p:nvPr>
        </p:nvSpPr>
        <p:spPr/>
        <p:txBody>
          <a:bodyPr/>
          <a:lstStyle/>
          <a:p>
            <a:r>
              <a:rPr lang="de-DE">
                <a:solidFill>
                  <a:srgbClr val="000000"/>
                </a:solidFill>
              </a:rPr>
              <a:t>1</a:t>
            </a:r>
          </a:p>
        </p:txBody>
      </p:sp>
      <p:sp>
        <p:nvSpPr>
          <p:cNvPr id="3" name="Foliennummernplatzhalter 2"/>
          <p:cNvSpPr>
            <a:spLocks noGrp="1"/>
          </p:cNvSpPr>
          <p:nvPr>
            <p:ph type="sldNum" sz="quarter" idx="11"/>
          </p:nvPr>
        </p:nvSpPr>
        <p:spPr/>
        <p:txBody>
          <a:bodyPr/>
          <a:lstStyle/>
          <a:p>
            <a:fld id="{78C53841-45F8-F240-B99F-23624B242DC2}" type="slidenum">
              <a:rPr lang="de-DE" smtClean="0">
                <a:solidFill>
                  <a:srgbClr val="000000"/>
                </a:solidFill>
              </a:rPr>
              <a:pPr/>
              <a:t>10</a:t>
            </a:fld>
            <a:endParaRPr lang="de-DE">
              <a:solidFill>
                <a:srgbClr val="000000"/>
              </a:solidFill>
            </a:endParaRPr>
          </a:p>
        </p:txBody>
      </p:sp>
    </p:spTree>
    <p:extLst>
      <p:ext uri="{BB962C8B-B14F-4D97-AF65-F5344CB8AC3E}">
        <p14:creationId xmlns:p14="http://schemas.microsoft.com/office/powerpoint/2010/main" val="366388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cap="flat"/>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Fußzeilenplatzhalter 1"/>
          <p:cNvSpPr>
            <a:spLocks noGrp="1"/>
          </p:cNvSpPr>
          <p:nvPr>
            <p:ph type="ftr" sz="quarter" idx="10"/>
          </p:nvPr>
        </p:nvSpPr>
        <p:spPr/>
        <p:txBody>
          <a:bodyPr/>
          <a:lstStyle/>
          <a:p>
            <a:r>
              <a:rPr lang="de-DE"/>
              <a:t>1</a:t>
            </a:r>
          </a:p>
        </p:txBody>
      </p:sp>
      <p:sp>
        <p:nvSpPr>
          <p:cNvPr id="3" name="Foliennummernplatzhalter 2"/>
          <p:cNvSpPr>
            <a:spLocks noGrp="1"/>
          </p:cNvSpPr>
          <p:nvPr>
            <p:ph type="sldNum" sz="quarter" idx="11"/>
          </p:nvPr>
        </p:nvSpPr>
        <p:spPr/>
        <p:txBody>
          <a:bodyPr/>
          <a:lstStyle/>
          <a:p>
            <a:fld id="{78C53841-45F8-F240-B99F-23624B242DC2}" type="slidenum">
              <a:rPr lang="de-DE" smtClean="0"/>
              <a:pPr/>
              <a:t>11</a:t>
            </a:fld>
            <a:endParaRPr lang="de-DE"/>
          </a:p>
        </p:txBody>
      </p:sp>
    </p:spTree>
    <p:extLst>
      <p:ext uri="{BB962C8B-B14F-4D97-AF65-F5344CB8AC3E}">
        <p14:creationId xmlns:p14="http://schemas.microsoft.com/office/powerpoint/2010/main" val="3035088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p:cNvPicPr>
          <p:nvPr userDrawn="1"/>
        </p:nvPicPr>
        <p:blipFill>
          <a:blip r:embed="rId2"/>
          <a:stretch>
            <a:fillRect/>
          </a:stretch>
        </p:blipFill>
        <p:spPr>
          <a:xfrm>
            <a:off x="5934875" y="2944800"/>
            <a:ext cx="1573200" cy="1573200"/>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7"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6"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4"/>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68F948F3-1E29-9640-BDE9-1181AEA85B55}" type="datetime1">
              <a:rPr lang="de-DE" smtClean="0"/>
              <a:t>09.01.25</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41"/>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dirty="0"/>
              <a:t>Revision: </a:t>
            </a:r>
          </a:p>
        </p:txBody>
      </p:sp>
    </p:spTree>
    <p:extLst>
      <p:ext uri="{BB962C8B-B14F-4D97-AF65-F5344CB8AC3E}">
        <p14:creationId xmlns:p14="http://schemas.microsoft.com/office/powerpoint/2010/main" val="13911629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722439" y="487364"/>
            <a:ext cx="11960155"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9472442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900678" y="252042"/>
            <a:ext cx="11986630" cy="1092182"/>
          </a:xfrm>
        </p:spPr>
        <p:txBody>
          <a:bodyPr/>
          <a:lstStyle/>
          <a:p>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900678" y="1764295"/>
            <a:ext cx="11986630" cy="4956828"/>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345519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extLst>
      <p:ext uri="{BB962C8B-B14F-4D97-AF65-F5344CB8AC3E}">
        <p14:creationId xmlns:p14="http://schemas.microsoft.com/office/powerpoint/2010/main" val="141168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1" y="-854764"/>
            <a:ext cx="12341331" cy="8416028"/>
          </a:xfrm>
          <a:prstGeom prst="rect">
            <a:avLst/>
          </a:prstGeom>
        </p:spPr>
      </p:pic>
    </p:spTree>
    <p:extLst>
      <p:ext uri="{BB962C8B-B14F-4D97-AF65-F5344CB8AC3E}">
        <p14:creationId xmlns:p14="http://schemas.microsoft.com/office/powerpoint/2010/main" val="328042576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3"/>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4"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38238111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8"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17691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77460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7"/>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7"/>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1"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17156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8"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7"/>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48275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5"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13550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4"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88724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726" y="-2196"/>
            <a:ext cx="13444677"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2" name="Titelplatzhalter 21"/>
          <p:cNvSpPr>
            <a:spLocks noGrp="1"/>
          </p:cNvSpPr>
          <p:nvPr>
            <p:ph type="title"/>
          </p:nvPr>
        </p:nvSpPr>
        <p:spPr>
          <a:xfrm>
            <a:off x="896196" y="252042"/>
            <a:ext cx="1064552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900678" y="1764294"/>
            <a:ext cx="11986630"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30"/>
            <a:ext cx="1344295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3" y="1617758"/>
            <a:ext cx="633590"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742456" y="1617757"/>
            <a:ext cx="12717086"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2" y="7195476"/>
            <a:ext cx="13444679"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3" name="Foliennummernplatzhalter 22"/>
          <p:cNvSpPr>
            <a:spLocks noGrp="1"/>
          </p:cNvSpPr>
          <p:nvPr>
            <p:ph type="sldNum" sz="quarter" idx="4"/>
          </p:nvPr>
        </p:nvSpPr>
        <p:spPr>
          <a:xfrm>
            <a:off x="12338180" y="7214618"/>
            <a:ext cx="784173"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11813058" y="264733"/>
            <a:ext cx="1065600" cy="1062644"/>
          </a:xfrm>
          <a:prstGeom prst="rect">
            <a:avLst/>
          </a:prstGeom>
        </p:spPr>
      </p:pic>
    </p:spTree>
    <p:extLst>
      <p:ext uri="{BB962C8B-B14F-4D97-AF65-F5344CB8AC3E}">
        <p14:creationId xmlns:p14="http://schemas.microsoft.com/office/powerpoint/2010/main" val="16746031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11.xml"/><Relationship Id="rId16"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29D91-243E-06B1-8392-CE80EB66246D}"/>
              </a:ext>
            </a:extLst>
          </p:cNvPr>
          <p:cNvSpPr>
            <a:spLocks noGrp="1"/>
          </p:cNvSpPr>
          <p:nvPr>
            <p:ph type="title"/>
          </p:nvPr>
        </p:nvSpPr>
        <p:spPr/>
        <p:txBody>
          <a:bodyPr>
            <a:normAutofit/>
          </a:bodyPr>
          <a:lstStyle/>
          <a:p>
            <a:r>
              <a:rPr lang="de-DE" dirty="0"/>
              <a:t>Unterweisungsmodul</a:t>
            </a:r>
          </a:p>
        </p:txBody>
      </p:sp>
      <p:sp>
        <p:nvSpPr>
          <p:cNvPr id="7" name="Untertitel 6"/>
          <p:cNvSpPr>
            <a:spLocks noGrp="1"/>
          </p:cNvSpPr>
          <p:nvPr>
            <p:ph type="body" idx="1"/>
          </p:nvPr>
        </p:nvSpPr>
        <p:spPr/>
        <p:txBody>
          <a:bodyPr>
            <a:normAutofit fontScale="77500" lnSpcReduction="20000"/>
          </a:bodyPr>
          <a:lstStyle/>
          <a:p>
            <a:r>
              <a:rPr lang="de-DE" sz="4000" b="0" dirty="0">
                <a:solidFill>
                  <a:srgbClr val="95C02A"/>
                </a:solidFill>
              </a:rPr>
              <a:t>Betriebsmitteltausch von Explosionsgeschützten Betriebsmitteln durch Elektrofachkräfte mit Spezialkenntnissen im Bereich des Explosionsschutzes</a:t>
            </a:r>
          </a:p>
        </p:txBody>
      </p:sp>
      <p:sp>
        <p:nvSpPr>
          <p:cNvPr id="3" name="Datumsplatzhalter 3">
            <a:extLst>
              <a:ext uri="{FF2B5EF4-FFF2-40B4-BE49-F238E27FC236}">
                <a16:creationId xmlns:a16="http://schemas.microsoft.com/office/drawing/2014/main" id="{35BDD012-4B55-4A3C-0A10-59C7D4F687D5}"/>
              </a:ext>
            </a:extLst>
          </p:cNvPr>
          <p:cNvSpPr>
            <a:spLocks noGrp="1"/>
          </p:cNvSpPr>
          <p:nvPr>
            <p:ph type="dt" sz="half" idx="10"/>
          </p:nvPr>
        </p:nvSpPr>
        <p:spPr/>
        <p:txBody>
          <a:bodyPr/>
          <a:lstStyle/>
          <a:p>
            <a:fld id="{68F948F3-1E29-9640-BDE9-1181AEA85B55}" type="datetime1">
              <a:rPr lang="de-DE" smtClean="0"/>
              <a:t>09.01.25</a:t>
            </a:fld>
            <a:endParaRPr lang="en-US" dirty="0"/>
          </a:p>
        </p:txBody>
      </p:sp>
      <p:sp>
        <p:nvSpPr>
          <p:cNvPr id="4" name="Fußzeilenplatzhalter 4">
            <a:extLst>
              <a:ext uri="{FF2B5EF4-FFF2-40B4-BE49-F238E27FC236}">
                <a16:creationId xmlns:a16="http://schemas.microsoft.com/office/drawing/2014/main" id="{49F62CD0-7BC7-0B76-1F9C-962BEE25C43E}"/>
              </a:ext>
            </a:extLst>
          </p:cNvPr>
          <p:cNvSpPr>
            <a:spLocks noGrp="1"/>
          </p:cNvSpPr>
          <p:nvPr>
            <p:ph type="ftr" sz="quarter" idx="12"/>
          </p:nvPr>
        </p:nvSpPr>
        <p:spPr/>
        <p:txBody>
          <a:bodyPr/>
          <a:lstStyle/>
          <a:p>
            <a:r>
              <a:rPr lang="en-US" dirty="0"/>
              <a:t>Revision: 5</a:t>
            </a:r>
          </a:p>
        </p:txBody>
      </p:sp>
      <p:sp>
        <p:nvSpPr>
          <p:cNvPr id="11" name="Untertitel 6"/>
          <p:cNvSpPr txBox="1">
            <a:spLocks/>
          </p:cNvSpPr>
          <p:nvPr/>
        </p:nvSpPr>
        <p:spPr>
          <a:xfrm>
            <a:off x="1423383"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Tree>
    <p:extLst>
      <p:ext uri="{BB962C8B-B14F-4D97-AF65-F5344CB8AC3E}">
        <p14:creationId xmlns:p14="http://schemas.microsoft.com/office/powerpoint/2010/main" val="70415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de-DE" dirty="0">
                <a:solidFill>
                  <a:schemeClr val="tx1"/>
                </a:solidFill>
              </a:rPr>
              <a:t>Ex-Schutz nach VDE 0165-1:10.2014</a:t>
            </a:r>
          </a:p>
        </p:txBody>
      </p:sp>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10</a:t>
            </a:fld>
            <a:endParaRPr lang="de-DE" dirty="0"/>
          </a:p>
        </p:txBody>
      </p:sp>
      <p:sp>
        <p:nvSpPr>
          <p:cNvPr id="62467" name="Rectangle 3"/>
          <p:cNvSpPr>
            <a:spLocks noGrp="1" noChangeArrowheads="1"/>
          </p:cNvSpPr>
          <p:nvPr>
            <p:ph sz="quarter" idx="1"/>
          </p:nvPr>
        </p:nvSpPr>
        <p:spPr/>
        <p:txBody>
          <a:bodyPr/>
          <a:lstStyle/>
          <a:p>
            <a:r>
              <a:rPr lang="de-DE" b="1" dirty="0"/>
              <a:t>Sicherheitstechnische Kennzahlen </a:t>
            </a:r>
            <a:r>
              <a:rPr dirty="0" err="1"/>
              <a:t>Auswahl</a:t>
            </a:r>
            <a:r>
              <a:rPr dirty="0"/>
              <a:t> von Betriebsmittel nach Gas-Staubgruppen</a:t>
            </a:r>
          </a:p>
          <a:p>
            <a:pPr eaLnBrk="1" hangingPunct="1"/>
            <a:endParaRPr sz="2300" dirty="0"/>
          </a:p>
        </p:txBody>
      </p:sp>
      <p:graphicFrame>
        <p:nvGraphicFramePr>
          <p:cNvPr id="6" name="Tabelle 5"/>
          <p:cNvGraphicFramePr>
            <a:graphicFrameLocks noGrp="1"/>
          </p:cNvGraphicFramePr>
          <p:nvPr>
            <p:extLst>
              <p:ext uri="{D42A27DB-BD31-4B8C-83A1-F6EECF244321}">
                <p14:modId xmlns:p14="http://schemas.microsoft.com/office/powerpoint/2010/main" val="2049564310"/>
              </p:ext>
            </p:extLst>
          </p:nvPr>
        </p:nvGraphicFramePr>
        <p:xfrm>
          <a:off x="900678" y="2271773"/>
          <a:ext cx="7128934" cy="3240002"/>
        </p:xfrm>
        <a:graphic>
          <a:graphicData uri="http://schemas.openxmlformats.org/drawingml/2006/table">
            <a:tbl>
              <a:tblPr firstRow="1" bandRow="1">
                <a:tableStyleId>{5C22544A-7EE6-4342-B048-85BDC9FD1C3A}</a:tableStyleId>
              </a:tblPr>
              <a:tblGrid>
                <a:gridCol w="3564467">
                  <a:extLst>
                    <a:ext uri="{9D8B030D-6E8A-4147-A177-3AD203B41FA5}">
                      <a16:colId xmlns:a16="http://schemas.microsoft.com/office/drawing/2014/main" val="20000"/>
                    </a:ext>
                  </a:extLst>
                </a:gridCol>
                <a:gridCol w="3564467">
                  <a:extLst>
                    <a:ext uri="{9D8B030D-6E8A-4147-A177-3AD203B41FA5}">
                      <a16:colId xmlns:a16="http://schemas.microsoft.com/office/drawing/2014/main" val="20001"/>
                    </a:ext>
                  </a:extLst>
                </a:gridCol>
              </a:tblGrid>
              <a:tr h="737822">
                <a:tc>
                  <a:txBody>
                    <a:bodyPr/>
                    <a:lstStyle/>
                    <a:p>
                      <a:pPr algn="ctr"/>
                      <a:r>
                        <a:rPr lang="de-DE" dirty="0">
                          <a:latin typeface="Arial" panose="020B0604020202020204" pitchFamily="34" charset="0"/>
                          <a:cs typeface="Arial" panose="020B0604020202020204" pitchFamily="34" charset="0"/>
                        </a:rPr>
                        <a:t>Gas / Dampf oder Staub</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Unterteilung am Einsatzort</a:t>
                      </a:r>
                    </a:p>
                  </a:txBody>
                  <a:tcPr/>
                </a:tc>
                <a:tc>
                  <a:txBody>
                    <a:bodyPr/>
                    <a:lstStyle/>
                    <a:p>
                      <a:pPr algn="ctr"/>
                      <a:r>
                        <a:rPr lang="de-DE" dirty="0">
                          <a:latin typeface="Arial" panose="020B0604020202020204" pitchFamily="34" charset="0"/>
                          <a:cs typeface="Arial" panose="020B0604020202020204" pitchFamily="34" charset="0"/>
                        </a:rPr>
                        <a:t>Zulässige Gerätegruppe</a:t>
                      </a:r>
                    </a:p>
                  </a:txBody>
                  <a:tcPr/>
                </a:tc>
                <a:extLst>
                  <a:ext uri="{0D108BD9-81ED-4DB2-BD59-A6C34878D82A}">
                    <a16:rowId xmlns:a16="http://schemas.microsoft.com/office/drawing/2014/main" val="10000"/>
                  </a:ext>
                </a:extLst>
              </a:tr>
              <a:tr h="417030">
                <a:tc>
                  <a:txBody>
                    <a:bodyPr/>
                    <a:lstStyle/>
                    <a:p>
                      <a:pPr algn="ctr"/>
                      <a:r>
                        <a:rPr lang="de-DE" dirty="0">
                          <a:latin typeface="Arial" panose="020B0604020202020204" pitchFamily="34" charset="0"/>
                          <a:cs typeface="Arial" panose="020B0604020202020204" pitchFamily="34" charset="0"/>
                        </a:rPr>
                        <a:t>IIA</a:t>
                      </a:r>
                    </a:p>
                  </a:txBody>
                  <a:tcPr/>
                </a:tc>
                <a:tc>
                  <a:txBody>
                    <a:bodyPr/>
                    <a:lstStyle/>
                    <a:p>
                      <a:pPr algn="ctr"/>
                      <a:r>
                        <a:rPr lang="de-DE" dirty="0">
                          <a:latin typeface="Arial" panose="020B0604020202020204" pitchFamily="34" charset="0"/>
                          <a:cs typeface="Arial" panose="020B0604020202020204" pitchFamily="34" charset="0"/>
                        </a:rPr>
                        <a:t>II, IIA, IIB oder IIC</a:t>
                      </a:r>
                    </a:p>
                  </a:txBody>
                  <a:tcPr/>
                </a:tc>
                <a:extLst>
                  <a:ext uri="{0D108BD9-81ED-4DB2-BD59-A6C34878D82A}">
                    <a16:rowId xmlns:a16="http://schemas.microsoft.com/office/drawing/2014/main" val="10001"/>
                  </a:ext>
                </a:extLst>
              </a:tr>
              <a:tr h="417030">
                <a:tc>
                  <a:txBody>
                    <a:bodyPr/>
                    <a:lstStyle/>
                    <a:p>
                      <a:pPr algn="ctr"/>
                      <a:r>
                        <a:rPr lang="de-DE" dirty="0">
                          <a:latin typeface="Arial" panose="020B0604020202020204" pitchFamily="34" charset="0"/>
                          <a:cs typeface="Arial" panose="020B0604020202020204" pitchFamily="34" charset="0"/>
                        </a:rPr>
                        <a:t>IIB</a:t>
                      </a:r>
                    </a:p>
                  </a:txBody>
                  <a:tcPr/>
                </a:tc>
                <a:tc>
                  <a:txBody>
                    <a:bodyPr/>
                    <a:lstStyle/>
                    <a:p>
                      <a:pPr algn="ctr"/>
                      <a:r>
                        <a:rPr lang="de-DE" dirty="0">
                          <a:latin typeface="Arial" panose="020B0604020202020204" pitchFamily="34" charset="0"/>
                          <a:cs typeface="Arial" panose="020B0604020202020204" pitchFamily="34" charset="0"/>
                        </a:rPr>
                        <a:t>II, IIB oder IIC</a:t>
                      </a:r>
                    </a:p>
                  </a:txBody>
                  <a:tcPr/>
                </a:tc>
                <a:extLst>
                  <a:ext uri="{0D108BD9-81ED-4DB2-BD59-A6C34878D82A}">
                    <a16:rowId xmlns:a16="http://schemas.microsoft.com/office/drawing/2014/main" val="10002"/>
                  </a:ext>
                </a:extLst>
              </a:tr>
              <a:tr h="417030">
                <a:tc>
                  <a:txBody>
                    <a:bodyPr/>
                    <a:lstStyle/>
                    <a:p>
                      <a:pPr algn="ctr"/>
                      <a:r>
                        <a:rPr lang="de-DE" dirty="0">
                          <a:latin typeface="Arial" panose="020B0604020202020204" pitchFamily="34" charset="0"/>
                          <a:cs typeface="Arial" panose="020B0604020202020204" pitchFamily="34" charset="0"/>
                        </a:rPr>
                        <a:t>IIC</a:t>
                      </a:r>
                    </a:p>
                  </a:txBody>
                  <a:tcPr/>
                </a:tc>
                <a:tc>
                  <a:txBody>
                    <a:bodyPr/>
                    <a:lstStyle/>
                    <a:p>
                      <a:pPr algn="ctr"/>
                      <a:r>
                        <a:rPr lang="de-DE" dirty="0">
                          <a:latin typeface="Arial" panose="020B0604020202020204" pitchFamily="34" charset="0"/>
                          <a:cs typeface="Arial" panose="020B0604020202020204" pitchFamily="34" charset="0"/>
                        </a:rPr>
                        <a:t>II oder IIC</a:t>
                      </a:r>
                    </a:p>
                  </a:txBody>
                  <a:tcPr/>
                </a:tc>
                <a:extLst>
                  <a:ext uri="{0D108BD9-81ED-4DB2-BD59-A6C34878D82A}">
                    <a16:rowId xmlns:a16="http://schemas.microsoft.com/office/drawing/2014/main" val="10003"/>
                  </a:ext>
                </a:extLst>
              </a:tr>
              <a:tr h="417030">
                <a:tc>
                  <a:txBody>
                    <a:bodyPr/>
                    <a:lstStyle/>
                    <a:p>
                      <a:pPr algn="ctr"/>
                      <a:r>
                        <a:rPr lang="de-DE" dirty="0">
                          <a:latin typeface="Arial" panose="020B0604020202020204" pitchFamily="34" charset="0"/>
                          <a:cs typeface="Arial" panose="020B0604020202020204" pitchFamily="34" charset="0"/>
                        </a:rPr>
                        <a:t>IIIA</a:t>
                      </a:r>
                    </a:p>
                  </a:txBody>
                  <a:tcPr/>
                </a:tc>
                <a:tc>
                  <a:txBody>
                    <a:bodyPr/>
                    <a:lstStyle/>
                    <a:p>
                      <a:pPr algn="ctr"/>
                      <a:r>
                        <a:rPr lang="de-DE" dirty="0">
                          <a:latin typeface="Arial" panose="020B0604020202020204" pitchFamily="34" charset="0"/>
                          <a:cs typeface="Arial" panose="020B0604020202020204" pitchFamily="34" charset="0"/>
                        </a:rPr>
                        <a:t>III, IIIA, IIIB oder IIIC</a:t>
                      </a:r>
                    </a:p>
                  </a:txBody>
                  <a:tcPr/>
                </a:tc>
                <a:extLst>
                  <a:ext uri="{0D108BD9-81ED-4DB2-BD59-A6C34878D82A}">
                    <a16:rowId xmlns:a16="http://schemas.microsoft.com/office/drawing/2014/main" val="10004"/>
                  </a:ext>
                </a:extLst>
              </a:tr>
              <a:tr h="417030">
                <a:tc>
                  <a:txBody>
                    <a:bodyPr/>
                    <a:lstStyle/>
                    <a:p>
                      <a:pPr algn="ctr"/>
                      <a:r>
                        <a:rPr lang="de-DE" dirty="0">
                          <a:latin typeface="Arial" panose="020B0604020202020204" pitchFamily="34" charset="0"/>
                          <a:cs typeface="Arial" panose="020B0604020202020204" pitchFamily="34" charset="0"/>
                        </a:rPr>
                        <a:t>IIIB</a:t>
                      </a:r>
                    </a:p>
                  </a:txBody>
                  <a:tcPr/>
                </a:tc>
                <a:tc>
                  <a:txBody>
                    <a:bodyPr/>
                    <a:lstStyle/>
                    <a:p>
                      <a:pPr algn="ctr"/>
                      <a:r>
                        <a:rPr lang="de-DE" dirty="0">
                          <a:latin typeface="Arial" panose="020B0604020202020204" pitchFamily="34" charset="0"/>
                          <a:cs typeface="Arial" panose="020B0604020202020204" pitchFamily="34" charset="0"/>
                        </a:rPr>
                        <a:t>III, IIIB oder IIIC</a:t>
                      </a:r>
                    </a:p>
                  </a:txBody>
                  <a:tcPr/>
                </a:tc>
                <a:extLst>
                  <a:ext uri="{0D108BD9-81ED-4DB2-BD59-A6C34878D82A}">
                    <a16:rowId xmlns:a16="http://schemas.microsoft.com/office/drawing/2014/main" val="10005"/>
                  </a:ext>
                </a:extLst>
              </a:tr>
              <a:tr h="417030">
                <a:tc>
                  <a:txBody>
                    <a:bodyPr/>
                    <a:lstStyle/>
                    <a:p>
                      <a:pPr algn="ctr"/>
                      <a:r>
                        <a:rPr lang="de-DE" dirty="0">
                          <a:latin typeface="Arial" panose="020B0604020202020204" pitchFamily="34" charset="0"/>
                          <a:cs typeface="Arial" panose="020B0604020202020204" pitchFamily="34" charset="0"/>
                        </a:rPr>
                        <a:t>IIIC</a:t>
                      </a:r>
                    </a:p>
                  </a:txBody>
                  <a:tcPr/>
                </a:tc>
                <a:tc>
                  <a:txBody>
                    <a:bodyPr/>
                    <a:lstStyle/>
                    <a:p>
                      <a:pPr algn="ctr"/>
                      <a:r>
                        <a:rPr lang="de-DE" dirty="0">
                          <a:latin typeface="Arial" panose="020B0604020202020204" pitchFamily="34" charset="0"/>
                          <a:cs typeface="Arial" panose="020B0604020202020204" pitchFamily="34" charset="0"/>
                        </a:rPr>
                        <a:t>IIIC</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6121000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de-DE" dirty="0">
                <a:solidFill>
                  <a:schemeClr val="tx1"/>
                </a:solidFill>
              </a:rPr>
              <a:t>Ex-Schutz nach VDE 0165-1:10.2014</a:t>
            </a:r>
          </a:p>
        </p:txBody>
      </p:sp>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11</a:t>
            </a:fld>
            <a:endParaRPr lang="de-DE" dirty="0"/>
          </a:p>
        </p:txBody>
      </p:sp>
      <p:sp>
        <p:nvSpPr>
          <p:cNvPr id="49155" name="Rectangle 3"/>
          <p:cNvSpPr>
            <a:spLocks noGrp="1" noChangeArrowheads="1"/>
          </p:cNvSpPr>
          <p:nvPr>
            <p:ph sz="quarter" idx="1"/>
          </p:nvPr>
        </p:nvSpPr>
        <p:spPr/>
        <p:txBody>
          <a:bodyPr/>
          <a:lstStyle/>
          <a:p>
            <a:pPr eaLnBrk="1" hangingPunct="1"/>
            <a:r>
              <a:rPr dirty="0"/>
              <a:t>Sicherheitstechnische Kennzahlen Gase, </a:t>
            </a:r>
            <a:r>
              <a:rPr dirty="0" err="1"/>
              <a:t>Dämpfe</a:t>
            </a:r>
            <a:r>
              <a:rPr lang="de-DE" dirty="0"/>
              <a:t> - </a:t>
            </a:r>
            <a:r>
              <a:rPr dirty="0" err="1"/>
              <a:t>Temperaturklassen</a:t>
            </a:r>
            <a:endParaRPr dirty="0"/>
          </a:p>
        </p:txBody>
      </p:sp>
      <p:graphicFrame>
        <p:nvGraphicFramePr>
          <p:cNvPr id="3" name="Tabelle 2">
            <a:extLst>
              <a:ext uri="{FF2B5EF4-FFF2-40B4-BE49-F238E27FC236}">
                <a16:creationId xmlns:a16="http://schemas.microsoft.com/office/drawing/2014/main" id="{A4760445-EED5-C6F1-7450-A5AF88044DC7}"/>
              </a:ext>
            </a:extLst>
          </p:cNvPr>
          <p:cNvGraphicFramePr>
            <a:graphicFrameLocks noGrp="1"/>
          </p:cNvGraphicFramePr>
          <p:nvPr>
            <p:extLst>
              <p:ext uri="{D42A27DB-BD31-4B8C-83A1-F6EECF244321}">
                <p14:modId xmlns:p14="http://schemas.microsoft.com/office/powerpoint/2010/main" val="3915517283"/>
              </p:ext>
            </p:extLst>
          </p:nvPr>
        </p:nvGraphicFramePr>
        <p:xfrm>
          <a:off x="900677" y="2268959"/>
          <a:ext cx="11196588" cy="3078480"/>
        </p:xfrm>
        <a:graphic>
          <a:graphicData uri="http://schemas.openxmlformats.org/drawingml/2006/table">
            <a:tbl>
              <a:tblPr firstRow="1" bandRow="1">
                <a:tableStyleId>{5C22544A-7EE6-4342-B048-85BDC9FD1C3A}</a:tableStyleId>
              </a:tblPr>
              <a:tblGrid>
                <a:gridCol w="3732196">
                  <a:extLst>
                    <a:ext uri="{9D8B030D-6E8A-4147-A177-3AD203B41FA5}">
                      <a16:colId xmlns:a16="http://schemas.microsoft.com/office/drawing/2014/main" val="20000"/>
                    </a:ext>
                  </a:extLst>
                </a:gridCol>
                <a:gridCol w="3732196">
                  <a:extLst>
                    <a:ext uri="{9D8B030D-6E8A-4147-A177-3AD203B41FA5}">
                      <a16:colId xmlns:a16="http://schemas.microsoft.com/office/drawing/2014/main" val="20001"/>
                    </a:ext>
                  </a:extLst>
                </a:gridCol>
                <a:gridCol w="3732196">
                  <a:extLst>
                    <a:ext uri="{9D8B030D-6E8A-4147-A177-3AD203B41FA5}">
                      <a16:colId xmlns:a16="http://schemas.microsoft.com/office/drawing/2014/main" val="399802982"/>
                    </a:ext>
                  </a:extLst>
                </a:gridCol>
              </a:tblGrid>
              <a:tr h="370840">
                <a:tc>
                  <a:txBody>
                    <a:bodyPr/>
                    <a:lstStyle>
                      <a:lvl1pPr marL="0" algn="l" defTabSz="497863" rtl="0" eaLnBrk="1" latinLnBrk="0" hangingPunct="1">
                        <a:defRPr sz="2000" b="1" kern="1200">
                          <a:solidFill>
                            <a:schemeClr val="lt1"/>
                          </a:solidFill>
                          <a:latin typeface="Calibri" panose="020F0502020204030204"/>
                          <a:ea typeface=""/>
                          <a:cs typeface=""/>
                        </a:defRPr>
                      </a:lvl1pPr>
                      <a:lvl2pPr marL="497863" algn="l" defTabSz="497863" rtl="0" eaLnBrk="1" latinLnBrk="0" hangingPunct="1">
                        <a:defRPr sz="2000" b="1" kern="1200">
                          <a:solidFill>
                            <a:schemeClr val="lt1"/>
                          </a:solidFill>
                          <a:latin typeface="Calibri" panose="020F0502020204030204"/>
                          <a:ea typeface=""/>
                          <a:cs typeface=""/>
                        </a:defRPr>
                      </a:lvl2pPr>
                      <a:lvl3pPr marL="995724" algn="l" defTabSz="497863" rtl="0" eaLnBrk="1" latinLnBrk="0" hangingPunct="1">
                        <a:defRPr sz="2000" b="1" kern="1200">
                          <a:solidFill>
                            <a:schemeClr val="lt1"/>
                          </a:solidFill>
                          <a:latin typeface="Calibri" panose="020F0502020204030204"/>
                          <a:ea typeface=""/>
                          <a:cs typeface=""/>
                        </a:defRPr>
                      </a:lvl3pPr>
                      <a:lvl4pPr marL="1493588" algn="l" defTabSz="497863" rtl="0" eaLnBrk="1" latinLnBrk="0" hangingPunct="1">
                        <a:defRPr sz="2000" b="1" kern="1200">
                          <a:solidFill>
                            <a:schemeClr val="lt1"/>
                          </a:solidFill>
                          <a:latin typeface="Calibri" panose="020F0502020204030204"/>
                          <a:ea typeface=""/>
                          <a:cs typeface=""/>
                        </a:defRPr>
                      </a:lvl4pPr>
                      <a:lvl5pPr marL="1991449" algn="l" defTabSz="497863" rtl="0" eaLnBrk="1" latinLnBrk="0" hangingPunct="1">
                        <a:defRPr sz="2000" b="1" kern="1200">
                          <a:solidFill>
                            <a:schemeClr val="lt1"/>
                          </a:solidFill>
                          <a:latin typeface="Calibri" panose="020F0502020204030204"/>
                          <a:ea typeface=""/>
                          <a:cs typeface=""/>
                        </a:defRPr>
                      </a:lvl5pPr>
                      <a:lvl6pPr marL="2489311" algn="l" defTabSz="497863" rtl="0" eaLnBrk="1" latinLnBrk="0" hangingPunct="1">
                        <a:defRPr sz="2000" b="1" kern="1200">
                          <a:solidFill>
                            <a:schemeClr val="lt1"/>
                          </a:solidFill>
                          <a:latin typeface="Calibri" panose="020F0502020204030204"/>
                          <a:ea typeface=""/>
                          <a:cs typeface=""/>
                        </a:defRPr>
                      </a:lvl6pPr>
                      <a:lvl7pPr marL="2987174" algn="l" defTabSz="497863" rtl="0" eaLnBrk="1" latinLnBrk="0" hangingPunct="1">
                        <a:defRPr sz="2000" b="1" kern="1200">
                          <a:solidFill>
                            <a:schemeClr val="lt1"/>
                          </a:solidFill>
                          <a:latin typeface="Calibri" panose="020F0502020204030204"/>
                          <a:ea typeface=""/>
                          <a:cs typeface=""/>
                        </a:defRPr>
                      </a:lvl7pPr>
                      <a:lvl8pPr marL="3485038" algn="l" defTabSz="497863" rtl="0" eaLnBrk="1" latinLnBrk="0" hangingPunct="1">
                        <a:defRPr sz="2000" b="1" kern="1200">
                          <a:solidFill>
                            <a:schemeClr val="lt1"/>
                          </a:solidFill>
                          <a:latin typeface="Calibri" panose="020F0502020204030204"/>
                          <a:ea typeface=""/>
                          <a:cs typeface=""/>
                        </a:defRPr>
                      </a:lvl8pPr>
                      <a:lvl9pPr marL="3982900" algn="l" defTabSz="497863" rtl="0" eaLnBrk="1" latinLnBrk="0" hangingPunct="1">
                        <a:defRPr sz="2000" b="1" kern="1200">
                          <a:solidFill>
                            <a:schemeClr val="lt1"/>
                          </a:solidFill>
                          <a:latin typeface="Calibri" panose="020F0502020204030204"/>
                          <a:ea typeface=""/>
                          <a:cs typeface=""/>
                        </a:defRPr>
                      </a:lvl9pPr>
                    </a:lstStyle>
                    <a:p>
                      <a:pPr marL="0" algn="ctr" rtl="0" eaLnBrk="1" latinLnBrk="0" hangingPunct="1"/>
                      <a:r>
                        <a:rPr kumimoji="0" lang="de-DE" kern="1200" dirty="0">
                          <a:solidFill>
                            <a:schemeClr val="bg1"/>
                          </a:solidFill>
                          <a:latin typeface="Arial" panose="020B0604020202020204" pitchFamily="34" charset="0"/>
                          <a:ea typeface="+mn-ea"/>
                          <a:cs typeface="Arial" panose="020B0604020202020204" pitchFamily="34" charset="0"/>
                        </a:rPr>
                        <a:t>Durch die Zoneneinteilung geforderte Temperaturklasse</a:t>
                      </a:r>
                    </a:p>
                  </a:txBody>
                  <a:tcPr anchor="ctr"/>
                </a:tc>
                <a:tc>
                  <a:txBody>
                    <a:bodyPr/>
                    <a:lstStyle>
                      <a:lvl1pPr marL="0" algn="l" defTabSz="497863" rtl="0" eaLnBrk="1" latinLnBrk="0" hangingPunct="1">
                        <a:defRPr sz="2000" b="1" kern="1200">
                          <a:solidFill>
                            <a:schemeClr val="lt1"/>
                          </a:solidFill>
                          <a:latin typeface="Calibri" panose="020F0502020204030204"/>
                          <a:ea typeface=""/>
                          <a:cs typeface=""/>
                        </a:defRPr>
                      </a:lvl1pPr>
                      <a:lvl2pPr marL="497863" algn="l" defTabSz="497863" rtl="0" eaLnBrk="1" latinLnBrk="0" hangingPunct="1">
                        <a:defRPr sz="2000" b="1" kern="1200">
                          <a:solidFill>
                            <a:schemeClr val="lt1"/>
                          </a:solidFill>
                          <a:latin typeface="Calibri" panose="020F0502020204030204"/>
                          <a:ea typeface=""/>
                          <a:cs typeface=""/>
                        </a:defRPr>
                      </a:lvl2pPr>
                      <a:lvl3pPr marL="995724" algn="l" defTabSz="497863" rtl="0" eaLnBrk="1" latinLnBrk="0" hangingPunct="1">
                        <a:defRPr sz="2000" b="1" kern="1200">
                          <a:solidFill>
                            <a:schemeClr val="lt1"/>
                          </a:solidFill>
                          <a:latin typeface="Calibri" panose="020F0502020204030204"/>
                          <a:ea typeface=""/>
                          <a:cs typeface=""/>
                        </a:defRPr>
                      </a:lvl3pPr>
                      <a:lvl4pPr marL="1493588" algn="l" defTabSz="497863" rtl="0" eaLnBrk="1" latinLnBrk="0" hangingPunct="1">
                        <a:defRPr sz="2000" b="1" kern="1200">
                          <a:solidFill>
                            <a:schemeClr val="lt1"/>
                          </a:solidFill>
                          <a:latin typeface="Calibri" panose="020F0502020204030204"/>
                          <a:ea typeface=""/>
                          <a:cs typeface=""/>
                        </a:defRPr>
                      </a:lvl4pPr>
                      <a:lvl5pPr marL="1991449" algn="l" defTabSz="497863" rtl="0" eaLnBrk="1" latinLnBrk="0" hangingPunct="1">
                        <a:defRPr sz="2000" b="1" kern="1200">
                          <a:solidFill>
                            <a:schemeClr val="lt1"/>
                          </a:solidFill>
                          <a:latin typeface="Calibri" panose="020F0502020204030204"/>
                          <a:ea typeface=""/>
                          <a:cs typeface=""/>
                        </a:defRPr>
                      </a:lvl5pPr>
                      <a:lvl6pPr marL="2489311" algn="l" defTabSz="497863" rtl="0" eaLnBrk="1" latinLnBrk="0" hangingPunct="1">
                        <a:defRPr sz="2000" b="1" kern="1200">
                          <a:solidFill>
                            <a:schemeClr val="lt1"/>
                          </a:solidFill>
                          <a:latin typeface="Calibri" panose="020F0502020204030204"/>
                          <a:ea typeface=""/>
                          <a:cs typeface=""/>
                        </a:defRPr>
                      </a:lvl6pPr>
                      <a:lvl7pPr marL="2987174" algn="l" defTabSz="497863" rtl="0" eaLnBrk="1" latinLnBrk="0" hangingPunct="1">
                        <a:defRPr sz="2000" b="1" kern="1200">
                          <a:solidFill>
                            <a:schemeClr val="lt1"/>
                          </a:solidFill>
                          <a:latin typeface="Calibri" panose="020F0502020204030204"/>
                          <a:ea typeface=""/>
                          <a:cs typeface=""/>
                        </a:defRPr>
                      </a:lvl7pPr>
                      <a:lvl8pPr marL="3485038" algn="l" defTabSz="497863" rtl="0" eaLnBrk="1" latinLnBrk="0" hangingPunct="1">
                        <a:defRPr sz="2000" b="1" kern="1200">
                          <a:solidFill>
                            <a:schemeClr val="lt1"/>
                          </a:solidFill>
                          <a:latin typeface="Calibri" panose="020F0502020204030204"/>
                          <a:ea typeface=""/>
                          <a:cs typeface=""/>
                        </a:defRPr>
                      </a:lvl8pPr>
                      <a:lvl9pPr marL="3982900" algn="l" defTabSz="497863" rtl="0" eaLnBrk="1" latinLnBrk="0" hangingPunct="1">
                        <a:defRPr sz="2000" b="1" kern="1200">
                          <a:solidFill>
                            <a:schemeClr val="lt1"/>
                          </a:solidFill>
                          <a:latin typeface="Calibri" panose="020F0502020204030204"/>
                          <a:ea typeface=""/>
                          <a:cs typeface=""/>
                        </a:defRPr>
                      </a:lvl9pPr>
                    </a:lstStyle>
                    <a:p>
                      <a:pPr marL="0" algn="ctr" rtl="0" eaLnBrk="1" latinLnBrk="0" hangingPunct="1"/>
                      <a:r>
                        <a:rPr kumimoji="0" lang="de-DE" kern="1200" dirty="0">
                          <a:solidFill>
                            <a:schemeClr val="bg1"/>
                          </a:solidFill>
                          <a:latin typeface="Arial" panose="020B0604020202020204" pitchFamily="34" charset="0"/>
                          <a:ea typeface="+mn-ea"/>
                          <a:cs typeface="Arial" panose="020B0604020202020204" pitchFamily="34" charset="0"/>
                        </a:rPr>
                        <a:t>Zündtemperatur von Gas und Damp in C°</a:t>
                      </a:r>
                    </a:p>
                  </a:txBody>
                  <a:tcPr anchor="ctr"/>
                </a:tc>
                <a:tc>
                  <a:txBody>
                    <a:bodyPr/>
                    <a:lstStyle/>
                    <a:p>
                      <a:pPr marL="0" algn="ctr" rtl="0" eaLnBrk="1" latinLnBrk="0" hangingPunct="1"/>
                      <a:r>
                        <a:rPr kumimoji="0" lang="de-DE" kern="1200" dirty="0">
                          <a:solidFill>
                            <a:schemeClr val="bg1"/>
                          </a:solidFill>
                          <a:latin typeface="Arial" panose="020B0604020202020204" pitchFamily="34" charset="0"/>
                          <a:ea typeface="+mn-ea"/>
                          <a:cs typeface="Arial" panose="020B0604020202020204" pitchFamily="34" charset="0"/>
                        </a:rPr>
                        <a:t>Zulässige Temperaturklasse des Geräts</a:t>
                      </a:r>
                    </a:p>
                  </a:txBody>
                  <a:tcPr anchor="ctr"/>
                </a:tc>
                <a:extLst>
                  <a:ext uri="{0D108BD9-81ED-4DB2-BD59-A6C34878D82A}">
                    <a16:rowId xmlns:a16="http://schemas.microsoft.com/office/drawing/2014/main" val="10000"/>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T1</a:t>
                      </a: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&gt; 450</a:t>
                      </a:r>
                    </a:p>
                  </a:txBody>
                  <a:tcPr anchor="ctr"/>
                </a:tc>
                <a:tc>
                  <a:txBody>
                    <a:body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T1 – T6</a:t>
                      </a:r>
                    </a:p>
                  </a:txBody>
                  <a:tcPr anchor="ctr"/>
                </a:tc>
                <a:extLst>
                  <a:ext uri="{0D108BD9-81ED-4DB2-BD59-A6C34878D82A}">
                    <a16:rowId xmlns:a16="http://schemas.microsoft.com/office/drawing/2014/main" val="10001"/>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T2</a:t>
                      </a: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&gt; 300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kern="1200" dirty="0">
                          <a:solidFill>
                            <a:schemeClr val="dk1"/>
                          </a:solidFill>
                          <a:latin typeface="Arial" panose="020B0604020202020204" pitchFamily="34" charset="0"/>
                          <a:ea typeface="+mn-ea"/>
                          <a:cs typeface="Arial" panose="020B0604020202020204" pitchFamily="34" charset="0"/>
                        </a:rPr>
                        <a:t>T2 – T6</a:t>
                      </a:r>
                    </a:p>
                  </a:txBody>
                  <a:tcPr anchor="ctr"/>
                </a:tc>
                <a:extLst>
                  <a:ext uri="{0D108BD9-81ED-4DB2-BD59-A6C34878D82A}">
                    <a16:rowId xmlns:a16="http://schemas.microsoft.com/office/drawing/2014/main" val="10002"/>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T3</a:t>
                      </a: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&gt; 200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kern="1200" dirty="0">
                          <a:solidFill>
                            <a:schemeClr val="dk1"/>
                          </a:solidFill>
                          <a:latin typeface="Arial" panose="020B0604020202020204" pitchFamily="34" charset="0"/>
                          <a:ea typeface="+mn-ea"/>
                          <a:cs typeface="Arial" panose="020B0604020202020204" pitchFamily="34" charset="0"/>
                        </a:rPr>
                        <a:t>T3 – T6</a:t>
                      </a:r>
                    </a:p>
                  </a:txBody>
                  <a:tcPr anchor="ctr"/>
                </a:tc>
                <a:extLst>
                  <a:ext uri="{0D108BD9-81ED-4DB2-BD59-A6C34878D82A}">
                    <a16:rowId xmlns:a16="http://schemas.microsoft.com/office/drawing/2014/main" val="10003"/>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T4</a:t>
                      </a: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&gt; 135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kern="1200" dirty="0">
                          <a:solidFill>
                            <a:schemeClr val="dk1"/>
                          </a:solidFill>
                          <a:latin typeface="Arial" panose="020B0604020202020204" pitchFamily="34" charset="0"/>
                          <a:ea typeface="+mn-ea"/>
                          <a:cs typeface="Arial" panose="020B0604020202020204" pitchFamily="34" charset="0"/>
                        </a:rPr>
                        <a:t>T4 – T6</a:t>
                      </a:r>
                    </a:p>
                  </a:txBody>
                  <a:tcPr anchor="ctr"/>
                </a:tc>
                <a:extLst>
                  <a:ext uri="{0D108BD9-81ED-4DB2-BD59-A6C34878D82A}">
                    <a16:rowId xmlns:a16="http://schemas.microsoft.com/office/drawing/2014/main" val="10004"/>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T5</a:t>
                      </a: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&gt; 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kern="1200" dirty="0">
                          <a:solidFill>
                            <a:schemeClr val="dk1"/>
                          </a:solidFill>
                          <a:latin typeface="Arial" panose="020B0604020202020204" pitchFamily="34" charset="0"/>
                          <a:ea typeface="+mn-ea"/>
                          <a:cs typeface="Arial" panose="020B0604020202020204" pitchFamily="34" charset="0"/>
                        </a:rPr>
                        <a:t>T5 – T6</a:t>
                      </a:r>
                    </a:p>
                  </a:txBody>
                  <a:tcPr anchor="ctr"/>
                </a:tc>
                <a:extLst>
                  <a:ext uri="{0D108BD9-81ED-4DB2-BD59-A6C34878D82A}">
                    <a16:rowId xmlns:a16="http://schemas.microsoft.com/office/drawing/2014/main" val="10005"/>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T6</a:t>
                      </a: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&gt; 85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kern="1200" dirty="0">
                          <a:solidFill>
                            <a:schemeClr val="dk1"/>
                          </a:solidFill>
                          <a:latin typeface="Arial" panose="020B0604020202020204" pitchFamily="34" charset="0"/>
                          <a:ea typeface="+mn-ea"/>
                          <a:cs typeface="Arial" panose="020B0604020202020204" pitchFamily="34" charset="0"/>
                        </a:rPr>
                        <a:t>T6</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8976529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de-DE" dirty="0">
                <a:solidFill>
                  <a:schemeClr val="tx1"/>
                </a:solidFill>
              </a:rPr>
              <a:t>Ex-Schutz nach VDE 0165-1</a:t>
            </a:r>
          </a:p>
        </p:txBody>
      </p:sp>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12</a:t>
            </a:fld>
            <a:endParaRPr lang="de-DE" dirty="0"/>
          </a:p>
        </p:txBody>
      </p:sp>
      <p:sp>
        <p:nvSpPr>
          <p:cNvPr id="50179" name="Rectangle 3"/>
          <p:cNvSpPr>
            <a:spLocks noGrp="1" noChangeArrowheads="1"/>
          </p:cNvSpPr>
          <p:nvPr>
            <p:ph sz="quarter" idx="1"/>
          </p:nvPr>
        </p:nvSpPr>
        <p:spPr/>
        <p:txBody>
          <a:bodyPr/>
          <a:lstStyle/>
          <a:p>
            <a:r>
              <a:rPr lang="de-DE" dirty="0"/>
              <a:t>Elektrische Betriebsmittel für Zone 1 (beispielhaft)</a:t>
            </a:r>
          </a:p>
          <a:p>
            <a:pPr lvl="1"/>
            <a:r>
              <a:rPr lang="de-DE" dirty="0"/>
              <a:t>Elektrische Anlagen in explosionsgefährdeten Bereichen müssen auch den entsprechenden Anforderungen für elektrische Anlagen in nichtexplosionsgefährdeten Bereichen entsprechen</a:t>
            </a:r>
          </a:p>
          <a:p>
            <a:pPr lvl="1"/>
            <a:r>
              <a:rPr lang="de-DE" dirty="0"/>
              <a:t>Wesentliche Explosionsschutzarten sind:</a:t>
            </a:r>
          </a:p>
          <a:p>
            <a:pPr lvl="2"/>
            <a:r>
              <a:rPr lang="de-DE" dirty="0"/>
              <a:t>Druckfeste Kapselung 	d</a:t>
            </a:r>
          </a:p>
          <a:p>
            <a:pPr lvl="2"/>
            <a:r>
              <a:rPr lang="de-DE" dirty="0"/>
              <a:t>Überdruckkapselung   	p</a:t>
            </a:r>
          </a:p>
          <a:p>
            <a:pPr lvl="2"/>
            <a:r>
              <a:rPr lang="de-DE" dirty="0"/>
              <a:t>Sandkapselung 	      	q</a:t>
            </a:r>
          </a:p>
          <a:p>
            <a:pPr lvl="2"/>
            <a:r>
              <a:rPr lang="de-DE" dirty="0"/>
              <a:t>Ölkapselung  	      	o</a:t>
            </a:r>
          </a:p>
          <a:p>
            <a:pPr lvl="2"/>
            <a:r>
              <a:rPr lang="de-DE" dirty="0"/>
              <a:t>Erhöhte Sicherheit      	</a:t>
            </a:r>
            <a:r>
              <a:rPr lang="de-DE" dirty="0" err="1"/>
              <a:t>e</a:t>
            </a:r>
            <a:endParaRPr lang="de-DE" dirty="0"/>
          </a:p>
          <a:p>
            <a:pPr lvl="2"/>
            <a:r>
              <a:rPr lang="de-DE" dirty="0"/>
              <a:t>Eigensicherheit  	      	i</a:t>
            </a:r>
          </a:p>
          <a:p>
            <a:pPr lvl="2"/>
            <a:r>
              <a:rPr lang="de-DE" dirty="0"/>
              <a:t>Vergusskapselung       	m</a:t>
            </a:r>
          </a:p>
        </p:txBody>
      </p:sp>
    </p:spTree>
    <p:extLst>
      <p:ext uri="{BB962C8B-B14F-4D97-AF65-F5344CB8AC3E}">
        <p14:creationId xmlns:p14="http://schemas.microsoft.com/office/powerpoint/2010/main" val="270063437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solidFill>
                  <a:schemeClr val="tx1"/>
                </a:solidFill>
              </a:rPr>
              <a:t>Ex-Schutz RICHTLINIE 94/9/EG neu 2014/34/EU   </a:t>
            </a:r>
          </a:p>
        </p:txBody>
      </p:sp>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13</a:t>
            </a:fld>
            <a:endParaRPr lang="de-DE" dirty="0"/>
          </a:p>
        </p:txBody>
      </p:sp>
      <p:sp>
        <p:nvSpPr>
          <p:cNvPr id="12" name="Inhaltsplatzhalter 11">
            <a:extLst>
              <a:ext uri="{FF2B5EF4-FFF2-40B4-BE49-F238E27FC236}">
                <a16:creationId xmlns:a16="http://schemas.microsoft.com/office/drawing/2014/main" id="{B95E7053-E52D-FC63-FE6D-A2CFA5D764DD}"/>
              </a:ext>
            </a:extLst>
          </p:cNvPr>
          <p:cNvSpPr>
            <a:spLocks noGrp="1"/>
          </p:cNvSpPr>
          <p:nvPr>
            <p:ph sz="quarter" idx="1"/>
          </p:nvPr>
        </p:nvSpPr>
        <p:spPr>
          <a:xfrm>
            <a:off x="1530528" y="1764295"/>
            <a:ext cx="11356779" cy="4956828"/>
          </a:xfrm>
        </p:spPr>
        <p:txBody>
          <a:bodyPr>
            <a:normAutofit/>
          </a:bodyPr>
          <a:lstStyle/>
          <a:p>
            <a:endParaRPr lang="de-DE" b="0" dirty="0"/>
          </a:p>
          <a:p>
            <a:endParaRPr lang="de-DE" b="0" dirty="0"/>
          </a:p>
          <a:p>
            <a:endParaRPr lang="de-DE" b="0" dirty="0"/>
          </a:p>
          <a:p>
            <a:endParaRPr lang="de-DE" b="0" dirty="0"/>
          </a:p>
          <a:p>
            <a:endParaRPr lang="de-DE" b="0" dirty="0"/>
          </a:p>
          <a:p>
            <a:r>
              <a:rPr lang="de-DE" sz="2000" b="0" dirty="0">
                <a:latin typeface="Arial" charset="0"/>
              </a:rPr>
              <a:t>Gerätegruppe abhängig vom Einsatzgebiet</a:t>
            </a:r>
          </a:p>
          <a:p>
            <a:r>
              <a:rPr lang="de-DE" sz="2000" b="0" dirty="0">
                <a:latin typeface="Arial" charset="0"/>
              </a:rPr>
              <a:t>Gerätekategorie zonen- und atmosphärenabhängig</a:t>
            </a:r>
          </a:p>
          <a:p>
            <a:r>
              <a:rPr lang="de-DE" sz="2000" b="0" dirty="0">
                <a:latin typeface="Arial" charset="0"/>
              </a:rPr>
              <a:t>Zündschutzart (wichtig für die Prüfung)</a:t>
            </a:r>
          </a:p>
          <a:p>
            <a:r>
              <a:rPr lang="de-DE" sz="2000" b="0" dirty="0">
                <a:latin typeface="Arial" charset="0"/>
              </a:rPr>
              <a:t>Explosionsgruppe stoffabhängig (Auswahl anhand von Stofftabellen)</a:t>
            </a:r>
          </a:p>
          <a:p>
            <a:r>
              <a:rPr lang="de-DE" sz="2000" b="0" dirty="0">
                <a:latin typeface="Arial" charset="0"/>
              </a:rPr>
              <a:t>Temperaturklasse stoffabhängig (Auswahl anhand von Stofftabellen)</a:t>
            </a:r>
          </a:p>
          <a:p>
            <a:r>
              <a:rPr lang="de-DE" sz="2000" b="0" dirty="0">
                <a:latin typeface="Arial" charset="0"/>
              </a:rPr>
              <a:t>Geräteschutzniveau zonenabhängig</a:t>
            </a:r>
          </a:p>
          <a:p>
            <a:r>
              <a:rPr lang="de-DE" sz="2000" b="0" dirty="0">
                <a:latin typeface="Arial" charset="0"/>
              </a:rPr>
              <a:t>Besondere Bedingungen ggf. Einbaubedingungen</a:t>
            </a:r>
          </a:p>
          <a:p>
            <a:endParaRPr lang="de-DE" sz="2000" b="0" dirty="0">
              <a:latin typeface="Arial" charset="0"/>
            </a:endParaRPr>
          </a:p>
          <a:p>
            <a:endParaRPr lang="de-DE" b="0" dirty="0"/>
          </a:p>
        </p:txBody>
      </p:sp>
      <p:sp>
        <p:nvSpPr>
          <p:cNvPr id="74757" name="Textfeld 5"/>
          <p:cNvSpPr txBox="1">
            <a:spLocks noChangeArrowheads="1"/>
          </p:cNvSpPr>
          <p:nvPr/>
        </p:nvSpPr>
        <p:spPr bwMode="auto">
          <a:xfrm>
            <a:off x="900678" y="1782662"/>
            <a:ext cx="10266357" cy="2339102"/>
          </a:xfrm>
          <a:prstGeom prst="rect">
            <a:avLst/>
          </a:prstGeom>
          <a:noFill/>
          <a:ln w="9525">
            <a:noFill/>
            <a:miter lim="800000"/>
            <a:headEnd/>
            <a:tailEnd/>
          </a:ln>
        </p:spPr>
        <p:txBody>
          <a:bodyPr wrap="square">
            <a:spAutoFit/>
          </a:bodyPr>
          <a:lstStyle/>
          <a:p>
            <a:r>
              <a:rPr lang="de-DE" sz="2000" b="1" dirty="0">
                <a:latin typeface="Arial" charset="0"/>
              </a:rPr>
              <a:t>Auswahl eines Betriebsmittels anhand des Explosionsschutzdokuments:</a:t>
            </a:r>
          </a:p>
          <a:p>
            <a:endParaRPr lang="de-DE" sz="2200" dirty="0">
              <a:latin typeface="Arial" charset="0"/>
            </a:endParaRPr>
          </a:p>
          <a:p>
            <a:endParaRPr lang="de-DE" sz="2200" dirty="0">
              <a:latin typeface="Arial" charset="0"/>
            </a:endParaRPr>
          </a:p>
          <a:p>
            <a:pPr marL="0" lvl="1">
              <a:buClr>
                <a:srgbClr val="004686"/>
              </a:buClr>
            </a:pPr>
            <a:endParaRPr lang="de-DE" sz="2000" dirty="0">
              <a:latin typeface="Arial" charset="0"/>
            </a:endParaRPr>
          </a:p>
          <a:p>
            <a:endParaRPr lang="de-DE" sz="2000" dirty="0">
              <a:latin typeface="Arial" charset="0"/>
            </a:endParaRPr>
          </a:p>
          <a:p>
            <a:r>
              <a:rPr lang="de-DE" sz="2000" dirty="0">
                <a:solidFill>
                  <a:srgbClr val="004686"/>
                </a:solidFill>
                <a:latin typeface="Arial" charset="0"/>
              </a:rPr>
              <a:t> </a:t>
            </a:r>
          </a:p>
          <a:p>
            <a:endParaRPr lang="de-DE" sz="2000" dirty="0">
              <a:latin typeface="Arial" charset="0"/>
            </a:endParaRPr>
          </a:p>
        </p:txBody>
      </p:sp>
      <p:pic>
        <p:nvPicPr>
          <p:cNvPr id="74758" name="Picture 2"/>
          <p:cNvPicPr>
            <a:picLocks noChangeAspect="1" noChangeArrowheads="1"/>
          </p:cNvPicPr>
          <p:nvPr/>
        </p:nvPicPr>
        <p:blipFill>
          <a:blip r:embed="rId3"/>
          <a:srcRect/>
          <a:stretch>
            <a:fillRect/>
          </a:stretch>
        </p:blipFill>
        <p:spPr bwMode="auto">
          <a:xfrm>
            <a:off x="1530528" y="2583625"/>
            <a:ext cx="7874000" cy="457200"/>
          </a:xfrm>
          <a:prstGeom prst="rect">
            <a:avLst/>
          </a:prstGeom>
          <a:noFill/>
          <a:ln w="9525">
            <a:noFill/>
            <a:miter lim="800000"/>
            <a:headEnd/>
            <a:tailEnd/>
          </a:ln>
        </p:spPr>
      </p:pic>
      <p:pic>
        <p:nvPicPr>
          <p:cNvPr id="23" name="Grafik 22" descr="Abzeichen Silhouette">
            <a:extLst>
              <a:ext uri="{FF2B5EF4-FFF2-40B4-BE49-F238E27FC236}">
                <a16:creationId xmlns:a16="http://schemas.microsoft.com/office/drawing/2014/main" id="{BBFC281C-60EA-BACC-C801-467488A459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5603" y="4292754"/>
            <a:ext cx="360000" cy="360000"/>
          </a:xfrm>
          <a:prstGeom prst="rect">
            <a:avLst/>
          </a:prstGeom>
        </p:spPr>
      </p:pic>
      <p:pic>
        <p:nvPicPr>
          <p:cNvPr id="25" name="Grafik 24" descr="Marke 3 Silhouette">
            <a:extLst>
              <a:ext uri="{FF2B5EF4-FFF2-40B4-BE49-F238E27FC236}">
                <a16:creationId xmlns:a16="http://schemas.microsoft.com/office/drawing/2014/main" id="{A5B59511-C555-BDC6-294B-69285F83F0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5603" y="4705435"/>
            <a:ext cx="360000" cy="360000"/>
          </a:xfrm>
          <a:prstGeom prst="rect">
            <a:avLst/>
          </a:prstGeom>
        </p:spPr>
      </p:pic>
      <p:pic>
        <p:nvPicPr>
          <p:cNvPr id="27" name="Grafik 26" descr="Marke 4 Silhouette">
            <a:extLst>
              <a:ext uri="{FF2B5EF4-FFF2-40B4-BE49-F238E27FC236}">
                <a16:creationId xmlns:a16="http://schemas.microsoft.com/office/drawing/2014/main" id="{E09C39ED-B48C-2B85-E678-3128319A66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6992" y="5114316"/>
            <a:ext cx="360000" cy="360000"/>
          </a:xfrm>
          <a:prstGeom prst="rect">
            <a:avLst/>
          </a:prstGeom>
        </p:spPr>
      </p:pic>
      <p:pic>
        <p:nvPicPr>
          <p:cNvPr id="29" name="Grafik 28" descr="Marke 5 Silhouette">
            <a:extLst>
              <a:ext uri="{FF2B5EF4-FFF2-40B4-BE49-F238E27FC236}">
                <a16:creationId xmlns:a16="http://schemas.microsoft.com/office/drawing/2014/main" id="{68FA4E38-6512-7642-0E8C-2DB70265C3A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5603" y="5523197"/>
            <a:ext cx="360000" cy="360000"/>
          </a:xfrm>
          <a:prstGeom prst="rect">
            <a:avLst/>
          </a:prstGeom>
        </p:spPr>
      </p:pic>
      <p:pic>
        <p:nvPicPr>
          <p:cNvPr id="31" name="Grafik 30" descr="Marke 6 Silhouette">
            <a:extLst>
              <a:ext uri="{FF2B5EF4-FFF2-40B4-BE49-F238E27FC236}">
                <a16:creationId xmlns:a16="http://schemas.microsoft.com/office/drawing/2014/main" id="{D533277E-CAC4-EA92-7A7E-D77A0DAEA5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6992" y="5916864"/>
            <a:ext cx="360000" cy="360000"/>
          </a:xfrm>
          <a:prstGeom prst="rect">
            <a:avLst/>
          </a:prstGeom>
        </p:spPr>
      </p:pic>
      <p:pic>
        <p:nvPicPr>
          <p:cNvPr id="33" name="Grafik 32" descr="Marke 7 Silhouette">
            <a:extLst>
              <a:ext uri="{FF2B5EF4-FFF2-40B4-BE49-F238E27FC236}">
                <a16:creationId xmlns:a16="http://schemas.microsoft.com/office/drawing/2014/main" id="{3D1FA775-59F0-A057-31EC-D50B1F69B41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5603" y="6321635"/>
            <a:ext cx="360000" cy="360000"/>
          </a:xfrm>
          <a:prstGeom prst="rect">
            <a:avLst/>
          </a:prstGeom>
        </p:spPr>
      </p:pic>
      <p:pic>
        <p:nvPicPr>
          <p:cNvPr id="35" name="Grafik 34" descr="Marke 1 Silhouette">
            <a:extLst>
              <a:ext uri="{FF2B5EF4-FFF2-40B4-BE49-F238E27FC236}">
                <a16:creationId xmlns:a16="http://schemas.microsoft.com/office/drawing/2014/main" id="{ABC810E2-F6DD-73A8-434B-08BCBD3CFBF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35603" y="3883126"/>
            <a:ext cx="360000" cy="360000"/>
          </a:xfrm>
          <a:prstGeom prst="rect">
            <a:avLst/>
          </a:prstGeom>
        </p:spPr>
      </p:pic>
      <p:pic>
        <p:nvPicPr>
          <p:cNvPr id="38" name="Grafik 37" descr="Abzeichen Silhouette">
            <a:extLst>
              <a:ext uri="{FF2B5EF4-FFF2-40B4-BE49-F238E27FC236}">
                <a16:creationId xmlns:a16="http://schemas.microsoft.com/office/drawing/2014/main" id="{718848E1-FE0F-E343-52DA-654D8CC190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48647" y="3168000"/>
            <a:ext cx="360000" cy="360000"/>
          </a:xfrm>
          <a:prstGeom prst="rect">
            <a:avLst/>
          </a:prstGeom>
        </p:spPr>
      </p:pic>
      <p:pic>
        <p:nvPicPr>
          <p:cNvPr id="39" name="Grafik 38" descr="Marke 3 Silhouette">
            <a:extLst>
              <a:ext uri="{FF2B5EF4-FFF2-40B4-BE49-F238E27FC236}">
                <a16:creationId xmlns:a16="http://schemas.microsoft.com/office/drawing/2014/main" id="{4488A955-5AD0-6283-2B98-C1B768EC20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91244" y="3168000"/>
            <a:ext cx="360000" cy="360000"/>
          </a:xfrm>
          <a:prstGeom prst="rect">
            <a:avLst/>
          </a:prstGeom>
        </p:spPr>
      </p:pic>
      <p:pic>
        <p:nvPicPr>
          <p:cNvPr id="40" name="Grafik 39" descr="Marke 4 Silhouette">
            <a:extLst>
              <a:ext uri="{FF2B5EF4-FFF2-40B4-BE49-F238E27FC236}">
                <a16:creationId xmlns:a16="http://schemas.microsoft.com/office/drawing/2014/main" id="{0E2F8D7B-ADF1-F280-2456-502FDE6B62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18677" y="3168000"/>
            <a:ext cx="360000" cy="360000"/>
          </a:xfrm>
          <a:prstGeom prst="rect">
            <a:avLst/>
          </a:prstGeom>
        </p:spPr>
      </p:pic>
      <p:pic>
        <p:nvPicPr>
          <p:cNvPr id="55" name="Grafik 54" descr="Marke 5 Silhouette">
            <a:extLst>
              <a:ext uri="{FF2B5EF4-FFF2-40B4-BE49-F238E27FC236}">
                <a16:creationId xmlns:a16="http://schemas.microsoft.com/office/drawing/2014/main" id="{1EBCC069-B660-7D11-2EF9-CB5E9B38A6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00830" y="3168000"/>
            <a:ext cx="360000" cy="360000"/>
          </a:xfrm>
          <a:prstGeom prst="rect">
            <a:avLst/>
          </a:prstGeom>
        </p:spPr>
      </p:pic>
      <p:pic>
        <p:nvPicPr>
          <p:cNvPr id="56" name="Grafik 55" descr="Marke 6 Silhouette">
            <a:extLst>
              <a:ext uri="{FF2B5EF4-FFF2-40B4-BE49-F238E27FC236}">
                <a16:creationId xmlns:a16="http://schemas.microsoft.com/office/drawing/2014/main" id="{F15DC501-5986-19E4-A8CE-DEC14CE1501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02983" y="3168000"/>
            <a:ext cx="360000" cy="360000"/>
          </a:xfrm>
          <a:prstGeom prst="rect">
            <a:avLst/>
          </a:prstGeom>
        </p:spPr>
      </p:pic>
      <p:pic>
        <p:nvPicPr>
          <p:cNvPr id="57" name="Grafik 56" descr="Marke 7 Silhouette">
            <a:extLst>
              <a:ext uri="{FF2B5EF4-FFF2-40B4-BE49-F238E27FC236}">
                <a16:creationId xmlns:a16="http://schemas.microsoft.com/office/drawing/2014/main" id="{4875E5D6-ED8E-B5B8-75B8-7D8793836B7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110701" y="3168000"/>
            <a:ext cx="360000" cy="360000"/>
          </a:xfrm>
          <a:prstGeom prst="rect">
            <a:avLst/>
          </a:prstGeom>
        </p:spPr>
      </p:pic>
      <p:pic>
        <p:nvPicPr>
          <p:cNvPr id="58" name="Grafik 57" descr="Marke 1 Silhouette">
            <a:extLst>
              <a:ext uri="{FF2B5EF4-FFF2-40B4-BE49-F238E27FC236}">
                <a16:creationId xmlns:a16="http://schemas.microsoft.com/office/drawing/2014/main" id="{050EEE53-5E46-F972-41F2-7CD96D083D0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955425" y="3167854"/>
            <a:ext cx="360000" cy="360000"/>
          </a:xfrm>
          <a:prstGeom prst="rect">
            <a:avLst/>
          </a:prstGeom>
        </p:spPr>
      </p:pic>
    </p:spTree>
    <p:extLst>
      <p:ext uri="{BB962C8B-B14F-4D97-AF65-F5344CB8AC3E}">
        <p14:creationId xmlns:p14="http://schemas.microsoft.com/office/powerpoint/2010/main" val="19785711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de-DE" dirty="0">
                <a:solidFill>
                  <a:schemeClr val="tx1"/>
                </a:solidFill>
              </a:rPr>
              <a:t>Ex-Schutz nach VDE 0165-1:10.2014</a:t>
            </a:r>
          </a:p>
        </p:txBody>
      </p:sp>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14</a:t>
            </a:fld>
            <a:endParaRPr lang="de-DE" dirty="0"/>
          </a:p>
        </p:txBody>
      </p:sp>
      <p:sp>
        <p:nvSpPr>
          <p:cNvPr id="91139" name="Rectangle 3"/>
          <p:cNvSpPr>
            <a:spLocks noGrp="1" noChangeArrowheads="1"/>
          </p:cNvSpPr>
          <p:nvPr>
            <p:ph sz="quarter" idx="1"/>
          </p:nvPr>
        </p:nvSpPr>
        <p:spPr/>
        <p:txBody>
          <a:bodyPr/>
          <a:lstStyle/>
          <a:p>
            <a:r>
              <a:rPr lang="de-DE" sz="2000" dirty="0"/>
              <a:t>Leitungen, Anforderungen an Leitungsdurchführung und Anschlüsse</a:t>
            </a:r>
            <a:endParaRPr lang="de-DE" dirty="0"/>
          </a:p>
          <a:p>
            <a:pPr lvl="1"/>
            <a:r>
              <a:rPr lang="de-DE" dirty="0"/>
              <a:t>Die Leitungseinführungen an Geräten müssen den Ex-Schutzarten der Geräte entsprechen (bescheinigt).</a:t>
            </a:r>
          </a:p>
          <a:p>
            <a:pPr lvl="1"/>
            <a:r>
              <a:rPr lang="de-DE" dirty="0"/>
              <a:t>Die Ex-Schutzart des Gerätes darf durch die Leitungseinführung nicht aufgehoben werden.</a:t>
            </a:r>
          </a:p>
          <a:p>
            <a:pPr lvl="1"/>
            <a:r>
              <a:rPr lang="de-DE" dirty="0"/>
              <a:t>Die Leitungseinführung ist an die Leitungsabmessung anzupassen. Der Einsatz von Dichtband, Schrumpfrohr oder anderen Materialien zur Durchmesseranpassung ist nicht zulässig.</a:t>
            </a:r>
          </a:p>
          <a:p>
            <a:pPr lvl="1"/>
            <a:r>
              <a:rPr lang="de-DE" dirty="0"/>
              <a:t>Nicht benutzte Einführungsöffnungen sind mit bescheinigten Verschlusstopfen entsprechend der Ex-Schutzart des Gerätes zu verschließen.</a:t>
            </a:r>
          </a:p>
          <a:p>
            <a:pPr lvl="1"/>
            <a:r>
              <a:rPr lang="de-DE" dirty="0"/>
              <a:t>Zusätzliche Leitungseinführungen dürfen nur eingebracht werden, soweit dies vom Hersteller des Gerätes vorgesehen ist.</a:t>
            </a:r>
          </a:p>
        </p:txBody>
      </p:sp>
    </p:spTree>
    <p:extLst>
      <p:ext uri="{BB962C8B-B14F-4D97-AF65-F5344CB8AC3E}">
        <p14:creationId xmlns:p14="http://schemas.microsoft.com/office/powerpoint/2010/main" val="402818173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de-DE" dirty="0">
                <a:solidFill>
                  <a:schemeClr val="tx1"/>
                </a:solidFill>
              </a:rPr>
              <a:t>Ex-Schutz nach VDE 0165-1:10.2014</a:t>
            </a:r>
          </a:p>
        </p:txBody>
      </p:sp>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15</a:t>
            </a:fld>
            <a:endParaRPr lang="de-DE" dirty="0"/>
          </a:p>
        </p:txBody>
      </p:sp>
      <p:sp>
        <p:nvSpPr>
          <p:cNvPr id="94211" name="Rectangle 3"/>
          <p:cNvSpPr>
            <a:spLocks noGrp="1" noChangeArrowheads="1"/>
          </p:cNvSpPr>
          <p:nvPr>
            <p:ph sz="quarter" idx="1"/>
          </p:nvPr>
        </p:nvSpPr>
        <p:spPr/>
        <p:txBody>
          <a:bodyPr/>
          <a:lstStyle/>
          <a:p>
            <a:r>
              <a:rPr lang="de-DE" sz="2000" dirty="0"/>
              <a:t>Potentialausgleich (PA) nach VDE 0165-1 </a:t>
            </a:r>
            <a:endParaRPr lang="de-DE" dirty="0"/>
          </a:p>
          <a:p>
            <a:pPr lvl="1"/>
            <a:r>
              <a:rPr lang="de-DE" dirty="0"/>
              <a:t>Grundlagenanforderung bei explosionsgefährdeten Bereichen</a:t>
            </a:r>
          </a:p>
          <a:p>
            <a:pPr lvl="1"/>
            <a:r>
              <a:rPr lang="de-DE" dirty="0"/>
              <a:t>Drehende Maschinen wie Motoren sind anzuschließen, hier sind Anschlussstellen vorhanden</a:t>
            </a:r>
          </a:p>
          <a:p>
            <a:pPr lvl="1"/>
            <a:r>
              <a:rPr lang="de-DE" dirty="0"/>
              <a:t>Angeschlossen werden müssen alle Körper der elektrischen Betriebsmittel und der fremden leitfähigen Teile; Stromtragfähigkeit beachten! </a:t>
            </a:r>
          </a:p>
          <a:p>
            <a:pPr lvl="1"/>
            <a:r>
              <a:rPr lang="de-DE" dirty="0"/>
              <a:t>Fremde, leitfähige Teile, die nicht Bestandteil der Konstruktion sind, bei denen keine Spannungsverschleppung zu erwarten ist, brauchen nicht angeschlossen werden, wenn sich diese nicht statisch aufladen können, z.B. Türzargen oder Fensterrahmen</a:t>
            </a:r>
          </a:p>
        </p:txBody>
      </p:sp>
    </p:spTree>
    <p:extLst>
      <p:ext uri="{BB962C8B-B14F-4D97-AF65-F5344CB8AC3E}">
        <p14:creationId xmlns:p14="http://schemas.microsoft.com/office/powerpoint/2010/main" val="70204968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Gefahren durch elektrostatische Aufladungen</a:t>
            </a:r>
          </a:p>
        </p:txBody>
      </p:sp>
      <p:sp>
        <p:nvSpPr>
          <p:cNvPr id="3" name="Foliennummernplatzhalter 2"/>
          <p:cNvSpPr>
            <a:spLocks noGrp="1"/>
          </p:cNvSpPr>
          <p:nvPr>
            <p:ph type="sldNum" sz="quarter" idx="12"/>
          </p:nvPr>
        </p:nvSpPr>
        <p:spPr/>
        <p:txBody>
          <a:bodyPr>
            <a:normAutofit fontScale="92500" lnSpcReduction="10000"/>
          </a:bodyPr>
          <a:lstStyle/>
          <a:p>
            <a:fld id="{9889C296-15D4-E74A-895E-0A457A8331D7}" type="slidenum">
              <a:rPr lang="de-DE" smtClean="0"/>
              <a:pPr/>
              <a:t>16</a:t>
            </a:fld>
            <a:endParaRPr lang="de-DE" dirty="0"/>
          </a:p>
        </p:txBody>
      </p:sp>
      <p:sp>
        <p:nvSpPr>
          <p:cNvPr id="9" name="Inhaltsplatzhalter 8"/>
          <p:cNvSpPr>
            <a:spLocks noGrp="1"/>
          </p:cNvSpPr>
          <p:nvPr>
            <p:ph sz="quarter" idx="1"/>
          </p:nvPr>
        </p:nvSpPr>
        <p:spPr/>
        <p:txBody>
          <a:bodyPr>
            <a:normAutofit/>
          </a:bodyPr>
          <a:lstStyle/>
          <a:p>
            <a:pPr algn="just"/>
            <a:r>
              <a:rPr lang="de-DE" dirty="0"/>
              <a:t>Was muss der Betrieb und der Handwerker beachten und welche Maßnahmen müssen umgesetzt werden?</a:t>
            </a:r>
            <a:endParaRPr lang="de-DE" altLang="de-DE" kern="0" dirty="0"/>
          </a:p>
          <a:p>
            <a:pPr lvl="1">
              <a:lnSpc>
                <a:spcPct val="100000"/>
              </a:lnSpc>
            </a:pPr>
            <a:r>
              <a:rPr lang="de-DE" altLang="de-DE" dirty="0"/>
              <a:t>In Ex-Betrieben darf von Mitarbeitern keine Zündgefahr ausgehen! Aus diesem Grund müssen Mitarbeiter Schutzschuhe mit ableitfähiger Sohle tragen. </a:t>
            </a:r>
          </a:p>
          <a:p>
            <a:pPr lvl="1">
              <a:lnSpc>
                <a:spcPct val="100000"/>
              </a:lnSpc>
            </a:pPr>
            <a:r>
              <a:rPr lang="de-DE" altLang="de-DE" dirty="0"/>
              <a:t>Diese Schuhe verhindern eine höhere Ladungsansammlung, da die Aufladung einer Person von der Sohle auf die Standfläche (z. B. Fußboden) übertragen wird. Diese Schuhe haben als Markierung einen gelben Punkt mit ESD-Zeichen auf dem Oberleder.</a:t>
            </a:r>
          </a:p>
          <a:p>
            <a:pPr lvl="1">
              <a:lnSpc>
                <a:spcPct val="100000"/>
              </a:lnSpc>
            </a:pPr>
            <a:r>
              <a:rPr lang="de-DE" altLang="de-DE" dirty="0"/>
              <a:t>In Ex-Bereichen sind Transportwagen mit leitfähigen Rollen sowie Leitern mit leitfähigen Füssen zu verwenden.</a:t>
            </a:r>
          </a:p>
          <a:p>
            <a:pPr algn="just"/>
            <a:endParaRPr lang="de-DE" dirty="0"/>
          </a:p>
        </p:txBody>
      </p:sp>
    </p:spTree>
    <p:extLst>
      <p:ext uri="{BB962C8B-B14F-4D97-AF65-F5344CB8AC3E}">
        <p14:creationId xmlns:p14="http://schemas.microsoft.com/office/powerpoint/2010/main" val="272067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de-DE" dirty="0">
                <a:solidFill>
                  <a:schemeClr val="tx1"/>
                </a:solidFill>
              </a:rPr>
              <a:t>Ex-Schutz - Betrieb elektrischer Anlagen</a:t>
            </a:r>
          </a:p>
        </p:txBody>
      </p:sp>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17</a:t>
            </a:fld>
            <a:endParaRPr lang="de-DE" dirty="0"/>
          </a:p>
        </p:txBody>
      </p:sp>
      <p:sp>
        <p:nvSpPr>
          <p:cNvPr id="122883" name="Rectangle 3"/>
          <p:cNvSpPr>
            <a:spLocks noGrp="1" noChangeArrowheads="1"/>
          </p:cNvSpPr>
          <p:nvPr>
            <p:ph sz="quarter" idx="1"/>
          </p:nvPr>
        </p:nvSpPr>
        <p:spPr/>
        <p:txBody>
          <a:bodyPr>
            <a:normAutofit/>
          </a:bodyPr>
          <a:lstStyle/>
          <a:p>
            <a:r>
              <a:rPr lang="de-DE" dirty="0"/>
              <a:t>Arbeiten im Ex-Bereich </a:t>
            </a:r>
          </a:p>
          <a:p>
            <a:pPr lvl="1"/>
            <a:r>
              <a:rPr lang="de-DE" dirty="0"/>
              <a:t>Bei der Arbeitsdurchführung ist z.B. durch Messung festzustellen, dass keine explosionsfähige Atmosphäre vorhanden ist (Freigabe durch den Betrieb, bei elektrischen Messungen Feuererlaubnis)</a:t>
            </a:r>
          </a:p>
          <a:p>
            <a:pPr lvl="1"/>
            <a:r>
              <a:rPr lang="de-DE" dirty="0"/>
              <a:t>Ist Ex-Atmosphäre nicht auszuschließen, darf auch durch die Arbeiten keine Zündung erfolgen</a:t>
            </a:r>
          </a:p>
          <a:p>
            <a:pPr lvl="1"/>
            <a:r>
              <a:rPr lang="de-DE" dirty="0"/>
              <a:t>Zündschutzmaßnahmen sind entsprechend der Ex-Zone auszuwählen</a:t>
            </a:r>
          </a:p>
          <a:p>
            <a:pPr lvl="1"/>
            <a:r>
              <a:rPr lang="de-DE" dirty="0"/>
              <a:t>Ist Ex-Atmosphäre nicht auszuschließen, sind dies gefährliche Arbeiten im Sinne der DGUV Vorschrift 1 und müssen unter Aufsicht durchgeführt werden</a:t>
            </a:r>
          </a:p>
          <a:p>
            <a:pPr lvl="1"/>
            <a:r>
              <a:rPr lang="de-DE" dirty="0"/>
              <a:t>Funkenarmes Werkzeug verwenden, keine elektrischen Messgeräte ohne Ex-Schutzmaßnahmen verwenden</a:t>
            </a:r>
          </a:p>
        </p:txBody>
      </p:sp>
    </p:spTree>
    <p:extLst>
      <p:ext uri="{BB962C8B-B14F-4D97-AF65-F5344CB8AC3E}">
        <p14:creationId xmlns:p14="http://schemas.microsoft.com/office/powerpoint/2010/main" val="56895226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de-DE" dirty="0">
                <a:solidFill>
                  <a:schemeClr val="tx1"/>
                </a:solidFill>
              </a:rPr>
              <a:t>Ex-Schutz - Betrieb elektrischer Anlagen </a:t>
            </a:r>
          </a:p>
        </p:txBody>
      </p:sp>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18</a:t>
            </a:fld>
            <a:endParaRPr lang="de-DE" dirty="0"/>
          </a:p>
        </p:txBody>
      </p:sp>
      <p:sp>
        <p:nvSpPr>
          <p:cNvPr id="126979" name="Rectangle 3"/>
          <p:cNvSpPr>
            <a:spLocks noGrp="1" noChangeArrowheads="1"/>
          </p:cNvSpPr>
          <p:nvPr>
            <p:ph sz="quarter" idx="1"/>
          </p:nvPr>
        </p:nvSpPr>
        <p:spPr/>
        <p:txBody>
          <a:bodyPr/>
          <a:lstStyle/>
          <a:p>
            <a:r>
              <a:rPr lang="de-DE" dirty="0"/>
              <a:t>Elektrische Arbeiten im Ex-Bereich</a:t>
            </a:r>
          </a:p>
          <a:p>
            <a:pPr lvl="1"/>
            <a:r>
              <a:rPr lang="de-DE" dirty="0"/>
              <a:t>Arbeiten an unter Spannung stehenden Teilen</a:t>
            </a:r>
          </a:p>
          <a:p>
            <a:pPr lvl="2"/>
            <a:r>
              <a:rPr lang="de-DE" dirty="0"/>
              <a:t>Es darf nicht an unter Spannung stehenden Teilen gearbeitet werden! </a:t>
            </a:r>
          </a:p>
          <a:p>
            <a:pPr lvl="1"/>
            <a:r>
              <a:rPr lang="de-DE" dirty="0"/>
              <a:t>Ausnahmen:</a:t>
            </a:r>
          </a:p>
          <a:p>
            <a:pPr lvl="2"/>
            <a:r>
              <a:rPr lang="de-DE" dirty="0"/>
              <a:t>es gilt die VDE 0105-100 sowie DGUV Vorschrift 3 und zusätzlich:</a:t>
            </a:r>
          </a:p>
          <a:p>
            <a:pPr lvl="2"/>
            <a:r>
              <a:rPr lang="de-DE" dirty="0"/>
              <a:t>im Arbeitsbereich ist keine Explosionsgefahr (Feuererlaubnis)</a:t>
            </a:r>
          </a:p>
          <a:p>
            <a:pPr lvl="2"/>
            <a:r>
              <a:rPr lang="de-DE" dirty="0"/>
              <a:t>es sind eigensichere Stromkreise</a:t>
            </a:r>
          </a:p>
          <a:p>
            <a:pPr lvl="2"/>
            <a:r>
              <a:rPr lang="de-DE" dirty="0"/>
              <a:t>bei Prüfungen besteht keine Explosionsgefahr oder es werden zugelassene Prüfgeräte verwendet</a:t>
            </a:r>
          </a:p>
        </p:txBody>
      </p:sp>
    </p:spTree>
    <p:extLst>
      <p:ext uri="{BB962C8B-B14F-4D97-AF65-F5344CB8AC3E}">
        <p14:creationId xmlns:p14="http://schemas.microsoft.com/office/powerpoint/2010/main" val="167560033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19</a:t>
            </a:fld>
            <a:endParaRPr lang="de-DE" dirty="0"/>
          </a:p>
        </p:txBody>
      </p:sp>
      <p:sp>
        <p:nvSpPr>
          <p:cNvPr id="114691" name="Rectangle 3"/>
          <p:cNvSpPr>
            <a:spLocks noGrp="1" noChangeArrowheads="1"/>
          </p:cNvSpPr>
          <p:nvPr>
            <p:ph sz="quarter" idx="1"/>
          </p:nvPr>
        </p:nvSpPr>
        <p:spPr/>
        <p:txBody>
          <a:bodyPr/>
          <a:lstStyle/>
          <a:p>
            <a:r>
              <a:rPr lang="de-DE" dirty="0"/>
              <a:t>Betrieb elektrischer Anlagen im Ex-Bereich –  Prüfungen </a:t>
            </a:r>
            <a:endParaRPr lang="de-DE" dirty="0">
              <a:latin typeface="Arial" panose="020B0604020202020204" pitchFamily="34" charset="0"/>
              <a:cs typeface="Arial" panose="020B0604020202020204" pitchFamily="34" charset="0"/>
            </a:endParaRPr>
          </a:p>
          <a:p>
            <a:pPr lvl="1"/>
            <a:r>
              <a:rPr lang="de-DE" dirty="0"/>
              <a:t>1 zu 1 „Tausch“ von Betriebsmitteln, und was dabei zu beachten ist:</a:t>
            </a:r>
          </a:p>
          <a:p>
            <a:pPr lvl="2"/>
            <a:r>
              <a:rPr lang="de-DE" dirty="0"/>
              <a:t>Vor dem Tausch zunächst die Zulässigkeit prüfen (Feuererlaubnis, Betriebsmittel geeignet, Freigabeschein)</a:t>
            </a:r>
          </a:p>
          <a:p>
            <a:pPr lvl="2"/>
            <a:r>
              <a:rPr lang="de-DE" dirty="0"/>
              <a:t>Prüfungen, je nach Austausch ist der Ex-Schutz (EPL) zu prüfen und zu dokumentieren </a:t>
            </a:r>
          </a:p>
          <a:p>
            <a:pPr lvl="2"/>
            <a:r>
              <a:rPr lang="de-DE" dirty="0"/>
              <a:t>Zugehörige Arbeitsanweisung beachten!</a:t>
            </a:r>
          </a:p>
        </p:txBody>
      </p:sp>
      <p:pic>
        <p:nvPicPr>
          <p:cNvPr id="6" name="Inhaltsplatzhalter 5">
            <a:extLst>
              <a:ext uri="{FF2B5EF4-FFF2-40B4-BE49-F238E27FC236}">
                <a16:creationId xmlns:a16="http://schemas.microsoft.com/office/drawing/2014/main" id="{B9791CA0-181F-4D32-9D7C-366764CE45DD}"/>
              </a:ext>
            </a:extLst>
          </p:cNvPr>
          <p:cNvPicPr>
            <a:picLocks noGrp="1" noChangeAspect="1"/>
          </p:cNvPicPr>
          <p:nvPr>
            <p:ph sz="quarter" idx="13"/>
          </p:nvPr>
        </p:nvPicPr>
        <p:blipFill>
          <a:blip r:embed="rId3"/>
          <a:stretch>
            <a:fillRect/>
          </a:stretch>
        </p:blipFill>
        <p:spPr>
          <a:xfrm>
            <a:off x="8136896" y="1763713"/>
            <a:ext cx="3435020" cy="4957762"/>
          </a:xfrm>
          <a:prstGeom prst="rect">
            <a:avLst/>
          </a:prstGeom>
        </p:spPr>
      </p:pic>
      <p:sp>
        <p:nvSpPr>
          <p:cNvPr id="132098" name="Rectangle 2"/>
          <p:cNvSpPr>
            <a:spLocks noGrp="1" noChangeArrowheads="1"/>
          </p:cNvSpPr>
          <p:nvPr>
            <p:ph type="title"/>
          </p:nvPr>
        </p:nvSpPr>
        <p:spPr/>
        <p:txBody>
          <a:bodyPr/>
          <a:lstStyle/>
          <a:p>
            <a:r>
              <a:rPr lang="de-DE" dirty="0">
                <a:solidFill>
                  <a:schemeClr val="tx1"/>
                </a:solidFill>
              </a:rPr>
              <a:t>Ex-Schutz - Betrieb elektrischer Anlagen </a:t>
            </a:r>
          </a:p>
        </p:txBody>
      </p:sp>
    </p:spTree>
    <p:extLst>
      <p:ext uri="{BB962C8B-B14F-4D97-AF65-F5344CB8AC3E}">
        <p14:creationId xmlns:p14="http://schemas.microsoft.com/office/powerpoint/2010/main" val="22922667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335732A-69AC-4211-CE15-F8F47842AFEE}"/>
              </a:ext>
            </a:extLst>
          </p:cNvPr>
          <p:cNvSpPr>
            <a:spLocks noGrp="1"/>
          </p:cNvSpPr>
          <p:nvPr>
            <p:ph type="body" idx="1"/>
          </p:nvPr>
        </p:nvSpPr>
        <p:spPr/>
        <p:txBody>
          <a:bodyPr>
            <a:normAutofit fontScale="70000" lnSpcReduction="20000"/>
          </a:bodyPr>
          <a:lstStyle/>
          <a:p>
            <a:pPr marL="457200" indent="-457200">
              <a:buFont typeface="Arial" panose="020B0604020202020204" pitchFamily="34" charset="0"/>
              <a:buChar char="•"/>
            </a:pPr>
            <a:r>
              <a:rPr lang="de-DE" dirty="0"/>
              <a:t>Welche Anforderungen an die Qualifikation des Personals bestehen</a:t>
            </a:r>
          </a:p>
          <a:p>
            <a:pPr marL="457200" indent="-457200">
              <a:buFont typeface="Arial" panose="020B0604020202020204" pitchFamily="34" charset="0"/>
              <a:buChar char="•"/>
            </a:pPr>
            <a:r>
              <a:rPr lang="de-DE" dirty="0"/>
              <a:t>Welche Angaben zum Ex-Bereich vorliegen müssen</a:t>
            </a:r>
          </a:p>
          <a:p>
            <a:pPr marL="457200" indent="-457200">
              <a:buFont typeface="Arial" panose="020B0604020202020204" pitchFamily="34" charset="0"/>
              <a:buChar char="•"/>
            </a:pPr>
            <a:r>
              <a:rPr lang="de-DE" dirty="0"/>
              <a:t>Welche Anforderungen unter anderem bei Leitungsdurchführungen und Anschlüssen gelten</a:t>
            </a:r>
          </a:p>
          <a:p>
            <a:pPr marL="457200" indent="-457200">
              <a:buFont typeface="Arial" panose="020B0604020202020204" pitchFamily="34" charset="0"/>
              <a:buChar char="•"/>
            </a:pPr>
            <a:r>
              <a:rPr lang="de-DE" dirty="0"/>
              <a:t>Was für den Potentialausgleich im Ex-Bereich gilt</a:t>
            </a:r>
          </a:p>
          <a:p>
            <a:endParaRPr lang="de-DE" dirty="0"/>
          </a:p>
        </p:txBody>
      </p:sp>
      <p:sp>
        <p:nvSpPr>
          <p:cNvPr id="3" name="Titel 2">
            <a:extLst>
              <a:ext uri="{FF2B5EF4-FFF2-40B4-BE49-F238E27FC236}">
                <a16:creationId xmlns:a16="http://schemas.microsoft.com/office/drawing/2014/main" id="{8FCEDBF3-120C-812C-8869-C6AF44E7B3C1}"/>
              </a:ext>
            </a:extLst>
          </p:cNvPr>
          <p:cNvSpPr>
            <a:spLocks noGrp="1"/>
          </p:cNvSpPr>
          <p:nvPr>
            <p:ph type="title"/>
          </p:nvPr>
        </p:nvSpPr>
        <p:spPr/>
        <p:txBody>
          <a:bodyPr/>
          <a:lstStyle/>
          <a:p>
            <a:r>
              <a:rPr lang="de-DE" dirty="0"/>
              <a:t>In diesem Modul lernt man unter anderem:</a:t>
            </a:r>
          </a:p>
        </p:txBody>
      </p:sp>
      <p:sp>
        <p:nvSpPr>
          <p:cNvPr id="4" name="Foliennummernplatzhalter 3">
            <a:extLst>
              <a:ext uri="{FF2B5EF4-FFF2-40B4-BE49-F238E27FC236}">
                <a16:creationId xmlns:a16="http://schemas.microsoft.com/office/drawing/2014/main" id="{E9A5FFB6-E512-9F15-FDBE-0179134CCD91}"/>
              </a:ext>
            </a:extLst>
          </p:cNvPr>
          <p:cNvSpPr>
            <a:spLocks noGrp="1"/>
          </p:cNvSpPr>
          <p:nvPr>
            <p:ph type="sldNum" sz="quarter" idx="13"/>
          </p:nvPr>
        </p:nvSpPr>
        <p:spPr/>
        <p:txBody>
          <a:bodyPr>
            <a:normAutofit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57661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41F99-00C3-BC69-5DBC-C190CFBE4B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836067-7392-0D0F-E76E-EBD3D4B91FF5}"/>
              </a:ext>
            </a:extLst>
          </p:cNvPr>
          <p:cNvSpPr>
            <a:spLocks noGrp="1"/>
          </p:cNvSpPr>
          <p:nvPr>
            <p:ph type="title"/>
          </p:nvPr>
        </p:nvSpPr>
        <p:spPr/>
        <p:txBody>
          <a:bodyPr>
            <a:normAutofit/>
          </a:bodyPr>
          <a:lstStyle/>
          <a:p>
            <a:r>
              <a:rPr lang="de-DE" dirty="0">
                <a:solidFill>
                  <a:schemeClr val="tx1"/>
                </a:solidFill>
              </a:rPr>
              <a:t>Prüfung und Dokumentation</a:t>
            </a:r>
          </a:p>
        </p:txBody>
      </p:sp>
      <p:sp>
        <p:nvSpPr>
          <p:cNvPr id="4" name="Foliennummernplatzhalter 3">
            <a:extLst>
              <a:ext uri="{FF2B5EF4-FFF2-40B4-BE49-F238E27FC236}">
                <a16:creationId xmlns:a16="http://schemas.microsoft.com/office/drawing/2014/main" id="{7785899E-6E19-7945-A717-8DB438BFEAAE}"/>
              </a:ext>
            </a:extLst>
          </p:cNvPr>
          <p:cNvSpPr>
            <a:spLocks noGrp="1"/>
          </p:cNvSpPr>
          <p:nvPr>
            <p:ph type="sldNum" sz="quarter" idx="12"/>
          </p:nvPr>
        </p:nvSpPr>
        <p:spPr/>
        <p:txBody>
          <a:bodyPr>
            <a:normAutofit fontScale="92500" lnSpcReduction="10000"/>
          </a:bodyPr>
          <a:lstStyle/>
          <a:p>
            <a:fld id="{8B6FEB1F-5366-8741-B922-8E56157C5C9B}" type="slidenum">
              <a:rPr lang="de-DE" smtClean="0"/>
              <a:pPr/>
              <a:t>20</a:t>
            </a:fld>
            <a:endParaRPr lang="de-DE" dirty="0"/>
          </a:p>
        </p:txBody>
      </p:sp>
      <p:sp>
        <p:nvSpPr>
          <p:cNvPr id="9" name="Inhaltsplatzhalter 8">
            <a:extLst>
              <a:ext uri="{FF2B5EF4-FFF2-40B4-BE49-F238E27FC236}">
                <a16:creationId xmlns:a16="http://schemas.microsoft.com/office/drawing/2014/main" id="{FB16FB51-7404-CFFD-668A-66437A6BF45D}"/>
              </a:ext>
            </a:extLst>
          </p:cNvPr>
          <p:cNvSpPr>
            <a:spLocks noGrp="1"/>
          </p:cNvSpPr>
          <p:nvPr>
            <p:ph sz="quarter" idx="1"/>
          </p:nvPr>
        </p:nvSpPr>
        <p:spPr/>
        <p:txBody>
          <a:bodyPr>
            <a:normAutofit/>
          </a:bodyPr>
          <a:lstStyle/>
          <a:p>
            <a:pPr lvl="1"/>
            <a:r>
              <a:rPr lang="de-DE" dirty="0"/>
              <a:t>Die Einstellwerte des Überstromschutzorgans müssen den Motordaten entsprechen. (Motornennstrom für Motorschutzschalter / Bimetallrelais / Thermistorschutz / Frequenzumrichter beachten!)</a:t>
            </a:r>
          </a:p>
          <a:p>
            <a:pPr lvl="1"/>
            <a:r>
              <a:rPr lang="de-DE" dirty="0"/>
              <a:t>Die Niederohmigkeit des Schutzleiters am Motorgehäuse nachmessen. </a:t>
            </a:r>
          </a:p>
          <a:p>
            <a:pPr lvl="1"/>
            <a:r>
              <a:rPr lang="de-DE" dirty="0"/>
              <a:t>Die Einhaltung der erforderlichen IP-Schutzart nachweisen.</a:t>
            </a:r>
          </a:p>
          <a:p>
            <a:pPr lvl="1"/>
            <a:r>
              <a:rPr lang="de-DE" dirty="0"/>
              <a:t>Isolationswiderstand muss gegeben sein (Bei der Messung sind mögliche Zündgefahren zu berücksichtigen)</a:t>
            </a:r>
          </a:p>
          <a:p>
            <a:pPr lvl="1">
              <a:tabLst>
                <a:tab pos="265113" algn="l"/>
              </a:tabLst>
            </a:pPr>
            <a:r>
              <a:rPr lang="de-DE" dirty="0"/>
              <a:t>Der Motor muss für die Einsatzbedingungen geeignet sein, wie EPL, Ex- Schutzart, Temperaturklasse, Explosionsgruppe</a:t>
            </a:r>
          </a:p>
          <a:p>
            <a:pPr lvl="1">
              <a:tabLst>
                <a:tab pos="265113" algn="l"/>
              </a:tabLst>
            </a:pPr>
            <a:r>
              <a:rPr lang="de-DE" dirty="0"/>
              <a:t>Achtung: In Ex-Bereichen sind diese weiteren besonderen Anforderungen zu berücksichtigen! Diese müssen dokumentiert werden.</a:t>
            </a:r>
          </a:p>
          <a:p>
            <a:endParaRPr lang="de-DE" dirty="0"/>
          </a:p>
        </p:txBody>
      </p:sp>
    </p:spTree>
    <p:extLst>
      <p:ext uri="{BB962C8B-B14F-4D97-AF65-F5344CB8AC3E}">
        <p14:creationId xmlns:p14="http://schemas.microsoft.com/office/powerpoint/2010/main" val="36668200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solidFill>
                  <a:schemeClr val="tx1"/>
                </a:solidFill>
              </a:rPr>
              <a:t>Beispiel Motorprüfungen nach VDE 0165-10-1 (Anhang D)</a:t>
            </a:r>
          </a:p>
        </p:txBody>
      </p:sp>
      <p:sp>
        <p:nvSpPr>
          <p:cNvPr id="4" name="Foliennummernplatzhalter 3"/>
          <p:cNvSpPr>
            <a:spLocks noGrp="1"/>
          </p:cNvSpPr>
          <p:nvPr>
            <p:ph type="sldNum" sz="quarter" idx="12"/>
          </p:nvPr>
        </p:nvSpPr>
        <p:spPr/>
        <p:txBody>
          <a:bodyPr>
            <a:normAutofit fontScale="92500" lnSpcReduction="10000"/>
          </a:bodyPr>
          <a:lstStyle/>
          <a:p>
            <a:fld id="{8B6FEB1F-5366-8741-B922-8E56157C5C9B}" type="slidenum">
              <a:rPr lang="de-DE" smtClean="0"/>
              <a:pPr/>
              <a:t>21</a:t>
            </a:fld>
            <a:endParaRPr lang="de-DE" dirty="0"/>
          </a:p>
        </p:txBody>
      </p:sp>
      <p:sp>
        <p:nvSpPr>
          <p:cNvPr id="9" name="Inhaltsplatzhalter 8"/>
          <p:cNvSpPr>
            <a:spLocks noGrp="1"/>
          </p:cNvSpPr>
          <p:nvPr>
            <p:ph idx="1"/>
          </p:nvPr>
        </p:nvSpPr>
        <p:spPr/>
        <p:txBody>
          <a:bodyPr>
            <a:normAutofit fontScale="55000" lnSpcReduction="20000"/>
          </a:bodyPr>
          <a:lstStyle/>
          <a:p>
            <a:r>
              <a:rPr lang="de-DE" sz="3700" dirty="0"/>
              <a:t>In den vom Motorenhersteller zur Verfügung gestellten Unterlagen können die Anforderungen für reguläre Prüfungen im Einzelnen beschrieben sein. Die folgenden Beispiele werden zur Ergänzung der Anforderungen des Herstellers gegeben, um zu vermeiden, dass Motorfehler zu einer Zündquelle werden. </a:t>
            </a:r>
          </a:p>
          <a:p>
            <a:r>
              <a:rPr lang="de-DE" sz="3700" dirty="0"/>
              <a:t>Beispiele für Prüfungen: </a:t>
            </a:r>
          </a:p>
          <a:p>
            <a:pPr lvl="1"/>
            <a:r>
              <a:rPr lang="de-DE" sz="3700" dirty="0"/>
              <a:t>Motor läuft ruhig und verursacht keine ungewöhnlichen Geräusche. </a:t>
            </a:r>
          </a:p>
          <a:p>
            <a:pPr lvl="1"/>
            <a:r>
              <a:rPr lang="de-DE" sz="3600" dirty="0"/>
              <a:t>Schmiermittelstand und Zustand der Gleitlager sind ordnungsgemäß. </a:t>
            </a:r>
          </a:p>
          <a:p>
            <a:pPr lvl="1"/>
            <a:r>
              <a:rPr lang="de-DE" sz="3600" dirty="0"/>
              <a:t>Schmierung der Lager oder der </a:t>
            </a:r>
            <a:r>
              <a:rPr lang="de-DE" sz="3600" dirty="0" err="1"/>
              <a:t>Ölfluss</a:t>
            </a:r>
            <a:r>
              <a:rPr lang="de-DE" sz="3600" dirty="0"/>
              <a:t> zu den Lagergehäusen ist ordnungsgemäß. </a:t>
            </a:r>
          </a:p>
          <a:p>
            <a:pPr lvl="1"/>
            <a:r>
              <a:rPr lang="de-DE" sz="3600" dirty="0"/>
              <a:t>Die zulässigen Temperaturen der Lager werden nicht überschritten. </a:t>
            </a:r>
          </a:p>
          <a:p>
            <a:pPr lvl="1"/>
            <a:r>
              <a:rPr lang="de-DE" sz="3600" dirty="0"/>
              <a:t>Bei Gleitlagern prüfen, ob die Isolation der Lager auf Nichtantriebsseite und die sphärischen Oberflächen des Sitzes der Lagerschale auf dem Rahmen ordnungsgemäß sind. </a:t>
            </a:r>
          </a:p>
          <a:p>
            <a:pPr lvl="1"/>
            <a:r>
              <a:rPr lang="de-DE" sz="3600" dirty="0"/>
              <a:t>Schutz- und Regeleinrichtungen sind eingebaut und betriebsbereit. </a:t>
            </a:r>
          </a:p>
          <a:p>
            <a:pPr lvl="1"/>
            <a:r>
              <a:rPr lang="de-DE" sz="3600" dirty="0"/>
              <a:t>Alle Abdeckungen sind korrekt angebracht und ordnungsgemäß befestigt. </a:t>
            </a:r>
          </a:p>
          <a:p>
            <a:pPr lvl="1"/>
            <a:r>
              <a:rPr lang="de-DE" sz="3600" dirty="0"/>
              <a:t>Prüfung der Ständerwicklung, der Läuferwicklung, des Kerns, der bürstenlosen Erreger, der bürstenlosen und Kollektorringe (bei Maschinen, die damit ausgerüstet sind) ist ordnungsgemäß. </a:t>
            </a:r>
          </a:p>
          <a:p>
            <a:endParaRPr lang="de-DE" dirty="0"/>
          </a:p>
        </p:txBody>
      </p:sp>
    </p:spTree>
    <p:extLst>
      <p:ext uri="{BB962C8B-B14F-4D97-AF65-F5344CB8AC3E}">
        <p14:creationId xmlns:p14="http://schemas.microsoft.com/office/powerpoint/2010/main" val="23847492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9AA62-1E59-A757-EA44-D976B2993C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D82597-27B2-E2AD-3C42-2C2FBD4EC1BB}"/>
              </a:ext>
            </a:extLst>
          </p:cNvPr>
          <p:cNvSpPr>
            <a:spLocks noGrp="1"/>
          </p:cNvSpPr>
          <p:nvPr>
            <p:ph type="title"/>
          </p:nvPr>
        </p:nvSpPr>
        <p:spPr/>
        <p:txBody>
          <a:bodyPr>
            <a:normAutofit/>
          </a:bodyPr>
          <a:lstStyle/>
          <a:p>
            <a:r>
              <a:rPr lang="de-DE" dirty="0">
                <a:solidFill>
                  <a:schemeClr val="tx1"/>
                </a:solidFill>
              </a:rPr>
              <a:t>Beispiel Motorprüfungen nach VDE 0165-10-1 (Anhang D)</a:t>
            </a:r>
          </a:p>
        </p:txBody>
      </p:sp>
      <p:sp>
        <p:nvSpPr>
          <p:cNvPr id="4" name="Foliennummernplatzhalter 3">
            <a:extLst>
              <a:ext uri="{FF2B5EF4-FFF2-40B4-BE49-F238E27FC236}">
                <a16:creationId xmlns:a16="http://schemas.microsoft.com/office/drawing/2014/main" id="{806F2FE1-ABE7-EAAD-A8BC-28233DBA7BEB}"/>
              </a:ext>
            </a:extLst>
          </p:cNvPr>
          <p:cNvSpPr>
            <a:spLocks noGrp="1"/>
          </p:cNvSpPr>
          <p:nvPr>
            <p:ph type="sldNum" sz="quarter" idx="12"/>
          </p:nvPr>
        </p:nvSpPr>
        <p:spPr/>
        <p:txBody>
          <a:bodyPr>
            <a:normAutofit fontScale="92500" lnSpcReduction="10000"/>
          </a:bodyPr>
          <a:lstStyle/>
          <a:p>
            <a:fld id="{8B6FEB1F-5366-8741-B922-8E56157C5C9B}" type="slidenum">
              <a:rPr lang="de-DE" smtClean="0"/>
              <a:pPr/>
              <a:t>22</a:t>
            </a:fld>
            <a:endParaRPr lang="de-DE" dirty="0"/>
          </a:p>
        </p:txBody>
      </p:sp>
      <p:sp>
        <p:nvSpPr>
          <p:cNvPr id="9" name="Inhaltsplatzhalter 8">
            <a:extLst>
              <a:ext uri="{FF2B5EF4-FFF2-40B4-BE49-F238E27FC236}">
                <a16:creationId xmlns:a16="http://schemas.microsoft.com/office/drawing/2014/main" id="{B0D2A182-29BA-2C94-A8F0-A89FD3196B77}"/>
              </a:ext>
            </a:extLst>
          </p:cNvPr>
          <p:cNvSpPr>
            <a:spLocks noGrp="1"/>
          </p:cNvSpPr>
          <p:nvPr>
            <p:ph idx="1"/>
          </p:nvPr>
        </p:nvSpPr>
        <p:spPr/>
        <p:txBody>
          <a:bodyPr>
            <a:normAutofit fontScale="55000" lnSpcReduction="20000"/>
          </a:bodyPr>
          <a:lstStyle/>
          <a:p>
            <a:r>
              <a:rPr lang="de-DE" sz="3700" dirty="0"/>
              <a:t>Beispiele für Prüfungen: </a:t>
            </a:r>
          </a:p>
          <a:p>
            <a:pPr lvl="1"/>
            <a:r>
              <a:rPr lang="de-DE" sz="3600" dirty="0"/>
              <a:t>Alle Motorbolzen wurden nach einer Reinigung oder einem Wiederanstrich wieder mit dem richtigen Drehmoment angezogen. </a:t>
            </a:r>
          </a:p>
          <a:p>
            <a:pPr lvl="1"/>
            <a:r>
              <a:rPr lang="de-DE" sz="3600" dirty="0"/>
              <a:t>Entwässerungslöcher für Kondensat sind korrosionsfrei. </a:t>
            </a:r>
          </a:p>
          <a:p>
            <a:pPr lvl="1"/>
            <a:r>
              <a:rPr lang="de-DE" sz="3600" dirty="0"/>
              <a:t>Es gibt keine Anzeichen von Wärmeabgabe durch externe Einrichtungen (z. B. heiße Pumpen). </a:t>
            </a:r>
          </a:p>
          <a:p>
            <a:pPr lvl="1"/>
            <a:r>
              <a:rPr lang="de-DE" sz="3600" dirty="0"/>
              <a:t>Das Niveau der Lagergeräusche und Schwingungen ist ordnungsgemäß. </a:t>
            </a:r>
          </a:p>
          <a:p>
            <a:pPr lvl="1"/>
            <a:r>
              <a:rPr lang="de-DE" sz="3600" dirty="0"/>
              <a:t>Überprüfungen des Zustands der Lagerisolation und der inneren und äußeren Riffelung der Laufringe der Lager (bei Motoren, die von Umrichtern betrieben werden) sind ordnungsgemäß. </a:t>
            </a:r>
          </a:p>
          <a:p>
            <a:pPr lvl="1"/>
            <a:r>
              <a:rPr lang="de-DE" sz="3600" dirty="0"/>
              <a:t>Die Erdverbindung des Anschlusskastens bei von Umrichtern betriebenen Motoren ist ordnungsgemäß. </a:t>
            </a:r>
          </a:p>
          <a:p>
            <a:pPr lvl="1"/>
            <a:r>
              <a:rPr lang="de-DE" sz="3600" dirty="0"/>
              <a:t>Aufzeichnung der Messungen von Überwachungseinrichtungen, z. B. in Bezug auf Schwingungen und Temperaturen von Lagern, Wicklungen und Rahmen. </a:t>
            </a:r>
          </a:p>
          <a:p>
            <a:pPr lvl="1"/>
            <a:r>
              <a:rPr lang="de-DE" sz="3600" dirty="0"/>
              <a:t>Luft-, Wasser- und Ölfilter für Heiz-, Kühl- und Schmiersysteme sind sauber. </a:t>
            </a:r>
          </a:p>
          <a:p>
            <a:pPr lvl="1"/>
            <a:r>
              <a:rPr lang="de-DE" sz="3600" dirty="0"/>
              <a:t>Rohre der Luft/Luft- oder Luft/Wasser-Wärmetauscher der Motorkühl- oder </a:t>
            </a:r>
            <a:r>
              <a:rPr lang="de-DE" sz="3600" dirty="0" err="1"/>
              <a:t>Schmierhilfssysteme</a:t>
            </a:r>
            <a:r>
              <a:rPr lang="de-DE" sz="3600" dirty="0"/>
              <a:t> wurden gereinigt. </a:t>
            </a:r>
          </a:p>
          <a:p>
            <a:endParaRPr lang="de-DE" dirty="0"/>
          </a:p>
        </p:txBody>
      </p:sp>
    </p:spTree>
    <p:extLst>
      <p:ext uri="{BB962C8B-B14F-4D97-AF65-F5344CB8AC3E}">
        <p14:creationId xmlns:p14="http://schemas.microsoft.com/office/powerpoint/2010/main" val="34139057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p:txBody>
          <a:bodyPr>
            <a:normAutofit fontScale="70000" lnSpcReduction="20000"/>
          </a:bodyPr>
          <a:lstStyle/>
          <a:p>
            <a:pPr marL="457200" indent="-457200">
              <a:buFont typeface="Arial" panose="020B0604020202020204" pitchFamily="34" charset="0"/>
              <a:buChar char="•"/>
            </a:pPr>
            <a:r>
              <a:rPr lang="de-DE"/>
              <a:t>Welche Anforderungen an die Qualifikation des Personals bestehen?</a:t>
            </a:r>
          </a:p>
          <a:p>
            <a:pPr marL="457200" indent="-457200">
              <a:buFont typeface="Arial" panose="020B0604020202020204" pitchFamily="34" charset="0"/>
              <a:buChar char="•"/>
            </a:pPr>
            <a:r>
              <a:rPr lang="de-DE" dirty="0"/>
              <a:t>Welche Angaben zum Ex-Bereich müssen vorliegen?</a:t>
            </a:r>
          </a:p>
          <a:p>
            <a:pPr marL="457200" indent="-457200">
              <a:buFont typeface="Arial" panose="020B0604020202020204" pitchFamily="34" charset="0"/>
              <a:buChar char="•"/>
            </a:pPr>
            <a:r>
              <a:rPr lang="de-DE" dirty="0"/>
              <a:t>Welche Anforderungen gelten unter anderem bei Leitungsdurchführungen und Anschlüssen?</a:t>
            </a:r>
          </a:p>
          <a:p>
            <a:pPr marL="457200" indent="-457200">
              <a:buFont typeface="Arial" panose="020B0604020202020204" pitchFamily="34" charset="0"/>
              <a:buChar char="•"/>
            </a:pPr>
            <a:r>
              <a:rPr lang="de-DE" dirty="0"/>
              <a:t>Was gilt für den Potentialausgleich im Ex-Bereich?</a:t>
            </a:r>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4294967295"/>
          </p:nvPr>
        </p:nvSpPr>
        <p:spPr>
          <a:xfrm>
            <a:off x="11928475" y="6905625"/>
            <a:ext cx="1514475" cy="911225"/>
          </a:xfrm>
          <a:prstGeom prst="rect">
            <a:avLst/>
          </a:prstGeom>
          <a:noFill/>
        </p:spPr>
        <p:txBody>
          <a:bodyPr vert="horz" lIns="104306" tIns="52153" rIns="104306" bIns="52153" anchor="ctr" anchorCtr="0">
            <a:noAutofit/>
          </a:bodyPr>
          <a:lstStyle>
            <a:defPPr>
              <a:defRPr lang="en-US"/>
            </a:defPPr>
            <a:lvl1pPr marL="0" algn="ctr" defTabSz="1043056" rtl="0" eaLnBrk="1" latinLnBrk="0" hangingPunct="1">
              <a:defRPr kumimoji="0" sz="1200" b="1" kern="1200">
                <a:solidFill>
                  <a:srgbClr val="FFFFFF"/>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F0C94032-CD4C-4C25-B0C2-CEC720522D92}" type="slidenum">
              <a:rPr lang="en-US" smtClean="0"/>
              <a:pPr/>
              <a:t>23</a:t>
            </a:fld>
            <a:endParaRPr lang="de-DE" dirty="0"/>
          </a:p>
        </p:txBody>
      </p:sp>
      <p:sp>
        <p:nvSpPr>
          <p:cNvPr id="5" name="Rechteck 4"/>
          <p:cNvSpPr/>
          <p:nvPr/>
        </p:nvSpPr>
        <p:spPr>
          <a:xfrm>
            <a:off x="2148967" y="6909111"/>
            <a:ext cx="9145016" cy="400110"/>
          </a:xfrm>
          <a:prstGeom prst="rect">
            <a:avLst/>
          </a:prstGeom>
        </p:spPr>
        <p:txBody>
          <a:bodyPr wrap="square">
            <a:spAutoFit/>
          </a:bodyPr>
          <a:lstStyle/>
          <a:p>
            <a:pPr algn="just">
              <a:lnSpc>
                <a:spcPct val="100000"/>
              </a:lnSpc>
            </a:pPr>
            <a:r>
              <a:rPr lang="de-DE" sz="100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p>
        </p:txBody>
      </p:sp>
    </p:spTree>
    <p:extLst>
      <p:ext uri="{BB962C8B-B14F-4D97-AF65-F5344CB8AC3E}">
        <p14:creationId xmlns:p14="http://schemas.microsoft.com/office/powerpoint/2010/main" val="32094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de-DE" dirty="0">
                <a:solidFill>
                  <a:schemeClr val="tx1"/>
                </a:solidFill>
              </a:rPr>
              <a:t>Ex-Schutz - Betriebsmitteltausch</a:t>
            </a:r>
          </a:p>
        </p:txBody>
      </p:sp>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3</a:t>
            </a:fld>
            <a:endParaRPr lang="de-DE" dirty="0"/>
          </a:p>
        </p:txBody>
      </p:sp>
      <p:sp>
        <p:nvSpPr>
          <p:cNvPr id="29699" name="Rectangle 3"/>
          <p:cNvSpPr>
            <a:spLocks noGrp="1" noChangeArrowheads="1"/>
          </p:cNvSpPr>
          <p:nvPr>
            <p:ph sz="quarter" idx="1"/>
          </p:nvPr>
        </p:nvSpPr>
        <p:spPr/>
        <p:txBody>
          <a:bodyPr/>
          <a:lstStyle/>
          <a:p>
            <a:r>
              <a:rPr lang="de-DE" dirty="0"/>
              <a:t>Personalanforderung:</a:t>
            </a:r>
          </a:p>
          <a:p>
            <a:pPr lvl="1"/>
            <a:r>
              <a:rPr lang="de-DE" dirty="0"/>
              <a:t>Fachkundiges Personal entsprechend der Anforderung der VDE 0165-10-1</a:t>
            </a:r>
          </a:p>
          <a:p>
            <a:pPr lvl="1"/>
            <a:r>
              <a:rPr lang="de-DE" dirty="0"/>
              <a:t>Person sollte unter der Leitung einer fachkundigen Person in leitender Funktion im Sinne der VDE 0165-10-1 stehen (dies kann z. B. die zuständige VEFK sein)</a:t>
            </a:r>
          </a:p>
          <a:p>
            <a:pPr lvl="1"/>
            <a:r>
              <a:rPr lang="de-DE" dirty="0"/>
              <a:t>Die in jedem Betrieb erforderlichen Detailvorgaben und Arbeitsfreigabeverfahren sind zu beachten und müssen dem Ausführenden bekannt sein.</a:t>
            </a:r>
          </a:p>
          <a:p>
            <a:pPr lvl="1"/>
            <a:r>
              <a:rPr lang="de-DE" dirty="0"/>
              <a:t>Die fachkundige Person darf nicht zur Zündquelle werden!</a:t>
            </a:r>
          </a:p>
        </p:txBody>
      </p:sp>
    </p:spTree>
    <p:extLst>
      <p:ext uri="{BB962C8B-B14F-4D97-AF65-F5344CB8AC3E}">
        <p14:creationId xmlns:p14="http://schemas.microsoft.com/office/powerpoint/2010/main" val="197538696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DA572-1D66-43E7-4F55-4C205F63AD66}"/>
            </a:ext>
          </a:extLst>
        </p:cNvPr>
        <p:cNvGrpSpPr/>
        <p:nvPr/>
      </p:nvGrpSpPr>
      <p:grpSpPr>
        <a:xfrm>
          <a:off x="0" y="0"/>
          <a:ext cx="0" cy="0"/>
          <a:chOff x="0" y="0"/>
          <a:chExt cx="0" cy="0"/>
        </a:xfrm>
      </p:grpSpPr>
      <p:sp>
        <p:nvSpPr>
          <p:cNvPr id="29698" name="Rectangle 2">
            <a:extLst>
              <a:ext uri="{FF2B5EF4-FFF2-40B4-BE49-F238E27FC236}">
                <a16:creationId xmlns:a16="http://schemas.microsoft.com/office/drawing/2014/main" id="{0D6E39FF-BE70-FEF9-2753-2D3FFEC165BB}"/>
              </a:ext>
            </a:extLst>
          </p:cNvPr>
          <p:cNvSpPr>
            <a:spLocks noGrp="1" noChangeArrowheads="1"/>
          </p:cNvSpPr>
          <p:nvPr>
            <p:ph type="title"/>
          </p:nvPr>
        </p:nvSpPr>
        <p:spPr/>
        <p:txBody>
          <a:bodyPr>
            <a:normAutofit/>
          </a:bodyPr>
          <a:lstStyle/>
          <a:p>
            <a:r>
              <a:rPr lang="de-DE" dirty="0">
                <a:solidFill>
                  <a:schemeClr val="tx1"/>
                </a:solidFill>
              </a:rPr>
              <a:t>Prüfung und Instandhaltung elektrischer Anlagen in</a:t>
            </a:r>
            <a:br>
              <a:rPr lang="de-DE" dirty="0">
                <a:solidFill>
                  <a:schemeClr val="tx1"/>
                </a:solidFill>
              </a:rPr>
            </a:br>
            <a:r>
              <a:rPr lang="de-DE" dirty="0">
                <a:solidFill>
                  <a:schemeClr val="tx1"/>
                </a:solidFill>
              </a:rPr>
              <a:t>EX-Bereichen nach VDE 0165-1:10.2024 (Anhang B)</a:t>
            </a:r>
          </a:p>
        </p:txBody>
      </p:sp>
      <p:sp>
        <p:nvSpPr>
          <p:cNvPr id="2" name="Foliennummernplatzhalter 1">
            <a:extLst>
              <a:ext uri="{FF2B5EF4-FFF2-40B4-BE49-F238E27FC236}">
                <a16:creationId xmlns:a16="http://schemas.microsoft.com/office/drawing/2014/main" id="{30C20D8E-556E-D211-D9AD-5A60E98C6B72}"/>
              </a:ext>
            </a:extLst>
          </p:cNvPr>
          <p:cNvSpPr>
            <a:spLocks noGrp="1"/>
          </p:cNvSpPr>
          <p:nvPr>
            <p:ph type="sldNum" sz="quarter" idx="12"/>
          </p:nvPr>
        </p:nvSpPr>
        <p:spPr/>
        <p:txBody>
          <a:bodyPr>
            <a:normAutofit fontScale="92500" lnSpcReduction="10000"/>
          </a:bodyPr>
          <a:lstStyle/>
          <a:p>
            <a:fld id="{9889C296-15D4-E74A-895E-0A457A8331D7}" type="slidenum">
              <a:rPr lang="de-DE" smtClean="0"/>
              <a:pPr/>
              <a:t>4</a:t>
            </a:fld>
            <a:endParaRPr lang="de-DE" dirty="0"/>
          </a:p>
        </p:txBody>
      </p:sp>
      <p:sp>
        <p:nvSpPr>
          <p:cNvPr id="29699" name="Rectangle 3">
            <a:extLst>
              <a:ext uri="{FF2B5EF4-FFF2-40B4-BE49-F238E27FC236}">
                <a16:creationId xmlns:a16="http://schemas.microsoft.com/office/drawing/2014/main" id="{F5BA1EAA-BD37-7209-1AA0-F45A974BA23E}"/>
              </a:ext>
            </a:extLst>
          </p:cNvPr>
          <p:cNvSpPr>
            <a:spLocks noGrp="1" noChangeArrowheads="1"/>
          </p:cNvSpPr>
          <p:nvPr>
            <p:ph sz="quarter" idx="1"/>
          </p:nvPr>
        </p:nvSpPr>
        <p:spPr/>
        <p:txBody>
          <a:bodyPr>
            <a:normAutofit/>
          </a:bodyPr>
          <a:lstStyle/>
          <a:p>
            <a:r>
              <a:rPr lang="de-DE" b="1" dirty="0"/>
              <a:t>Personalanforderung fachkundiges Personal (Prüfung und Instandhaltung)</a:t>
            </a:r>
          </a:p>
          <a:p>
            <a:pPr lvl="1"/>
            <a:r>
              <a:rPr lang="de-DE" dirty="0"/>
              <a:t>Verständnis der allgemeinen Prinzipien der Zoneneinteilung und des Explosionsschutzes; </a:t>
            </a:r>
          </a:p>
          <a:p>
            <a:pPr lvl="1"/>
            <a:r>
              <a:rPr lang="de-DE" dirty="0"/>
              <a:t>Verständnis der allgemeinen Prinzipien der Zündschutzarten und der Gerätekennzeichnung; </a:t>
            </a:r>
          </a:p>
          <a:p>
            <a:pPr lvl="1"/>
            <a:r>
              <a:rPr lang="de-DE" dirty="0"/>
              <a:t>Verständnis der Gesichtspunkte der Gerätekonstruktion, die das Schutzkonzept beeinflussen; </a:t>
            </a:r>
          </a:p>
          <a:p>
            <a:pPr lvl="1"/>
            <a:r>
              <a:rPr lang="de-DE" dirty="0"/>
              <a:t>Verständnis der zusätzlichen Notwendigkeit von Arbeitserlaubnissystemen und sicherer elektrischer Trennung für den Explosionsschutz; </a:t>
            </a:r>
          </a:p>
          <a:p>
            <a:pPr lvl="1"/>
            <a:r>
              <a:rPr lang="de-DE" dirty="0"/>
              <a:t>Vertrautheit mit den besonderen Techniken, die bei der Prüfung und Instandhaltung anzuwenden sind; </a:t>
            </a:r>
          </a:p>
          <a:p>
            <a:pPr lvl="1"/>
            <a:r>
              <a:rPr lang="de-DE" dirty="0"/>
              <a:t>umfassendes Verständnis der Auswahl- und Aufstellungsanforderungen </a:t>
            </a:r>
          </a:p>
          <a:p>
            <a:pPr lvl="1"/>
            <a:r>
              <a:rPr lang="de-DE" dirty="0"/>
              <a:t>allgemeines Verständnis der Reparatur- und </a:t>
            </a:r>
            <a:r>
              <a:rPr lang="de-DE" dirty="0" err="1"/>
              <a:t>Regenerierungsanforderungen</a:t>
            </a:r>
            <a:endParaRPr lang="de-DE" dirty="0"/>
          </a:p>
        </p:txBody>
      </p:sp>
    </p:spTree>
    <p:extLst>
      <p:ext uri="{BB962C8B-B14F-4D97-AF65-F5344CB8AC3E}">
        <p14:creationId xmlns:p14="http://schemas.microsoft.com/office/powerpoint/2010/main" val="75530611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5F77-52E0-6EE2-E55E-A1244B0EB6E1}"/>
            </a:ext>
          </a:extLst>
        </p:cNvPr>
        <p:cNvGrpSpPr/>
        <p:nvPr/>
      </p:nvGrpSpPr>
      <p:grpSpPr>
        <a:xfrm>
          <a:off x="0" y="0"/>
          <a:ext cx="0" cy="0"/>
          <a:chOff x="0" y="0"/>
          <a:chExt cx="0" cy="0"/>
        </a:xfrm>
      </p:grpSpPr>
      <p:sp>
        <p:nvSpPr>
          <p:cNvPr id="29698" name="Rectangle 2">
            <a:extLst>
              <a:ext uri="{FF2B5EF4-FFF2-40B4-BE49-F238E27FC236}">
                <a16:creationId xmlns:a16="http://schemas.microsoft.com/office/drawing/2014/main" id="{88C1B13D-6A07-F995-6BCE-60EF01CB657F}"/>
              </a:ext>
            </a:extLst>
          </p:cNvPr>
          <p:cNvSpPr>
            <a:spLocks noGrp="1" noChangeArrowheads="1"/>
          </p:cNvSpPr>
          <p:nvPr>
            <p:ph type="title"/>
          </p:nvPr>
        </p:nvSpPr>
        <p:spPr/>
        <p:txBody>
          <a:bodyPr>
            <a:normAutofit/>
          </a:bodyPr>
          <a:lstStyle/>
          <a:p>
            <a:r>
              <a:rPr lang="de-DE" dirty="0">
                <a:solidFill>
                  <a:schemeClr val="tx1"/>
                </a:solidFill>
              </a:rPr>
              <a:t>Prüfung und Instandhaltung elektrischer Anlagen in</a:t>
            </a:r>
            <a:br>
              <a:rPr lang="de-DE" dirty="0">
                <a:solidFill>
                  <a:schemeClr val="tx1"/>
                </a:solidFill>
              </a:rPr>
            </a:br>
            <a:r>
              <a:rPr lang="de-DE" dirty="0">
                <a:solidFill>
                  <a:schemeClr val="tx1"/>
                </a:solidFill>
              </a:rPr>
              <a:t>EX-Bereichen nach VDE 0165-1:10.2024 (Anhang B)</a:t>
            </a:r>
          </a:p>
        </p:txBody>
      </p:sp>
      <p:sp>
        <p:nvSpPr>
          <p:cNvPr id="2" name="Foliennummernplatzhalter 1">
            <a:extLst>
              <a:ext uri="{FF2B5EF4-FFF2-40B4-BE49-F238E27FC236}">
                <a16:creationId xmlns:a16="http://schemas.microsoft.com/office/drawing/2014/main" id="{BCEB2493-9317-2771-ADC2-D50706086DAF}"/>
              </a:ext>
            </a:extLst>
          </p:cNvPr>
          <p:cNvSpPr>
            <a:spLocks noGrp="1"/>
          </p:cNvSpPr>
          <p:nvPr>
            <p:ph type="sldNum" sz="quarter" idx="12"/>
          </p:nvPr>
        </p:nvSpPr>
        <p:spPr/>
        <p:txBody>
          <a:bodyPr>
            <a:normAutofit fontScale="92500" lnSpcReduction="10000"/>
          </a:bodyPr>
          <a:lstStyle/>
          <a:p>
            <a:fld id="{9889C296-15D4-E74A-895E-0A457A8331D7}" type="slidenum">
              <a:rPr lang="de-DE" smtClean="0"/>
              <a:pPr/>
              <a:t>5</a:t>
            </a:fld>
            <a:endParaRPr lang="de-DE" dirty="0"/>
          </a:p>
        </p:txBody>
      </p:sp>
      <p:sp>
        <p:nvSpPr>
          <p:cNvPr id="29699" name="Rectangle 3">
            <a:extLst>
              <a:ext uri="{FF2B5EF4-FFF2-40B4-BE49-F238E27FC236}">
                <a16:creationId xmlns:a16="http://schemas.microsoft.com/office/drawing/2014/main" id="{5AF3623D-63BF-81CA-E717-76C813C88DDA}"/>
              </a:ext>
            </a:extLst>
          </p:cNvPr>
          <p:cNvSpPr>
            <a:spLocks noGrp="1" noChangeArrowheads="1"/>
          </p:cNvSpPr>
          <p:nvPr>
            <p:ph sz="quarter" idx="1"/>
          </p:nvPr>
        </p:nvSpPr>
        <p:spPr/>
        <p:txBody>
          <a:bodyPr>
            <a:normAutofit/>
          </a:bodyPr>
          <a:lstStyle/>
          <a:p>
            <a:r>
              <a:rPr lang="de-DE" sz="1800" dirty="0"/>
              <a:t>Beurteilung </a:t>
            </a:r>
            <a:endParaRPr lang="de-DE" dirty="0"/>
          </a:p>
          <a:p>
            <a:pPr lvl="1"/>
            <a:r>
              <a:rPr lang="de-DE" sz="1800" dirty="0">
                <a:latin typeface="ArialMT"/>
              </a:rPr>
              <a:t>Die Kompetenzen des fachkundigen Personals müssen in Intervallen von nicht mehr als 5 Jahren überprüft und zugeordnet werden. Grundlage ist ein zufriedenstellender Nachweis, dass die Person: </a:t>
            </a:r>
            <a:endParaRPr lang="de-DE" dirty="0"/>
          </a:p>
          <a:p>
            <a:pPr marL="1020886" lvl="2" indent="-342900">
              <a:buFont typeface="+mj-lt"/>
              <a:buAutoNum type="alphaLcParenR"/>
            </a:pPr>
            <a:r>
              <a:rPr lang="de-DE" sz="1600" dirty="0">
                <a:latin typeface="ArialMT"/>
              </a:rPr>
              <a:t>über die Fähigkeiten verfügt, die für den Umfang der Arbeiten erforderlich sind; </a:t>
            </a:r>
            <a:endParaRPr lang="de-DE" dirty="0">
              <a:effectLst/>
            </a:endParaRPr>
          </a:p>
          <a:p>
            <a:pPr marL="1020886" lvl="2" indent="-342900">
              <a:buFont typeface="+mj-lt"/>
              <a:buAutoNum type="alphaLcParenR"/>
            </a:pPr>
            <a:r>
              <a:rPr lang="de-DE" sz="1600" dirty="0">
                <a:latin typeface="ArialMT"/>
              </a:rPr>
              <a:t>in den festgelegten Tätigkeitsbereichen kompetent handeln kann; und </a:t>
            </a:r>
            <a:endParaRPr lang="de-DE" dirty="0">
              <a:effectLst/>
            </a:endParaRPr>
          </a:p>
          <a:p>
            <a:pPr marL="1020886" lvl="2" indent="-342900">
              <a:buFont typeface="+mj-lt"/>
              <a:buAutoNum type="alphaLcParenR"/>
            </a:pPr>
            <a:r>
              <a:rPr lang="de-DE" sz="1600" dirty="0">
                <a:latin typeface="ArialMT"/>
              </a:rPr>
              <a:t>die relevanten Kenntnisse und das Verständnis zur Untermauerung der Kompetenz besitzt. </a:t>
            </a:r>
            <a:endParaRPr lang="de-DE" dirty="0">
              <a:effectLst/>
            </a:endParaRPr>
          </a:p>
        </p:txBody>
      </p:sp>
    </p:spTree>
    <p:extLst>
      <p:ext uri="{BB962C8B-B14F-4D97-AF65-F5344CB8AC3E}">
        <p14:creationId xmlns:p14="http://schemas.microsoft.com/office/powerpoint/2010/main" val="266182263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r>
              <a:rPr lang="de-DE" dirty="0">
                <a:solidFill>
                  <a:schemeClr val="tx1"/>
                </a:solidFill>
              </a:rPr>
              <a:t>Ex-Schutz RICHTLINIE 94/9/EG neu 2014/34/EU (ATEX)</a:t>
            </a:r>
          </a:p>
        </p:txBody>
      </p:sp>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6</a:t>
            </a:fld>
            <a:endParaRPr lang="de-DE" dirty="0"/>
          </a:p>
        </p:txBody>
      </p:sp>
      <p:sp>
        <p:nvSpPr>
          <p:cNvPr id="24579" name="Rectangle 3"/>
          <p:cNvSpPr>
            <a:spLocks noGrp="1" noChangeArrowheads="1"/>
          </p:cNvSpPr>
          <p:nvPr>
            <p:ph sz="quarter" idx="1"/>
          </p:nvPr>
        </p:nvSpPr>
        <p:spPr/>
        <p:txBody>
          <a:bodyPr/>
          <a:lstStyle/>
          <a:p>
            <a:r>
              <a:rPr lang="de-DE" dirty="0"/>
              <a:t>Anforderung Betriebsanleitung, </a:t>
            </a:r>
            <a:r>
              <a:rPr lang="de-DE" altLang="de-DE" dirty="0"/>
              <a:t>wesentliche Angaben:</a:t>
            </a:r>
          </a:p>
          <a:p>
            <a:pPr marL="818143" lvl="1" indent="-285750">
              <a:lnSpc>
                <a:spcPct val="90000"/>
              </a:lnSpc>
            </a:pPr>
            <a:r>
              <a:rPr lang="de-DE" altLang="de-DE" sz="1800" dirty="0"/>
              <a:t>Erforderlichenfalls Angaben zur Einarbeitung</a:t>
            </a:r>
          </a:p>
          <a:p>
            <a:pPr marL="818143" lvl="1" indent="-285750">
              <a:lnSpc>
                <a:spcPct val="90000"/>
              </a:lnSpc>
            </a:pPr>
            <a:r>
              <a:rPr lang="de-DE" altLang="de-DE" sz="1800" dirty="0"/>
              <a:t>Angaben, die zweifelsfrei die Entscheidung der möglichen, vorgesehenen Verwendung zulassen</a:t>
            </a:r>
          </a:p>
          <a:p>
            <a:pPr marL="818143" lvl="1" indent="-285750">
              <a:lnSpc>
                <a:spcPct val="90000"/>
              </a:lnSpc>
            </a:pPr>
            <a:r>
              <a:rPr lang="de-DE" altLang="de-DE" sz="1800" dirty="0"/>
              <a:t>Elektrische Kenngrößen, Drücke, höchste Oberflächentemperaturen und andere Grenzwerte</a:t>
            </a:r>
          </a:p>
          <a:p>
            <a:pPr marL="818143" lvl="1" indent="-285750">
              <a:lnSpc>
                <a:spcPct val="90000"/>
              </a:lnSpc>
            </a:pPr>
            <a:r>
              <a:rPr lang="de-DE" altLang="de-DE" sz="1800" dirty="0"/>
              <a:t>Ggf. besondere Bedingungen für die Verwendung, Hinweise auf erfahrungsgemäße sachwidrige Verwendung</a:t>
            </a:r>
          </a:p>
          <a:p>
            <a:pPr marL="818143" lvl="1" indent="-285750">
              <a:lnSpc>
                <a:spcPct val="90000"/>
              </a:lnSpc>
            </a:pPr>
            <a:r>
              <a:rPr lang="de-DE" altLang="de-DE" sz="1800" dirty="0"/>
              <a:t>Ggf. Merkmale der Werkzeuge, die am Gerät oder Schutzsystem angebracht werden können</a:t>
            </a:r>
          </a:p>
          <a:p>
            <a:endParaRPr lang="de-DE" altLang="de-DE" dirty="0"/>
          </a:p>
          <a:p>
            <a:r>
              <a:rPr lang="de-DE" altLang="de-DE" dirty="0"/>
              <a:t>Die Betriebsanleitung beinhaltet die für die Inbetriebnahme, Inspektion, Überprüfung der Funktionsfähigkeit und ggf. Reparatur notwendigen Pläne, Schemata und alle Angaben, insbesondere zur Sicherheit.</a:t>
            </a:r>
          </a:p>
        </p:txBody>
      </p:sp>
    </p:spTree>
    <p:extLst>
      <p:ext uri="{BB962C8B-B14F-4D97-AF65-F5344CB8AC3E}">
        <p14:creationId xmlns:p14="http://schemas.microsoft.com/office/powerpoint/2010/main" val="382762244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normAutofit/>
          </a:bodyPr>
          <a:lstStyle/>
          <a:p>
            <a:r>
              <a:rPr lang="de-DE" dirty="0">
                <a:solidFill>
                  <a:schemeClr val="tx1"/>
                </a:solidFill>
              </a:rPr>
              <a:t>Ex-Schutz nach VDE 0165-1:10.2014</a:t>
            </a:r>
          </a:p>
        </p:txBody>
      </p:sp>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7</a:t>
            </a:fld>
            <a:endParaRPr lang="de-DE" dirty="0"/>
          </a:p>
        </p:txBody>
      </p:sp>
      <p:sp>
        <p:nvSpPr>
          <p:cNvPr id="43011" name="Rectangle 3"/>
          <p:cNvSpPr>
            <a:spLocks noGrp="1" noChangeArrowheads="1"/>
          </p:cNvSpPr>
          <p:nvPr>
            <p:ph sz="quarter" idx="1"/>
          </p:nvPr>
        </p:nvSpPr>
        <p:spPr/>
        <p:txBody>
          <a:bodyPr/>
          <a:lstStyle/>
          <a:p>
            <a:pPr eaLnBrk="1" hangingPunct="1">
              <a:lnSpc>
                <a:spcPct val="90000"/>
              </a:lnSpc>
            </a:pPr>
            <a:r>
              <a:rPr lang="de-DE" dirty="0"/>
              <a:t>Vor der Installation oder Instandhaltung müssen die erforderlichen Angaben zum Ex- Bereich vorhanden sein wie:</a:t>
            </a:r>
          </a:p>
          <a:p>
            <a:pPr marL="818143" lvl="1" indent="-285750">
              <a:lnSpc>
                <a:spcPct val="90000"/>
              </a:lnSpc>
            </a:pPr>
            <a:r>
              <a:rPr lang="de-DE" sz="1800" dirty="0"/>
              <a:t>Zoneneinteilung</a:t>
            </a:r>
          </a:p>
          <a:p>
            <a:pPr marL="818143" lvl="1" indent="-285750">
              <a:lnSpc>
                <a:spcPct val="90000"/>
              </a:lnSpc>
            </a:pPr>
            <a:r>
              <a:rPr lang="de-DE" sz="1800" dirty="0"/>
              <a:t>Zünd- und Glimmtemperatur bei Staub</a:t>
            </a:r>
          </a:p>
          <a:p>
            <a:pPr marL="818143" lvl="1" indent="-285750">
              <a:lnSpc>
                <a:spcPct val="90000"/>
              </a:lnSpc>
            </a:pPr>
            <a:r>
              <a:rPr lang="de-DE" sz="1800" dirty="0"/>
              <a:t>Temperaturklasse </a:t>
            </a:r>
          </a:p>
          <a:p>
            <a:pPr marL="818143" lvl="1" indent="-285750">
              <a:lnSpc>
                <a:spcPct val="90000"/>
              </a:lnSpc>
            </a:pPr>
            <a:r>
              <a:rPr lang="de-DE" sz="1800" dirty="0"/>
              <a:t>Explosionsgruppe </a:t>
            </a:r>
          </a:p>
          <a:p>
            <a:pPr>
              <a:lnSpc>
                <a:spcPct val="90000"/>
              </a:lnSpc>
            </a:pPr>
            <a:endParaRPr lang="de-DE" sz="2100" dirty="0"/>
          </a:p>
          <a:p>
            <a:pPr marL="782292" lvl="1" indent="-249899">
              <a:lnSpc>
                <a:spcPct val="90000"/>
              </a:lnSpc>
            </a:pPr>
            <a:endParaRPr lang="de-DE" sz="2700" dirty="0"/>
          </a:p>
          <a:p>
            <a:pPr marL="782292" lvl="1" indent="-249899">
              <a:lnSpc>
                <a:spcPct val="90000"/>
              </a:lnSpc>
              <a:buNone/>
            </a:pPr>
            <a:endParaRPr lang="de-DE" sz="2100" dirty="0"/>
          </a:p>
        </p:txBody>
      </p:sp>
    </p:spTree>
    <p:extLst>
      <p:ext uri="{BB962C8B-B14F-4D97-AF65-F5344CB8AC3E}">
        <p14:creationId xmlns:p14="http://schemas.microsoft.com/office/powerpoint/2010/main" val="75835654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de-DE" dirty="0">
                <a:solidFill>
                  <a:schemeClr val="tx1"/>
                </a:solidFill>
              </a:rPr>
              <a:t>Ex-Schutz nach VDE 0165-1:10.2014</a:t>
            </a:r>
          </a:p>
        </p:txBody>
      </p:sp>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8</a:t>
            </a:fld>
            <a:endParaRPr lang="de-DE" dirty="0"/>
          </a:p>
        </p:txBody>
      </p:sp>
      <p:sp>
        <p:nvSpPr>
          <p:cNvPr id="45059" name="Rectangle 3"/>
          <p:cNvSpPr>
            <a:spLocks noGrp="1" noChangeArrowheads="1"/>
          </p:cNvSpPr>
          <p:nvPr>
            <p:ph sz="quarter" idx="1"/>
          </p:nvPr>
        </p:nvSpPr>
        <p:spPr/>
        <p:txBody>
          <a:bodyPr/>
          <a:lstStyle/>
          <a:p>
            <a:pPr eaLnBrk="1" hangingPunct="1"/>
            <a:r>
              <a:rPr dirty="0"/>
              <a:t>EPL- </a:t>
            </a:r>
            <a:r>
              <a:rPr dirty="0" err="1"/>
              <a:t>Einführung</a:t>
            </a:r>
            <a:r>
              <a:rPr dirty="0"/>
              <a:t> (Equipment Protection Level)</a:t>
            </a:r>
          </a:p>
        </p:txBody>
      </p:sp>
      <p:graphicFrame>
        <p:nvGraphicFramePr>
          <p:cNvPr id="6" name="Tabelle 5"/>
          <p:cNvGraphicFramePr>
            <a:graphicFrameLocks noGrp="1"/>
          </p:cNvGraphicFramePr>
          <p:nvPr>
            <p:extLst>
              <p:ext uri="{D42A27DB-BD31-4B8C-83A1-F6EECF244321}">
                <p14:modId xmlns:p14="http://schemas.microsoft.com/office/powerpoint/2010/main" val="2371188969"/>
              </p:ext>
            </p:extLst>
          </p:nvPr>
        </p:nvGraphicFramePr>
        <p:xfrm>
          <a:off x="900678" y="2261816"/>
          <a:ext cx="8128002" cy="27736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gridCol w="1354667">
                  <a:extLst>
                    <a:ext uri="{9D8B030D-6E8A-4147-A177-3AD203B41FA5}">
                      <a16:colId xmlns:a16="http://schemas.microsoft.com/office/drawing/2014/main" val="20004"/>
                    </a:ext>
                  </a:extLst>
                </a:gridCol>
                <a:gridCol w="1354667">
                  <a:extLst>
                    <a:ext uri="{9D8B030D-6E8A-4147-A177-3AD203B41FA5}">
                      <a16:colId xmlns:a16="http://schemas.microsoft.com/office/drawing/2014/main" val="20005"/>
                    </a:ext>
                  </a:extLst>
                </a:gridCol>
              </a:tblGrid>
              <a:tr h="370840">
                <a:tc>
                  <a:txBody>
                    <a:bodyPr/>
                    <a:lstStyle>
                      <a:lvl1pPr marL="0" algn="l" defTabSz="497863" rtl="0" eaLnBrk="1" latinLnBrk="0" hangingPunct="1">
                        <a:defRPr sz="2000" b="1" kern="1200">
                          <a:solidFill>
                            <a:schemeClr val="lt1"/>
                          </a:solidFill>
                          <a:latin typeface="Calibri" panose="020F0502020204030204"/>
                          <a:ea typeface=""/>
                          <a:cs typeface=""/>
                        </a:defRPr>
                      </a:lvl1pPr>
                      <a:lvl2pPr marL="497863" algn="l" defTabSz="497863" rtl="0" eaLnBrk="1" latinLnBrk="0" hangingPunct="1">
                        <a:defRPr sz="2000" b="1" kern="1200">
                          <a:solidFill>
                            <a:schemeClr val="lt1"/>
                          </a:solidFill>
                          <a:latin typeface="Calibri" panose="020F0502020204030204"/>
                          <a:ea typeface=""/>
                          <a:cs typeface=""/>
                        </a:defRPr>
                      </a:lvl2pPr>
                      <a:lvl3pPr marL="995724" algn="l" defTabSz="497863" rtl="0" eaLnBrk="1" latinLnBrk="0" hangingPunct="1">
                        <a:defRPr sz="2000" b="1" kern="1200">
                          <a:solidFill>
                            <a:schemeClr val="lt1"/>
                          </a:solidFill>
                          <a:latin typeface="Calibri" panose="020F0502020204030204"/>
                          <a:ea typeface=""/>
                          <a:cs typeface=""/>
                        </a:defRPr>
                      </a:lvl3pPr>
                      <a:lvl4pPr marL="1493588" algn="l" defTabSz="497863" rtl="0" eaLnBrk="1" latinLnBrk="0" hangingPunct="1">
                        <a:defRPr sz="2000" b="1" kern="1200">
                          <a:solidFill>
                            <a:schemeClr val="lt1"/>
                          </a:solidFill>
                          <a:latin typeface="Calibri" panose="020F0502020204030204"/>
                          <a:ea typeface=""/>
                          <a:cs typeface=""/>
                        </a:defRPr>
                      </a:lvl4pPr>
                      <a:lvl5pPr marL="1991449" algn="l" defTabSz="497863" rtl="0" eaLnBrk="1" latinLnBrk="0" hangingPunct="1">
                        <a:defRPr sz="2000" b="1" kern="1200">
                          <a:solidFill>
                            <a:schemeClr val="lt1"/>
                          </a:solidFill>
                          <a:latin typeface="Calibri" panose="020F0502020204030204"/>
                          <a:ea typeface=""/>
                          <a:cs typeface=""/>
                        </a:defRPr>
                      </a:lvl5pPr>
                      <a:lvl6pPr marL="2489311" algn="l" defTabSz="497863" rtl="0" eaLnBrk="1" latinLnBrk="0" hangingPunct="1">
                        <a:defRPr sz="2000" b="1" kern="1200">
                          <a:solidFill>
                            <a:schemeClr val="lt1"/>
                          </a:solidFill>
                          <a:latin typeface="Calibri" panose="020F0502020204030204"/>
                          <a:ea typeface=""/>
                          <a:cs typeface=""/>
                        </a:defRPr>
                      </a:lvl6pPr>
                      <a:lvl7pPr marL="2987174" algn="l" defTabSz="497863" rtl="0" eaLnBrk="1" latinLnBrk="0" hangingPunct="1">
                        <a:defRPr sz="2000" b="1" kern="1200">
                          <a:solidFill>
                            <a:schemeClr val="lt1"/>
                          </a:solidFill>
                          <a:latin typeface="Calibri" panose="020F0502020204030204"/>
                          <a:ea typeface=""/>
                          <a:cs typeface=""/>
                        </a:defRPr>
                      </a:lvl7pPr>
                      <a:lvl8pPr marL="3485038" algn="l" defTabSz="497863" rtl="0" eaLnBrk="1" latinLnBrk="0" hangingPunct="1">
                        <a:defRPr sz="2000" b="1" kern="1200">
                          <a:solidFill>
                            <a:schemeClr val="lt1"/>
                          </a:solidFill>
                          <a:latin typeface="Calibri" panose="020F0502020204030204"/>
                          <a:ea typeface=""/>
                          <a:cs typeface=""/>
                        </a:defRPr>
                      </a:lvl8pPr>
                      <a:lvl9pPr marL="3982900" algn="l" defTabSz="497863" rtl="0" eaLnBrk="1" latinLnBrk="0" hangingPunct="1">
                        <a:defRPr sz="2000" b="1" kern="1200">
                          <a:solidFill>
                            <a:schemeClr val="lt1"/>
                          </a:solidFill>
                          <a:latin typeface="Calibri" panose="020F0502020204030204"/>
                          <a:ea typeface=""/>
                          <a:cs typeface=""/>
                        </a:defRPr>
                      </a:lvl9pPr>
                    </a:lstStyle>
                    <a:p>
                      <a:pPr marL="0" algn="ctr" rtl="0" eaLnBrk="1" latinLnBrk="0" hangingPunct="1"/>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b="1" kern="1200">
                          <a:solidFill>
                            <a:schemeClr val="lt1"/>
                          </a:solidFill>
                          <a:latin typeface="Calibri" panose="020F0502020204030204"/>
                          <a:ea typeface=""/>
                          <a:cs typeface=""/>
                        </a:defRPr>
                      </a:lvl1pPr>
                      <a:lvl2pPr marL="497863" algn="l" defTabSz="497863" rtl="0" eaLnBrk="1" latinLnBrk="0" hangingPunct="1">
                        <a:defRPr sz="2000" b="1" kern="1200">
                          <a:solidFill>
                            <a:schemeClr val="lt1"/>
                          </a:solidFill>
                          <a:latin typeface="Calibri" panose="020F0502020204030204"/>
                          <a:ea typeface=""/>
                          <a:cs typeface=""/>
                        </a:defRPr>
                      </a:lvl2pPr>
                      <a:lvl3pPr marL="995724" algn="l" defTabSz="497863" rtl="0" eaLnBrk="1" latinLnBrk="0" hangingPunct="1">
                        <a:defRPr sz="2000" b="1" kern="1200">
                          <a:solidFill>
                            <a:schemeClr val="lt1"/>
                          </a:solidFill>
                          <a:latin typeface="Calibri" panose="020F0502020204030204"/>
                          <a:ea typeface=""/>
                          <a:cs typeface=""/>
                        </a:defRPr>
                      </a:lvl3pPr>
                      <a:lvl4pPr marL="1493588" algn="l" defTabSz="497863" rtl="0" eaLnBrk="1" latinLnBrk="0" hangingPunct="1">
                        <a:defRPr sz="2000" b="1" kern="1200">
                          <a:solidFill>
                            <a:schemeClr val="lt1"/>
                          </a:solidFill>
                          <a:latin typeface="Calibri" panose="020F0502020204030204"/>
                          <a:ea typeface=""/>
                          <a:cs typeface=""/>
                        </a:defRPr>
                      </a:lvl4pPr>
                      <a:lvl5pPr marL="1991449" algn="l" defTabSz="497863" rtl="0" eaLnBrk="1" latinLnBrk="0" hangingPunct="1">
                        <a:defRPr sz="2000" b="1" kern="1200">
                          <a:solidFill>
                            <a:schemeClr val="lt1"/>
                          </a:solidFill>
                          <a:latin typeface="Calibri" panose="020F0502020204030204"/>
                          <a:ea typeface=""/>
                          <a:cs typeface=""/>
                        </a:defRPr>
                      </a:lvl5pPr>
                      <a:lvl6pPr marL="2489311" algn="l" defTabSz="497863" rtl="0" eaLnBrk="1" latinLnBrk="0" hangingPunct="1">
                        <a:defRPr sz="2000" b="1" kern="1200">
                          <a:solidFill>
                            <a:schemeClr val="lt1"/>
                          </a:solidFill>
                          <a:latin typeface="Calibri" panose="020F0502020204030204"/>
                          <a:ea typeface=""/>
                          <a:cs typeface=""/>
                        </a:defRPr>
                      </a:lvl6pPr>
                      <a:lvl7pPr marL="2987174" algn="l" defTabSz="497863" rtl="0" eaLnBrk="1" latinLnBrk="0" hangingPunct="1">
                        <a:defRPr sz="2000" b="1" kern="1200">
                          <a:solidFill>
                            <a:schemeClr val="lt1"/>
                          </a:solidFill>
                          <a:latin typeface="Calibri" panose="020F0502020204030204"/>
                          <a:ea typeface=""/>
                          <a:cs typeface=""/>
                        </a:defRPr>
                      </a:lvl7pPr>
                      <a:lvl8pPr marL="3485038" algn="l" defTabSz="497863" rtl="0" eaLnBrk="1" latinLnBrk="0" hangingPunct="1">
                        <a:defRPr sz="2000" b="1" kern="1200">
                          <a:solidFill>
                            <a:schemeClr val="lt1"/>
                          </a:solidFill>
                          <a:latin typeface="Calibri" panose="020F0502020204030204"/>
                          <a:ea typeface=""/>
                          <a:cs typeface=""/>
                        </a:defRPr>
                      </a:lvl8pPr>
                      <a:lvl9pPr marL="3982900" algn="l" defTabSz="497863" rtl="0" eaLnBrk="1" latinLnBrk="0" hangingPunct="1">
                        <a:defRPr sz="2000" b="1" kern="1200">
                          <a:solidFill>
                            <a:schemeClr val="lt1"/>
                          </a:solidFill>
                          <a:latin typeface="Calibri" panose="020F0502020204030204"/>
                          <a:ea typeface=""/>
                          <a:cs typeface=""/>
                        </a:defRPr>
                      </a:lvl9pPr>
                    </a:lstStyle>
                    <a:p>
                      <a:pPr marL="0" algn="ctr" rtl="0" eaLnBrk="1" latinLnBrk="0" hangingPunct="1"/>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b="1" kern="1200">
                          <a:solidFill>
                            <a:schemeClr val="lt1"/>
                          </a:solidFill>
                          <a:latin typeface="Calibri" panose="020F0502020204030204"/>
                          <a:ea typeface=""/>
                          <a:cs typeface=""/>
                        </a:defRPr>
                      </a:lvl1pPr>
                      <a:lvl2pPr marL="497863" algn="l" defTabSz="497863" rtl="0" eaLnBrk="1" latinLnBrk="0" hangingPunct="1">
                        <a:defRPr sz="2000" b="1" kern="1200">
                          <a:solidFill>
                            <a:schemeClr val="lt1"/>
                          </a:solidFill>
                          <a:latin typeface="Calibri" panose="020F0502020204030204"/>
                          <a:ea typeface=""/>
                          <a:cs typeface=""/>
                        </a:defRPr>
                      </a:lvl2pPr>
                      <a:lvl3pPr marL="995724" algn="l" defTabSz="497863" rtl="0" eaLnBrk="1" latinLnBrk="0" hangingPunct="1">
                        <a:defRPr sz="2000" b="1" kern="1200">
                          <a:solidFill>
                            <a:schemeClr val="lt1"/>
                          </a:solidFill>
                          <a:latin typeface="Calibri" panose="020F0502020204030204"/>
                          <a:ea typeface=""/>
                          <a:cs typeface=""/>
                        </a:defRPr>
                      </a:lvl3pPr>
                      <a:lvl4pPr marL="1493588" algn="l" defTabSz="497863" rtl="0" eaLnBrk="1" latinLnBrk="0" hangingPunct="1">
                        <a:defRPr sz="2000" b="1" kern="1200">
                          <a:solidFill>
                            <a:schemeClr val="lt1"/>
                          </a:solidFill>
                          <a:latin typeface="Calibri" panose="020F0502020204030204"/>
                          <a:ea typeface=""/>
                          <a:cs typeface=""/>
                        </a:defRPr>
                      </a:lvl4pPr>
                      <a:lvl5pPr marL="1991449" algn="l" defTabSz="497863" rtl="0" eaLnBrk="1" latinLnBrk="0" hangingPunct="1">
                        <a:defRPr sz="2000" b="1" kern="1200">
                          <a:solidFill>
                            <a:schemeClr val="lt1"/>
                          </a:solidFill>
                          <a:latin typeface="Calibri" panose="020F0502020204030204"/>
                          <a:ea typeface=""/>
                          <a:cs typeface=""/>
                        </a:defRPr>
                      </a:lvl5pPr>
                      <a:lvl6pPr marL="2489311" algn="l" defTabSz="497863" rtl="0" eaLnBrk="1" latinLnBrk="0" hangingPunct="1">
                        <a:defRPr sz="2000" b="1" kern="1200">
                          <a:solidFill>
                            <a:schemeClr val="lt1"/>
                          </a:solidFill>
                          <a:latin typeface="Calibri" panose="020F0502020204030204"/>
                          <a:ea typeface=""/>
                          <a:cs typeface=""/>
                        </a:defRPr>
                      </a:lvl6pPr>
                      <a:lvl7pPr marL="2987174" algn="l" defTabSz="497863" rtl="0" eaLnBrk="1" latinLnBrk="0" hangingPunct="1">
                        <a:defRPr sz="2000" b="1" kern="1200">
                          <a:solidFill>
                            <a:schemeClr val="lt1"/>
                          </a:solidFill>
                          <a:latin typeface="Calibri" panose="020F0502020204030204"/>
                          <a:ea typeface=""/>
                          <a:cs typeface=""/>
                        </a:defRPr>
                      </a:lvl7pPr>
                      <a:lvl8pPr marL="3485038" algn="l" defTabSz="497863" rtl="0" eaLnBrk="1" latinLnBrk="0" hangingPunct="1">
                        <a:defRPr sz="2000" b="1" kern="1200">
                          <a:solidFill>
                            <a:schemeClr val="lt1"/>
                          </a:solidFill>
                          <a:latin typeface="Calibri" panose="020F0502020204030204"/>
                          <a:ea typeface=""/>
                          <a:cs typeface=""/>
                        </a:defRPr>
                      </a:lvl8pPr>
                      <a:lvl9pPr marL="3982900" algn="l" defTabSz="497863" rtl="0" eaLnBrk="1" latinLnBrk="0" hangingPunct="1">
                        <a:defRPr sz="2000" b="1" kern="1200">
                          <a:solidFill>
                            <a:schemeClr val="lt1"/>
                          </a:solidFill>
                          <a:latin typeface="Calibri" panose="020F0502020204030204"/>
                          <a:ea typeface=""/>
                          <a:cs typeface=""/>
                        </a:defRPr>
                      </a:lvl9pPr>
                    </a:lstStyle>
                    <a:p>
                      <a:pPr marL="0" algn="ctr" rtl="0" eaLnBrk="1" latinLnBrk="0" hangingPunct="1"/>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b="1" kern="1200">
                          <a:solidFill>
                            <a:schemeClr val="lt1"/>
                          </a:solidFill>
                          <a:latin typeface="Calibri" panose="020F0502020204030204"/>
                          <a:ea typeface=""/>
                          <a:cs typeface=""/>
                        </a:defRPr>
                      </a:lvl1pPr>
                      <a:lvl2pPr marL="497863" algn="l" defTabSz="497863" rtl="0" eaLnBrk="1" latinLnBrk="0" hangingPunct="1">
                        <a:defRPr sz="2000" b="1" kern="1200">
                          <a:solidFill>
                            <a:schemeClr val="lt1"/>
                          </a:solidFill>
                          <a:latin typeface="Calibri" panose="020F0502020204030204"/>
                          <a:ea typeface=""/>
                          <a:cs typeface=""/>
                        </a:defRPr>
                      </a:lvl2pPr>
                      <a:lvl3pPr marL="995724" algn="l" defTabSz="497863" rtl="0" eaLnBrk="1" latinLnBrk="0" hangingPunct="1">
                        <a:defRPr sz="2000" b="1" kern="1200">
                          <a:solidFill>
                            <a:schemeClr val="lt1"/>
                          </a:solidFill>
                          <a:latin typeface="Calibri" panose="020F0502020204030204"/>
                          <a:ea typeface=""/>
                          <a:cs typeface=""/>
                        </a:defRPr>
                      </a:lvl3pPr>
                      <a:lvl4pPr marL="1493588" algn="l" defTabSz="497863" rtl="0" eaLnBrk="1" latinLnBrk="0" hangingPunct="1">
                        <a:defRPr sz="2000" b="1" kern="1200">
                          <a:solidFill>
                            <a:schemeClr val="lt1"/>
                          </a:solidFill>
                          <a:latin typeface="Calibri" panose="020F0502020204030204"/>
                          <a:ea typeface=""/>
                          <a:cs typeface=""/>
                        </a:defRPr>
                      </a:lvl4pPr>
                      <a:lvl5pPr marL="1991449" algn="l" defTabSz="497863" rtl="0" eaLnBrk="1" latinLnBrk="0" hangingPunct="1">
                        <a:defRPr sz="2000" b="1" kern="1200">
                          <a:solidFill>
                            <a:schemeClr val="lt1"/>
                          </a:solidFill>
                          <a:latin typeface="Calibri" panose="020F0502020204030204"/>
                          <a:ea typeface=""/>
                          <a:cs typeface=""/>
                        </a:defRPr>
                      </a:lvl5pPr>
                      <a:lvl6pPr marL="2489311" algn="l" defTabSz="497863" rtl="0" eaLnBrk="1" latinLnBrk="0" hangingPunct="1">
                        <a:defRPr sz="2000" b="1" kern="1200">
                          <a:solidFill>
                            <a:schemeClr val="lt1"/>
                          </a:solidFill>
                          <a:latin typeface="Calibri" panose="020F0502020204030204"/>
                          <a:ea typeface=""/>
                          <a:cs typeface=""/>
                        </a:defRPr>
                      </a:lvl6pPr>
                      <a:lvl7pPr marL="2987174" algn="l" defTabSz="497863" rtl="0" eaLnBrk="1" latinLnBrk="0" hangingPunct="1">
                        <a:defRPr sz="2000" b="1" kern="1200">
                          <a:solidFill>
                            <a:schemeClr val="lt1"/>
                          </a:solidFill>
                          <a:latin typeface="Calibri" panose="020F0502020204030204"/>
                          <a:ea typeface=""/>
                          <a:cs typeface=""/>
                        </a:defRPr>
                      </a:lvl7pPr>
                      <a:lvl8pPr marL="3485038" algn="l" defTabSz="497863" rtl="0" eaLnBrk="1" latinLnBrk="0" hangingPunct="1">
                        <a:defRPr sz="2000" b="1" kern="1200">
                          <a:solidFill>
                            <a:schemeClr val="lt1"/>
                          </a:solidFill>
                          <a:latin typeface="Calibri" panose="020F0502020204030204"/>
                          <a:ea typeface=""/>
                          <a:cs typeface=""/>
                        </a:defRPr>
                      </a:lvl8pPr>
                      <a:lvl9pPr marL="3982900" algn="l" defTabSz="497863" rtl="0" eaLnBrk="1" latinLnBrk="0" hangingPunct="1">
                        <a:defRPr sz="2000" b="1" kern="1200">
                          <a:solidFill>
                            <a:schemeClr val="lt1"/>
                          </a:solidFill>
                          <a:latin typeface="Calibri" panose="020F0502020204030204"/>
                          <a:ea typeface=""/>
                          <a:cs typeface=""/>
                        </a:defRPr>
                      </a:lvl9pPr>
                    </a:lstStyle>
                    <a:p>
                      <a:pPr marL="0" algn="ctr" rtl="0" eaLnBrk="1" latinLnBrk="0" hangingPunct="1"/>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b="1" kern="1200">
                          <a:solidFill>
                            <a:schemeClr val="lt1"/>
                          </a:solidFill>
                          <a:latin typeface="Calibri" panose="020F0502020204030204"/>
                          <a:ea typeface=""/>
                          <a:cs typeface=""/>
                        </a:defRPr>
                      </a:lvl1pPr>
                      <a:lvl2pPr marL="497863" algn="l" defTabSz="497863" rtl="0" eaLnBrk="1" latinLnBrk="0" hangingPunct="1">
                        <a:defRPr sz="2000" b="1" kern="1200">
                          <a:solidFill>
                            <a:schemeClr val="lt1"/>
                          </a:solidFill>
                          <a:latin typeface="Calibri" panose="020F0502020204030204"/>
                          <a:ea typeface=""/>
                          <a:cs typeface=""/>
                        </a:defRPr>
                      </a:lvl2pPr>
                      <a:lvl3pPr marL="995724" algn="l" defTabSz="497863" rtl="0" eaLnBrk="1" latinLnBrk="0" hangingPunct="1">
                        <a:defRPr sz="2000" b="1" kern="1200">
                          <a:solidFill>
                            <a:schemeClr val="lt1"/>
                          </a:solidFill>
                          <a:latin typeface="Calibri" panose="020F0502020204030204"/>
                          <a:ea typeface=""/>
                          <a:cs typeface=""/>
                        </a:defRPr>
                      </a:lvl3pPr>
                      <a:lvl4pPr marL="1493588" algn="l" defTabSz="497863" rtl="0" eaLnBrk="1" latinLnBrk="0" hangingPunct="1">
                        <a:defRPr sz="2000" b="1" kern="1200">
                          <a:solidFill>
                            <a:schemeClr val="lt1"/>
                          </a:solidFill>
                          <a:latin typeface="Calibri" panose="020F0502020204030204"/>
                          <a:ea typeface=""/>
                          <a:cs typeface=""/>
                        </a:defRPr>
                      </a:lvl4pPr>
                      <a:lvl5pPr marL="1991449" algn="l" defTabSz="497863" rtl="0" eaLnBrk="1" latinLnBrk="0" hangingPunct="1">
                        <a:defRPr sz="2000" b="1" kern="1200">
                          <a:solidFill>
                            <a:schemeClr val="lt1"/>
                          </a:solidFill>
                          <a:latin typeface="Calibri" panose="020F0502020204030204"/>
                          <a:ea typeface=""/>
                          <a:cs typeface=""/>
                        </a:defRPr>
                      </a:lvl5pPr>
                      <a:lvl6pPr marL="2489311" algn="l" defTabSz="497863" rtl="0" eaLnBrk="1" latinLnBrk="0" hangingPunct="1">
                        <a:defRPr sz="2000" b="1" kern="1200">
                          <a:solidFill>
                            <a:schemeClr val="lt1"/>
                          </a:solidFill>
                          <a:latin typeface="Calibri" panose="020F0502020204030204"/>
                          <a:ea typeface=""/>
                          <a:cs typeface=""/>
                        </a:defRPr>
                      </a:lvl6pPr>
                      <a:lvl7pPr marL="2987174" algn="l" defTabSz="497863" rtl="0" eaLnBrk="1" latinLnBrk="0" hangingPunct="1">
                        <a:defRPr sz="2000" b="1" kern="1200">
                          <a:solidFill>
                            <a:schemeClr val="lt1"/>
                          </a:solidFill>
                          <a:latin typeface="Calibri" panose="020F0502020204030204"/>
                          <a:ea typeface=""/>
                          <a:cs typeface=""/>
                        </a:defRPr>
                      </a:lvl7pPr>
                      <a:lvl8pPr marL="3485038" algn="l" defTabSz="497863" rtl="0" eaLnBrk="1" latinLnBrk="0" hangingPunct="1">
                        <a:defRPr sz="2000" b="1" kern="1200">
                          <a:solidFill>
                            <a:schemeClr val="lt1"/>
                          </a:solidFill>
                          <a:latin typeface="Calibri" panose="020F0502020204030204"/>
                          <a:ea typeface=""/>
                          <a:cs typeface=""/>
                        </a:defRPr>
                      </a:lvl8pPr>
                      <a:lvl9pPr marL="3982900" algn="l" defTabSz="497863" rtl="0" eaLnBrk="1" latinLnBrk="0" hangingPunct="1">
                        <a:defRPr sz="2000" b="1" kern="1200">
                          <a:solidFill>
                            <a:schemeClr val="lt1"/>
                          </a:solidFill>
                          <a:latin typeface="Calibri" panose="020F0502020204030204"/>
                          <a:ea typeface=""/>
                          <a:cs typeface=""/>
                        </a:defRPr>
                      </a:lvl9pPr>
                    </a:lstStyle>
                    <a:p>
                      <a:pPr marL="0" algn="ctr" rtl="0" eaLnBrk="1" latinLnBrk="0" hangingPunct="1"/>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b="1" kern="1200">
                          <a:solidFill>
                            <a:schemeClr val="lt1"/>
                          </a:solidFill>
                          <a:latin typeface="Calibri" panose="020F0502020204030204"/>
                          <a:ea typeface=""/>
                          <a:cs typeface=""/>
                        </a:defRPr>
                      </a:lvl1pPr>
                      <a:lvl2pPr marL="497863" algn="l" defTabSz="497863" rtl="0" eaLnBrk="1" latinLnBrk="0" hangingPunct="1">
                        <a:defRPr sz="2000" b="1" kern="1200">
                          <a:solidFill>
                            <a:schemeClr val="lt1"/>
                          </a:solidFill>
                          <a:latin typeface="Calibri" panose="020F0502020204030204"/>
                          <a:ea typeface=""/>
                          <a:cs typeface=""/>
                        </a:defRPr>
                      </a:lvl2pPr>
                      <a:lvl3pPr marL="995724" algn="l" defTabSz="497863" rtl="0" eaLnBrk="1" latinLnBrk="0" hangingPunct="1">
                        <a:defRPr sz="2000" b="1" kern="1200">
                          <a:solidFill>
                            <a:schemeClr val="lt1"/>
                          </a:solidFill>
                          <a:latin typeface="Calibri" panose="020F0502020204030204"/>
                          <a:ea typeface=""/>
                          <a:cs typeface=""/>
                        </a:defRPr>
                      </a:lvl3pPr>
                      <a:lvl4pPr marL="1493588" algn="l" defTabSz="497863" rtl="0" eaLnBrk="1" latinLnBrk="0" hangingPunct="1">
                        <a:defRPr sz="2000" b="1" kern="1200">
                          <a:solidFill>
                            <a:schemeClr val="lt1"/>
                          </a:solidFill>
                          <a:latin typeface="Calibri" panose="020F0502020204030204"/>
                          <a:ea typeface=""/>
                          <a:cs typeface=""/>
                        </a:defRPr>
                      </a:lvl4pPr>
                      <a:lvl5pPr marL="1991449" algn="l" defTabSz="497863" rtl="0" eaLnBrk="1" latinLnBrk="0" hangingPunct="1">
                        <a:defRPr sz="2000" b="1" kern="1200">
                          <a:solidFill>
                            <a:schemeClr val="lt1"/>
                          </a:solidFill>
                          <a:latin typeface="Calibri" panose="020F0502020204030204"/>
                          <a:ea typeface=""/>
                          <a:cs typeface=""/>
                        </a:defRPr>
                      </a:lvl5pPr>
                      <a:lvl6pPr marL="2489311" algn="l" defTabSz="497863" rtl="0" eaLnBrk="1" latinLnBrk="0" hangingPunct="1">
                        <a:defRPr sz="2000" b="1" kern="1200">
                          <a:solidFill>
                            <a:schemeClr val="lt1"/>
                          </a:solidFill>
                          <a:latin typeface="Calibri" panose="020F0502020204030204"/>
                          <a:ea typeface=""/>
                          <a:cs typeface=""/>
                        </a:defRPr>
                      </a:lvl6pPr>
                      <a:lvl7pPr marL="2987174" algn="l" defTabSz="497863" rtl="0" eaLnBrk="1" latinLnBrk="0" hangingPunct="1">
                        <a:defRPr sz="2000" b="1" kern="1200">
                          <a:solidFill>
                            <a:schemeClr val="lt1"/>
                          </a:solidFill>
                          <a:latin typeface="Calibri" panose="020F0502020204030204"/>
                          <a:ea typeface=""/>
                          <a:cs typeface=""/>
                        </a:defRPr>
                      </a:lvl7pPr>
                      <a:lvl8pPr marL="3485038" algn="l" defTabSz="497863" rtl="0" eaLnBrk="1" latinLnBrk="0" hangingPunct="1">
                        <a:defRPr sz="2000" b="1" kern="1200">
                          <a:solidFill>
                            <a:schemeClr val="lt1"/>
                          </a:solidFill>
                          <a:latin typeface="Calibri" panose="020F0502020204030204"/>
                          <a:ea typeface=""/>
                          <a:cs typeface=""/>
                        </a:defRPr>
                      </a:lvl8pPr>
                      <a:lvl9pPr marL="3982900" algn="l" defTabSz="497863" rtl="0" eaLnBrk="1" latinLnBrk="0" hangingPunct="1">
                        <a:defRPr sz="2000" b="1" kern="1200">
                          <a:solidFill>
                            <a:schemeClr val="lt1"/>
                          </a:solidFill>
                          <a:latin typeface="Calibri" panose="020F0502020204030204"/>
                          <a:ea typeface=""/>
                          <a:cs typeface=""/>
                        </a:defRPr>
                      </a:lvl9pPr>
                    </a:lstStyle>
                    <a:p>
                      <a:pPr marL="0" algn="ctr" rtl="0" eaLnBrk="1" latinLnBrk="0" hangingPunct="1"/>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EPL</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a:t>
                      </a:r>
                      <a:r>
                        <a:rPr kumimoji="0" lang="de-DE" kern="1200" dirty="0" err="1">
                          <a:latin typeface="Arial" panose="020B0604020202020204" pitchFamily="34" charset="0"/>
                          <a:cs typeface="Arial" panose="020B0604020202020204" pitchFamily="34" charset="0"/>
                        </a:rPr>
                        <a:t>Ga</a:t>
                      </a:r>
                      <a:r>
                        <a:rPr kumimoji="0" lang="de-DE" kern="1200" dirty="0">
                          <a:latin typeface="Arial" panose="020B0604020202020204" pitchFamily="34" charset="0"/>
                          <a:cs typeface="Arial" panose="020B0604020202020204" pitchFamily="34" charset="0"/>
                        </a:rPr>
                        <a:t>“</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entspricht</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ATEX</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Kategorie</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1G</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1"/>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a:latin typeface="Arial" panose="020B0604020202020204" pitchFamily="34" charset="0"/>
                          <a:cs typeface="Arial" panose="020B0604020202020204" pitchFamily="34" charset="0"/>
                        </a:rPr>
                        <a:t>EPL</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a:t>
                      </a:r>
                      <a:r>
                        <a:rPr kumimoji="0" lang="de-DE" kern="1200" dirty="0" err="1">
                          <a:latin typeface="Arial" panose="020B0604020202020204" pitchFamily="34" charset="0"/>
                          <a:cs typeface="Arial" panose="020B0604020202020204" pitchFamily="34" charset="0"/>
                        </a:rPr>
                        <a:t>Gb</a:t>
                      </a:r>
                      <a:r>
                        <a:rPr kumimoji="0" lang="de-DE" kern="1200" dirty="0">
                          <a:latin typeface="Arial" panose="020B0604020202020204" pitchFamily="34" charset="0"/>
                          <a:cs typeface="Arial" panose="020B0604020202020204" pitchFamily="34" charset="0"/>
                        </a:rPr>
                        <a:t>“</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a:latin typeface="Arial" panose="020B0604020202020204" pitchFamily="34" charset="0"/>
                          <a:cs typeface="Arial" panose="020B0604020202020204" pitchFamily="34" charset="0"/>
                        </a:rPr>
                        <a:t>entspricht</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ATEX</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Kategorie</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2G</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2"/>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a:latin typeface="Arial" panose="020B0604020202020204" pitchFamily="34" charset="0"/>
                          <a:cs typeface="Arial" panose="020B0604020202020204" pitchFamily="34" charset="0"/>
                        </a:rPr>
                        <a:t>EPL</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a:t>
                      </a:r>
                      <a:r>
                        <a:rPr kumimoji="0" lang="de-DE" kern="1200" dirty="0" err="1">
                          <a:latin typeface="Arial" panose="020B0604020202020204" pitchFamily="34" charset="0"/>
                          <a:cs typeface="Arial" panose="020B0604020202020204" pitchFamily="34" charset="0"/>
                        </a:rPr>
                        <a:t>Gc</a:t>
                      </a:r>
                      <a:r>
                        <a:rPr kumimoji="0" lang="de-DE" kern="1200" dirty="0">
                          <a:latin typeface="Arial" panose="020B0604020202020204" pitchFamily="34" charset="0"/>
                          <a:cs typeface="Arial" panose="020B0604020202020204" pitchFamily="34" charset="0"/>
                        </a:rPr>
                        <a:t>“</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entspricht</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ATEX</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Kategorie</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3G</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3"/>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a:latin typeface="Arial" panose="020B0604020202020204" pitchFamily="34" charset="0"/>
                          <a:cs typeface="Arial" panose="020B0604020202020204" pitchFamily="34" charset="0"/>
                        </a:rPr>
                        <a:t>EPL</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„Da“</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entspricht</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ATEX</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Kategorie</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1D</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4"/>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a:latin typeface="Arial" panose="020B0604020202020204" pitchFamily="34" charset="0"/>
                          <a:cs typeface="Arial" panose="020B0604020202020204" pitchFamily="34" charset="0"/>
                        </a:rPr>
                        <a:t>EPL</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a:t>
                      </a:r>
                      <a:r>
                        <a:rPr kumimoji="0" lang="de-DE" kern="1200" dirty="0" err="1">
                          <a:latin typeface="Arial" panose="020B0604020202020204" pitchFamily="34" charset="0"/>
                          <a:cs typeface="Arial" panose="020B0604020202020204" pitchFamily="34" charset="0"/>
                        </a:rPr>
                        <a:t>Db</a:t>
                      </a:r>
                      <a:r>
                        <a:rPr kumimoji="0" lang="de-DE" kern="1200" dirty="0">
                          <a:latin typeface="Arial" panose="020B0604020202020204" pitchFamily="34" charset="0"/>
                          <a:cs typeface="Arial" panose="020B0604020202020204" pitchFamily="34" charset="0"/>
                        </a:rPr>
                        <a:t>“</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a:latin typeface="Arial" panose="020B0604020202020204" pitchFamily="34" charset="0"/>
                          <a:cs typeface="Arial" panose="020B0604020202020204" pitchFamily="34" charset="0"/>
                        </a:rPr>
                        <a:t>entspricht</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ATEX</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Kategorie</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2D</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5"/>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EPL</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a:t>
                      </a:r>
                      <a:r>
                        <a:rPr kumimoji="0" lang="de-DE" kern="1200" dirty="0" err="1">
                          <a:latin typeface="Arial" panose="020B0604020202020204" pitchFamily="34" charset="0"/>
                          <a:cs typeface="Arial" panose="020B0604020202020204" pitchFamily="34" charset="0"/>
                        </a:rPr>
                        <a:t>Dc</a:t>
                      </a:r>
                      <a:r>
                        <a:rPr kumimoji="0" lang="de-DE" kern="1200" dirty="0">
                          <a:latin typeface="Arial" panose="020B0604020202020204" pitchFamily="34" charset="0"/>
                          <a:cs typeface="Arial" panose="020B0604020202020204" pitchFamily="34" charset="0"/>
                        </a:rPr>
                        <a:t>“</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entspricht</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ATEX</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Kategorie</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latin typeface="Arial" panose="020B0604020202020204" pitchFamily="34" charset="0"/>
                          <a:cs typeface="Arial" panose="020B0604020202020204" pitchFamily="34" charset="0"/>
                        </a:rPr>
                        <a:t>3D</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1178359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de-DE" dirty="0">
                <a:solidFill>
                  <a:schemeClr val="tx1"/>
                </a:solidFill>
              </a:rPr>
              <a:t>Ex-Schutz nach VDE 0165-1:10.2014</a:t>
            </a:r>
          </a:p>
        </p:txBody>
      </p:sp>
      <p:sp>
        <p:nvSpPr>
          <p:cNvPr id="2" name="Foliennummernplatzhalter 1"/>
          <p:cNvSpPr>
            <a:spLocks noGrp="1"/>
          </p:cNvSpPr>
          <p:nvPr>
            <p:ph type="sldNum" sz="quarter" idx="12"/>
          </p:nvPr>
        </p:nvSpPr>
        <p:spPr/>
        <p:txBody>
          <a:bodyPr>
            <a:normAutofit fontScale="92500" lnSpcReduction="10000"/>
          </a:bodyPr>
          <a:lstStyle/>
          <a:p>
            <a:fld id="{9889C296-15D4-E74A-895E-0A457A8331D7}" type="slidenum">
              <a:rPr lang="de-DE" smtClean="0"/>
              <a:pPr/>
              <a:t>9</a:t>
            </a:fld>
            <a:endParaRPr lang="de-DE" dirty="0"/>
          </a:p>
        </p:txBody>
      </p:sp>
      <p:sp>
        <p:nvSpPr>
          <p:cNvPr id="46083" name="Rectangle 3"/>
          <p:cNvSpPr>
            <a:spLocks noGrp="1" noChangeArrowheads="1"/>
          </p:cNvSpPr>
          <p:nvPr>
            <p:ph sz="quarter" idx="1"/>
          </p:nvPr>
        </p:nvSpPr>
        <p:spPr/>
        <p:txBody>
          <a:bodyPr/>
          <a:lstStyle/>
          <a:p>
            <a:pPr eaLnBrk="1" hangingPunct="1"/>
            <a:r>
              <a:rPr dirty="0"/>
              <a:t>EPL- Geräteauswahl nach Zonen</a:t>
            </a:r>
          </a:p>
          <a:p>
            <a:pPr marL="782292" lvl="1" indent="-249899"/>
            <a:endParaRPr sz="2700" dirty="0"/>
          </a:p>
        </p:txBody>
      </p:sp>
      <p:graphicFrame>
        <p:nvGraphicFramePr>
          <p:cNvPr id="8" name="Tabelle 7"/>
          <p:cNvGraphicFramePr>
            <a:graphicFrameLocks noGrp="1"/>
          </p:cNvGraphicFramePr>
          <p:nvPr>
            <p:extLst>
              <p:ext uri="{D42A27DB-BD31-4B8C-83A1-F6EECF244321}">
                <p14:modId xmlns:p14="http://schemas.microsoft.com/office/powerpoint/2010/main" val="3844386967"/>
              </p:ext>
            </p:extLst>
          </p:nvPr>
        </p:nvGraphicFramePr>
        <p:xfrm>
          <a:off x="900678" y="2268959"/>
          <a:ext cx="6560504" cy="2773680"/>
        </p:xfrm>
        <a:graphic>
          <a:graphicData uri="http://schemas.openxmlformats.org/drawingml/2006/table">
            <a:tbl>
              <a:tblPr firstRow="1" bandRow="1">
                <a:tableStyleId>{5C22544A-7EE6-4342-B048-85BDC9FD1C3A}</a:tableStyleId>
              </a:tblPr>
              <a:tblGrid>
                <a:gridCol w="3280252">
                  <a:extLst>
                    <a:ext uri="{9D8B030D-6E8A-4147-A177-3AD203B41FA5}">
                      <a16:colId xmlns:a16="http://schemas.microsoft.com/office/drawing/2014/main" val="20000"/>
                    </a:ext>
                  </a:extLst>
                </a:gridCol>
                <a:gridCol w="3280252">
                  <a:extLst>
                    <a:ext uri="{9D8B030D-6E8A-4147-A177-3AD203B41FA5}">
                      <a16:colId xmlns:a16="http://schemas.microsoft.com/office/drawing/2014/main" val="20001"/>
                    </a:ext>
                  </a:extLst>
                </a:gridCol>
              </a:tblGrid>
              <a:tr h="370840">
                <a:tc>
                  <a:txBody>
                    <a:bodyPr/>
                    <a:lstStyle>
                      <a:lvl1pPr marL="0" algn="l" defTabSz="497863" rtl="0" eaLnBrk="1" latinLnBrk="0" hangingPunct="1">
                        <a:defRPr sz="2000" b="1" kern="1200">
                          <a:solidFill>
                            <a:schemeClr val="lt1"/>
                          </a:solidFill>
                          <a:latin typeface="Calibri" panose="020F0502020204030204"/>
                          <a:ea typeface=""/>
                          <a:cs typeface=""/>
                        </a:defRPr>
                      </a:lvl1pPr>
                      <a:lvl2pPr marL="497863" algn="l" defTabSz="497863" rtl="0" eaLnBrk="1" latinLnBrk="0" hangingPunct="1">
                        <a:defRPr sz="2000" b="1" kern="1200">
                          <a:solidFill>
                            <a:schemeClr val="lt1"/>
                          </a:solidFill>
                          <a:latin typeface="Calibri" panose="020F0502020204030204"/>
                          <a:ea typeface=""/>
                          <a:cs typeface=""/>
                        </a:defRPr>
                      </a:lvl2pPr>
                      <a:lvl3pPr marL="995724" algn="l" defTabSz="497863" rtl="0" eaLnBrk="1" latinLnBrk="0" hangingPunct="1">
                        <a:defRPr sz="2000" b="1" kern="1200">
                          <a:solidFill>
                            <a:schemeClr val="lt1"/>
                          </a:solidFill>
                          <a:latin typeface="Calibri" panose="020F0502020204030204"/>
                          <a:ea typeface=""/>
                          <a:cs typeface=""/>
                        </a:defRPr>
                      </a:lvl3pPr>
                      <a:lvl4pPr marL="1493588" algn="l" defTabSz="497863" rtl="0" eaLnBrk="1" latinLnBrk="0" hangingPunct="1">
                        <a:defRPr sz="2000" b="1" kern="1200">
                          <a:solidFill>
                            <a:schemeClr val="lt1"/>
                          </a:solidFill>
                          <a:latin typeface="Calibri" panose="020F0502020204030204"/>
                          <a:ea typeface=""/>
                          <a:cs typeface=""/>
                        </a:defRPr>
                      </a:lvl4pPr>
                      <a:lvl5pPr marL="1991449" algn="l" defTabSz="497863" rtl="0" eaLnBrk="1" latinLnBrk="0" hangingPunct="1">
                        <a:defRPr sz="2000" b="1" kern="1200">
                          <a:solidFill>
                            <a:schemeClr val="lt1"/>
                          </a:solidFill>
                          <a:latin typeface="Calibri" panose="020F0502020204030204"/>
                          <a:ea typeface=""/>
                          <a:cs typeface=""/>
                        </a:defRPr>
                      </a:lvl5pPr>
                      <a:lvl6pPr marL="2489311" algn="l" defTabSz="497863" rtl="0" eaLnBrk="1" latinLnBrk="0" hangingPunct="1">
                        <a:defRPr sz="2000" b="1" kern="1200">
                          <a:solidFill>
                            <a:schemeClr val="lt1"/>
                          </a:solidFill>
                          <a:latin typeface="Calibri" panose="020F0502020204030204"/>
                          <a:ea typeface=""/>
                          <a:cs typeface=""/>
                        </a:defRPr>
                      </a:lvl6pPr>
                      <a:lvl7pPr marL="2987174" algn="l" defTabSz="497863" rtl="0" eaLnBrk="1" latinLnBrk="0" hangingPunct="1">
                        <a:defRPr sz="2000" b="1" kern="1200">
                          <a:solidFill>
                            <a:schemeClr val="lt1"/>
                          </a:solidFill>
                          <a:latin typeface="Calibri" panose="020F0502020204030204"/>
                          <a:ea typeface=""/>
                          <a:cs typeface=""/>
                        </a:defRPr>
                      </a:lvl7pPr>
                      <a:lvl8pPr marL="3485038" algn="l" defTabSz="497863" rtl="0" eaLnBrk="1" latinLnBrk="0" hangingPunct="1">
                        <a:defRPr sz="2000" b="1" kern="1200">
                          <a:solidFill>
                            <a:schemeClr val="lt1"/>
                          </a:solidFill>
                          <a:latin typeface="Calibri" panose="020F0502020204030204"/>
                          <a:ea typeface=""/>
                          <a:cs typeface=""/>
                        </a:defRPr>
                      </a:lvl8pPr>
                      <a:lvl9pPr marL="3982900" algn="l" defTabSz="497863" rtl="0" eaLnBrk="1" latinLnBrk="0" hangingPunct="1">
                        <a:defRPr sz="2000" b="1" kern="1200">
                          <a:solidFill>
                            <a:schemeClr val="lt1"/>
                          </a:solidFill>
                          <a:latin typeface="Calibri" panose="020F0502020204030204"/>
                          <a:ea typeface=""/>
                          <a:cs typeface=""/>
                        </a:defRPr>
                      </a:lvl9pPr>
                    </a:lstStyle>
                    <a:p>
                      <a:pPr marL="0" algn="ctr" rtl="0" eaLnBrk="1" latinLnBrk="0" hangingPunct="1"/>
                      <a:r>
                        <a:rPr kumimoji="0" lang="de-DE" kern="1200" dirty="0">
                          <a:solidFill>
                            <a:schemeClr val="bg1"/>
                          </a:solidFill>
                          <a:latin typeface="Arial" panose="020B0604020202020204" pitchFamily="34" charset="0"/>
                          <a:ea typeface="+mn-ea"/>
                          <a:cs typeface="Arial" panose="020B0604020202020204" pitchFamily="34" charset="0"/>
                        </a:rPr>
                        <a:t>Geräteschutzniveau</a:t>
                      </a:r>
                    </a:p>
                  </a:txBody>
                  <a:tcPr anchor="ctr"/>
                </a:tc>
                <a:tc>
                  <a:txBody>
                    <a:bodyPr/>
                    <a:lstStyle>
                      <a:lvl1pPr marL="0" algn="l" defTabSz="497863" rtl="0" eaLnBrk="1" latinLnBrk="0" hangingPunct="1">
                        <a:defRPr sz="2000" b="1" kern="1200">
                          <a:solidFill>
                            <a:schemeClr val="lt1"/>
                          </a:solidFill>
                          <a:latin typeface="Calibri" panose="020F0502020204030204"/>
                          <a:ea typeface=""/>
                          <a:cs typeface=""/>
                        </a:defRPr>
                      </a:lvl1pPr>
                      <a:lvl2pPr marL="497863" algn="l" defTabSz="497863" rtl="0" eaLnBrk="1" latinLnBrk="0" hangingPunct="1">
                        <a:defRPr sz="2000" b="1" kern="1200">
                          <a:solidFill>
                            <a:schemeClr val="lt1"/>
                          </a:solidFill>
                          <a:latin typeface="Calibri" panose="020F0502020204030204"/>
                          <a:ea typeface=""/>
                          <a:cs typeface=""/>
                        </a:defRPr>
                      </a:lvl2pPr>
                      <a:lvl3pPr marL="995724" algn="l" defTabSz="497863" rtl="0" eaLnBrk="1" latinLnBrk="0" hangingPunct="1">
                        <a:defRPr sz="2000" b="1" kern="1200">
                          <a:solidFill>
                            <a:schemeClr val="lt1"/>
                          </a:solidFill>
                          <a:latin typeface="Calibri" panose="020F0502020204030204"/>
                          <a:ea typeface=""/>
                          <a:cs typeface=""/>
                        </a:defRPr>
                      </a:lvl3pPr>
                      <a:lvl4pPr marL="1493588" algn="l" defTabSz="497863" rtl="0" eaLnBrk="1" latinLnBrk="0" hangingPunct="1">
                        <a:defRPr sz="2000" b="1" kern="1200">
                          <a:solidFill>
                            <a:schemeClr val="lt1"/>
                          </a:solidFill>
                          <a:latin typeface="Calibri" panose="020F0502020204030204"/>
                          <a:ea typeface=""/>
                          <a:cs typeface=""/>
                        </a:defRPr>
                      </a:lvl4pPr>
                      <a:lvl5pPr marL="1991449" algn="l" defTabSz="497863" rtl="0" eaLnBrk="1" latinLnBrk="0" hangingPunct="1">
                        <a:defRPr sz="2000" b="1" kern="1200">
                          <a:solidFill>
                            <a:schemeClr val="lt1"/>
                          </a:solidFill>
                          <a:latin typeface="Calibri" panose="020F0502020204030204"/>
                          <a:ea typeface=""/>
                          <a:cs typeface=""/>
                        </a:defRPr>
                      </a:lvl5pPr>
                      <a:lvl6pPr marL="2489311" algn="l" defTabSz="497863" rtl="0" eaLnBrk="1" latinLnBrk="0" hangingPunct="1">
                        <a:defRPr sz="2000" b="1" kern="1200">
                          <a:solidFill>
                            <a:schemeClr val="lt1"/>
                          </a:solidFill>
                          <a:latin typeface="Calibri" panose="020F0502020204030204"/>
                          <a:ea typeface=""/>
                          <a:cs typeface=""/>
                        </a:defRPr>
                      </a:lvl6pPr>
                      <a:lvl7pPr marL="2987174" algn="l" defTabSz="497863" rtl="0" eaLnBrk="1" latinLnBrk="0" hangingPunct="1">
                        <a:defRPr sz="2000" b="1" kern="1200">
                          <a:solidFill>
                            <a:schemeClr val="lt1"/>
                          </a:solidFill>
                          <a:latin typeface="Calibri" panose="020F0502020204030204"/>
                          <a:ea typeface=""/>
                          <a:cs typeface=""/>
                        </a:defRPr>
                      </a:lvl7pPr>
                      <a:lvl8pPr marL="3485038" algn="l" defTabSz="497863" rtl="0" eaLnBrk="1" latinLnBrk="0" hangingPunct="1">
                        <a:defRPr sz="2000" b="1" kern="1200">
                          <a:solidFill>
                            <a:schemeClr val="lt1"/>
                          </a:solidFill>
                          <a:latin typeface="Calibri" panose="020F0502020204030204"/>
                          <a:ea typeface=""/>
                          <a:cs typeface=""/>
                        </a:defRPr>
                      </a:lvl8pPr>
                      <a:lvl9pPr marL="3982900" algn="l" defTabSz="497863" rtl="0" eaLnBrk="1" latinLnBrk="0" hangingPunct="1">
                        <a:defRPr sz="2000" b="1" kern="1200">
                          <a:solidFill>
                            <a:schemeClr val="lt1"/>
                          </a:solidFill>
                          <a:latin typeface="Calibri" panose="020F0502020204030204"/>
                          <a:ea typeface=""/>
                          <a:cs typeface=""/>
                        </a:defRPr>
                      </a:lvl9pPr>
                    </a:lstStyle>
                    <a:p>
                      <a:pPr marL="0" algn="ctr" rtl="0" eaLnBrk="1" latinLnBrk="0" hangingPunct="1"/>
                      <a:r>
                        <a:rPr kumimoji="0" lang="de-DE" kern="1200" dirty="0">
                          <a:solidFill>
                            <a:schemeClr val="bg1"/>
                          </a:solidFill>
                          <a:latin typeface="Arial" panose="020B0604020202020204" pitchFamily="34" charset="0"/>
                          <a:ea typeface="+mn-ea"/>
                          <a:cs typeface="Arial" panose="020B0604020202020204" pitchFamily="34" charset="0"/>
                        </a:rPr>
                        <a:t>Zone</a:t>
                      </a:r>
                    </a:p>
                  </a:txBody>
                  <a:tcPr anchor="ctr"/>
                </a:tc>
                <a:extLst>
                  <a:ext uri="{0D108BD9-81ED-4DB2-BD59-A6C34878D82A}">
                    <a16:rowId xmlns:a16="http://schemas.microsoft.com/office/drawing/2014/main" val="10000"/>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err="1">
                          <a:solidFill>
                            <a:schemeClr val="dk1"/>
                          </a:solidFill>
                          <a:latin typeface="Arial" panose="020B0604020202020204" pitchFamily="34" charset="0"/>
                          <a:ea typeface="+mn-ea"/>
                          <a:cs typeface="Arial" panose="020B0604020202020204" pitchFamily="34" charset="0"/>
                        </a:rPr>
                        <a:t>Ga</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0</a:t>
                      </a:r>
                    </a:p>
                  </a:txBody>
                  <a:tcPr anchor="ctr"/>
                </a:tc>
                <a:extLst>
                  <a:ext uri="{0D108BD9-81ED-4DB2-BD59-A6C34878D82A}">
                    <a16:rowId xmlns:a16="http://schemas.microsoft.com/office/drawing/2014/main" val="10001"/>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err="1">
                          <a:solidFill>
                            <a:schemeClr val="dk1"/>
                          </a:solidFill>
                          <a:latin typeface="Arial" panose="020B0604020202020204" pitchFamily="34" charset="0"/>
                          <a:ea typeface="+mn-ea"/>
                          <a:cs typeface="Arial" panose="020B0604020202020204" pitchFamily="34" charset="0"/>
                        </a:rPr>
                        <a:t>Gb</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1</a:t>
                      </a:r>
                    </a:p>
                  </a:txBody>
                  <a:tcPr anchor="ctr"/>
                </a:tc>
                <a:extLst>
                  <a:ext uri="{0D108BD9-81ED-4DB2-BD59-A6C34878D82A}">
                    <a16:rowId xmlns:a16="http://schemas.microsoft.com/office/drawing/2014/main" val="10002"/>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err="1">
                          <a:solidFill>
                            <a:schemeClr val="dk1"/>
                          </a:solidFill>
                          <a:latin typeface="Arial" panose="020B0604020202020204" pitchFamily="34" charset="0"/>
                          <a:ea typeface="+mn-ea"/>
                          <a:cs typeface="Arial" panose="020B0604020202020204" pitchFamily="34" charset="0"/>
                        </a:rPr>
                        <a:t>Gc</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2</a:t>
                      </a:r>
                    </a:p>
                  </a:txBody>
                  <a:tcPr anchor="ctr"/>
                </a:tc>
                <a:extLst>
                  <a:ext uri="{0D108BD9-81ED-4DB2-BD59-A6C34878D82A}">
                    <a16:rowId xmlns:a16="http://schemas.microsoft.com/office/drawing/2014/main" val="10003"/>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Da</a:t>
                      </a: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20</a:t>
                      </a:r>
                    </a:p>
                  </a:txBody>
                  <a:tcPr anchor="ctr"/>
                </a:tc>
                <a:extLst>
                  <a:ext uri="{0D108BD9-81ED-4DB2-BD59-A6C34878D82A}">
                    <a16:rowId xmlns:a16="http://schemas.microsoft.com/office/drawing/2014/main" val="10004"/>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err="1">
                          <a:solidFill>
                            <a:schemeClr val="dk1"/>
                          </a:solidFill>
                          <a:latin typeface="Arial" panose="020B0604020202020204" pitchFamily="34" charset="0"/>
                          <a:ea typeface="+mn-ea"/>
                          <a:cs typeface="Arial" panose="020B0604020202020204" pitchFamily="34" charset="0"/>
                        </a:rPr>
                        <a:t>Db</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21</a:t>
                      </a:r>
                    </a:p>
                  </a:txBody>
                  <a:tcPr anchor="ctr"/>
                </a:tc>
                <a:extLst>
                  <a:ext uri="{0D108BD9-81ED-4DB2-BD59-A6C34878D82A}">
                    <a16:rowId xmlns:a16="http://schemas.microsoft.com/office/drawing/2014/main" val="10005"/>
                  </a:ext>
                </a:extLst>
              </a:tr>
              <a:tr h="370840">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err="1">
                          <a:solidFill>
                            <a:schemeClr val="dk1"/>
                          </a:solidFill>
                          <a:latin typeface="Arial" panose="020B0604020202020204" pitchFamily="34" charset="0"/>
                          <a:ea typeface="+mn-ea"/>
                          <a:cs typeface="Arial" panose="020B0604020202020204" pitchFamily="34" charset="0"/>
                        </a:rPr>
                        <a:t>Dc</a:t>
                      </a:r>
                      <a:endParaRPr kumimoji="0" lang="de-DE"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lvl1pPr marL="0" algn="l" defTabSz="497863" rtl="0" eaLnBrk="1" latinLnBrk="0" hangingPunct="1">
                        <a:defRPr sz="2000" kern="1200">
                          <a:solidFill>
                            <a:schemeClr val="dk1"/>
                          </a:solidFill>
                          <a:latin typeface="Calibri" panose="020F0502020204030204"/>
                          <a:ea typeface=""/>
                          <a:cs typeface=""/>
                        </a:defRPr>
                      </a:lvl1pPr>
                      <a:lvl2pPr marL="497863" algn="l" defTabSz="497863" rtl="0" eaLnBrk="1" latinLnBrk="0" hangingPunct="1">
                        <a:defRPr sz="2000" kern="1200">
                          <a:solidFill>
                            <a:schemeClr val="dk1"/>
                          </a:solidFill>
                          <a:latin typeface="Calibri" panose="020F0502020204030204"/>
                          <a:ea typeface=""/>
                          <a:cs typeface=""/>
                        </a:defRPr>
                      </a:lvl2pPr>
                      <a:lvl3pPr marL="995724" algn="l" defTabSz="497863" rtl="0" eaLnBrk="1" latinLnBrk="0" hangingPunct="1">
                        <a:defRPr sz="2000" kern="1200">
                          <a:solidFill>
                            <a:schemeClr val="dk1"/>
                          </a:solidFill>
                          <a:latin typeface="Calibri" panose="020F0502020204030204"/>
                          <a:ea typeface=""/>
                          <a:cs typeface=""/>
                        </a:defRPr>
                      </a:lvl3pPr>
                      <a:lvl4pPr marL="1493588" algn="l" defTabSz="497863" rtl="0" eaLnBrk="1" latinLnBrk="0" hangingPunct="1">
                        <a:defRPr sz="2000" kern="1200">
                          <a:solidFill>
                            <a:schemeClr val="dk1"/>
                          </a:solidFill>
                          <a:latin typeface="Calibri" panose="020F0502020204030204"/>
                          <a:ea typeface=""/>
                          <a:cs typeface=""/>
                        </a:defRPr>
                      </a:lvl4pPr>
                      <a:lvl5pPr marL="1991449" algn="l" defTabSz="497863" rtl="0" eaLnBrk="1" latinLnBrk="0" hangingPunct="1">
                        <a:defRPr sz="2000" kern="1200">
                          <a:solidFill>
                            <a:schemeClr val="dk1"/>
                          </a:solidFill>
                          <a:latin typeface="Calibri" panose="020F0502020204030204"/>
                          <a:ea typeface=""/>
                          <a:cs typeface=""/>
                        </a:defRPr>
                      </a:lvl5pPr>
                      <a:lvl6pPr marL="2489311" algn="l" defTabSz="497863" rtl="0" eaLnBrk="1" latinLnBrk="0" hangingPunct="1">
                        <a:defRPr sz="2000" kern="1200">
                          <a:solidFill>
                            <a:schemeClr val="dk1"/>
                          </a:solidFill>
                          <a:latin typeface="Calibri" panose="020F0502020204030204"/>
                          <a:ea typeface=""/>
                          <a:cs typeface=""/>
                        </a:defRPr>
                      </a:lvl6pPr>
                      <a:lvl7pPr marL="2987174" algn="l" defTabSz="497863" rtl="0" eaLnBrk="1" latinLnBrk="0" hangingPunct="1">
                        <a:defRPr sz="2000" kern="1200">
                          <a:solidFill>
                            <a:schemeClr val="dk1"/>
                          </a:solidFill>
                          <a:latin typeface="Calibri" panose="020F0502020204030204"/>
                          <a:ea typeface=""/>
                          <a:cs typeface=""/>
                        </a:defRPr>
                      </a:lvl7pPr>
                      <a:lvl8pPr marL="3485038" algn="l" defTabSz="497863" rtl="0" eaLnBrk="1" latinLnBrk="0" hangingPunct="1">
                        <a:defRPr sz="2000" kern="1200">
                          <a:solidFill>
                            <a:schemeClr val="dk1"/>
                          </a:solidFill>
                          <a:latin typeface="Calibri" panose="020F0502020204030204"/>
                          <a:ea typeface=""/>
                          <a:cs typeface=""/>
                        </a:defRPr>
                      </a:lvl8pPr>
                      <a:lvl9pPr marL="3982900" algn="l" defTabSz="497863" rtl="0" eaLnBrk="1" latinLnBrk="0" hangingPunct="1">
                        <a:defRPr sz="2000" kern="1200">
                          <a:solidFill>
                            <a:schemeClr val="dk1"/>
                          </a:solidFill>
                          <a:latin typeface="Calibri" panose="020F0502020204030204"/>
                          <a:ea typeface=""/>
                          <a:cs typeface=""/>
                        </a:defRPr>
                      </a:lvl9pPr>
                    </a:lstStyle>
                    <a:p>
                      <a:pPr marL="0" algn="ctr" rtl="0" eaLnBrk="1" latinLnBrk="0" hangingPunct="1"/>
                      <a:r>
                        <a:rPr kumimoji="0" lang="de-DE" kern="1200" dirty="0">
                          <a:solidFill>
                            <a:schemeClr val="dk1"/>
                          </a:solidFill>
                          <a:latin typeface="Arial" panose="020B0604020202020204" pitchFamily="34" charset="0"/>
                          <a:ea typeface="+mn-ea"/>
                          <a:cs typeface="Arial" panose="020B0604020202020204" pitchFamily="34" charset="0"/>
                        </a:rPr>
                        <a:t>22</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0886309"/>
      </p:ext>
    </p:extLst>
  </p:cSld>
  <p:clrMapOvr>
    <a:masterClrMapping/>
  </p:clrMapOvr>
  <p:transition spd="slow"/>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8" ma:contentTypeDescription="Ein neues Dokument erstellen." ma:contentTypeScope="" ma:versionID="182efd4e29306a01fac9727be7a0a611">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7777122ad4d03efca5c2af911fdeb5ce"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2.xml><?xml version="1.0" encoding="utf-8"?>
<ds:datastoreItem xmlns:ds="http://schemas.openxmlformats.org/officeDocument/2006/customXml" ds:itemID="{553150B2-EE9D-4B13-A9DD-5065BE8037C5}">
  <ds:schemaRefs>
    <ds:schemaRef ds:uri="http://purl.org/dc/dcmitype/"/>
    <ds:schemaRef ds:uri="http://schemas.microsoft.com/office/infopath/2007/PartnerControls"/>
    <ds:schemaRef ds:uri="0ba9638b-9898-400c-aa80-e8ce42f10e4c"/>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f112106e-c22d-4e62-91a8-fee0c12b8c0c"/>
    <ds:schemaRef ds:uri="http://schemas.microsoft.com/office/2006/metadata/properties"/>
  </ds:schemaRefs>
</ds:datastoreItem>
</file>

<file path=customXml/itemProps3.xml><?xml version="1.0" encoding="utf-8"?>
<ds:datastoreItem xmlns:ds="http://schemas.openxmlformats.org/officeDocument/2006/customXml" ds:itemID="{C1277984-7B8A-474B-8777-0AE25CA92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9638b-9898-400c-aa80-e8ce42f10e4c"/>
    <ds:schemaRef ds:uri="f112106e-c22d-4e62-91a8-fee0c12b8c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1931</Words>
  <Application>Microsoft Macintosh PowerPoint</Application>
  <PresentationFormat>Benutzerdefiniert</PresentationFormat>
  <Paragraphs>327</Paragraphs>
  <Slides>23</Slides>
  <Notes>16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23</vt:i4>
      </vt:variant>
    </vt:vector>
  </HeadingPairs>
  <TitlesOfParts>
    <vt:vector size="31" baseType="lpstr">
      <vt:lpstr>Arial</vt:lpstr>
      <vt:lpstr>ArialMT</vt:lpstr>
      <vt:lpstr>Calibri</vt:lpstr>
      <vt:lpstr>Times New Roman</vt:lpstr>
      <vt:lpstr>Tw Cen MT</vt:lpstr>
      <vt:lpstr>Wingdings</vt:lpstr>
      <vt:lpstr>Wingdings 2</vt:lpstr>
      <vt:lpstr>1_Median</vt:lpstr>
      <vt:lpstr>Unterweisungsmodul</vt:lpstr>
      <vt:lpstr>In diesem Modul lernt man unter anderem:</vt:lpstr>
      <vt:lpstr>Ex-Schutz - Betriebsmitteltausch</vt:lpstr>
      <vt:lpstr>Prüfung und Instandhaltung elektrischer Anlagen in EX-Bereichen nach VDE 0165-1:10.2024 (Anhang B)</vt:lpstr>
      <vt:lpstr>Prüfung und Instandhaltung elektrischer Anlagen in EX-Bereichen nach VDE 0165-1:10.2024 (Anhang B)</vt:lpstr>
      <vt:lpstr>Ex-Schutz RICHTLINIE 94/9/EG neu 2014/34/EU (ATEX)</vt:lpstr>
      <vt:lpstr>Ex-Schutz nach VDE 0165-1:10.2014</vt:lpstr>
      <vt:lpstr>Ex-Schutz nach VDE 0165-1:10.2014</vt:lpstr>
      <vt:lpstr>Ex-Schutz nach VDE 0165-1:10.2014</vt:lpstr>
      <vt:lpstr>Ex-Schutz nach VDE 0165-1:10.2014</vt:lpstr>
      <vt:lpstr>Ex-Schutz nach VDE 0165-1:10.2014</vt:lpstr>
      <vt:lpstr>Ex-Schutz nach VDE 0165-1</vt:lpstr>
      <vt:lpstr>Ex-Schutz RICHTLINIE 94/9/EG neu 2014/34/EU   </vt:lpstr>
      <vt:lpstr>Ex-Schutz nach VDE 0165-1:10.2014</vt:lpstr>
      <vt:lpstr>Ex-Schutz nach VDE 0165-1:10.2014</vt:lpstr>
      <vt:lpstr>Gefahren durch elektrostatische Aufladungen</vt:lpstr>
      <vt:lpstr>Ex-Schutz - Betrieb elektrischer Anlagen</vt:lpstr>
      <vt:lpstr>Ex-Schutz - Betrieb elektrischer Anlagen </vt:lpstr>
      <vt:lpstr>Ex-Schutz - Betrieb elektrischer Anlagen </vt:lpstr>
      <vt:lpstr>Prüfung und Dokumentation</vt:lpstr>
      <vt:lpstr>Beispiel Motorprüfungen nach VDE 0165-10-1 (Anhang D)</vt:lpstr>
      <vt:lpstr>Beispiel Motorprüfungen nach VDE 0165-10-1 (Anhang D)</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Rechtsichere Organisation Elektrotechnik</dc:title>
  <dc:creator>René Brünn</dc:creator>
  <cp:lastModifiedBy>André Fischer</cp:lastModifiedBy>
  <cp:revision>10</cp:revision>
  <dcterms:created xsi:type="dcterms:W3CDTF">2015-03-20T11:44:40Z</dcterms:created>
  <dcterms:modified xsi:type="dcterms:W3CDTF">2025-01-09T08:32:16Z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