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328" r:id="rId5"/>
    <p:sldId id="331" r:id="rId6"/>
    <p:sldId id="2134" r:id="rId7"/>
    <p:sldId id="2158" r:id="rId8"/>
    <p:sldId id="2164" r:id="rId9"/>
    <p:sldId id="2165" r:id="rId10"/>
    <p:sldId id="2156" r:id="rId11"/>
    <p:sldId id="2157" r:id="rId12"/>
    <p:sldId id="2166" r:id="rId13"/>
    <p:sldId id="2167" r:id="rId14"/>
    <p:sldId id="2168" r:id="rId15"/>
    <p:sldId id="2169" r:id="rId16"/>
    <p:sldId id="2170" r:id="rId17"/>
    <p:sldId id="2171" r:id="rId18"/>
    <p:sldId id="2172" r:id="rId19"/>
    <p:sldId id="2173" r:id="rId20"/>
    <p:sldId id="2159" r:id="rId21"/>
    <p:sldId id="2160" r:id="rId22"/>
    <p:sldId id="2175" r:id="rId23"/>
    <p:sldId id="2176" r:id="rId24"/>
    <p:sldId id="2177" r:id="rId25"/>
    <p:sldId id="2174" r:id="rId26"/>
    <p:sldId id="327" r:id="rId27"/>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35"/>
    <p:restoredTop sz="73542"/>
  </p:normalViewPr>
  <p:slideViewPr>
    <p:cSldViewPr snapToGrid="0" snapToObjects="1">
      <p:cViewPr varScale="1">
        <p:scale>
          <a:sx n="105" d="100"/>
          <a:sy n="105" d="100"/>
        </p:scale>
        <p:origin x="3776" y="184"/>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05.08.22</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05.08.22</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a:t>
            </a:fld>
            <a:endParaRPr lang="de-DE"/>
          </a:p>
        </p:txBody>
      </p:sp>
    </p:spTree>
    <p:extLst>
      <p:ext uri="{BB962C8B-B14F-4D97-AF65-F5344CB8AC3E}">
        <p14:creationId xmlns:p14="http://schemas.microsoft.com/office/powerpoint/2010/main" val="336272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de-DE" sz="14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0424071B-1E21-49AC-A8E1-A6A2B915F8F7}" type="slidenum">
              <a:rPr lang="de-DE" smtClean="0"/>
              <a:t>3</a:t>
            </a:fld>
            <a:endParaRPr lang="de-DE"/>
          </a:p>
        </p:txBody>
      </p:sp>
    </p:spTree>
    <p:extLst>
      <p:ext uri="{BB962C8B-B14F-4D97-AF65-F5344CB8AC3E}">
        <p14:creationId xmlns:p14="http://schemas.microsoft.com/office/powerpoint/2010/main" val="377807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de-DE" sz="14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0424071B-1E21-49AC-A8E1-A6A2B915F8F7}" type="slidenum">
              <a:rPr lang="de-DE" smtClean="0"/>
              <a:t>7</a:t>
            </a:fld>
            <a:endParaRPr lang="de-DE"/>
          </a:p>
        </p:txBody>
      </p:sp>
    </p:spTree>
    <p:extLst>
      <p:ext uri="{BB962C8B-B14F-4D97-AF65-F5344CB8AC3E}">
        <p14:creationId xmlns:p14="http://schemas.microsoft.com/office/powerpoint/2010/main" val="116424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16</a:t>
            </a:fld>
            <a:endParaRPr lang="de-DE"/>
          </a:p>
        </p:txBody>
      </p:sp>
    </p:spTree>
    <p:extLst>
      <p:ext uri="{BB962C8B-B14F-4D97-AF65-F5344CB8AC3E}">
        <p14:creationId xmlns:p14="http://schemas.microsoft.com/office/powerpoint/2010/main" val="297369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de-DE" sz="14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0424071B-1E21-49AC-A8E1-A6A2B915F8F7}" type="slidenum">
              <a:rPr lang="de-DE" smtClean="0"/>
              <a:t>17</a:t>
            </a:fld>
            <a:endParaRPr lang="de-DE"/>
          </a:p>
        </p:txBody>
      </p:sp>
    </p:spTree>
    <p:extLst>
      <p:ext uri="{BB962C8B-B14F-4D97-AF65-F5344CB8AC3E}">
        <p14:creationId xmlns:p14="http://schemas.microsoft.com/office/powerpoint/2010/main" val="23988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19</a:t>
            </a:fld>
            <a:endParaRPr lang="de-DE"/>
          </a:p>
        </p:txBody>
      </p:sp>
    </p:spTree>
    <p:extLst>
      <p:ext uri="{BB962C8B-B14F-4D97-AF65-F5344CB8AC3E}">
        <p14:creationId xmlns:p14="http://schemas.microsoft.com/office/powerpoint/2010/main" val="379923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21</a:t>
            </a:fld>
            <a:endParaRPr lang="de-DE"/>
          </a:p>
        </p:txBody>
      </p:sp>
    </p:spTree>
    <p:extLst>
      <p:ext uri="{BB962C8B-B14F-4D97-AF65-F5344CB8AC3E}">
        <p14:creationId xmlns:p14="http://schemas.microsoft.com/office/powerpoint/2010/main" val="2059947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8/5/22</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8/5/22</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8/5/22</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8/5/22</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250892" indent="-250892">
              <a:buFont typeface="Wingdings" pitchFamily="2" charset="2"/>
              <a:buChar char="§"/>
              <a:defRPr sz="1800" b="0"/>
            </a:lvl1pPr>
            <a:lvl2pPr marL="784035" indent="-250892">
              <a:buFont typeface="Symbol" charset="2"/>
              <a:buChar char="-"/>
              <a:defRPr sz="1600" b="0"/>
            </a:lvl2pPr>
            <a:lvl3pPr marL="1176052">
              <a:buFont typeface="Courier New" pitchFamily="49" charset="0"/>
              <a:buChar char="o"/>
              <a:defRPr sz="1400" b="0"/>
            </a:lvl3pPr>
            <a:lvl4pPr marL="1568072" indent="-248932">
              <a:buFont typeface="Arial" charset="0"/>
              <a:buChar char="•"/>
              <a:defRPr sz="1400" b="0"/>
            </a:lvl4pPr>
            <a:lvl5pPr marL="1960090">
              <a:defRPr sz="1400" b="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1"/>
          <p:cNvSpPr>
            <a:spLocks noGrp="1"/>
          </p:cNvSpPr>
          <p:nvPr>
            <p:ph type="sldNum" sz="quarter" idx="10"/>
          </p:nvPr>
        </p:nvSpPr>
        <p:spPr/>
        <p:txBody>
          <a:bodyPr/>
          <a:lstStyle/>
          <a:p>
            <a:fld id="{9889C296-15D4-E74A-895E-0A457A8331D7}" type="slidenum">
              <a:rPr lang="de-DE" smtClean="0"/>
              <a:pPr/>
              <a:t>‹Nr.›</a:t>
            </a:fld>
            <a:endParaRPr lang="de-DE" dirty="0"/>
          </a:p>
        </p:txBody>
      </p:sp>
      <p:sp>
        <p:nvSpPr>
          <p:cNvPr id="9" name="Titel 1"/>
          <p:cNvSpPr>
            <a:spLocks noGrp="1"/>
          </p:cNvSpPr>
          <p:nvPr>
            <p:ph type="title"/>
          </p:nvPr>
        </p:nvSpPr>
        <p:spPr>
          <a:xfrm>
            <a:off x="522164" y="324247"/>
            <a:ext cx="6696744" cy="849534"/>
          </a:xfrm>
        </p:spPr>
        <p:txBody>
          <a:bodyPr/>
          <a:lstStyle/>
          <a:p>
            <a:r>
              <a:rPr lang="de-DE"/>
              <a:t>Mastertitelformat bearbeiten</a:t>
            </a:r>
            <a:endParaRPr lang="de-DE" dirty="0"/>
          </a:p>
        </p:txBody>
      </p:sp>
    </p:spTree>
    <p:extLst>
      <p:ext uri="{BB962C8B-B14F-4D97-AF65-F5344CB8AC3E}">
        <p14:creationId xmlns:p14="http://schemas.microsoft.com/office/powerpoint/2010/main" val="250543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8/5/22</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Vertikaler Textplatzhalter 2">
            <a:extLst>
              <a:ext uri="{FF2B5EF4-FFF2-40B4-BE49-F238E27FC236}">
                <a16:creationId xmlns:a16="http://schemas.microsoft.com/office/drawing/2014/main" id="{E39B8567-4770-E4AC-F9BD-D21667460448}"/>
              </a:ext>
            </a:extLst>
          </p:cNvPr>
          <p:cNvSpPr>
            <a:spLocks noGrp="1"/>
          </p:cNvSpPr>
          <p:nvPr>
            <p:ph type="body" orient="vert" idx="1"/>
          </p:nvPr>
        </p:nvSpPr>
        <p:spPr>
          <a:xfrm>
            <a:off x="716458" y="1764294"/>
            <a:ext cx="9534948" cy="4990434"/>
          </a:xfrm>
        </p:spPr>
        <p:txBody>
          <a:bodyPr vert="eaVert"/>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8/5/22</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8/5/22</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7"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Alleinarbeit</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01 2022-08-05</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lstStyle/>
          <a:p>
            <a:pPr marL="0" indent="0">
              <a:buNone/>
            </a:pPr>
            <a:r>
              <a:rPr lang="de-DE" b="1" dirty="0"/>
              <a:t>Tabelle 2: Einteilung nach Gefährdungsstufen; Festlegung der Gefährdungsziffer nach DGUV Regel 112-139</a:t>
            </a:r>
            <a:endParaRPr lang="de-DE" dirty="0"/>
          </a:p>
          <a:p>
            <a:pPr marL="342900" indent="-342900">
              <a:buFont typeface="+mj-lt"/>
              <a:buAutoNum type="arabicPeriod"/>
            </a:pPr>
            <a:endParaRPr lang="de-DE" dirty="0"/>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sp>
        <p:nvSpPr>
          <p:cNvPr id="6" name="Textfeld 5">
            <a:extLst>
              <a:ext uri="{FF2B5EF4-FFF2-40B4-BE49-F238E27FC236}">
                <a16:creationId xmlns:a16="http://schemas.microsoft.com/office/drawing/2014/main" id="{3588512C-603B-3D29-3E80-92FB388C32D5}"/>
              </a:ext>
            </a:extLst>
          </p:cNvPr>
          <p:cNvSpPr txBox="1"/>
          <p:nvPr/>
        </p:nvSpPr>
        <p:spPr>
          <a:xfrm rot="16200000">
            <a:off x="8042754" y="5764824"/>
            <a:ext cx="2456249"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DGUV Regel 112-139</a:t>
            </a:r>
          </a:p>
        </p:txBody>
      </p:sp>
      <p:pic>
        <p:nvPicPr>
          <p:cNvPr id="4" name="Grafik 3">
            <a:extLst>
              <a:ext uri="{FF2B5EF4-FFF2-40B4-BE49-F238E27FC236}">
                <a16:creationId xmlns:a16="http://schemas.microsoft.com/office/drawing/2014/main" id="{3C4A2D49-7D79-DB69-BECE-5805E962876E}"/>
              </a:ext>
            </a:extLst>
          </p:cNvPr>
          <p:cNvPicPr>
            <a:picLocks noChangeAspect="1"/>
          </p:cNvPicPr>
          <p:nvPr/>
        </p:nvPicPr>
        <p:blipFill>
          <a:blip r:embed="rId2"/>
          <a:stretch>
            <a:fillRect/>
          </a:stretch>
        </p:blipFill>
        <p:spPr>
          <a:xfrm>
            <a:off x="1561020" y="2437871"/>
            <a:ext cx="7571359" cy="4693577"/>
          </a:xfrm>
          <a:prstGeom prst="rect">
            <a:avLst/>
          </a:prstGeom>
        </p:spPr>
      </p:pic>
    </p:spTree>
    <p:extLst>
      <p:ext uri="{BB962C8B-B14F-4D97-AF65-F5344CB8AC3E}">
        <p14:creationId xmlns:p14="http://schemas.microsoft.com/office/powerpoint/2010/main" val="209269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lstStyle/>
          <a:p>
            <a:pPr marL="0" indent="0">
              <a:buNone/>
            </a:pPr>
            <a:r>
              <a:rPr lang="de-DE" b="1" dirty="0"/>
              <a:t>Tabelle 3 Wahrscheinlichkeit eines Notfalls nach DGUV Regel 112-139</a:t>
            </a:r>
            <a:endParaRPr lang="de-DE" dirty="0"/>
          </a:p>
          <a:p>
            <a:pPr marL="342900" indent="-342900">
              <a:buFont typeface="+mj-lt"/>
              <a:buAutoNum type="arabicPeriod"/>
            </a:pPr>
            <a:endParaRPr lang="de-DE" dirty="0"/>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sp>
        <p:nvSpPr>
          <p:cNvPr id="6" name="Textfeld 5">
            <a:extLst>
              <a:ext uri="{FF2B5EF4-FFF2-40B4-BE49-F238E27FC236}">
                <a16:creationId xmlns:a16="http://schemas.microsoft.com/office/drawing/2014/main" id="{3588512C-603B-3D29-3E80-92FB388C32D5}"/>
              </a:ext>
            </a:extLst>
          </p:cNvPr>
          <p:cNvSpPr txBox="1"/>
          <p:nvPr/>
        </p:nvSpPr>
        <p:spPr>
          <a:xfrm rot="16200000">
            <a:off x="8042754" y="4980631"/>
            <a:ext cx="2456249"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DGUV Regel 112-139</a:t>
            </a:r>
          </a:p>
        </p:txBody>
      </p:sp>
      <p:pic>
        <p:nvPicPr>
          <p:cNvPr id="7" name="Grafik 6" descr="Ein Bild, das Tisch enthält.&#10;&#10;Automatisch generierte Beschreibung">
            <a:extLst>
              <a:ext uri="{FF2B5EF4-FFF2-40B4-BE49-F238E27FC236}">
                <a16:creationId xmlns:a16="http://schemas.microsoft.com/office/drawing/2014/main" id="{57D6D493-F394-DCFB-3FAF-C66A1A8F0304}"/>
              </a:ext>
            </a:extLst>
          </p:cNvPr>
          <p:cNvPicPr>
            <a:picLocks noChangeAspect="1"/>
          </p:cNvPicPr>
          <p:nvPr/>
        </p:nvPicPr>
        <p:blipFill>
          <a:blip r:embed="rId2"/>
          <a:stretch>
            <a:fillRect/>
          </a:stretch>
        </p:blipFill>
        <p:spPr>
          <a:xfrm>
            <a:off x="1561020" y="2437870"/>
            <a:ext cx="7571359" cy="3909385"/>
          </a:xfrm>
          <a:prstGeom prst="rect">
            <a:avLst/>
          </a:prstGeom>
        </p:spPr>
      </p:pic>
    </p:spTree>
    <p:extLst>
      <p:ext uri="{BB962C8B-B14F-4D97-AF65-F5344CB8AC3E}">
        <p14:creationId xmlns:p14="http://schemas.microsoft.com/office/powerpoint/2010/main" val="31818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lstStyle/>
          <a:p>
            <a:pPr marL="0" indent="0">
              <a:buNone/>
            </a:pPr>
            <a:r>
              <a:rPr lang="de-DE" b="1" dirty="0"/>
              <a:t>Tabelle 4: Bewertung der Zeit bis zum Beginn von Hilfsmaßnahmen am Einzelarbeitsplatz nach DGUV Regel 112-139</a:t>
            </a:r>
            <a:endParaRPr lang="de-DE" dirty="0"/>
          </a:p>
          <a:p>
            <a:pPr marL="342900" indent="-342900">
              <a:buFont typeface="+mj-lt"/>
              <a:buAutoNum type="arabicPeriod"/>
            </a:pPr>
            <a:endParaRPr lang="de-DE" dirty="0"/>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sp>
        <p:nvSpPr>
          <p:cNvPr id="6" name="Textfeld 5">
            <a:extLst>
              <a:ext uri="{FF2B5EF4-FFF2-40B4-BE49-F238E27FC236}">
                <a16:creationId xmlns:a16="http://schemas.microsoft.com/office/drawing/2014/main" id="{3588512C-603B-3D29-3E80-92FB388C32D5}"/>
              </a:ext>
            </a:extLst>
          </p:cNvPr>
          <p:cNvSpPr txBox="1"/>
          <p:nvPr/>
        </p:nvSpPr>
        <p:spPr>
          <a:xfrm>
            <a:off x="6676129" y="3710944"/>
            <a:ext cx="2456249"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Quelle: DGUV Regel 112-139</a:t>
            </a:r>
          </a:p>
        </p:txBody>
      </p:sp>
      <p:pic>
        <p:nvPicPr>
          <p:cNvPr id="4" name="Grafik 3">
            <a:extLst>
              <a:ext uri="{FF2B5EF4-FFF2-40B4-BE49-F238E27FC236}">
                <a16:creationId xmlns:a16="http://schemas.microsoft.com/office/drawing/2014/main" id="{50B58841-D511-A883-0CAE-0CF65C52B7A4}"/>
              </a:ext>
            </a:extLst>
          </p:cNvPr>
          <p:cNvPicPr>
            <a:picLocks noChangeAspect="1"/>
          </p:cNvPicPr>
          <p:nvPr/>
        </p:nvPicPr>
        <p:blipFill>
          <a:blip r:embed="rId2"/>
          <a:stretch>
            <a:fillRect/>
          </a:stretch>
        </p:blipFill>
        <p:spPr>
          <a:xfrm>
            <a:off x="1561019" y="2437869"/>
            <a:ext cx="7571359" cy="1273950"/>
          </a:xfrm>
          <a:prstGeom prst="rect">
            <a:avLst/>
          </a:prstGeom>
        </p:spPr>
      </p:pic>
    </p:spTree>
    <p:extLst>
      <p:ext uri="{BB962C8B-B14F-4D97-AF65-F5344CB8AC3E}">
        <p14:creationId xmlns:p14="http://schemas.microsoft.com/office/powerpoint/2010/main" val="23911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normAutofit lnSpcReduction="10000"/>
          </a:bodyPr>
          <a:lstStyle/>
          <a:p>
            <a:r>
              <a:rPr lang="de-DE" dirty="0"/>
              <a:t>Zur abschließenden Beurteilung des Risikos (R) werden die Bewertungsziffern aus den Tabellen 2 bis 4 wie folgt verknüpft:</a:t>
            </a:r>
          </a:p>
          <a:p>
            <a:pPr marL="0" indent="0">
              <a:buNone/>
            </a:pPr>
            <a:endParaRPr lang="de-DE" dirty="0"/>
          </a:p>
          <a:p>
            <a:pPr marL="533143" lvl="1" indent="0">
              <a:buNone/>
            </a:pPr>
            <a:r>
              <a:rPr lang="de-DE" b="1" dirty="0"/>
              <a:t>R = (GZ + EV) x NW</a:t>
            </a:r>
          </a:p>
          <a:p>
            <a:pPr marL="533143" lvl="1" indent="0">
              <a:buNone/>
            </a:pPr>
            <a:endParaRPr lang="de-DE" dirty="0"/>
          </a:p>
          <a:p>
            <a:pPr marL="533143" lvl="1" indent="0">
              <a:buNone/>
            </a:pPr>
            <a:r>
              <a:rPr lang="de-DE" dirty="0"/>
              <a:t>Gesamtrisiko je Gefährdungsfaktor = (</a:t>
            </a:r>
            <a:r>
              <a:rPr lang="de-DE" dirty="0" err="1"/>
              <a:t>Gefährundgsstufe</a:t>
            </a:r>
            <a:r>
              <a:rPr lang="de-DE" dirty="0"/>
              <a:t> + </a:t>
            </a:r>
            <a:r>
              <a:rPr lang="de-DE" dirty="0" err="1"/>
              <a:t>Eintrittswahrschienlichkeit</a:t>
            </a:r>
            <a:r>
              <a:rPr lang="de-DE" dirty="0"/>
              <a:t>) x Erstversorgung</a:t>
            </a:r>
          </a:p>
          <a:p>
            <a:pPr marL="0" indent="0">
              <a:buNone/>
            </a:pPr>
            <a:r>
              <a:rPr lang="de-DE" dirty="0"/>
              <a:t> </a:t>
            </a:r>
          </a:p>
          <a:p>
            <a:pPr lvl="0"/>
            <a:r>
              <a:rPr lang="de-DE" dirty="0"/>
              <a:t>Bei einer </a:t>
            </a:r>
            <a:r>
              <a:rPr lang="de-DE" i="1" dirty="0"/>
              <a:t>geringen Gefährdung</a:t>
            </a:r>
            <a:r>
              <a:rPr lang="de-DE" dirty="0"/>
              <a:t> (GZ 1-3), ist eine </a:t>
            </a:r>
            <a:r>
              <a:rPr lang="de-DE" b="1" dirty="0">
                <a:solidFill>
                  <a:srgbClr val="95C02A"/>
                </a:solidFill>
              </a:rPr>
              <a:t>Überwachung</a:t>
            </a:r>
            <a:r>
              <a:rPr lang="de-DE" dirty="0"/>
              <a:t> von Einzelarbeitsplätzen </a:t>
            </a:r>
            <a:r>
              <a:rPr lang="de-DE" b="1" dirty="0">
                <a:solidFill>
                  <a:srgbClr val="95C02A"/>
                </a:solidFill>
              </a:rPr>
              <a:t>grundsätzlich nicht erforderlich</a:t>
            </a:r>
            <a:r>
              <a:rPr lang="de-DE" dirty="0"/>
              <a:t>.</a:t>
            </a:r>
          </a:p>
          <a:p>
            <a:pPr lvl="0"/>
            <a:r>
              <a:rPr lang="de-DE" dirty="0"/>
              <a:t>Bei einer </a:t>
            </a:r>
            <a:r>
              <a:rPr lang="de-DE" i="1" dirty="0"/>
              <a:t>erhöhten Gefährdung</a:t>
            </a:r>
            <a:r>
              <a:rPr lang="de-DE" dirty="0"/>
              <a:t> (GZ 4-6), ist eine </a:t>
            </a:r>
            <a:r>
              <a:rPr lang="de-DE" dirty="0">
                <a:highlight>
                  <a:srgbClr val="FFFF00"/>
                </a:highlight>
              </a:rPr>
              <a:t>Überwachung des Einzelarbeitsplatzes</a:t>
            </a:r>
            <a:r>
              <a:rPr lang="de-DE" dirty="0"/>
              <a:t>, z.B. durch Kontrollgänge oder Kontrollanrufe, erforderlich.</a:t>
            </a:r>
          </a:p>
          <a:p>
            <a:pPr lvl="0"/>
            <a:r>
              <a:rPr lang="de-DE" dirty="0"/>
              <a:t>Bei einer </a:t>
            </a:r>
            <a:r>
              <a:rPr lang="de-DE" i="1" dirty="0"/>
              <a:t>kritischen Gefährdung</a:t>
            </a:r>
            <a:r>
              <a:rPr lang="de-DE" dirty="0"/>
              <a:t> (GZ 7-10) ist eine </a:t>
            </a:r>
            <a:r>
              <a:rPr lang="de-DE" b="1" dirty="0">
                <a:solidFill>
                  <a:schemeClr val="accent6">
                    <a:lumMod val="75000"/>
                  </a:schemeClr>
                </a:solidFill>
              </a:rPr>
              <a:t>ständige Überwachung</a:t>
            </a:r>
            <a:r>
              <a:rPr lang="de-DE" dirty="0">
                <a:solidFill>
                  <a:schemeClr val="accent6">
                    <a:lumMod val="75000"/>
                  </a:schemeClr>
                </a:solidFill>
              </a:rPr>
              <a:t> </a:t>
            </a:r>
            <a:r>
              <a:rPr lang="de-DE" dirty="0"/>
              <a:t>des Mitarbeiters durchzuführen.</a:t>
            </a:r>
          </a:p>
          <a:p>
            <a:pPr lvl="0"/>
            <a:r>
              <a:rPr lang="de-DE" dirty="0"/>
              <a:t>Ist die </a:t>
            </a:r>
            <a:r>
              <a:rPr lang="de-DE" i="1" dirty="0"/>
              <a:t>Wahrscheinlichkeit</a:t>
            </a:r>
            <a:r>
              <a:rPr lang="de-DE" dirty="0"/>
              <a:t> eines Notfalls als </a:t>
            </a:r>
            <a:r>
              <a:rPr lang="de-DE" i="1" dirty="0"/>
              <a:t>hoch</a:t>
            </a:r>
            <a:r>
              <a:rPr lang="de-DE" dirty="0"/>
              <a:t> einzustufen (NW 7-10), wird eine </a:t>
            </a:r>
            <a:r>
              <a:rPr lang="de-DE" b="1" dirty="0">
                <a:solidFill>
                  <a:schemeClr val="accent6">
                    <a:lumMod val="75000"/>
                  </a:schemeClr>
                </a:solidFill>
              </a:rPr>
              <a:t>ständige Überwachung</a:t>
            </a:r>
            <a:r>
              <a:rPr lang="de-DE" dirty="0">
                <a:solidFill>
                  <a:schemeClr val="accent6">
                    <a:lumMod val="75000"/>
                  </a:schemeClr>
                </a:solidFill>
              </a:rPr>
              <a:t> </a:t>
            </a:r>
            <a:r>
              <a:rPr lang="de-DE" dirty="0"/>
              <a:t>erforderlich.</a:t>
            </a:r>
          </a:p>
          <a:p>
            <a:pPr marL="342900" indent="-342900">
              <a:buFont typeface="+mj-lt"/>
              <a:buAutoNum type="arabicPeriod"/>
            </a:pPr>
            <a:endParaRPr lang="de-DE" dirty="0"/>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spTree>
    <p:extLst>
      <p:ext uri="{BB962C8B-B14F-4D97-AF65-F5344CB8AC3E}">
        <p14:creationId xmlns:p14="http://schemas.microsoft.com/office/powerpoint/2010/main" val="104898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normAutofit/>
          </a:bodyPr>
          <a:lstStyle/>
          <a:p>
            <a:r>
              <a:rPr lang="de-DE" dirty="0"/>
              <a:t>Zur abschließenden Beurteilung des Risikos (R) werden die Bewertungsziffern aus den Tabellen 2 bis 4 wie folgt verknüpft:</a:t>
            </a:r>
          </a:p>
          <a:p>
            <a:pPr marL="0" indent="0">
              <a:buNone/>
            </a:pPr>
            <a:endParaRPr lang="de-DE" dirty="0"/>
          </a:p>
          <a:p>
            <a:pPr marL="533143" lvl="1" indent="0">
              <a:buNone/>
            </a:pPr>
            <a:r>
              <a:rPr lang="de-DE" b="1" dirty="0"/>
              <a:t>R = (GZ + EV) x NW</a:t>
            </a:r>
          </a:p>
          <a:p>
            <a:pPr marL="533143" lvl="1" indent="0">
              <a:buNone/>
            </a:pPr>
            <a:endParaRPr lang="de-DE" dirty="0"/>
          </a:p>
          <a:p>
            <a:pPr marL="533143" lvl="1" indent="0">
              <a:buNone/>
            </a:pPr>
            <a:r>
              <a:rPr lang="de-DE" dirty="0"/>
              <a:t>Gesamtrisiko je Gefährdungsfaktor = (</a:t>
            </a:r>
            <a:r>
              <a:rPr lang="de-DE" dirty="0" err="1"/>
              <a:t>Gefährundgsstufe</a:t>
            </a:r>
            <a:r>
              <a:rPr lang="de-DE" dirty="0"/>
              <a:t> + </a:t>
            </a:r>
            <a:r>
              <a:rPr lang="de-DE" dirty="0" err="1"/>
              <a:t>Eintrittswahrschienlichkeit</a:t>
            </a:r>
            <a:r>
              <a:rPr lang="de-DE" dirty="0"/>
              <a:t>) x Erstversorgung</a:t>
            </a:r>
          </a:p>
          <a:p>
            <a:pPr marL="0" indent="0">
              <a:buNone/>
            </a:pPr>
            <a:r>
              <a:rPr lang="de-DE" dirty="0"/>
              <a:t> </a:t>
            </a:r>
          </a:p>
          <a:p>
            <a:pPr lvl="0"/>
            <a:r>
              <a:rPr lang="de-DE" dirty="0"/>
              <a:t>Bei einer </a:t>
            </a:r>
            <a:r>
              <a:rPr lang="de-DE" i="1" dirty="0"/>
              <a:t>besonderen Gefährdung</a:t>
            </a:r>
            <a:r>
              <a:rPr lang="de-DE" dirty="0"/>
              <a:t> (GZ 7-10) bei gleichzeitig </a:t>
            </a:r>
            <a:r>
              <a:rPr lang="de-DE" i="1" dirty="0"/>
              <a:t>hoher Eintrittswahrscheinlichkeit</a:t>
            </a:r>
            <a:r>
              <a:rPr lang="de-DE" dirty="0"/>
              <a:t> (NW 7-10) ist eine </a:t>
            </a:r>
            <a:r>
              <a:rPr lang="de-DE" b="1" dirty="0">
                <a:solidFill>
                  <a:srgbClr val="FF0000"/>
                </a:solidFill>
              </a:rPr>
              <a:t>Alleinarbeit nicht zulässig!</a:t>
            </a:r>
            <a:endParaRPr lang="de-DE" dirty="0">
              <a:solidFill>
                <a:srgbClr val="FF0000"/>
              </a:solidFill>
            </a:endParaRPr>
          </a:p>
          <a:p>
            <a:pPr lvl="0"/>
            <a:r>
              <a:rPr lang="de-DE" dirty="0"/>
              <a:t>Bei einem Risikofaktor größer 30 (R &gt;30), sind technische oder organisatorische Maßnahmen zur Risikominimierung erforderlich. Sind Maßnahmen zur Risikominimierung nicht möglich und bleibt R &gt;30, ist eine </a:t>
            </a:r>
            <a:r>
              <a:rPr lang="de-DE" b="1" dirty="0">
                <a:solidFill>
                  <a:srgbClr val="FF0000"/>
                </a:solidFill>
              </a:rPr>
              <a:t>Alleinarbeit nicht zulässig!</a:t>
            </a:r>
            <a:endParaRPr lang="de-DE" dirty="0">
              <a:solidFill>
                <a:srgbClr val="FF0000"/>
              </a:solidFill>
            </a:endParaRPr>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spTree>
    <p:extLst>
      <p:ext uri="{BB962C8B-B14F-4D97-AF65-F5344CB8AC3E}">
        <p14:creationId xmlns:p14="http://schemas.microsoft.com/office/powerpoint/2010/main" val="284939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pic>
        <p:nvPicPr>
          <p:cNvPr id="6" name="Inhaltsplatzhalter 5">
            <a:extLst>
              <a:ext uri="{FF2B5EF4-FFF2-40B4-BE49-F238E27FC236}">
                <a16:creationId xmlns:a16="http://schemas.microsoft.com/office/drawing/2014/main" id="{3FD19DD4-642E-6FD1-17C2-5514D6E0B0BB}"/>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522164" y="1727137"/>
            <a:ext cx="4025452" cy="5545042"/>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B0C85EB1-5A8B-EA5A-95E4-2689E7CA38DB}"/>
              </a:ext>
            </a:extLst>
          </p:cNvPr>
          <p:cNvPicPr>
            <a:picLocks noChangeAspect="1"/>
          </p:cNvPicPr>
          <p:nvPr/>
        </p:nvPicPr>
        <p:blipFill>
          <a:blip r:embed="rId3"/>
          <a:stretch>
            <a:fillRect/>
          </a:stretch>
        </p:blipFill>
        <p:spPr>
          <a:xfrm>
            <a:off x="4980695" y="1944751"/>
            <a:ext cx="4835008" cy="1835880"/>
          </a:xfrm>
          <a:prstGeom prst="rect">
            <a:avLst/>
          </a:prstGeom>
        </p:spPr>
      </p:pic>
      <p:sp>
        <p:nvSpPr>
          <p:cNvPr id="8" name="Textfeld 7">
            <a:extLst>
              <a:ext uri="{FF2B5EF4-FFF2-40B4-BE49-F238E27FC236}">
                <a16:creationId xmlns:a16="http://schemas.microsoft.com/office/drawing/2014/main" id="{80C876F2-51D5-701B-DBC4-5EB47FC351EB}"/>
              </a:ext>
            </a:extLst>
          </p:cNvPr>
          <p:cNvSpPr txBox="1"/>
          <p:nvPr/>
        </p:nvSpPr>
        <p:spPr>
          <a:xfrm>
            <a:off x="7218908" y="3780631"/>
            <a:ext cx="2456249"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Quelle: DGUV Regel 112-139</a:t>
            </a:r>
          </a:p>
        </p:txBody>
      </p:sp>
    </p:spTree>
    <p:extLst>
      <p:ext uri="{BB962C8B-B14F-4D97-AF65-F5344CB8AC3E}">
        <p14:creationId xmlns:p14="http://schemas.microsoft.com/office/powerpoint/2010/main" val="253291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pic>
        <p:nvPicPr>
          <p:cNvPr id="4" name="Grafik 3" descr="Ein Bild, das Tisch enthält.&#10;&#10;Automatisch generierte Beschreibung">
            <a:extLst>
              <a:ext uri="{FF2B5EF4-FFF2-40B4-BE49-F238E27FC236}">
                <a16:creationId xmlns:a16="http://schemas.microsoft.com/office/drawing/2014/main" id="{7E60C1D4-79EF-1C1A-45A2-C1319D674F1F}"/>
              </a:ext>
            </a:extLst>
          </p:cNvPr>
          <p:cNvPicPr>
            <a:picLocks noChangeAspect="1"/>
          </p:cNvPicPr>
          <p:nvPr/>
        </p:nvPicPr>
        <p:blipFill rotWithShape="1">
          <a:blip r:embed="rId3"/>
          <a:srcRect b="13375"/>
          <a:stretch/>
        </p:blipFill>
        <p:spPr>
          <a:xfrm>
            <a:off x="923106" y="1721071"/>
            <a:ext cx="8847187" cy="5396823"/>
          </a:xfrm>
          <a:prstGeom prst="rect">
            <a:avLst/>
          </a:prstGeom>
        </p:spPr>
      </p:pic>
      <p:sp>
        <p:nvSpPr>
          <p:cNvPr id="7" name="Textfeld 6">
            <a:extLst>
              <a:ext uri="{FF2B5EF4-FFF2-40B4-BE49-F238E27FC236}">
                <a16:creationId xmlns:a16="http://schemas.microsoft.com/office/drawing/2014/main" id="{65B886BC-5AD4-D775-D5F3-18B83AAF0027}"/>
              </a:ext>
            </a:extLst>
          </p:cNvPr>
          <p:cNvSpPr txBox="1"/>
          <p:nvPr/>
        </p:nvSpPr>
        <p:spPr>
          <a:xfrm rot="16200000">
            <a:off x="8590936" y="5701692"/>
            <a:ext cx="2456249"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77784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2BBCFF6-8F3E-D04E-8212-A68A2E456007}"/>
              </a:ext>
            </a:extLst>
          </p:cNvPr>
          <p:cNvSpPr>
            <a:spLocks noGrp="1"/>
          </p:cNvSpPr>
          <p:nvPr>
            <p:ph type="body" idx="1"/>
          </p:nvPr>
        </p:nvSpPr>
        <p:spPr/>
        <p:txBody>
          <a:bodyPr>
            <a:normAutofit/>
          </a:bodyPr>
          <a:lstStyle/>
          <a:p>
            <a:endParaRPr lang="de-DE" sz="4800" dirty="0"/>
          </a:p>
        </p:txBody>
      </p:sp>
      <p:sp>
        <p:nvSpPr>
          <p:cNvPr id="3" name="Titel 2">
            <a:extLst>
              <a:ext uri="{FF2B5EF4-FFF2-40B4-BE49-F238E27FC236}">
                <a16:creationId xmlns:a16="http://schemas.microsoft.com/office/drawing/2014/main" id="{59ABBACF-E0B4-9D45-8823-E246DFBE22B1}"/>
              </a:ext>
            </a:extLst>
          </p:cNvPr>
          <p:cNvSpPr>
            <a:spLocks noGrp="1"/>
          </p:cNvSpPr>
          <p:nvPr>
            <p:ph type="title"/>
          </p:nvPr>
        </p:nvSpPr>
        <p:spPr/>
        <p:txBody>
          <a:bodyPr>
            <a:normAutofit/>
          </a:bodyPr>
          <a:lstStyle/>
          <a:p>
            <a:r>
              <a:rPr lang="de-DE" dirty="0"/>
              <a:t>Auswahl einer geeignete Meldeeinrichtung</a:t>
            </a:r>
          </a:p>
        </p:txBody>
      </p:sp>
      <p:sp>
        <p:nvSpPr>
          <p:cNvPr id="4" name="Foliennummernplatzhalter 3">
            <a:extLst>
              <a:ext uri="{FF2B5EF4-FFF2-40B4-BE49-F238E27FC236}">
                <a16:creationId xmlns:a16="http://schemas.microsoft.com/office/drawing/2014/main" id="{A136BF60-14CC-AF42-AAD9-F214230CFD6A}"/>
              </a:ext>
            </a:extLst>
          </p:cNvPr>
          <p:cNvSpPr>
            <a:spLocks noGrp="1"/>
          </p:cNvSpPr>
          <p:nvPr>
            <p:ph type="sldNum" sz="quarter" idx="11"/>
          </p:nvPr>
        </p:nvSpPr>
        <p:spPr/>
        <p:txBody>
          <a:bodyPr/>
          <a:lstStyle/>
          <a:p>
            <a:fld id="{F0C94032-CD4C-4C25-B0C2-CEC720522D92}" type="slidenum">
              <a:rPr lang="en-US" smtClean="0"/>
              <a:pPr/>
              <a:t>17</a:t>
            </a:fld>
            <a:endParaRPr lang="en-US" dirty="0"/>
          </a:p>
        </p:txBody>
      </p:sp>
    </p:spTree>
    <p:extLst>
      <p:ext uri="{BB962C8B-B14F-4D97-AF65-F5344CB8AC3E}">
        <p14:creationId xmlns:p14="http://schemas.microsoft.com/office/powerpoint/2010/main" val="155548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normAutofit/>
          </a:bodyPr>
          <a:lstStyle/>
          <a:p>
            <a:r>
              <a:rPr lang="de-DE" dirty="0"/>
              <a:t>Sofern die </a:t>
            </a:r>
            <a:r>
              <a:rPr lang="de-DE" b="1" dirty="0"/>
              <a:t>Gefährdungsstufe</a:t>
            </a:r>
            <a:r>
              <a:rPr lang="de-DE" dirty="0"/>
              <a:t> als </a:t>
            </a:r>
            <a:r>
              <a:rPr lang="de-DE" b="1" dirty="0"/>
              <a:t>gering</a:t>
            </a:r>
            <a:r>
              <a:rPr lang="de-DE" dirty="0"/>
              <a:t> eingeschätzt wird, die Person also nach einem schädigenden Ereignis (z. B. einem Unfall) handlungsfähig bleibt, sind </a:t>
            </a:r>
            <a:r>
              <a:rPr lang="de-DE" i="1" dirty="0">
                <a:solidFill>
                  <a:srgbClr val="95C02A"/>
                </a:solidFill>
              </a:rPr>
              <a:t>alle Meldeeinrichtungen</a:t>
            </a:r>
            <a:r>
              <a:rPr lang="de-DE" dirty="0"/>
              <a:t> gemäß Tabelle 3 geeignet.</a:t>
            </a:r>
          </a:p>
          <a:p>
            <a:pPr marL="0" indent="0">
              <a:buNone/>
            </a:pPr>
            <a:endParaRPr lang="de-DE" dirty="0"/>
          </a:p>
          <a:p>
            <a:r>
              <a:rPr lang="de-DE" dirty="0"/>
              <a:t>Sofern die </a:t>
            </a:r>
            <a:r>
              <a:rPr lang="de-DE" b="1" dirty="0"/>
              <a:t>Gefährdungsstufe</a:t>
            </a:r>
            <a:r>
              <a:rPr lang="de-DE" dirty="0"/>
              <a:t> als </a:t>
            </a:r>
            <a:r>
              <a:rPr lang="de-DE" b="1" dirty="0"/>
              <a:t>erhöht</a:t>
            </a:r>
            <a:r>
              <a:rPr lang="de-DE" dirty="0"/>
              <a:t> eingeschätzt wird, die Person also nach einem schädigenden Ereignis (z. B. einem Unfall) nur eingeschränkt handlungsfähig bleibt, so ist zu prüfen, welche Meldeeinrichtung noch zulässig ist. Ist bei einer erhöhten Gefährdungsstufe die </a:t>
            </a:r>
            <a:r>
              <a:rPr lang="de-DE" i="1" dirty="0">
                <a:solidFill>
                  <a:srgbClr val="95C02A"/>
                </a:solidFill>
              </a:rPr>
              <a:t>Wahrscheinlichkeit</a:t>
            </a:r>
            <a:r>
              <a:rPr lang="de-DE" i="1" dirty="0"/>
              <a:t> </a:t>
            </a:r>
            <a:r>
              <a:rPr lang="de-DE" dirty="0"/>
              <a:t>eines Notfalls als </a:t>
            </a:r>
            <a:r>
              <a:rPr lang="de-DE" i="1" dirty="0">
                <a:solidFill>
                  <a:srgbClr val="95C02A"/>
                </a:solidFill>
              </a:rPr>
              <a:t>hoch</a:t>
            </a:r>
            <a:r>
              <a:rPr lang="de-DE" dirty="0"/>
              <a:t> einzustufen, sind Maßnahmen </a:t>
            </a:r>
            <a:r>
              <a:rPr lang="de-DE" i="1" dirty="0">
                <a:solidFill>
                  <a:srgbClr val="95C02A"/>
                </a:solidFill>
              </a:rPr>
              <a:t>wie bei einer kritischen Gefährdungsstufe </a:t>
            </a:r>
            <a:r>
              <a:rPr lang="de-DE" dirty="0"/>
              <a:t>zu treffen.</a:t>
            </a:r>
          </a:p>
          <a:p>
            <a:pPr marL="0" indent="0">
              <a:buNone/>
            </a:pPr>
            <a:endParaRPr lang="de-DE" dirty="0"/>
          </a:p>
          <a:p>
            <a:r>
              <a:rPr lang="de-DE" dirty="0"/>
              <a:t>Sofern die </a:t>
            </a:r>
            <a:r>
              <a:rPr lang="de-DE" b="1" dirty="0"/>
              <a:t>Gefährdungsstufe</a:t>
            </a:r>
            <a:r>
              <a:rPr lang="de-DE" dirty="0"/>
              <a:t> als </a:t>
            </a:r>
            <a:r>
              <a:rPr lang="de-DE" b="1" dirty="0"/>
              <a:t>kritisch</a:t>
            </a:r>
            <a:r>
              <a:rPr lang="de-DE" dirty="0"/>
              <a:t> eingeschätzt wird, die Person also nach einem schädigenden Ereignis (z. B. einem Unfall) handlungsunfähig ist, so ist eine </a:t>
            </a:r>
            <a:r>
              <a:rPr lang="de-DE" i="1" dirty="0">
                <a:solidFill>
                  <a:srgbClr val="95C02A"/>
                </a:solidFill>
              </a:rPr>
              <a:t>PNA</a:t>
            </a:r>
            <a:r>
              <a:rPr lang="de-DE" b="1" dirty="0"/>
              <a:t> </a:t>
            </a:r>
            <a:r>
              <a:rPr lang="de-DE" dirty="0"/>
              <a:t>zu verwenden, die den Anforderungen der DGUV Regel 112-139 entspricht oder die Anwesenheit einer </a:t>
            </a:r>
            <a:r>
              <a:rPr lang="de-DE" i="1" dirty="0">
                <a:solidFill>
                  <a:srgbClr val="95C02A"/>
                </a:solidFill>
              </a:rPr>
              <a:t>zweiten Person ist erforderlich</a:t>
            </a:r>
            <a:r>
              <a:rPr lang="de-DE" dirty="0"/>
              <a:t>. </a:t>
            </a:r>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Auswahl einer geeignete Meldeeinrichtung (DGUV Information 212-139)</a:t>
            </a:r>
          </a:p>
        </p:txBody>
      </p:sp>
    </p:spTree>
    <p:extLst>
      <p:ext uri="{BB962C8B-B14F-4D97-AF65-F5344CB8AC3E}">
        <p14:creationId xmlns:p14="http://schemas.microsoft.com/office/powerpoint/2010/main" val="18162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Auswahl einer geeignete Meldeeinrichtung (DGUV Information 212-139)</a:t>
            </a:r>
          </a:p>
        </p:txBody>
      </p:sp>
      <p:sp>
        <p:nvSpPr>
          <p:cNvPr id="7" name="Textfeld 6">
            <a:extLst>
              <a:ext uri="{FF2B5EF4-FFF2-40B4-BE49-F238E27FC236}">
                <a16:creationId xmlns:a16="http://schemas.microsoft.com/office/drawing/2014/main" id="{02AD4075-5587-A39C-9962-2DEBE3BDA7F1}"/>
              </a:ext>
            </a:extLst>
          </p:cNvPr>
          <p:cNvSpPr txBox="1"/>
          <p:nvPr/>
        </p:nvSpPr>
        <p:spPr>
          <a:xfrm rot="16200000">
            <a:off x="7796514" y="5505530"/>
            <a:ext cx="2997500"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DGUV Information 212-139</a:t>
            </a:r>
          </a:p>
        </p:txBody>
      </p:sp>
      <p:pic>
        <p:nvPicPr>
          <p:cNvPr id="8" name="Grafik 7" descr="Ein Bild, das Tisch enthält.&#10;&#10;Automatisch generierte Beschreibung">
            <a:extLst>
              <a:ext uri="{FF2B5EF4-FFF2-40B4-BE49-F238E27FC236}">
                <a16:creationId xmlns:a16="http://schemas.microsoft.com/office/drawing/2014/main" id="{A854E371-0F97-C769-FD0A-34E652E37464}"/>
              </a:ext>
            </a:extLst>
          </p:cNvPr>
          <p:cNvPicPr>
            <a:picLocks noChangeAspect="1"/>
          </p:cNvPicPr>
          <p:nvPr/>
        </p:nvPicPr>
        <p:blipFill>
          <a:blip r:embed="rId3"/>
          <a:stretch>
            <a:fillRect/>
          </a:stretch>
        </p:blipFill>
        <p:spPr>
          <a:xfrm>
            <a:off x="1536636" y="1893795"/>
            <a:ext cx="7668324" cy="5248985"/>
          </a:xfrm>
          <a:prstGeom prst="rect">
            <a:avLst/>
          </a:prstGeom>
        </p:spPr>
      </p:pic>
    </p:spTree>
    <p:extLst>
      <p:ext uri="{BB962C8B-B14F-4D97-AF65-F5344CB8AC3E}">
        <p14:creationId xmlns:p14="http://schemas.microsoft.com/office/powerpoint/2010/main" val="188683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Was rechtlich gefordert ist </a:t>
            </a:r>
          </a:p>
          <a:p>
            <a:pPr marL="457200" indent="-457200">
              <a:buFont typeface="Arial" panose="020B0604020202020204" pitchFamily="34" charset="0"/>
              <a:buChar char="•"/>
            </a:pPr>
            <a:r>
              <a:rPr lang="de-DE" dirty="0"/>
              <a:t>Gefährdungsermittlung der Arbeitsbedingungen</a:t>
            </a:r>
          </a:p>
          <a:p>
            <a:pPr marL="457200" indent="-457200">
              <a:buFont typeface="Arial" panose="020B0604020202020204" pitchFamily="34" charset="0"/>
              <a:buChar char="•"/>
            </a:pPr>
            <a:r>
              <a:rPr lang="de-DE" dirty="0"/>
              <a:t>Auswahl einer geeignete Meldeeinrichtung</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normAutofit/>
          </a:bodyPr>
          <a:lstStyle/>
          <a:p>
            <a:pPr marL="0" indent="0">
              <a:buNone/>
            </a:pPr>
            <a:r>
              <a:rPr lang="de-DE" b="1" dirty="0"/>
              <a:t>Bei der Auswahl und beim Einsatz von Meldeeinrichtungen sind insbesondere folgende Kriterien zu beachten:</a:t>
            </a:r>
          </a:p>
          <a:p>
            <a:r>
              <a:rPr lang="de-DE" dirty="0"/>
              <a:t>Eignung der Meldeeinrichtung für den vorgesehenen Einsatzzweck</a:t>
            </a:r>
          </a:p>
          <a:p>
            <a:r>
              <a:rPr lang="de-DE" dirty="0"/>
              <a:t>bestimmungsgemäße Benutzung entsprechend den Vorgaben des Herstellers</a:t>
            </a:r>
          </a:p>
          <a:p>
            <a:pPr algn="just"/>
            <a:r>
              <a:rPr lang="de-DE" dirty="0"/>
              <a:t>Erstellung einer Betriebsanweisung (mit Verhaltenshinweisen bei Funktionsstörungen der Meldeeinrichtung)</a:t>
            </a:r>
          </a:p>
          <a:p>
            <a:r>
              <a:rPr lang="de-DE" dirty="0"/>
              <a:t>erstmalige und wiederkehrende Unterweisung der Versicherten entsprechend der Betriebsanweisung</a:t>
            </a:r>
          </a:p>
          <a:p>
            <a:r>
              <a:rPr lang="de-DE" dirty="0"/>
              <a:t>regelmäßige Prüfung der Meldeeinrichtungen </a:t>
            </a:r>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Auswahl einer geeignete Meldeeinrichtung (DGUV Information 212-139)</a:t>
            </a:r>
          </a:p>
        </p:txBody>
      </p:sp>
    </p:spTree>
    <p:extLst>
      <p:ext uri="{BB962C8B-B14F-4D97-AF65-F5344CB8AC3E}">
        <p14:creationId xmlns:p14="http://schemas.microsoft.com/office/powerpoint/2010/main" val="38268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Auswahl einer geeignete Meldeeinrichtung (DGUV Information 212-139)</a:t>
            </a:r>
          </a:p>
        </p:txBody>
      </p:sp>
      <p:sp>
        <p:nvSpPr>
          <p:cNvPr id="7" name="Textfeld 6">
            <a:extLst>
              <a:ext uri="{FF2B5EF4-FFF2-40B4-BE49-F238E27FC236}">
                <a16:creationId xmlns:a16="http://schemas.microsoft.com/office/drawing/2014/main" id="{02AD4075-5587-A39C-9962-2DEBE3BDA7F1}"/>
              </a:ext>
            </a:extLst>
          </p:cNvPr>
          <p:cNvSpPr txBox="1"/>
          <p:nvPr/>
        </p:nvSpPr>
        <p:spPr>
          <a:xfrm>
            <a:off x="6159264" y="6669024"/>
            <a:ext cx="2997500"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Quelle: DGUV Information 212-139</a:t>
            </a:r>
          </a:p>
        </p:txBody>
      </p:sp>
      <p:pic>
        <p:nvPicPr>
          <p:cNvPr id="5" name="Grafik 4" descr="Ein Bild, das Tisch enthält.&#10;&#10;Automatisch generierte Beschreibung">
            <a:extLst>
              <a:ext uri="{FF2B5EF4-FFF2-40B4-BE49-F238E27FC236}">
                <a16:creationId xmlns:a16="http://schemas.microsoft.com/office/drawing/2014/main" id="{0F67BFB2-6F0E-8ED1-AF65-A1A0269BEB13}"/>
              </a:ext>
            </a:extLst>
          </p:cNvPr>
          <p:cNvPicPr>
            <a:picLocks noChangeAspect="1"/>
          </p:cNvPicPr>
          <p:nvPr/>
        </p:nvPicPr>
        <p:blipFill rotWithShape="1">
          <a:blip r:embed="rId3"/>
          <a:srcRect t="33120" b="17514"/>
          <a:stretch/>
        </p:blipFill>
        <p:spPr>
          <a:xfrm>
            <a:off x="1536636" y="2244439"/>
            <a:ext cx="7620128" cy="4424585"/>
          </a:xfrm>
          <a:prstGeom prst="rect">
            <a:avLst/>
          </a:prstGeom>
        </p:spPr>
      </p:pic>
      <p:pic>
        <p:nvPicPr>
          <p:cNvPr id="6" name="Grafik 5" descr="Ein Bild, das Tisch enthält.&#10;&#10;Automatisch generierte Beschreibung">
            <a:extLst>
              <a:ext uri="{FF2B5EF4-FFF2-40B4-BE49-F238E27FC236}">
                <a16:creationId xmlns:a16="http://schemas.microsoft.com/office/drawing/2014/main" id="{DDD6660C-226A-4149-DC26-C4D44687D1F1}"/>
              </a:ext>
            </a:extLst>
          </p:cNvPr>
          <p:cNvPicPr>
            <a:picLocks noChangeAspect="1"/>
          </p:cNvPicPr>
          <p:nvPr/>
        </p:nvPicPr>
        <p:blipFill rotWithShape="1">
          <a:blip r:embed="rId3"/>
          <a:srcRect t="1" b="94847"/>
          <a:stretch/>
        </p:blipFill>
        <p:spPr>
          <a:xfrm>
            <a:off x="1536636" y="1781503"/>
            <a:ext cx="7620128" cy="461825"/>
          </a:xfrm>
          <a:prstGeom prst="rect">
            <a:avLst/>
          </a:prstGeom>
        </p:spPr>
      </p:pic>
    </p:spTree>
    <p:extLst>
      <p:ext uri="{BB962C8B-B14F-4D97-AF65-F5344CB8AC3E}">
        <p14:creationId xmlns:p14="http://schemas.microsoft.com/office/powerpoint/2010/main" val="81003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Auswahl einer geeignete Meldeeinrichtung (DGUV Information 212-139)</a:t>
            </a:r>
          </a:p>
        </p:txBody>
      </p:sp>
      <p:pic>
        <p:nvPicPr>
          <p:cNvPr id="4" name="Grafik 3">
            <a:extLst>
              <a:ext uri="{FF2B5EF4-FFF2-40B4-BE49-F238E27FC236}">
                <a16:creationId xmlns:a16="http://schemas.microsoft.com/office/drawing/2014/main" id="{D3F1A7A5-A9A5-BC73-FC3F-4E1702A043DA}"/>
              </a:ext>
            </a:extLst>
          </p:cNvPr>
          <p:cNvPicPr>
            <a:picLocks noChangeAspect="1"/>
          </p:cNvPicPr>
          <p:nvPr/>
        </p:nvPicPr>
        <p:blipFill>
          <a:blip r:embed="rId2"/>
          <a:stretch>
            <a:fillRect/>
          </a:stretch>
        </p:blipFill>
        <p:spPr>
          <a:xfrm>
            <a:off x="5243837" y="1736031"/>
            <a:ext cx="3651223" cy="5332285"/>
          </a:xfrm>
          <a:prstGeom prst="rect">
            <a:avLst/>
          </a:prstGeom>
        </p:spPr>
      </p:pic>
      <p:pic>
        <p:nvPicPr>
          <p:cNvPr id="5" name="Grafik 4">
            <a:extLst>
              <a:ext uri="{FF2B5EF4-FFF2-40B4-BE49-F238E27FC236}">
                <a16:creationId xmlns:a16="http://schemas.microsoft.com/office/drawing/2014/main" id="{71930609-C68B-FA1F-10A7-CA21C5833A4D}"/>
              </a:ext>
            </a:extLst>
          </p:cNvPr>
          <p:cNvPicPr>
            <a:picLocks noChangeAspect="1"/>
          </p:cNvPicPr>
          <p:nvPr/>
        </p:nvPicPr>
        <p:blipFill>
          <a:blip r:embed="rId3"/>
          <a:stretch>
            <a:fillRect/>
          </a:stretch>
        </p:blipFill>
        <p:spPr>
          <a:xfrm>
            <a:off x="1467078" y="1736031"/>
            <a:ext cx="3651223" cy="5324030"/>
          </a:xfrm>
          <a:prstGeom prst="rect">
            <a:avLst/>
          </a:prstGeom>
        </p:spPr>
      </p:pic>
      <p:sp>
        <p:nvSpPr>
          <p:cNvPr id="6" name="Textfeld 5">
            <a:extLst>
              <a:ext uri="{FF2B5EF4-FFF2-40B4-BE49-F238E27FC236}">
                <a16:creationId xmlns:a16="http://schemas.microsoft.com/office/drawing/2014/main" id="{12BD4A54-F12F-658F-F37C-7EDB98AA1EF7}"/>
              </a:ext>
            </a:extLst>
          </p:cNvPr>
          <p:cNvSpPr txBox="1"/>
          <p:nvPr/>
        </p:nvSpPr>
        <p:spPr>
          <a:xfrm rot="16200000">
            <a:off x="7859698" y="5693437"/>
            <a:ext cx="2456249"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570472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Was rechtlich gefordert ist</a:t>
            </a:r>
          </a:p>
          <a:p>
            <a:pPr marL="457200" indent="-457200">
              <a:buFont typeface="Arial" panose="020B0604020202020204" pitchFamily="34" charset="0"/>
              <a:buChar char="•"/>
            </a:pPr>
            <a:r>
              <a:rPr lang="de-DE" dirty="0"/>
              <a:t>Wie man Gefährdungen ermittelt</a:t>
            </a:r>
          </a:p>
          <a:p>
            <a:pPr marL="457200" indent="-457200">
              <a:buFont typeface="Arial" panose="020B0604020202020204" pitchFamily="34" charset="0"/>
              <a:buChar char="•"/>
            </a:pPr>
            <a:r>
              <a:rPr lang="de-DE" dirty="0"/>
              <a:t>Wie man eine geeignete Meldeeinrichtung auswählt</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23</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2BBCFF6-8F3E-D04E-8212-A68A2E456007}"/>
              </a:ext>
            </a:extLst>
          </p:cNvPr>
          <p:cNvSpPr>
            <a:spLocks noGrp="1"/>
          </p:cNvSpPr>
          <p:nvPr>
            <p:ph type="body" idx="1"/>
          </p:nvPr>
        </p:nvSpPr>
        <p:spPr/>
        <p:txBody>
          <a:bodyPr>
            <a:normAutofit/>
          </a:bodyPr>
          <a:lstStyle/>
          <a:p>
            <a:endParaRPr lang="de-DE" sz="4800" dirty="0"/>
          </a:p>
        </p:txBody>
      </p:sp>
      <p:sp>
        <p:nvSpPr>
          <p:cNvPr id="3" name="Titel 2">
            <a:extLst>
              <a:ext uri="{FF2B5EF4-FFF2-40B4-BE49-F238E27FC236}">
                <a16:creationId xmlns:a16="http://schemas.microsoft.com/office/drawing/2014/main" id="{59ABBACF-E0B4-9D45-8823-E246DFBE22B1}"/>
              </a:ext>
            </a:extLst>
          </p:cNvPr>
          <p:cNvSpPr>
            <a:spLocks noGrp="1"/>
          </p:cNvSpPr>
          <p:nvPr>
            <p:ph type="title"/>
          </p:nvPr>
        </p:nvSpPr>
        <p:spPr/>
        <p:txBody>
          <a:bodyPr>
            <a:normAutofit/>
          </a:bodyPr>
          <a:lstStyle/>
          <a:p>
            <a:r>
              <a:rPr lang="de-DE" dirty="0"/>
              <a:t>Rechtsgrundlagen</a:t>
            </a:r>
          </a:p>
        </p:txBody>
      </p:sp>
      <p:sp>
        <p:nvSpPr>
          <p:cNvPr id="4" name="Foliennummernplatzhalter 3">
            <a:extLst>
              <a:ext uri="{FF2B5EF4-FFF2-40B4-BE49-F238E27FC236}">
                <a16:creationId xmlns:a16="http://schemas.microsoft.com/office/drawing/2014/main" id="{A136BF60-14CC-AF42-AAD9-F214230CFD6A}"/>
              </a:ext>
            </a:extLst>
          </p:cNvPr>
          <p:cNvSpPr>
            <a:spLocks noGrp="1"/>
          </p:cNvSpPr>
          <p:nvPr>
            <p:ph type="sldNum" sz="quarter" idx="11"/>
          </p:nvPr>
        </p:nvSpPr>
        <p:spPr/>
        <p:txBody>
          <a:bodyPr/>
          <a:lstStyle/>
          <a:p>
            <a:fld id="{F0C94032-CD4C-4C25-B0C2-CEC720522D92}" type="slidenum">
              <a:rPr lang="en-US" smtClean="0"/>
              <a:pPr/>
              <a:t>3</a:t>
            </a:fld>
            <a:endParaRPr lang="en-US" dirty="0"/>
          </a:p>
        </p:txBody>
      </p:sp>
    </p:spTree>
    <p:extLst>
      <p:ext uri="{BB962C8B-B14F-4D97-AF65-F5344CB8AC3E}">
        <p14:creationId xmlns:p14="http://schemas.microsoft.com/office/powerpoint/2010/main" val="289516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normAutofit lnSpcReduction="10000"/>
          </a:bodyPr>
          <a:lstStyle/>
          <a:p>
            <a:pPr marL="0" indent="0">
              <a:buNone/>
            </a:pPr>
            <a:r>
              <a:rPr lang="de-DE" b="1" dirty="0"/>
              <a:t>ArbSchG § 5 Beurteilung der Arbeitsbedingungen</a:t>
            </a:r>
            <a:endParaRPr lang="de-DE" dirty="0"/>
          </a:p>
          <a:p>
            <a:r>
              <a:rPr lang="de-DE" i="1" dirty="0"/>
              <a:t>(1) Der Arbeitgeber hat durch eine Beurteilung der für die Beschäftigten mit ihrer Arbeit verbundenen </a:t>
            </a:r>
            <a:r>
              <a:rPr lang="de-DE" b="1" i="1" dirty="0"/>
              <a:t>Gefährdung</a:t>
            </a:r>
            <a:r>
              <a:rPr lang="de-DE" i="1" dirty="0"/>
              <a:t> zu </a:t>
            </a:r>
            <a:r>
              <a:rPr lang="de-DE" b="1" i="1" dirty="0"/>
              <a:t>ermitteln</a:t>
            </a:r>
            <a:r>
              <a:rPr lang="de-DE" i="1" dirty="0"/>
              <a:t>, welche </a:t>
            </a:r>
            <a:r>
              <a:rPr lang="de-DE" b="1" i="1" dirty="0"/>
              <a:t>Maßnahmen</a:t>
            </a:r>
            <a:r>
              <a:rPr lang="de-DE" i="1" dirty="0"/>
              <a:t> des Arbeitsschutzes erforderlich sind.</a:t>
            </a:r>
            <a:endParaRPr lang="de-DE" dirty="0"/>
          </a:p>
          <a:p>
            <a:pPr marL="0" indent="0">
              <a:buNone/>
            </a:pPr>
            <a:r>
              <a:rPr lang="de-DE" b="1" dirty="0"/>
              <a:t>ArbSchG § 10 Erste Hilfe und sonstige Notfallmaßnahmen</a:t>
            </a:r>
            <a:endParaRPr lang="de-DE" dirty="0"/>
          </a:p>
          <a:p>
            <a:r>
              <a:rPr lang="de-DE" i="1" dirty="0"/>
              <a:t>(1) Der Arbeitgeber hat entsprechend der Art der Arbeitsstätte und der Tätigkeiten sowie der Zahl der Beschäftigten die </a:t>
            </a:r>
            <a:r>
              <a:rPr lang="de-DE" b="1" i="1" dirty="0"/>
              <a:t>Maßnahmen</a:t>
            </a:r>
            <a:r>
              <a:rPr lang="de-DE" i="1" dirty="0"/>
              <a:t> zu treffen, die zur </a:t>
            </a:r>
            <a:r>
              <a:rPr lang="de-DE" b="1" i="1" dirty="0"/>
              <a:t>Ersten Hilfe</a:t>
            </a:r>
            <a:r>
              <a:rPr lang="de-DE" i="1" dirty="0"/>
              <a:t>, Brandbekämpfung und Evakuierung der Beschäftigten erforderlich sind. Dabei hat er der Anwesenheit anderer Personen Rechnung zu tragen. Er hat auch dafür zu sorgen, dass </a:t>
            </a:r>
            <a:r>
              <a:rPr lang="de-DE" b="1" i="1" dirty="0"/>
              <a:t>im Notfall die erforderlichen Verbindungen </a:t>
            </a:r>
            <a:r>
              <a:rPr lang="de-DE" i="1" dirty="0"/>
              <a:t>zu außerbetrieblichen Stellen, insbesondere in den </a:t>
            </a:r>
            <a:r>
              <a:rPr lang="de-DE" b="1" i="1" dirty="0"/>
              <a:t>Bereichen der Ersten Hilfe</a:t>
            </a:r>
            <a:r>
              <a:rPr lang="de-DE" i="1" dirty="0"/>
              <a:t>, der medizinischen Notversorgung, der Bergung und der Brandbekämpfung eingerichtet sind.</a:t>
            </a:r>
          </a:p>
          <a:p>
            <a:pPr marL="0" indent="0">
              <a:buNone/>
            </a:pPr>
            <a:r>
              <a:rPr lang="de-DE" b="1" dirty="0"/>
              <a:t>ArbStättV § 4 Besondere Anforderungen an das Betreiben von Arbeitsstätten</a:t>
            </a:r>
            <a:endParaRPr lang="de-DE" dirty="0"/>
          </a:p>
          <a:p>
            <a:r>
              <a:rPr lang="de-DE" i="1" dirty="0"/>
              <a:t>(5) Der Arbeitgeber hat beim Einrichten und Betreiben von Arbeitsstätten Mittel und </a:t>
            </a:r>
            <a:r>
              <a:rPr lang="de-DE" b="1" i="1" dirty="0"/>
              <a:t>Einrichtungen zur Ersten Hilfe zur Verfügung zu stellen</a:t>
            </a:r>
            <a:r>
              <a:rPr lang="de-DE" i="1" dirty="0"/>
              <a:t> und regelmäßig auf ihre Vollständigkeit und Verwendungsfähigkeit prüfen zu lassen.</a:t>
            </a:r>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Rechtsgrundlagen</a:t>
            </a:r>
          </a:p>
        </p:txBody>
      </p:sp>
    </p:spTree>
    <p:extLst>
      <p:ext uri="{BB962C8B-B14F-4D97-AF65-F5344CB8AC3E}">
        <p14:creationId xmlns:p14="http://schemas.microsoft.com/office/powerpoint/2010/main" val="296523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lstStyle/>
          <a:p>
            <a:pPr marL="0" indent="0">
              <a:buNone/>
            </a:pPr>
            <a:r>
              <a:rPr lang="de-DE" b="1" dirty="0"/>
              <a:t>DGUV Vorschrift 1 (Grundsätze der Prävention) § 8 </a:t>
            </a:r>
            <a:endParaRPr lang="de-DE" dirty="0"/>
          </a:p>
          <a:p>
            <a:r>
              <a:rPr lang="de-DE" i="1" dirty="0"/>
              <a:t>(2) Wird eine </a:t>
            </a:r>
            <a:r>
              <a:rPr lang="de-DE" b="1" i="1" dirty="0"/>
              <a:t>gefährliche Arbeit</a:t>
            </a:r>
            <a:r>
              <a:rPr lang="de-DE" i="1" dirty="0"/>
              <a:t> von einer </a:t>
            </a:r>
            <a:r>
              <a:rPr lang="de-DE" b="1" i="1" dirty="0"/>
              <a:t>Person allein</a:t>
            </a:r>
            <a:r>
              <a:rPr lang="de-DE" i="1" dirty="0"/>
              <a:t> ausgeführt, so hat der Unternehmer über die allgemeinen Schutzmaßnahmen hinaus für geeignete technische oder organisatorische Personenschutzmaßnahmen zu sorgen.</a:t>
            </a:r>
            <a:endParaRPr lang="de-DE" dirty="0"/>
          </a:p>
          <a:p>
            <a:endParaRPr lang="de-DE" dirty="0"/>
          </a:p>
          <a:p>
            <a:pPr marL="0" indent="0">
              <a:buNone/>
            </a:pPr>
            <a:r>
              <a:rPr lang="de-DE" b="1" dirty="0"/>
              <a:t>DGUV Vorschrift 1 (Grundsätze der Prävention) § 25 (Grundsätze der Prävention)</a:t>
            </a:r>
            <a:endParaRPr lang="de-DE" dirty="0"/>
          </a:p>
          <a:p>
            <a:r>
              <a:rPr lang="de-DE" i="1" dirty="0"/>
              <a:t>(1) Der Unternehmer hat unter Berücksichtigung der betrieblichen Verhältnisse durch </a:t>
            </a:r>
            <a:r>
              <a:rPr lang="de-DE" b="1" i="1" dirty="0"/>
              <a:t>Meldeeinrichtungen und organisatorische Maßnahmen</a:t>
            </a:r>
            <a:r>
              <a:rPr lang="de-DE" i="1" dirty="0"/>
              <a:t> dafür zu sorgen, dass unverzüglich die notwendige </a:t>
            </a:r>
            <a:r>
              <a:rPr lang="de-DE" b="1" i="1" dirty="0"/>
              <a:t>Hilfe herbeigerufen</a:t>
            </a:r>
            <a:r>
              <a:rPr lang="de-DE" i="1" dirty="0"/>
              <a:t> und an den Einsatzort geleitet werden kann.</a:t>
            </a:r>
            <a:r>
              <a:rPr lang="de-DE" dirty="0"/>
              <a:t> </a:t>
            </a:r>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Rechtsgrundlagen</a:t>
            </a:r>
          </a:p>
        </p:txBody>
      </p:sp>
    </p:spTree>
    <p:extLst>
      <p:ext uri="{BB962C8B-B14F-4D97-AF65-F5344CB8AC3E}">
        <p14:creationId xmlns:p14="http://schemas.microsoft.com/office/powerpoint/2010/main" val="284082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a:xfrm>
            <a:off x="716458" y="1764294"/>
            <a:ext cx="6391478" cy="4990434"/>
          </a:xfrm>
        </p:spPr>
        <p:txBody>
          <a:bodyPr/>
          <a:lstStyle/>
          <a:p>
            <a:pPr marL="0" indent="0">
              <a:buNone/>
            </a:pPr>
            <a:r>
              <a:rPr lang="de-DE" b="1" dirty="0"/>
              <a:t>Begriffsdefinitionen (DGUV Regel 112-139) </a:t>
            </a:r>
            <a:endParaRPr lang="de-DE" dirty="0"/>
          </a:p>
          <a:p>
            <a:r>
              <a:rPr lang="de-DE" b="1" dirty="0"/>
              <a:t>Gefährliche Arbeiten …</a:t>
            </a:r>
          </a:p>
          <a:p>
            <a:pPr marL="533143" lvl="1" indent="0">
              <a:buNone/>
            </a:pPr>
            <a:r>
              <a:rPr lang="de-DE" sz="1800" b="1" i="1" dirty="0"/>
              <a:t>… </a:t>
            </a:r>
            <a:r>
              <a:rPr lang="de-DE" sz="1800" i="1" dirty="0"/>
              <a:t>sind solche, bei denen eine </a:t>
            </a:r>
            <a:r>
              <a:rPr lang="de-DE" sz="1800" b="1" i="1" dirty="0"/>
              <a:t>erhöhte oder kritische Gefährdung </a:t>
            </a:r>
            <a:r>
              <a:rPr lang="de-DE" sz="1800" i="1" dirty="0"/>
              <a:t>aus dem Arbeitsverfahren, der Art der Tätigkeit, den verwendeten Stoffen sowie aus der Umgebung gegeben sein kann.</a:t>
            </a:r>
            <a:endParaRPr lang="de-DE" sz="1800" dirty="0"/>
          </a:p>
          <a:p>
            <a:pPr marL="533143" lvl="1" indent="0">
              <a:buNone/>
            </a:pPr>
            <a:r>
              <a:rPr lang="de-DE" sz="1800" i="1" u="sng" dirty="0"/>
              <a:t>Anmerkung</a:t>
            </a:r>
            <a:r>
              <a:rPr lang="de-DE" sz="1800" i="1" dirty="0"/>
              <a:t>: Die Ermittlung der Gefährdung siehe Abschnitt 3.3.1 „Gefährdungsermittlung und Beurteilung der Arbeitsbedingungen“.</a:t>
            </a:r>
            <a:endParaRPr lang="de-DE" sz="1800" dirty="0"/>
          </a:p>
          <a:p>
            <a:endParaRPr lang="de-DE" dirty="0"/>
          </a:p>
          <a:p>
            <a:r>
              <a:rPr lang="de-DE" b="1" dirty="0"/>
              <a:t>Alleinarbeiten (Einzelarbeitsplätze) …</a:t>
            </a:r>
          </a:p>
          <a:p>
            <a:pPr marL="533143" lvl="1" indent="0">
              <a:buNone/>
            </a:pPr>
            <a:r>
              <a:rPr lang="de-DE" sz="1800" i="1" dirty="0"/>
              <a:t>… sind solche, die von einer Person allein </a:t>
            </a:r>
            <a:r>
              <a:rPr lang="de-DE" sz="1800" b="1" i="1" dirty="0"/>
              <a:t>außerhalb Ruf- und Sichtweite zu anderen Personen </a:t>
            </a:r>
            <a:r>
              <a:rPr lang="de-DE" sz="1800" i="1" dirty="0"/>
              <a:t>ausgeführt werden.</a:t>
            </a:r>
            <a:r>
              <a:rPr lang="de-DE" sz="1800" dirty="0"/>
              <a:t> </a:t>
            </a:r>
            <a:r>
              <a:rPr lang="de-DE" sz="1800" i="1" dirty="0"/>
              <a:t>Das kann auch für kurzzeitige Alleinarbeiten gelten.</a:t>
            </a:r>
            <a:r>
              <a:rPr lang="de-DE" sz="1800" dirty="0"/>
              <a:t> </a:t>
            </a:r>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Rechtsgrundlagen</a:t>
            </a:r>
          </a:p>
        </p:txBody>
      </p:sp>
      <p:pic>
        <p:nvPicPr>
          <p:cNvPr id="1025" name="Picture 1" descr="page2image55996816">
            <a:extLst>
              <a:ext uri="{FF2B5EF4-FFF2-40B4-BE49-F238E27FC236}">
                <a16:creationId xmlns:a16="http://schemas.microsoft.com/office/drawing/2014/main" id="{DE660B6C-E3DE-A2E2-DB79-723211E04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08" y="4697328"/>
            <a:ext cx="30099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image55997232">
            <a:extLst>
              <a:ext uri="{FF2B5EF4-FFF2-40B4-BE49-F238E27FC236}">
                <a16:creationId xmlns:a16="http://schemas.microsoft.com/office/drawing/2014/main" id="{F4041A6B-E786-C626-CA16-7E4990E96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08" y="2291847"/>
            <a:ext cx="30099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D8AF865-1EBC-192C-104F-0E123F2B5E23}"/>
              </a:ext>
            </a:extLst>
          </p:cNvPr>
          <p:cNvSpPr txBox="1"/>
          <p:nvPr/>
        </p:nvSpPr>
        <p:spPr>
          <a:xfrm>
            <a:off x="8302472" y="6754728"/>
            <a:ext cx="1926336"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Presentec</a:t>
            </a:r>
            <a:r>
              <a:rPr lang="de-DE" sz="1200" dirty="0">
                <a:latin typeface="Arial" panose="020B0604020202020204" pitchFamily="34" charset="0"/>
                <a:cs typeface="Arial" panose="020B0604020202020204" pitchFamily="34" charset="0"/>
              </a:rPr>
              <a:t> GmbH</a:t>
            </a:r>
          </a:p>
        </p:txBody>
      </p:sp>
      <p:sp>
        <p:nvSpPr>
          <p:cNvPr id="5" name="Textfeld 4">
            <a:extLst>
              <a:ext uri="{FF2B5EF4-FFF2-40B4-BE49-F238E27FC236}">
                <a16:creationId xmlns:a16="http://schemas.microsoft.com/office/drawing/2014/main" id="{E49BEBED-87A8-A6B9-B5E3-D411AB8BF9B5}"/>
              </a:ext>
            </a:extLst>
          </p:cNvPr>
          <p:cNvSpPr txBox="1"/>
          <p:nvPr/>
        </p:nvSpPr>
        <p:spPr>
          <a:xfrm>
            <a:off x="8302472" y="4349247"/>
            <a:ext cx="1926336"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Presentec</a:t>
            </a:r>
            <a:r>
              <a:rPr lang="de-DE" sz="1200" dirty="0">
                <a:latin typeface="Arial" panose="020B0604020202020204" pitchFamily="34" charset="0"/>
                <a:cs typeface="Arial" panose="020B0604020202020204" pitchFamily="34" charset="0"/>
              </a:rPr>
              <a:t> GmbH</a:t>
            </a:r>
          </a:p>
        </p:txBody>
      </p:sp>
    </p:spTree>
    <p:extLst>
      <p:ext uri="{BB962C8B-B14F-4D97-AF65-F5344CB8AC3E}">
        <p14:creationId xmlns:p14="http://schemas.microsoft.com/office/powerpoint/2010/main" val="112185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2BBCFF6-8F3E-D04E-8212-A68A2E456007}"/>
              </a:ext>
            </a:extLst>
          </p:cNvPr>
          <p:cNvSpPr>
            <a:spLocks noGrp="1"/>
          </p:cNvSpPr>
          <p:nvPr>
            <p:ph type="body" idx="1"/>
          </p:nvPr>
        </p:nvSpPr>
        <p:spPr/>
        <p:txBody>
          <a:bodyPr>
            <a:normAutofit/>
          </a:bodyPr>
          <a:lstStyle/>
          <a:p>
            <a:endParaRPr lang="de-DE" sz="4800" dirty="0"/>
          </a:p>
        </p:txBody>
      </p:sp>
      <p:sp>
        <p:nvSpPr>
          <p:cNvPr id="3" name="Titel 2">
            <a:extLst>
              <a:ext uri="{FF2B5EF4-FFF2-40B4-BE49-F238E27FC236}">
                <a16:creationId xmlns:a16="http://schemas.microsoft.com/office/drawing/2014/main" id="{59ABBACF-E0B4-9D45-8823-E246DFBE22B1}"/>
              </a:ext>
            </a:extLst>
          </p:cNvPr>
          <p:cNvSpPr>
            <a:spLocks noGrp="1"/>
          </p:cNvSpPr>
          <p:nvPr>
            <p:ph type="title"/>
          </p:nvPr>
        </p:nvSpPr>
        <p:spPr/>
        <p:txBody>
          <a:bodyPr>
            <a:normAutofit fontScale="90000"/>
          </a:bodyPr>
          <a:lstStyle/>
          <a:p>
            <a:r>
              <a:rPr lang="de-DE" dirty="0"/>
              <a:t>Gefährdungsermittlung der Arbeitsbedingungen</a:t>
            </a:r>
          </a:p>
        </p:txBody>
      </p:sp>
      <p:sp>
        <p:nvSpPr>
          <p:cNvPr id="4" name="Foliennummernplatzhalter 3">
            <a:extLst>
              <a:ext uri="{FF2B5EF4-FFF2-40B4-BE49-F238E27FC236}">
                <a16:creationId xmlns:a16="http://schemas.microsoft.com/office/drawing/2014/main" id="{A136BF60-14CC-AF42-AAD9-F214230CFD6A}"/>
              </a:ext>
            </a:extLst>
          </p:cNvPr>
          <p:cNvSpPr>
            <a:spLocks noGrp="1"/>
          </p:cNvSpPr>
          <p:nvPr>
            <p:ph type="sldNum" sz="quarter" idx="11"/>
          </p:nvPr>
        </p:nvSpPr>
        <p:spPr/>
        <p:txBody>
          <a:bodyPr/>
          <a:lstStyle/>
          <a:p>
            <a:fld id="{F0C94032-CD4C-4C25-B0C2-CEC720522D92}" type="slidenum">
              <a:rPr lang="en-US" smtClean="0"/>
              <a:pPr/>
              <a:t>7</a:t>
            </a:fld>
            <a:endParaRPr lang="en-US" dirty="0"/>
          </a:p>
        </p:txBody>
      </p:sp>
    </p:spTree>
    <p:extLst>
      <p:ext uri="{BB962C8B-B14F-4D97-AF65-F5344CB8AC3E}">
        <p14:creationId xmlns:p14="http://schemas.microsoft.com/office/powerpoint/2010/main" val="428787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lstStyle/>
          <a:p>
            <a:r>
              <a:rPr lang="de-DE" dirty="0"/>
              <a:t>Nach § 5 Arbeitsschutzgesetz hat der Unternehmer die mit der Alleinarbeit verbundenen </a:t>
            </a:r>
            <a:r>
              <a:rPr lang="de-DE" b="1" dirty="0"/>
              <a:t>Gefährdungen</a:t>
            </a:r>
            <a:r>
              <a:rPr lang="de-DE" dirty="0"/>
              <a:t> zu </a:t>
            </a:r>
            <a:r>
              <a:rPr lang="de-DE" b="1" dirty="0"/>
              <a:t>ermitteln</a:t>
            </a:r>
            <a:r>
              <a:rPr lang="de-DE" dirty="0"/>
              <a:t> und die Arbeitsbedingungen zu beurteilen (Tabelle 1). Die </a:t>
            </a:r>
            <a:r>
              <a:rPr lang="de-DE" b="1" dirty="0"/>
              <a:t>Beurteilung</a:t>
            </a:r>
            <a:r>
              <a:rPr lang="de-DE" dirty="0"/>
              <a:t> erfolgt anhand der in (Tabelle 2) aufgeführten Gefährdungsstufen sowie der </a:t>
            </a:r>
            <a:r>
              <a:rPr lang="de-DE" b="1" dirty="0"/>
              <a:t>Notfallwahrscheinlichkeit</a:t>
            </a:r>
            <a:r>
              <a:rPr lang="de-DE" dirty="0"/>
              <a:t> (Tabelle 3) und der </a:t>
            </a:r>
            <a:r>
              <a:rPr lang="de-DE" b="1" dirty="0"/>
              <a:t>Zeit bis zum Beginn von Hilfsmaßnahmen </a:t>
            </a:r>
            <a:r>
              <a:rPr lang="de-DE" dirty="0"/>
              <a:t>(Tabelle 4). </a:t>
            </a:r>
          </a:p>
          <a:p>
            <a:pPr marL="0" indent="0">
              <a:buNone/>
            </a:pPr>
            <a:endParaRPr lang="de-DE" dirty="0"/>
          </a:p>
          <a:p>
            <a:r>
              <a:rPr lang="de-DE" dirty="0"/>
              <a:t>Grundsätzlich sind zwei Fragen zu klären:</a:t>
            </a:r>
          </a:p>
          <a:p>
            <a:pPr marL="0" indent="0">
              <a:buNone/>
            </a:pPr>
            <a:endParaRPr lang="de-DE" dirty="0"/>
          </a:p>
          <a:p>
            <a:pPr marL="533143" lvl="1" indent="0">
              <a:buNone/>
            </a:pPr>
            <a:r>
              <a:rPr lang="de-DE" sz="1800" dirty="0"/>
              <a:t>1. Ist Alleinarbeit zulässig?</a:t>
            </a:r>
          </a:p>
          <a:p>
            <a:pPr marL="533143" lvl="1" indent="0">
              <a:buNone/>
            </a:pPr>
            <a:endParaRPr lang="de-DE" sz="1800" dirty="0"/>
          </a:p>
          <a:p>
            <a:pPr marL="533143" lvl="1" indent="0">
              <a:buNone/>
            </a:pPr>
            <a:r>
              <a:rPr lang="de-DE" sz="1800" dirty="0"/>
              <a:t>2. Wenn ja, welche Meldeeinrichtung bzw. Form der Überwachung ist erforderlich?</a:t>
            </a:r>
          </a:p>
          <a:p>
            <a:pPr marL="342900" indent="-342900">
              <a:buFont typeface="+mj-lt"/>
              <a:buAutoNum type="arabicPeriod"/>
            </a:pPr>
            <a:endParaRPr lang="de-DE" dirty="0"/>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spTree>
    <p:extLst>
      <p:ext uri="{BB962C8B-B14F-4D97-AF65-F5344CB8AC3E}">
        <p14:creationId xmlns:p14="http://schemas.microsoft.com/office/powerpoint/2010/main" val="350473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5670-449C-0D7C-7965-EAA3BF86F866}"/>
              </a:ext>
            </a:extLst>
          </p:cNvPr>
          <p:cNvSpPr>
            <a:spLocks noGrp="1"/>
          </p:cNvSpPr>
          <p:nvPr>
            <p:ph idx="1"/>
          </p:nvPr>
        </p:nvSpPr>
        <p:spPr/>
        <p:txBody>
          <a:bodyPr/>
          <a:lstStyle/>
          <a:p>
            <a:pPr marL="0" indent="0">
              <a:buNone/>
            </a:pPr>
            <a:r>
              <a:rPr lang="de-DE" b="1" dirty="0"/>
              <a:t>Tabelle 1: Liste der möglichen Gefährdungsfaktoren nach DGUV Regel 112-139</a:t>
            </a:r>
            <a:endParaRPr lang="de-DE" dirty="0"/>
          </a:p>
          <a:p>
            <a:pPr marL="342900" indent="-342900">
              <a:buFont typeface="+mj-lt"/>
              <a:buAutoNum type="arabicPeriod"/>
            </a:pPr>
            <a:endParaRPr lang="de-DE" dirty="0"/>
          </a:p>
          <a:p>
            <a:endParaRPr lang="de-DE" dirty="0"/>
          </a:p>
        </p:txBody>
      </p:sp>
      <p:sp>
        <p:nvSpPr>
          <p:cNvPr id="3" name="Titel 2">
            <a:extLst>
              <a:ext uri="{FF2B5EF4-FFF2-40B4-BE49-F238E27FC236}">
                <a16:creationId xmlns:a16="http://schemas.microsoft.com/office/drawing/2014/main" id="{F2C96569-19D4-5337-5629-849D5E4F0E6E}"/>
              </a:ext>
            </a:extLst>
          </p:cNvPr>
          <p:cNvSpPr>
            <a:spLocks noGrp="1"/>
          </p:cNvSpPr>
          <p:nvPr>
            <p:ph type="title"/>
          </p:nvPr>
        </p:nvSpPr>
        <p:spPr/>
        <p:txBody>
          <a:bodyPr/>
          <a:lstStyle/>
          <a:p>
            <a:r>
              <a:rPr lang="de-DE" dirty="0">
                <a:solidFill>
                  <a:schemeClr val="tx1"/>
                </a:solidFill>
              </a:rPr>
              <a:t>Gefährdungsermittlung der Arbeitsbedingungen (DGUV Regel 112-139)</a:t>
            </a:r>
          </a:p>
        </p:txBody>
      </p:sp>
      <p:pic>
        <p:nvPicPr>
          <p:cNvPr id="5" name="Grafik 4" descr="Ein Bild, das Tisch enthält.&#10;&#10;Automatisch generierte Beschreibung">
            <a:extLst>
              <a:ext uri="{FF2B5EF4-FFF2-40B4-BE49-F238E27FC236}">
                <a16:creationId xmlns:a16="http://schemas.microsoft.com/office/drawing/2014/main" id="{5FB659AE-71D2-4AA2-6A71-68DDEF674B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56880" y="2090960"/>
            <a:ext cx="7779639" cy="5040487"/>
          </a:xfrm>
          <a:prstGeom prst="rect">
            <a:avLst/>
          </a:prstGeom>
        </p:spPr>
      </p:pic>
      <p:sp>
        <p:nvSpPr>
          <p:cNvPr id="6" name="Textfeld 5">
            <a:extLst>
              <a:ext uri="{FF2B5EF4-FFF2-40B4-BE49-F238E27FC236}">
                <a16:creationId xmlns:a16="http://schemas.microsoft.com/office/drawing/2014/main" id="{3588512C-603B-3D29-3E80-92FB388C32D5}"/>
              </a:ext>
            </a:extLst>
          </p:cNvPr>
          <p:cNvSpPr txBox="1"/>
          <p:nvPr/>
        </p:nvSpPr>
        <p:spPr>
          <a:xfrm rot="16200000">
            <a:off x="8146894" y="5764823"/>
            <a:ext cx="2456249"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DGUV Regel 112-139</a:t>
            </a:r>
          </a:p>
        </p:txBody>
      </p:sp>
    </p:spTree>
    <p:extLst>
      <p:ext uri="{BB962C8B-B14F-4D97-AF65-F5344CB8AC3E}">
        <p14:creationId xmlns:p14="http://schemas.microsoft.com/office/powerpoint/2010/main" val="967956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0" ma:contentTypeDescription="Ein neues Dokument erstellen." ma:contentTypeScope="" ma:versionID="e4c23a9a2793195ba939343c98d70f73">
  <xsd:schema xmlns:xsd="http://www.w3.org/2001/XMLSchema" xmlns:xs="http://www.w3.org/2001/XMLSchema" xmlns:p="http://schemas.microsoft.com/office/2006/metadata/properties" xmlns:ns2="0ba9638b-9898-400c-aa80-e8ce42f10e4c" targetNamespace="http://schemas.microsoft.com/office/2006/metadata/properties" ma:root="true" ma:fieldsID="303bd03723d58fbe55d672c4a7e6d136"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33703-72F7-41C1-ABD6-E5E84939F051}">
  <ds:schemaRefs>
    <ds:schemaRef ds:uri="http://www.w3.org/XML/1998/namespace"/>
    <ds:schemaRef ds:uri="9822a998-3653-485f-bb6f-8cfd9711d61a"/>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131EABB8-B00E-4AE7-A6B8-53AD69AA9C3C}">
  <ds:schemaRefs>
    <ds:schemaRef ds:uri="http://schemas.microsoft.com/sharepoint/v3/contenttype/forms"/>
  </ds:schemaRefs>
</ds:datastoreItem>
</file>

<file path=customXml/itemProps3.xml><?xml version="1.0" encoding="utf-8"?>
<ds:datastoreItem xmlns:ds="http://schemas.openxmlformats.org/officeDocument/2006/customXml" ds:itemID="{F00B6D17-D64A-4B14-A054-0DC6D83FEFC2}"/>
</file>

<file path=docProps/app.xml><?xml version="1.0" encoding="utf-8"?>
<Properties xmlns="http://schemas.openxmlformats.org/officeDocument/2006/extended-properties" xmlns:vt="http://schemas.openxmlformats.org/officeDocument/2006/docPropsVTypes">
  <Template>Galathea.thmx</Template>
  <TotalTime>0</TotalTime>
  <Words>1222</Words>
  <Application>Microsoft Macintosh PowerPoint</Application>
  <PresentationFormat>Benutzerdefiniert</PresentationFormat>
  <Paragraphs>114</Paragraphs>
  <Slides>23</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Courier New</vt:lpstr>
      <vt:lpstr>Symbol</vt:lpstr>
      <vt:lpstr>Tw Cen MT</vt:lpstr>
      <vt:lpstr>Wingdings</vt:lpstr>
      <vt:lpstr>Wingdings 2</vt:lpstr>
      <vt:lpstr>Median</vt:lpstr>
      <vt:lpstr>PowerPoint-Präsentation</vt:lpstr>
      <vt:lpstr>In diesem Modul lernt man unter anderem:</vt:lpstr>
      <vt:lpstr>Rechtsgrundlagen</vt:lpstr>
      <vt:lpstr>Rechtsgrundlagen</vt:lpstr>
      <vt:lpstr>Rechtsgrundlagen</vt:lpstr>
      <vt:lpstr>Rechtsgrundlagen</vt:lpstr>
      <vt:lpstr>Gefährdungsermittlung der Arbeitsbedingungen</vt:lpstr>
      <vt:lpstr>Gefährdungsermittlung der Arbeitsbedingungen (DGUV Regel 112-139)</vt:lpstr>
      <vt:lpstr>Gefährdungsermittlung der Arbeitsbedingungen (DGUV Regel 112-139)</vt:lpstr>
      <vt:lpstr>Gefährdungsermittlung der Arbeitsbedingungen (DGUV Regel 112-139)</vt:lpstr>
      <vt:lpstr>Gefährdungsermittlung der Arbeitsbedingungen (DGUV Regel 112-139)</vt:lpstr>
      <vt:lpstr>Gefährdungsermittlung der Arbeitsbedingungen (DGUV Regel 112-139)</vt:lpstr>
      <vt:lpstr>Gefährdungsermittlung der Arbeitsbedingungen (DGUV Regel 112-139)</vt:lpstr>
      <vt:lpstr>Gefährdungsermittlung der Arbeitsbedingungen (DGUV Regel 112-139)</vt:lpstr>
      <vt:lpstr>Gefährdungsermittlung der Arbeitsbedingungen (DGUV Regel 112-139)</vt:lpstr>
      <vt:lpstr>Gefährdungsermittlung der Arbeitsbedingungen (DGUV Regel 112-139)</vt:lpstr>
      <vt:lpstr>Auswahl einer geeignete Meldeeinrichtung</vt:lpstr>
      <vt:lpstr>Auswahl einer geeignete Meldeeinrichtung (DGUV Information 212-139)</vt:lpstr>
      <vt:lpstr>Auswahl einer geeignete Meldeeinrichtung (DGUV Information 212-139)</vt:lpstr>
      <vt:lpstr>Auswahl einer geeignete Meldeeinrichtung (DGUV Information 212-139)</vt:lpstr>
      <vt:lpstr>Auswahl einer geeignete Meldeeinrichtung (DGUV Information 212-139)</vt:lpstr>
      <vt:lpstr>Auswahl einer geeignete Meldeeinrichtung (DGUV Information 212-139)</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René Brünn</cp:lastModifiedBy>
  <cp:revision>329</cp:revision>
  <cp:lastPrinted>2020-07-01T09:08:57Z</cp:lastPrinted>
  <dcterms:created xsi:type="dcterms:W3CDTF">2015-03-20T11:44:40Z</dcterms:created>
  <dcterms:modified xsi:type="dcterms:W3CDTF">2022-08-05T09:05:05Z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0x010100F7E23D9C9892894798AC891BD5911726</vt:lpwstr>
  </property>
  <property fmtid="{D5CDD505-2E9C-101B-9397-08002B2CF9AE}" pid="3" name="Order">
    <vt:r8>3770700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ies>
</file>