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328" r:id="rId5"/>
    <p:sldId id="331" r:id="rId6"/>
    <p:sldId id="2142" r:id="rId7"/>
    <p:sldId id="2144" r:id="rId8"/>
    <p:sldId id="2105" r:id="rId9"/>
    <p:sldId id="2106" r:id="rId10"/>
    <p:sldId id="2107" r:id="rId11"/>
    <p:sldId id="2127" r:id="rId12"/>
    <p:sldId id="2145" r:id="rId13"/>
    <p:sldId id="2146" r:id="rId14"/>
    <p:sldId id="2120" r:id="rId15"/>
    <p:sldId id="2147" r:id="rId16"/>
    <p:sldId id="2118" r:id="rId17"/>
    <p:sldId id="2119" r:id="rId18"/>
    <p:sldId id="2143" r:id="rId19"/>
    <p:sldId id="2148" r:id="rId20"/>
    <p:sldId id="2139" r:id="rId21"/>
    <p:sldId id="2149" r:id="rId22"/>
    <p:sldId id="2150" r:id="rId23"/>
    <p:sldId id="2151" r:id="rId24"/>
    <p:sldId id="2152" r:id="rId25"/>
    <p:sldId id="1859" r:id="rId26"/>
    <p:sldId id="2154" r:id="rId27"/>
    <p:sldId id="2155" r:id="rId28"/>
    <p:sldId id="1858" r:id="rId29"/>
    <p:sldId id="1993" r:id="rId30"/>
    <p:sldId id="2130" r:id="rId31"/>
    <p:sldId id="2141" r:id="rId32"/>
    <p:sldId id="2138" r:id="rId33"/>
    <p:sldId id="327" r:id="rId34"/>
  </p:sldIdLst>
  <p:sldSz cx="10693400" cy="7561263"/>
  <p:notesSz cx="6858000" cy="9144000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e Rethfeldt" initials="RR" lastIdx="2" clrIdx="0"/>
  <p:cmAuthor id="1" name="Kevin W" initials="KW" lastIdx="5" clrIdx="1">
    <p:extLst>
      <p:ext uri="{19B8F6BF-5375-455C-9EA6-DF929625EA0E}">
        <p15:presenceInfo xmlns:p15="http://schemas.microsoft.com/office/powerpoint/2012/main" userId="1b61c36151cb87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02A"/>
    <a:srgbClr val="313130"/>
    <a:srgbClr val="707173"/>
    <a:srgbClr val="9C9E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36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208" y="1192"/>
      </p:cViewPr>
      <p:guideLst>
        <p:guide orient="horz" pos="2160"/>
        <p:guide pos="2880"/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564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E24CA49-D0AF-C243-ABC7-BA8CE67964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92F57F-57C1-D44D-849E-1A9EF8E2FC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D5537-8960-5345-9676-6A014C1001AA}" type="datetimeFigureOut">
              <a:rPr lang="de-DE" smtClean="0"/>
              <a:t>29.04.22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36374D-DD61-FF48-B6FD-CF7AF51CED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445D95-BDB8-C044-B780-EE58A00EF7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58C9-E22C-AD4F-B815-9935829B39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86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E1D88-0E6A-4539-9D35-3D390C4BC5E1}" type="datetimeFigureOut">
              <a:rPr lang="de-DE" smtClean="0"/>
              <a:t>29.04.22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4071B-1E21-49AC-A8E1-A6A2B915F8F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19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9446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80915" indent="-300352" defTabSz="949446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201407" indent="-240281" defTabSz="949446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81970" indent="-240281" defTabSz="949446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162533" indent="-240281" defTabSz="949446" eaLnBrk="0" hangingPunct="0"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643096" indent="-240281" defTabSz="94944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3123659" indent="-240281" defTabSz="94944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604222" indent="-240281" defTabSz="94944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4084785" indent="-240281" defTabSz="949446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F005C9FC-2046-4DA0-BE0D-57EA49D88F46}" type="slidenum">
              <a:rPr lang="de-DE" sz="1300" b="0"/>
              <a:pPr/>
              <a:t>7</a:t>
            </a:fld>
            <a:endParaRPr lang="de-DE" sz="1300" b="0" dirty="0"/>
          </a:p>
        </p:txBody>
      </p:sp>
      <p:sp>
        <p:nvSpPr>
          <p:cNvPr id="299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0914" y="4861194"/>
            <a:ext cx="5682235" cy="46050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0441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defTabSz="903288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defTabSz="903288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defTabSz="903288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defTabSz="903288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fld id="{36B34A59-5D71-48B7-B4D0-1786272CBF11}" type="slidenum">
              <a:rPr lang="de-DE" sz="1200" b="0" smtClean="0"/>
              <a:pPr/>
              <a:t>11</a:t>
            </a:fld>
            <a:endParaRPr lang="de-DE" sz="1200" b="0" dirty="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670425"/>
            <a:ext cx="5329238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429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3211BF-F974-45D6-B2F0-274F7966F666}" type="slidenum">
              <a:rPr lang="de-DE">
                <a:solidFill>
                  <a:prstClr val="black"/>
                </a:solidFill>
              </a:rPr>
              <a:pPr/>
              <a:t>17</a:t>
            </a:fld>
            <a:endParaRPr lang="de-DE" dirty="0">
              <a:solidFill>
                <a:prstClr val="black"/>
              </a:solidFill>
            </a:endParaRPr>
          </a:p>
        </p:txBody>
      </p:sp>
      <p:sp>
        <p:nvSpPr>
          <p:cNvPr id="141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7075" y="738188"/>
            <a:ext cx="5210175" cy="3686175"/>
          </a:xfrm>
          <a:ln/>
        </p:spPr>
      </p:sp>
      <p:sp>
        <p:nvSpPr>
          <p:cNvPr id="141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56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4FCFC-8990-44CC-B86C-6FBF5AB72637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95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30383D4-9E6E-F742-87EC-3CF28B436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7443" y="2944244"/>
            <a:ext cx="1572986" cy="157298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36000"/>
              </a:prstClr>
            </a:outerShdw>
          </a:effectLst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56D0CF8-833C-433D-9E79-C579812850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675" y="487363"/>
            <a:ext cx="9513888" cy="22701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4/29/22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7485380" cy="4872814"/>
          </a:xfrm>
        </p:spPr>
        <p:txBody>
          <a:bodyPr/>
          <a:lstStyle/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109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71345" y="6049011"/>
            <a:ext cx="8554720" cy="756126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buFontTx/>
              <a:buNone/>
              <a:defRPr sz="1400"/>
            </a:lvl2pPr>
            <a:lvl3pPr>
              <a:buFontTx/>
              <a:buNone/>
              <a:defRPr sz="11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white">
          <a:xfrm>
            <a:off x="-10693" y="5040842"/>
            <a:ext cx="10693400" cy="97792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10693" y="5141659"/>
            <a:ext cx="1710944" cy="78637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807185" y="5131577"/>
            <a:ext cx="8886215" cy="78637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1345" y="5124856"/>
            <a:ext cx="8554720" cy="756126"/>
          </a:xfrm>
        </p:spPr>
        <p:txBody>
          <a:bodyPr anchor="ctr"/>
          <a:lstStyle>
            <a:lvl1pPr algn="l">
              <a:buNone/>
              <a:defRPr sz="32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693122" y="0"/>
            <a:ext cx="117627" cy="757134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307157" y="6889151"/>
            <a:ext cx="3118908" cy="402567"/>
          </a:xfrm>
          <a:prstGeom prst="rect">
            <a:avLst/>
          </a:prstGeo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4/29/22</a:t>
            </a:fld>
            <a:endParaRPr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5145858"/>
            <a:ext cx="1693122" cy="731626"/>
          </a:xfrm>
        </p:spPr>
        <p:txBody>
          <a:bodyPr rtlCol="0"/>
          <a:lstStyle>
            <a:lvl1pPr>
              <a:defRPr sz="32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 sz="320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871345" y="6888938"/>
            <a:ext cx="5346700" cy="402567"/>
          </a:xfrm>
          <a:prstGeom prst="rect">
            <a:avLst/>
          </a:prstGeo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5007" y="0"/>
            <a:ext cx="8868393" cy="5037481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120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4/29/22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663603" y="1714500"/>
            <a:ext cx="2584238" cy="5039880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670" y="1714500"/>
            <a:ext cx="6505152" cy="5039880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663604" y="6889154"/>
            <a:ext cx="258423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4/29/22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34672" y="6888939"/>
            <a:ext cx="6517879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Rechteck 6"/>
          <p:cNvSpPr/>
          <p:nvPr/>
        </p:nvSpPr>
        <p:spPr bwMode="white">
          <a:xfrm>
            <a:off x="7129305" y="0"/>
            <a:ext cx="374269" cy="7561263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7182772" y="672112"/>
            <a:ext cx="267335" cy="6889151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7182772" y="0"/>
            <a:ext cx="267335" cy="588098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7022391" y="151099"/>
            <a:ext cx="588098" cy="285901"/>
          </a:xfrm>
        </p:spPr>
        <p:txBody>
          <a:bodyPr/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erade Verbindung 5"/>
          <p:cNvCxnSpPr/>
          <p:nvPr userDrawn="1"/>
        </p:nvCxnSpPr>
        <p:spPr bwMode="auto">
          <a:xfrm flipH="1">
            <a:off x="0" y="1404367"/>
            <a:ext cx="1069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50892" indent="-250892">
              <a:buFont typeface="Wingdings" pitchFamily="2" charset="2"/>
              <a:buChar char="§"/>
              <a:defRPr sz="1800" b="0"/>
            </a:lvl1pPr>
            <a:lvl2pPr marL="784035" indent="-250892">
              <a:buFont typeface="Symbol" charset="2"/>
              <a:buChar char="-"/>
              <a:defRPr sz="1600" b="0"/>
            </a:lvl2pPr>
            <a:lvl3pPr marL="1176052">
              <a:buFont typeface="Courier New" pitchFamily="49" charset="0"/>
              <a:buChar char="o"/>
              <a:defRPr sz="1400" b="0"/>
            </a:lvl3pPr>
            <a:lvl4pPr marL="1568072" indent="-248932">
              <a:buFont typeface="Arial" charset="0"/>
              <a:buChar char="•"/>
              <a:defRPr sz="1400" b="0"/>
            </a:lvl4pPr>
            <a:lvl5pPr marL="1960090">
              <a:defRPr sz="1400" b="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5C02A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89C296-15D4-E74A-895E-0A457A8331D7}" type="slidenum">
              <a:rPr lang="de-DE" sz="120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22164" y="324247"/>
            <a:ext cx="6696744" cy="84953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0271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5" y="1620391"/>
            <a:ext cx="4668009" cy="5400599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 bwMode="auto">
          <a:xfrm flipH="1">
            <a:off x="0" y="1404367"/>
            <a:ext cx="1069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5C02A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89C296-15D4-E74A-895E-0A457A8331D7}" type="slidenum">
              <a:rPr lang="de-DE" sz="120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1"/>
          </p:nvPr>
        </p:nvSpPr>
        <p:spPr>
          <a:xfrm>
            <a:off x="5454712" y="1620391"/>
            <a:ext cx="4716524" cy="5400599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4977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5" y="2340471"/>
            <a:ext cx="4668009" cy="4680519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4712" y="2340471"/>
            <a:ext cx="4716524" cy="4680519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cxnSp>
        <p:nvCxnSpPr>
          <p:cNvPr id="10" name="Gerade Verbindung 9"/>
          <p:cNvCxnSpPr/>
          <p:nvPr userDrawn="1"/>
        </p:nvCxnSpPr>
        <p:spPr bwMode="auto">
          <a:xfrm flipH="1">
            <a:off x="0" y="1404367"/>
            <a:ext cx="10693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95C02A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89C296-15D4-E74A-895E-0A457A8331D7}" type="slidenum">
              <a:rPr lang="de-DE" sz="1200" smtClean="0"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sz="1200" dirty="0"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idx="11"/>
          </p:nvPr>
        </p:nvSpPr>
        <p:spPr>
          <a:xfrm>
            <a:off x="534671" y="1620391"/>
            <a:ext cx="4668013" cy="70536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97863" indent="0">
              <a:buNone/>
              <a:defRPr sz="2200" b="1"/>
            </a:lvl2pPr>
            <a:lvl3pPr marL="995724" indent="0">
              <a:buNone/>
              <a:defRPr sz="2000" b="1"/>
            </a:lvl3pPr>
            <a:lvl4pPr marL="1493588" indent="0">
              <a:buNone/>
              <a:defRPr sz="1700" b="1"/>
            </a:lvl4pPr>
            <a:lvl5pPr marL="1991449" indent="0">
              <a:buNone/>
              <a:defRPr sz="1700" b="1"/>
            </a:lvl5pPr>
            <a:lvl6pPr marL="2489311" indent="0">
              <a:buNone/>
              <a:defRPr sz="1700" b="1"/>
            </a:lvl6pPr>
            <a:lvl7pPr marL="2987174" indent="0">
              <a:buNone/>
              <a:defRPr sz="1700" b="1"/>
            </a:lvl7pPr>
            <a:lvl8pPr marL="3485038" indent="0">
              <a:buNone/>
              <a:defRPr sz="1700" b="1"/>
            </a:lvl8pPr>
            <a:lvl9pPr marL="3982900" indent="0">
              <a:buNone/>
              <a:defRPr sz="17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idx="12"/>
          </p:nvPr>
        </p:nvSpPr>
        <p:spPr>
          <a:xfrm>
            <a:off x="5454712" y="1620391"/>
            <a:ext cx="4716524" cy="70536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97863" indent="0">
              <a:buNone/>
              <a:defRPr sz="2200" b="1"/>
            </a:lvl2pPr>
            <a:lvl3pPr marL="995724" indent="0">
              <a:buNone/>
              <a:defRPr sz="2000" b="1"/>
            </a:lvl3pPr>
            <a:lvl4pPr marL="1493588" indent="0">
              <a:buNone/>
              <a:defRPr sz="1700" b="1"/>
            </a:lvl4pPr>
            <a:lvl5pPr marL="1991449" indent="0">
              <a:buNone/>
              <a:defRPr sz="1700" b="1"/>
            </a:lvl5pPr>
            <a:lvl6pPr marL="2489311" indent="0">
              <a:buNone/>
              <a:defRPr sz="1700" b="1"/>
            </a:lvl6pPr>
            <a:lvl7pPr marL="2987174" indent="0">
              <a:buNone/>
              <a:defRPr sz="1700" b="1"/>
            </a:lvl7pPr>
            <a:lvl8pPr marL="3485038" indent="0">
              <a:buNone/>
              <a:defRPr sz="1700" b="1"/>
            </a:lvl8pPr>
            <a:lvl9pPr marL="3982900" indent="0">
              <a:buNone/>
              <a:defRPr sz="17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482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>
          <a:gsLst>
            <a:gs pos="0">
              <a:srgbClr val="B8B4AD">
                <a:lumMod val="56000"/>
              </a:srgbClr>
            </a:gs>
            <a:gs pos="68000">
              <a:srgbClr val="313130">
                <a:lumMod val="100000"/>
                <a:alpha val="98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EEF55E49-4A8A-4CBC-B874-56913EEE6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64" b="98746" l="1271" r="89932">
                        <a14:foregroundMark x1="10459" y1="62942" x2="10459" y2="62942"/>
                        <a14:foregroundMark x1="10753" y1="59635" x2="10948" y2="63626"/>
                        <a14:foregroundMark x1="12317" y1="88369" x2="14174" y2="89852"/>
                        <a14:foregroundMark x1="24927" y1="52109" x2="26784" y2="52566"/>
                        <a14:foregroundMark x1="35582" y1="59635" x2="37439" y2="61117"/>
                        <a14:foregroundMark x1="43597" y1="68187" x2="44379" y2="69327"/>
                        <a14:foregroundMark x1="47312" y1="85177" x2="47214" y2="89510"/>
                        <a14:foregroundMark x1="43304" y1="96579" x2="43500" y2="98746"/>
                        <a14:foregroundMark x1="5767" y1="84493" x2="5865" y2="85519"/>
                        <a14:foregroundMark x1="1857" y1="79019" x2="3324" y2="79704"/>
                        <a14:foregroundMark x1="1857" y1="96921" x2="1466" y2="97719"/>
                        <a14:foregroundMark x1="23656" y1="98632" x2="25220" y2="98632"/>
                        <a14:foregroundMark x1="1271" y1="73318" x2="1271" y2="76055"/>
                        <a14:foregroundMark x1="1857" y1="54618" x2="1857" y2="55872"/>
                        <a14:foregroundMark x1="9775" y1="51083" x2="10753" y2="514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4764"/>
            <a:ext cx="9817100" cy="841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01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6458" y="252042"/>
            <a:ext cx="8384680" cy="10921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716458" y="1764295"/>
            <a:ext cx="5303342" cy="4956828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7" name="Inhaltsplatzhalter 7">
            <a:extLst>
              <a:ext uri="{FF2B5EF4-FFF2-40B4-BE49-F238E27FC236}">
                <a16:creationId xmlns:a16="http://schemas.microsoft.com/office/drawing/2014/main" id="{92E23FC0-EFBC-436A-A0C7-4941D9634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1773" y="1764295"/>
            <a:ext cx="3653607" cy="415073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A88330FD-CC9F-41EA-BF44-7C131A685D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1773" y="6359173"/>
            <a:ext cx="3653607" cy="36195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</a:lstStyle>
          <a:p>
            <a:pPr lvl="0" eaLnBrk="1" latinLnBrk="0" hangingPunct="1"/>
            <a:endParaRPr dirty="0"/>
          </a:p>
          <a:p>
            <a:pPr lvl="1" eaLnBrk="1" latinLnBrk="0" hangingPunct="1"/>
            <a:endParaRPr dirty="0"/>
          </a:p>
          <a:p>
            <a:pPr lvl="2" eaLnBrk="1" latinLnBrk="0" hangingPunct="1"/>
            <a:endParaRPr dirty="0"/>
          </a:p>
          <a:p>
            <a:pPr lvl="3" eaLnBrk="1" latinLnBrk="0" hangingPunct="1"/>
            <a:endParaRPr dirty="0"/>
          </a:p>
          <a:p>
            <a:pPr lvl="4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43831" cy="1844808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 bwMode="white">
          <a:xfrm>
            <a:off x="0" y="1680280"/>
            <a:ext cx="10693400" cy="1260211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764295"/>
            <a:ext cx="1514898" cy="1092182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604010" y="1764295"/>
            <a:ext cx="9089390" cy="109218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4010" y="1764295"/>
            <a:ext cx="8911167" cy="1092182"/>
          </a:xfrm>
        </p:spPr>
        <p:txBody>
          <a:bodyPr>
            <a:normAutofit/>
          </a:bodyPr>
          <a:lstStyle>
            <a:lvl1pPr algn="l">
              <a:buNone/>
              <a:defRPr sz="3600" b="0" cap="none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4/29/22</a:t>
            </a:fld>
            <a:endParaRPr lang="en-US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9490393" y="6904903"/>
            <a:ext cx="1514898" cy="911742"/>
          </a:xfrm>
        </p:spPr>
        <p:txBody>
          <a:bodyPr>
            <a:no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73957" cy="1092182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712893" y="1752571"/>
            <a:ext cx="4544695" cy="294325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5665843" y="1752571"/>
            <a:ext cx="4544695" cy="5040842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6" name="Inhaltsplatzhalter 8">
            <a:extLst>
              <a:ext uri="{FF2B5EF4-FFF2-40B4-BE49-F238E27FC236}">
                <a16:creationId xmlns:a16="http://schemas.microsoft.com/office/drawing/2014/main" id="{B3E7C991-BDFC-46E7-8849-BB9032F9F7C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2892" y="4791074"/>
            <a:ext cx="4544695" cy="2002339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82" y="301050"/>
            <a:ext cx="8472593" cy="95916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712893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5614035" y="2688449"/>
            <a:ext cx="4544695" cy="394866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‹Nr.›</a:t>
            </a:fld>
            <a:endParaRPr kumimoji="0" lang="en-US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712893" y="1932323"/>
            <a:ext cx="4544695" cy="705718"/>
          </a:xfrm>
          <a:solidFill>
            <a:srgbClr val="707173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5614035" y="1932323"/>
            <a:ext cx="4544695" cy="705718"/>
          </a:xfrm>
          <a:solidFill>
            <a:srgbClr val="9C9E9F"/>
          </a:solidFill>
        </p:spPr>
        <p:txBody>
          <a:bodyPr rtlCol="0" anchor="ctr"/>
          <a:lstStyle>
            <a:lvl1pPr marL="0" indent="0">
              <a:buFontTx/>
              <a:buNone/>
              <a:defRPr sz="23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393007" cy="1092182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4/29/22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889151"/>
            <a:ext cx="623782" cy="4200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2894" y="301050"/>
            <a:ext cx="8364432" cy="959160"/>
          </a:xfrm>
        </p:spPr>
        <p:txBody>
          <a:bodyPr anchor="ctr">
            <a:normAutofit/>
          </a:bodyPr>
          <a:lstStyle>
            <a:lvl1pPr algn="l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128934" y="6889151"/>
            <a:ext cx="3118908" cy="402567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4/29/22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712894" y="6888938"/>
            <a:ext cx="6339655" cy="402567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‹Nr.›</a:t>
            </a:fld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2893" y="1932323"/>
            <a:ext cx="1871345" cy="47888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56458" tIns="208611" rIns="156458" bIns="104306">
            <a:normAutofit/>
          </a:bodyPr>
          <a:lstStyle>
            <a:lvl1pPr marL="0" indent="0">
              <a:spcAft>
                <a:spcPts val="1141"/>
              </a:spcAft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endParaRPr kumimoji="0"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762462" y="1932323"/>
            <a:ext cx="4290087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Inhaltsplatzhalter 8">
            <a:extLst>
              <a:ext uri="{FF2B5EF4-FFF2-40B4-BE49-F238E27FC236}">
                <a16:creationId xmlns:a16="http://schemas.microsoft.com/office/drawing/2014/main" id="{665449DE-67B4-4224-9941-3FD1390862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28934" y="1931071"/>
            <a:ext cx="3118908" cy="4872814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C46BD69A-531B-8440-9045-6D3BD9E88E1F}"/>
              </a:ext>
            </a:extLst>
          </p:cNvPr>
          <p:cNvSpPr/>
          <p:nvPr userDrawn="1"/>
        </p:nvSpPr>
        <p:spPr>
          <a:xfrm>
            <a:off x="-1374" y="-2196"/>
            <a:ext cx="10694774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4921 w 10708321"/>
              <a:gd name="connsiteY0" fmla="*/ 0 h 3337240"/>
              <a:gd name="connsiteX1" fmla="*/ 10708321 w 10708321"/>
              <a:gd name="connsiteY1" fmla="*/ 0 h 3337240"/>
              <a:gd name="connsiteX2" fmla="*/ 10708321 w 10708321"/>
              <a:gd name="connsiteY2" fmla="*/ 677763 h 3337240"/>
              <a:gd name="connsiteX3" fmla="*/ 633 w 10708321"/>
              <a:gd name="connsiteY3" fmla="*/ 3337240 h 3337240"/>
              <a:gd name="connsiteX4" fmla="*/ 14921 w 10708321"/>
              <a:gd name="connsiteY4" fmla="*/ 0 h 3337240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0 w 10693400"/>
              <a:gd name="connsiteY0" fmla="*/ 0 h 3246746"/>
              <a:gd name="connsiteX1" fmla="*/ 10693400 w 10693400"/>
              <a:gd name="connsiteY1" fmla="*/ 0 h 3246746"/>
              <a:gd name="connsiteX2" fmla="*/ 10693400 w 10693400"/>
              <a:gd name="connsiteY2" fmla="*/ 677763 h 3246746"/>
              <a:gd name="connsiteX3" fmla="*/ 14287 w 10693400"/>
              <a:gd name="connsiteY3" fmla="*/ 3246746 h 3246746"/>
              <a:gd name="connsiteX4" fmla="*/ 0 w 10693400"/>
              <a:gd name="connsiteY4" fmla="*/ 0 h 3246746"/>
              <a:gd name="connsiteX0" fmla="*/ 1374 w 10694774"/>
              <a:gd name="connsiteY0" fmla="*/ 0 h 3246746"/>
              <a:gd name="connsiteX1" fmla="*/ 10694774 w 10694774"/>
              <a:gd name="connsiteY1" fmla="*/ 0 h 3246746"/>
              <a:gd name="connsiteX2" fmla="*/ 10694774 w 10694774"/>
              <a:gd name="connsiteY2" fmla="*/ 677763 h 3246746"/>
              <a:gd name="connsiteX3" fmla="*/ 1374 w 10694774"/>
              <a:gd name="connsiteY3" fmla="*/ 3246746 h 3246746"/>
              <a:gd name="connsiteX4" fmla="*/ 1374 w 10694774"/>
              <a:gd name="connsiteY4" fmla="*/ 0 h 3246746"/>
              <a:gd name="connsiteX0" fmla="*/ 1374 w 10694774"/>
              <a:gd name="connsiteY0" fmla="*/ 0 h 3518218"/>
              <a:gd name="connsiteX1" fmla="*/ 10694774 w 10694774"/>
              <a:gd name="connsiteY1" fmla="*/ 0 h 3518218"/>
              <a:gd name="connsiteX2" fmla="*/ 10694774 w 10694774"/>
              <a:gd name="connsiteY2" fmla="*/ 677763 h 3518218"/>
              <a:gd name="connsiteX3" fmla="*/ 1374 w 10694774"/>
              <a:gd name="connsiteY3" fmla="*/ 3518218 h 3518218"/>
              <a:gd name="connsiteX4" fmla="*/ 1374 w 10694774"/>
              <a:gd name="connsiteY4" fmla="*/ 0 h 3518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4" h="3518218">
                <a:moveTo>
                  <a:pt x="1374" y="0"/>
                </a:moveTo>
                <a:lnTo>
                  <a:pt x="10694774" y="0"/>
                </a:lnTo>
                <a:lnTo>
                  <a:pt x="10694774" y="677763"/>
                </a:lnTo>
                <a:lnTo>
                  <a:pt x="1374" y="3518218"/>
                </a:lnTo>
                <a:cubicBezTo>
                  <a:pt x="-3388" y="2466132"/>
                  <a:pt x="6136" y="1052086"/>
                  <a:pt x="1374" y="0"/>
                </a:cubicBezTo>
                <a:close/>
              </a:path>
            </a:pathLst>
          </a:custGeom>
          <a:solidFill>
            <a:srgbClr val="95C02A">
              <a:alpha val="6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712893" y="252042"/>
            <a:ext cx="8468148" cy="1092182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716458" y="1764294"/>
            <a:ext cx="9534948" cy="499043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361027"/>
            <a:ext cx="10693400" cy="352859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" y="1617758"/>
            <a:ext cx="503999" cy="21600"/>
          </a:xfrm>
          <a:prstGeom prst="rect">
            <a:avLst/>
          </a:prstGeom>
          <a:solidFill>
            <a:srgbClr val="3131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98" y="1617757"/>
            <a:ext cx="10116000" cy="21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hteck 5">
            <a:extLst>
              <a:ext uri="{FF2B5EF4-FFF2-40B4-BE49-F238E27FC236}">
                <a16:creationId xmlns:a16="http://schemas.microsoft.com/office/drawing/2014/main" id="{5E8D123A-4BA5-4942-AB27-B0DA0ED60D78}"/>
              </a:ext>
            </a:extLst>
          </p:cNvPr>
          <p:cNvSpPr/>
          <p:nvPr userDrawn="1"/>
        </p:nvSpPr>
        <p:spPr>
          <a:xfrm flipH="1" flipV="1">
            <a:off x="0" y="7195476"/>
            <a:ext cx="10694775" cy="360000"/>
          </a:xfrm>
          <a:custGeom>
            <a:avLst/>
            <a:gdLst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13464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72553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70822 w 10693400"/>
              <a:gd name="connsiteY2" fmla="*/ 432022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704689"/>
              <a:gd name="connsiteY0" fmla="*/ 0 h 1346422"/>
              <a:gd name="connsiteX1" fmla="*/ 10693400 w 10704689"/>
              <a:gd name="connsiteY1" fmla="*/ 0 h 1346422"/>
              <a:gd name="connsiteX2" fmla="*/ 10704689 w 10704689"/>
              <a:gd name="connsiteY2" fmla="*/ 420733 h 1346422"/>
              <a:gd name="connsiteX3" fmla="*/ 0 w 10704689"/>
              <a:gd name="connsiteY3" fmla="*/ 1346422 h 1346422"/>
              <a:gd name="connsiteX4" fmla="*/ 0 w 10704689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443311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1346422"/>
              <a:gd name="connsiteX1" fmla="*/ 10693400 w 10693400"/>
              <a:gd name="connsiteY1" fmla="*/ 0 h 1346422"/>
              <a:gd name="connsiteX2" fmla="*/ 10693400 w 10693400"/>
              <a:gd name="connsiteY2" fmla="*/ 677763 h 1346422"/>
              <a:gd name="connsiteX3" fmla="*/ 0 w 10693400"/>
              <a:gd name="connsiteY3" fmla="*/ 1346422 h 1346422"/>
              <a:gd name="connsiteX4" fmla="*/ 0 w 10693400"/>
              <a:gd name="connsiteY4" fmla="*/ 0 h 1346422"/>
              <a:gd name="connsiteX0" fmla="*/ 0 w 10693400"/>
              <a:gd name="connsiteY0" fmla="*/ 0 h 3156257"/>
              <a:gd name="connsiteX1" fmla="*/ 10693400 w 10693400"/>
              <a:gd name="connsiteY1" fmla="*/ 0 h 3156257"/>
              <a:gd name="connsiteX2" fmla="*/ 10693400 w 10693400"/>
              <a:gd name="connsiteY2" fmla="*/ 677763 h 3156257"/>
              <a:gd name="connsiteX3" fmla="*/ 14287 w 10693400"/>
              <a:gd name="connsiteY3" fmla="*/ 3156257 h 3156257"/>
              <a:gd name="connsiteX4" fmla="*/ 0 w 10693400"/>
              <a:gd name="connsiteY4" fmla="*/ 0 h 3156257"/>
              <a:gd name="connsiteX0" fmla="*/ 1375 w 10694775"/>
              <a:gd name="connsiteY0" fmla="*/ 0 h 3085710"/>
              <a:gd name="connsiteX1" fmla="*/ 10694775 w 10694775"/>
              <a:gd name="connsiteY1" fmla="*/ 0 h 3085710"/>
              <a:gd name="connsiteX2" fmla="*/ 10694775 w 10694775"/>
              <a:gd name="connsiteY2" fmla="*/ 677763 h 3085710"/>
              <a:gd name="connsiteX3" fmla="*/ 1374 w 10694775"/>
              <a:gd name="connsiteY3" fmla="*/ 3085710 h 3085710"/>
              <a:gd name="connsiteX4" fmla="*/ 1375 w 10694775"/>
              <a:gd name="connsiteY4" fmla="*/ 0 h 3085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94775" h="3085710">
                <a:moveTo>
                  <a:pt x="1375" y="0"/>
                </a:moveTo>
                <a:lnTo>
                  <a:pt x="10694775" y="0"/>
                </a:lnTo>
                <a:lnTo>
                  <a:pt x="10694775" y="677763"/>
                </a:lnTo>
                <a:lnTo>
                  <a:pt x="1374" y="3085710"/>
                </a:lnTo>
                <a:cubicBezTo>
                  <a:pt x="-3388" y="2033624"/>
                  <a:pt x="6137" y="1052086"/>
                  <a:pt x="1375" y="0"/>
                </a:cubicBezTo>
                <a:close/>
              </a:path>
            </a:pathLst>
          </a:custGeom>
          <a:solidFill>
            <a:srgbClr val="70717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9814594" y="7214618"/>
            <a:ext cx="623782" cy="269546"/>
          </a:xfrm>
          <a:prstGeom prst="rect">
            <a:avLst/>
          </a:prstGeom>
          <a:noFill/>
        </p:spPr>
        <p:txBody>
          <a:bodyPr vert="horz" lIns="104306" tIns="52153" rIns="104306" bIns="52153" anchor="ctr" anchorCtr="0">
            <a:normAutofit/>
          </a:bodyPr>
          <a:lstStyle>
            <a:lvl1pPr algn="ctr" eaLnBrk="1" latinLnBrk="0" hangingPunct="1">
              <a:defRPr kumimoji="0" sz="1600" b="1">
                <a:solidFill>
                  <a:schemeClr val="bg1"/>
                </a:solidFill>
              </a:defRPr>
            </a:lvl1pPr>
          </a:lstStyle>
          <a:p>
            <a:fld id="{F0C94032-CD4C-4C25-B0C2-CEC720522D92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86DEC53-553A-9744-BE52-21AEC5533B5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41" y="264733"/>
            <a:ext cx="1066800" cy="106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5" r:id="rId10"/>
    <p:sldLayoutId id="2147483669" r:id="rId11"/>
    <p:sldLayoutId id="2147483670" r:id="rId12"/>
    <p:sldLayoutId id="2147483671" r:id="rId13"/>
    <p:sldLayoutId id="2147483677" r:id="rId14"/>
    <p:sldLayoutId id="2147483678" r:id="rId15"/>
    <p:sldLayoutId id="2147483679" r:id="rId16"/>
  </p:sldLayoutIdLst>
  <p:txStyles>
    <p:titleStyle>
      <a:lvl1pPr algn="l" rtl="0" eaLnBrk="1" latinLnBrk="0" hangingPunct="1">
        <a:spcBef>
          <a:spcPct val="0"/>
        </a:spcBef>
        <a:buNone/>
        <a:defRPr kumimoji="0"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5070" indent="-365070" algn="l" rtl="0" eaLnBrk="1" latinLnBrk="0" hangingPunct="1">
        <a:spcBef>
          <a:spcPts val="798"/>
        </a:spcBef>
        <a:buClr>
          <a:schemeClr val="accent2"/>
        </a:buClr>
        <a:buSzPct val="60000"/>
        <a:buFont typeface="Wingdings"/>
        <a:buChar char=""/>
        <a:defRPr kumimoji="0"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30139" indent="-312917" algn="l" rtl="0" eaLnBrk="1" latinLnBrk="0" hangingPunct="1">
        <a:spcBef>
          <a:spcPts val="627"/>
        </a:spcBef>
        <a:buClr>
          <a:schemeClr val="accent1"/>
        </a:buClr>
        <a:buSzPct val="70000"/>
        <a:buFont typeface="Wingdings 2"/>
        <a:buChar char="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43056" indent="-260764" algn="l" rtl="0" eaLnBrk="1" latinLnBrk="0" hangingPunct="1">
        <a:spcBef>
          <a:spcPts val="570"/>
        </a:spcBef>
        <a:buClr>
          <a:schemeClr val="accent2"/>
        </a:buClr>
        <a:buSzPct val="75000"/>
        <a:buFont typeface="Wingdings"/>
        <a:buChar char="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64584" indent="-260764" algn="l" rtl="0" eaLnBrk="1" latinLnBrk="0" hangingPunct="1">
        <a:spcBef>
          <a:spcPts val="456"/>
        </a:spcBef>
        <a:buClr>
          <a:schemeClr val="accent3"/>
        </a:buClr>
        <a:buSzPct val="7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86112" indent="-260764" algn="l" rtl="0" eaLnBrk="1" latinLnBrk="0" hangingPunct="1">
        <a:spcBef>
          <a:spcPts val="456"/>
        </a:spcBef>
        <a:buClr>
          <a:schemeClr val="accent4"/>
        </a:buClr>
        <a:buSzPct val="65000"/>
        <a:buFont typeface="Wingdings"/>
        <a:buChar char=""/>
        <a:defRPr kumimoji="0"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99029" indent="-260764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11946" indent="-260764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024863" indent="-260764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37779" indent="-260764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g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tertitel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6000" dirty="0"/>
              <a:t>Unterweisungsmodul</a:t>
            </a:r>
          </a:p>
          <a:p>
            <a:pPr marL="0" indent="0">
              <a:buNone/>
            </a:pPr>
            <a:r>
              <a:rPr lang="de-DE" sz="6000" b="0" dirty="0">
                <a:solidFill>
                  <a:srgbClr val="95C02A"/>
                </a:solidFill>
              </a:rPr>
              <a:t>Prüfen von Ladesäulen und Ladeinfrastruktur in der E-Mobilität</a:t>
            </a:r>
          </a:p>
        </p:txBody>
      </p:sp>
      <p:sp>
        <p:nvSpPr>
          <p:cNvPr id="11" name="Untertitel 6"/>
          <p:cNvSpPr txBox="1">
            <a:spLocks/>
          </p:cNvSpPr>
          <p:nvPr/>
        </p:nvSpPr>
        <p:spPr>
          <a:xfrm>
            <a:off x="48607" y="6670446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1600" i="1" dirty="0"/>
          </a:p>
        </p:txBody>
      </p:sp>
      <p:sp>
        <p:nvSpPr>
          <p:cNvPr id="9" name="Untertitel 6">
            <a:extLst>
              <a:ext uri="{FF2B5EF4-FFF2-40B4-BE49-F238E27FC236}">
                <a16:creationId xmlns:a16="http://schemas.microsoft.com/office/drawing/2014/main" id="{162DC94C-9AFD-47A2-B82E-4078AA867EDE}"/>
              </a:ext>
            </a:extLst>
          </p:cNvPr>
          <p:cNvSpPr txBox="1">
            <a:spLocks/>
          </p:cNvSpPr>
          <p:nvPr/>
        </p:nvSpPr>
        <p:spPr>
          <a:xfrm>
            <a:off x="200025" y="6805137"/>
            <a:ext cx="7841827" cy="756126"/>
          </a:xfrm>
          <a:prstGeom prst="rect">
            <a:avLst/>
          </a:prstGeom>
        </p:spPr>
        <p:txBody>
          <a:bodyPr vert="horz" lIns="104306" tIns="52153" rIns="104306" bIns="52153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i="1" dirty="0"/>
              <a:t>Rev. 01_2022-04-28</a:t>
            </a:r>
          </a:p>
        </p:txBody>
      </p:sp>
    </p:spTree>
    <p:extLst>
      <p:ext uri="{BB962C8B-B14F-4D97-AF65-F5344CB8AC3E}">
        <p14:creationId xmlns:p14="http://schemas.microsoft.com/office/powerpoint/2010/main" val="70415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A122322-3DBA-109B-B09B-167C146A6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 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Messung des Schutzleiterstromes</a:t>
            </a:r>
            <a:endParaRPr lang="de-DE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C40B366B-ED6A-94B1-A1D8-0849EB3A4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675" y="1932539"/>
            <a:ext cx="4668009" cy="5088451"/>
          </a:xfrm>
        </p:spPr>
        <p:txBody>
          <a:bodyPr/>
          <a:lstStyle/>
          <a:p>
            <a:r>
              <a:rPr lang="de-DE" dirty="0"/>
              <a:t>Der Schutzleiterstrom darf  </a:t>
            </a:r>
            <a:r>
              <a:rPr lang="de-DE" dirty="0">
                <a:solidFill>
                  <a:schemeClr val="accent2"/>
                </a:solidFill>
              </a:rPr>
              <a:t>3,5 mA </a:t>
            </a:r>
            <a:r>
              <a:rPr lang="de-DE" dirty="0"/>
              <a:t>nicht überschreiten.</a:t>
            </a:r>
          </a:p>
          <a:p>
            <a:r>
              <a:rPr lang="de-DE" dirty="0"/>
              <a:t>Mögliche Messverfahren</a:t>
            </a:r>
          </a:p>
          <a:p>
            <a:pPr lvl="1"/>
            <a:r>
              <a:rPr lang="de-DE" dirty="0"/>
              <a:t>Direktes Messverfahren</a:t>
            </a:r>
          </a:p>
          <a:p>
            <a:pPr lvl="1"/>
            <a:r>
              <a:rPr lang="de-DE" dirty="0"/>
              <a:t>Differenzstrommessverfahren</a:t>
            </a:r>
          </a:p>
          <a:p>
            <a:r>
              <a:rPr lang="de-DE" dirty="0"/>
              <a:t>Die Messung muss in beiden Steckerpositionen erfolgen.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Inhaltsplatzhalter 7">
            <a:extLst>
              <a:ext uri="{FF2B5EF4-FFF2-40B4-BE49-F238E27FC236}">
                <a16:creationId xmlns:a16="http://schemas.microsoft.com/office/drawing/2014/main" id="{CF2A0BFC-2057-E878-3016-B3431865D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024" y="1932539"/>
            <a:ext cx="4267570" cy="319458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120BC29-72A2-D827-1D81-127A1A01A1FE}"/>
              </a:ext>
            </a:extLst>
          </p:cNvPr>
          <p:cNvSpPr txBox="1"/>
          <p:nvPr/>
        </p:nvSpPr>
        <p:spPr>
          <a:xfrm>
            <a:off x="8388221" y="5199708"/>
            <a:ext cx="15675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Quelle: R. O. E. GmbH</a:t>
            </a:r>
          </a:p>
        </p:txBody>
      </p:sp>
      <p:sp>
        <p:nvSpPr>
          <p:cNvPr id="8" name="Foliennummernplatzhalter 1">
            <a:extLst>
              <a:ext uri="{FF2B5EF4-FFF2-40B4-BE49-F238E27FC236}">
                <a16:creationId xmlns:a16="http://schemas.microsoft.com/office/drawing/2014/main" id="{FBAFA850-67BD-7314-BBFB-8F881875B8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14618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82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Bei der Fehlerstrom-Schutzeinrichtung mit einem Bemessungsdifferenzstrom von max. 30 mA muss messtechnisch nachgewiesen und „protokolliert“ werden, dass die Auslösung bei einem Differenzstrom von 30 mA spätestens nach </a:t>
            </a:r>
            <a:r>
              <a:rPr lang="de-DE" b="1" dirty="0">
                <a:solidFill>
                  <a:schemeClr val="accent2"/>
                </a:solidFill>
              </a:rPr>
              <a:t>0,3 s</a:t>
            </a:r>
            <a:r>
              <a:rPr lang="de-DE" dirty="0"/>
              <a:t> erfolgt.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1884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 </a:t>
            </a:r>
            <a:r>
              <a:rPr lang="de-DE" sz="2000" b="0" dirty="0">
                <a:solidFill>
                  <a:srgbClr val="313130"/>
                </a:solidFill>
              </a:rPr>
              <a:t>Auslösestrom und Auslösezeit PRCD</a:t>
            </a:r>
          </a:p>
        </p:txBody>
      </p:sp>
      <p:pic>
        <p:nvPicPr>
          <p:cNvPr id="10" name="Picture 1" descr="E:\Noch einzupflegende Bilder\Bilder GMC\profitestmtech_front_dis-zlpe_080101a.t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68463">
            <a:off x="5643532" y="4269661"/>
            <a:ext cx="2071687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259"/>
          <p:cNvSpPr txBox="1">
            <a:spLocks noChangeArrowheads="1"/>
          </p:cNvSpPr>
          <p:nvPr/>
        </p:nvSpPr>
        <p:spPr bwMode="auto">
          <a:xfrm>
            <a:off x="8487784" y="6927850"/>
            <a:ext cx="2448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Quelle: MEBEDO, GMC, Mennekes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361EF79-262F-415E-ADDE-B5881F84B9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70" y="2948298"/>
            <a:ext cx="2910705" cy="24061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F5543B5-E34B-46B7-9DD5-D574D55E53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7" y="4446470"/>
            <a:ext cx="1541463" cy="213721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E4F1911-9C6E-4CCD-AB25-58115209B0E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32" y="3253031"/>
            <a:ext cx="2400300" cy="174307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186E46-54C1-DF4B-BA5E-079DBD8922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2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CB17157D-ACF0-AB5D-CE86-4B22D1B77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63" y="324247"/>
            <a:ext cx="7698105" cy="849534"/>
          </a:xfrm>
        </p:spPr>
        <p:txBody>
          <a:bodyPr>
            <a:normAutofit fontScale="90000"/>
          </a:bodyPr>
          <a:lstStyle/>
          <a:p>
            <a:r>
              <a:rPr lang="de-DE" sz="2700" dirty="0">
                <a:solidFill>
                  <a:schemeClr val="tx1"/>
                </a:solidFill>
              </a:rPr>
              <a:t>Prüfung nach VDE 0702 und VDE 0122-1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sz="2200" b="0" dirty="0">
                <a:solidFill>
                  <a:schemeClr val="tx1"/>
                </a:solidFill>
              </a:rPr>
              <a:t>Ladekabel Mode 3 - Strombelastbarkeit der Ladeleitung (PP)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AB1ADA48-7A52-B9E8-6386-D4E548EC9B31}"/>
              </a:ext>
            </a:extLst>
          </p:cNvPr>
          <p:cNvSpPr txBox="1">
            <a:spLocks/>
          </p:cNvSpPr>
          <p:nvPr/>
        </p:nvSpPr>
        <p:spPr>
          <a:xfrm>
            <a:off x="712893" y="1752571"/>
            <a:ext cx="4722921" cy="2943254"/>
          </a:xfrm>
          <a:prstGeom prst="rect">
            <a:avLst/>
          </a:prstGeom>
        </p:spPr>
        <p:txBody>
          <a:bodyPr vert="horz" lIns="104306" tIns="52153" rIns="104306" bIns="52153">
            <a:normAutofit/>
          </a:bodyPr>
          <a:lstStyle>
            <a:lvl1pPr marL="250892" indent="-250892" algn="l" rtl="0" eaLnBrk="1" latinLnBrk="0" hangingPunct="1">
              <a:spcBef>
                <a:spcPts val="798"/>
              </a:spcBef>
              <a:buClr>
                <a:schemeClr val="accent2"/>
              </a:buClr>
              <a:buSzPct val="60000"/>
              <a:buFont typeface="Wingdings" pitchFamily="2" charset="2"/>
              <a:buChar char="§"/>
              <a:defRPr kumimoji="0"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84035" indent="-250892" algn="l" rtl="0" eaLnBrk="1" latinLnBrk="0" hangingPunct="1">
              <a:spcBef>
                <a:spcPts val="627"/>
              </a:spcBef>
              <a:buClr>
                <a:schemeClr val="accent1"/>
              </a:buClr>
              <a:buSzPct val="70000"/>
              <a:buFont typeface="Symbol" charset="2"/>
              <a:buChar char="-"/>
              <a:defRPr kumimoji="0" sz="16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76052" indent="-260764" algn="l" rtl="0" eaLnBrk="1" latinLnBrk="0" hangingPunct="1">
              <a:spcBef>
                <a:spcPts val="570"/>
              </a:spcBef>
              <a:buClr>
                <a:schemeClr val="accent2"/>
              </a:buClr>
              <a:buSzPct val="75000"/>
              <a:buFont typeface="Courier New" pitchFamily="49" charset="0"/>
              <a:buChar char="o"/>
              <a:defRPr kumimoji="0"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68072" indent="-248932" algn="l" rtl="0" eaLnBrk="1" latinLnBrk="0" hangingPunct="1">
              <a:spcBef>
                <a:spcPts val="456"/>
              </a:spcBef>
              <a:buClr>
                <a:schemeClr val="accent3"/>
              </a:buClr>
              <a:buSzPct val="75000"/>
              <a:buFont typeface="Arial" charset="0"/>
              <a:buChar char="•"/>
              <a:defRPr kumimoji="0"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960090" indent="-260764" algn="l" rtl="0" eaLnBrk="1" latinLnBrk="0" hangingPunct="1">
              <a:spcBef>
                <a:spcPts val="456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99029" indent="-260764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1946" indent="-260764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24863" indent="-260764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37779" indent="-260764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de-DE" dirty="0"/>
              <a:t>Auf Grund der unterschiedlichen Strombelastbarkeit der Ladeleitungsgarnituren sind gemäß VDE 0122-1 (IEC 61851) Widerstandsnennwerte </a:t>
            </a:r>
            <a:r>
              <a:rPr lang="de-DE" dirty="0" err="1"/>
              <a:t>Rc</a:t>
            </a:r>
            <a:r>
              <a:rPr lang="de-DE" dirty="0"/>
              <a:t> zwischen PP und PE definiert. 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5146ED0-D31A-E62B-6CE5-EBE4D9AABF4B}"/>
              </a:ext>
            </a:extLst>
          </p:cNvPr>
          <p:cNvSpPr/>
          <p:nvPr/>
        </p:nvSpPr>
        <p:spPr>
          <a:xfrm>
            <a:off x="665398" y="5940872"/>
            <a:ext cx="54521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Widerstandsmessung mit Multimeter oder Prüfgerät</a:t>
            </a:r>
            <a:r>
              <a:rPr lang="de-DE" sz="160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Textfeld 259">
            <a:extLst>
              <a:ext uri="{FF2B5EF4-FFF2-40B4-BE49-F238E27FC236}">
                <a16:creationId xmlns:a16="http://schemas.microsoft.com/office/drawing/2014/main" id="{5FBC9D1F-BC7C-D6BD-6143-AF3AC1EC7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60" y="4695825"/>
            <a:ext cx="32383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latin typeface="Arial" pitchFamily="34" charset="0"/>
                <a:cs typeface="Arial" pitchFamily="34" charset="0"/>
              </a:rPr>
              <a:t>Widerstand zwischen PP und PE Quelle: Mennekes</a:t>
            </a:r>
          </a:p>
        </p:txBody>
      </p:sp>
      <p:graphicFrame>
        <p:nvGraphicFramePr>
          <p:cNvPr id="7" name="Inhaltsplatzhalter 12">
            <a:extLst>
              <a:ext uri="{FF2B5EF4-FFF2-40B4-BE49-F238E27FC236}">
                <a16:creationId xmlns:a16="http://schemas.microsoft.com/office/drawing/2014/main" id="{499BF3D8-490A-8CD2-9370-79E554CAC9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204379"/>
              </p:ext>
            </p:extLst>
          </p:nvPr>
        </p:nvGraphicFramePr>
        <p:xfrm>
          <a:off x="801901" y="4290465"/>
          <a:ext cx="5039061" cy="2042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61387">
                  <a:extLst>
                    <a:ext uri="{9D8B030D-6E8A-4147-A177-3AD203B41FA5}">
                      <a16:colId xmlns:a16="http://schemas.microsoft.com/office/drawing/2014/main" val="1371826284"/>
                    </a:ext>
                  </a:extLst>
                </a:gridCol>
                <a:gridCol w="2071846">
                  <a:extLst>
                    <a:ext uri="{9D8B030D-6E8A-4147-A177-3AD203B41FA5}">
                      <a16:colId xmlns:a16="http://schemas.microsoft.com/office/drawing/2014/main" val="3601113742"/>
                    </a:ext>
                  </a:extLst>
                </a:gridCol>
                <a:gridCol w="1105828">
                  <a:extLst>
                    <a:ext uri="{9D8B030D-6E8A-4147-A177-3AD203B41FA5}">
                      <a16:colId xmlns:a16="http://schemas.microsoft.com/office/drawing/2014/main" val="2471906689"/>
                    </a:ext>
                  </a:extLst>
                </a:gridCol>
              </a:tblGrid>
              <a:tr h="455649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Strombelastbarkeit des Ladekabels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Widerstandsnennwert </a:t>
                      </a:r>
                      <a:r>
                        <a:rPr lang="de-DE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Rc</a:t>
                      </a:r>
                      <a:endParaRPr lang="de-D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Querschnitt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613034"/>
                  </a:ext>
                </a:extLst>
              </a:tr>
              <a:tr h="291775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 Kabel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39643"/>
                  </a:ext>
                </a:extLst>
              </a:tr>
              <a:tr h="291775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 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de-D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 mm</a:t>
                      </a:r>
                      <a:r>
                        <a:rPr lang="de-DE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292997"/>
                  </a:ext>
                </a:extLst>
              </a:tr>
              <a:tr h="291775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680 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de-D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 mm</a:t>
                      </a:r>
                      <a:r>
                        <a:rPr lang="de-DE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652806"/>
                  </a:ext>
                </a:extLst>
              </a:tr>
              <a:tr h="291775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de-D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 mm</a:t>
                      </a:r>
                      <a:r>
                        <a:rPr lang="de-DE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620304"/>
                  </a:ext>
                </a:extLst>
              </a:tr>
              <a:tr h="291775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r>
                        <a:rPr lang="el-GR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Ω</a:t>
                      </a:r>
                      <a:endParaRPr lang="de-DE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 mm</a:t>
                      </a:r>
                      <a:r>
                        <a:rPr lang="de-DE" sz="14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674486"/>
                  </a:ext>
                </a:extLst>
              </a:tr>
            </a:tbl>
          </a:graphicData>
        </a:graphic>
      </p:graphicFrame>
      <p:pic>
        <p:nvPicPr>
          <p:cNvPr id="8" name="Inhaltsplatzhalter 13">
            <a:extLst>
              <a:ext uri="{FF2B5EF4-FFF2-40B4-BE49-F238E27FC236}">
                <a16:creationId xmlns:a16="http://schemas.microsoft.com/office/drawing/2014/main" id="{C1BAD145-CE89-328D-5D59-272EF9D2BF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1"/>
          <a:stretch/>
        </p:blipFill>
        <p:spPr>
          <a:xfrm>
            <a:off x="5840962" y="1906370"/>
            <a:ext cx="4443736" cy="2635655"/>
          </a:xfrm>
          <a:prstGeom prst="rect">
            <a:avLst/>
          </a:prstGeom>
        </p:spPr>
      </p:pic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5B55B6AE-5BCC-F669-DCD8-A5D548EA74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14618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24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807855"/>
              </p:ext>
            </p:extLst>
          </p:nvPr>
        </p:nvGraphicFramePr>
        <p:xfrm>
          <a:off x="522164" y="1890902"/>
          <a:ext cx="9878414" cy="4241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2805">
                  <a:extLst>
                    <a:ext uri="{9D8B030D-6E8A-4147-A177-3AD203B41FA5}">
                      <a16:colId xmlns:a16="http://schemas.microsoft.com/office/drawing/2014/main" val="1231235843"/>
                    </a:ext>
                  </a:extLst>
                </a:gridCol>
                <a:gridCol w="3461927">
                  <a:extLst>
                    <a:ext uri="{9D8B030D-6E8A-4147-A177-3AD203B41FA5}">
                      <a16:colId xmlns:a16="http://schemas.microsoft.com/office/drawing/2014/main" val="711333266"/>
                    </a:ext>
                  </a:extLst>
                </a:gridCol>
                <a:gridCol w="3123682">
                  <a:extLst>
                    <a:ext uri="{9D8B030D-6E8A-4147-A177-3AD203B41FA5}">
                      <a16:colId xmlns:a16="http://schemas.microsoft.com/office/drawing/2014/main" val="189311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Erprobungen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Funktionen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Ergebnis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7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Einstellung des Ladestroms</a:t>
                      </a:r>
                    </a:p>
                    <a:p>
                      <a:pPr algn="ctr"/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(Sofern möglich)</a:t>
                      </a:r>
                      <a:endParaRPr lang="de-DE" sz="105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Funktionsprüfung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 A am ICCB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 A am ICCB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A am ICCB 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A am ICCB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 A am ICCB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716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Funktionsprüfung der Abschaltung mittels Adapter </a:t>
                      </a:r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Unterbrechung L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Unterbrechung N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Unterbrechung PE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Vertauschung L-PE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Fremdspannung </a:t>
                      </a:r>
                    </a:p>
                    <a:p>
                      <a:pPr algn="ctr"/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 extern auf PE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</a:p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66993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Ladekabel Mode 2</a:t>
            </a:r>
            <a:endParaRPr lang="de-DE" b="0" dirty="0">
              <a:solidFill>
                <a:srgbClr val="313130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3CBA2A3-DB34-504F-9034-800D5FC712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3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145851"/>
              </p:ext>
            </p:extLst>
          </p:nvPr>
        </p:nvGraphicFramePr>
        <p:xfrm>
          <a:off x="522164" y="1890902"/>
          <a:ext cx="9878414" cy="354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2805">
                  <a:extLst>
                    <a:ext uri="{9D8B030D-6E8A-4147-A177-3AD203B41FA5}">
                      <a16:colId xmlns:a16="http://schemas.microsoft.com/office/drawing/2014/main" val="1231235843"/>
                    </a:ext>
                  </a:extLst>
                </a:gridCol>
                <a:gridCol w="3461927">
                  <a:extLst>
                    <a:ext uri="{9D8B030D-6E8A-4147-A177-3AD203B41FA5}">
                      <a16:colId xmlns:a16="http://schemas.microsoft.com/office/drawing/2014/main" val="711333266"/>
                    </a:ext>
                  </a:extLst>
                </a:gridCol>
                <a:gridCol w="3123682">
                  <a:extLst>
                    <a:ext uri="{9D8B030D-6E8A-4147-A177-3AD203B41FA5}">
                      <a16:colId xmlns:a16="http://schemas.microsoft.com/office/drawing/2014/main" val="189311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Fahrzeugzustand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Funktionsprüfung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Ergebnis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7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kein Fahrzeug angeschlossen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716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Fahrzeug angeschlossen, aber nicht bereit zum Laden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9812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Fahrzeug angeschlossen und bereit zum Laden, Belüftung des </a:t>
                      </a:r>
                    </a:p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Ladebereichs nicht gefordert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669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Fahrzeug angeschlossen und bereit zum Laden, Belüftung des </a:t>
                      </a:r>
                    </a:p>
                    <a:p>
                      <a:pPr algn="ctr"/>
                      <a:r>
                        <a:rPr lang="de-DE" sz="16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Ladebereichs gefordert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492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Status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Fehler - Kurzschluss CP – PE über interne Diode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978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Ja / Nein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66883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Ladekabel Mode 2</a:t>
            </a:r>
            <a:endParaRPr lang="de-DE" b="0" dirty="0">
              <a:solidFill>
                <a:srgbClr val="313130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B96CE92-5E26-AB46-B373-F3F171BBAE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2F5D909-52B3-E2B3-32C9-5109E5429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nach VDE 0100-600 / VDE 0105-100/A1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779C9C-6E8D-F6B4-0EF4-D0348A22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Erst- und Wiederholungsprüfung der Ladeinfrastruktur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E19B82-CCC6-8C75-AE03-810C7BC5D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79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8559575-6F31-A6B8-1748-4AEE3718F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Ladeinfrastruktur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Sichtprüfung</a:t>
            </a:r>
            <a:endParaRPr lang="de-DE" sz="2000" dirty="0"/>
          </a:p>
        </p:txBody>
      </p:sp>
      <p:graphicFrame>
        <p:nvGraphicFramePr>
          <p:cNvPr id="4" name="Inhaltsplatzhalter 4">
            <a:extLst>
              <a:ext uri="{FF2B5EF4-FFF2-40B4-BE49-F238E27FC236}">
                <a16:creationId xmlns:a16="http://schemas.microsoft.com/office/drawing/2014/main" id="{19E39220-DF0D-218E-388A-B62A204CA5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401526"/>
              </p:ext>
            </p:extLst>
          </p:nvPr>
        </p:nvGraphicFramePr>
        <p:xfrm>
          <a:off x="602109" y="1734856"/>
          <a:ext cx="9636126" cy="538835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18063">
                  <a:extLst>
                    <a:ext uri="{9D8B030D-6E8A-4147-A177-3AD203B41FA5}">
                      <a16:colId xmlns:a16="http://schemas.microsoft.com/office/drawing/2014/main" val="451486091"/>
                    </a:ext>
                  </a:extLst>
                </a:gridCol>
                <a:gridCol w="4818063">
                  <a:extLst>
                    <a:ext uri="{9D8B030D-6E8A-4147-A177-3AD203B41FA5}">
                      <a16:colId xmlns:a16="http://schemas.microsoft.com/office/drawing/2014/main" val="4011238413"/>
                    </a:ext>
                  </a:extLst>
                </a:gridCol>
              </a:tblGrid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Zustand oder Eigenschaft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Besichtigungsobjekte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67729126"/>
                  </a:ext>
                </a:extLst>
              </a:tr>
              <a:tr h="38800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Gehäuse der Anlage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Erkennbare Schäden oder Mängel Stand- und </a:t>
                      </a:r>
                    </a:p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Verankerungsbefestigung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0822930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Umhüllung, Gehäuse der Anlage, evtl. Kabel und Stecker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Äußere Einflüsse am Standort, Eignung für Aufstellungsort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3617790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Gehäuse, Steckverbindungen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 gegen Eindringen von Wasser, Feuchtigkeit oder Gegenstände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7649564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Steckdosenmechanismus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Ungehinderter Wasserablauf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9197684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Vorhandener Berührungsschutz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 gegen direktes Berühren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4162287"/>
                  </a:ext>
                </a:extLst>
              </a:tr>
              <a:tr h="38800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Schutzleiter, Potenzialausgleich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Querschnitt, Kennzeichnung, sicherer Anschluss, richtige Verlegung, </a:t>
                      </a:r>
                    </a:p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Schutz gegen indirektes Berühren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945238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Überstromschutz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Zuordnung Leiterquerschnitt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2162067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Überspannungsschutz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Auswahl, Anschluss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6882052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Zusätzlicher Schutz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Vorhandensein, richtige Auswahl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26043622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Schaltpläne, Dokumentation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Vorhandensein, vollständig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540996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Festlegungen des Herstellers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Erfüllt, vollständig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5127702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Erdungsanlage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Zustand, Anschlüsse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8929884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Beschriftungen, Hinweise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Vorhandensein, lesbar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92400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Anschlussraum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Verschmutzung, Tierbesiedelung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8113639"/>
                  </a:ext>
                </a:extLst>
              </a:tr>
              <a:tr h="323049"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für Lüfter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Luftdurchlässigkeit, Verschmutzung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9172858"/>
                  </a:ext>
                </a:extLst>
              </a:tr>
            </a:tbl>
          </a:graphicData>
        </a:graphic>
      </p:graphicFrame>
      <p:sp>
        <p:nvSpPr>
          <p:cNvPr id="5" name="Foliennummernplatzhalter 1">
            <a:extLst>
              <a:ext uri="{FF2B5EF4-FFF2-40B4-BE49-F238E27FC236}">
                <a16:creationId xmlns:a16="http://schemas.microsoft.com/office/drawing/2014/main" id="{C236B997-8F39-65C2-6751-17305FBF1C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14618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464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580814" y="2165350"/>
            <a:ext cx="9534948" cy="4990434"/>
          </a:xfrm>
        </p:spPr>
        <p:txBody>
          <a:bodyPr/>
          <a:lstStyle/>
          <a:p>
            <a:r>
              <a:rPr lang="de-DE" dirty="0"/>
              <a:t>Widerstandsmessung </a:t>
            </a:r>
            <a:br>
              <a:rPr lang="de-DE" dirty="0"/>
            </a:br>
            <a:r>
              <a:rPr lang="de-DE" dirty="0"/>
              <a:t>des Schutzleiters unter </a:t>
            </a:r>
            <a:br>
              <a:rPr lang="de-DE" dirty="0"/>
            </a:br>
            <a:r>
              <a:rPr lang="de-DE" dirty="0"/>
              <a:t>der Beachtung von </a:t>
            </a:r>
          </a:p>
          <a:p>
            <a:pPr lvl="1"/>
            <a:r>
              <a:rPr lang="de-DE" dirty="0"/>
              <a:t>Querschnitt</a:t>
            </a:r>
          </a:p>
          <a:p>
            <a:pPr lvl="1"/>
            <a:r>
              <a:rPr lang="de-DE" dirty="0"/>
              <a:t>Leitermaterial und</a:t>
            </a:r>
          </a:p>
          <a:p>
            <a:pPr lvl="1"/>
            <a:r>
              <a:rPr lang="de-DE" dirty="0"/>
              <a:t>Länge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Anschlussstellen an </a:t>
            </a:r>
            <a:br>
              <a:rPr lang="de-DE" dirty="0"/>
            </a:br>
            <a:r>
              <a:rPr lang="de-DE" dirty="0"/>
              <a:t>ortsfesten Geräte und </a:t>
            </a:r>
            <a:br>
              <a:rPr lang="de-DE" dirty="0"/>
            </a:br>
            <a:r>
              <a:rPr lang="de-DE" dirty="0"/>
              <a:t>Installationsmaterialien sowie </a:t>
            </a:r>
            <a:br>
              <a:rPr lang="de-DE" dirty="0"/>
            </a:br>
            <a:r>
              <a:rPr lang="de-DE" dirty="0"/>
              <a:t>Steckkontakte für </a:t>
            </a:r>
            <a:br>
              <a:rPr lang="de-DE" dirty="0"/>
            </a:br>
            <a:r>
              <a:rPr lang="de-DE" dirty="0"/>
              <a:t>ortsveränderliche Geräte </a:t>
            </a:r>
            <a:br>
              <a:rPr lang="de-DE" dirty="0"/>
            </a:br>
            <a:r>
              <a:rPr lang="de-DE" dirty="0"/>
              <a:t>sollten eine widerstandslose Verbindung herstellen.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Rectangle 16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rgbClr val="313130"/>
                </a:solidFill>
              </a:rPr>
              <a:t>Ladeinfrastruktur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Niederohmmessung der Schutzleiterstrecken</a:t>
            </a:r>
            <a:endParaRPr lang="de-DE" dirty="0">
              <a:solidFill>
                <a:srgbClr val="313130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4403726" y="2181226"/>
            <a:ext cx="5726113" cy="3602038"/>
            <a:chOff x="2704" y="999"/>
            <a:chExt cx="3607" cy="2269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4" y="1006"/>
              <a:ext cx="3607" cy="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grpSp>
          <p:nvGrpSpPr>
            <p:cNvPr id="6" name="Group 205"/>
            <p:cNvGrpSpPr>
              <a:grpSpLocks/>
            </p:cNvGrpSpPr>
            <p:nvPr/>
          </p:nvGrpSpPr>
          <p:grpSpPr bwMode="auto">
            <a:xfrm>
              <a:off x="2713" y="1015"/>
              <a:ext cx="3317" cy="2244"/>
              <a:chOff x="2713" y="1015"/>
              <a:chExt cx="3317" cy="2244"/>
            </a:xfrm>
          </p:grpSpPr>
          <p:sp>
            <p:nvSpPr>
              <p:cNvPr id="151" name="Rectangle 5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395" cy="217"/>
              </a:xfrm>
              <a:prstGeom prst="rect">
                <a:avLst/>
              </a:pr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2" name="Rectangle 6"/>
              <p:cNvSpPr>
                <a:spLocks noChangeArrowheads="1"/>
              </p:cNvSpPr>
              <p:nvPr/>
            </p:nvSpPr>
            <p:spPr bwMode="auto">
              <a:xfrm>
                <a:off x="4716" y="2003"/>
                <a:ext cx="395" cy="217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3" name="Rectangle 7"/>
              <p:cNvSpPr>
                <a:spLocks noChangeArrowheads="1"/>
              </p:cNvSpPr>
              <p:nvPr/>
            </p:nvSpPr>
            <p:spPr bwMode="auto">
              <a:xfrm>
                <a:off x="2965" y="1032"/>
                <a:ext cx="286" cy="97"/>
              </a:xfrm>
              <a:prstGeom prst="rect">
                <a:avLst/>
              </a:pr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4" name="Rectangle 8"/>
              <p:cNvSpPr>
                <a:spLocks noChangeArrowheads="1"/>
              </p:cNvSpPr>
              <p:nvPr/>
            </p:nvSpPr>
            <p:spPr bwMode="auto">
              <a:xfrm>
                <a:off x="2965" y="1032"/>
                <a:ext cx="286" cy="97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5" name="Freeform 9"/>
              <p:cNvSpPr>
                <a:spLocks/>
              </p:cNvSpPr>
              <p:nvPr/>
            </p:nvSpPr>
            <p:spPr bwMode="auto">
              <a:xfrm>
                <a:off x="2757" y="2175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 w 10"/>
                  <a:gd name="T3" fmla="*/ 1 h 5"/>
                  <a:gd name="T4" fmla="*/ 1 w 10"/>
                  <a:gd name="T5" fmla="*/ 3 h 5"/>
                  <a:gd name="T6" fmla="*/ 3 w 10"/>
                  <a:gd name="T7" fmla="*/ 5 h 5"/>
                  <a:gd name="T8" fmla="*/ 5 w 10"/>
                  <a:gd name="T9" fmla="*/ 5 h 5"/>
                  <a:gd name="T10" fmla="*/ 7 w 10"/>
                  <a:gd name="T11" fmla="*/ 5 h 5"/>
                  <a:gd name="T12" fmla="*/ 8 w 10"/>
                  <a:gd name="T13" fmla="*/ 3 h 5"/>
                  <a:gd name="T14" fmla="*/ 10 w 10"/>
                  <a:gd name="T15" fmla="*/ 1 h 5"/>
                  <a:gd name="T16" fmla="*/ 10 w 10"/>
                  <a:gd name="T17" fmla="*/ 0 h 5"/>
                  <a:gd name="T18" fmla="*/ 0 w 1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6" name="Freeform 10"/>
              <p:cNvSpPr>
                <a:spLocks/>
              </p:cNvSpPr>
              <p:nvPr/>
            </p:nvSpPr>
            <p:spPr bwMode="auto">
              <a:xfrm>
                <a:off x="2757" y="1081"/>
                <a:ext cx="10" cy="1094"/>
              </a:xfrm>
              <a:custGeom>
                <a:avLst/>
                <a:gdLst>
                  <a:gd name="T0" fmla="*/ 5 w 10"/>
                  <a:gd name="T1" fmla="*/ 0 h 1094"/>
                  <a:gd name="T2" fmla="*/ 0 w 10"/>
                  <a:gd name="T3" fmla="*/ 6 h 1094"/>
                  <a:gd name="T4" fmla="*/ 0 w 10"/>
                  <a:gd name="T5" fmla="*/ 1094 h 1094"/>
                  <a:gd name="T6" fmla="*/ 10 w 10"/>
                  <a:gd name="T7" fmla="*/ 1094 h 1094"/>
                  <a:gd name="T8" fmla="*/ 10 w 10"/>
                  <a:gd name="T9" fmla="*/ 6 h 1094"/>
                  <a:gd name="T10" fmla="*/ 5 w 10"/>
                  <a:gd name="T11" fmla="*/ 11 h 1094"/>
                  <a:gd name="T12" fmla="*/ 10 w 10"/>
                  <a:gd name="T13" fmla="*/ 6 h 1094"/>
                  <a:gd name="T14" fmla="*/ 10 w 10"/>
                  <a:gd name="T15" fmla="*/ 4 h 1094"/>
                  <a:gd name="T16" fmla="*/ 8 w 10"/>
                  <a:gd name="T17" fmla="*/ 2 h 1094"/>
                  <a:gd name="T18" fmla="*/ 7 w 10"/>
                  <a:gd name="T19" fmla="*/ 0 h 1094"/>
                  <a:gd name="T20" fmla="*/ 5 w 10"/>
                  <a:gd name="T21" fmla="*/ 0 h 1094"/>
                  <a:gd name="T22" fmla="*/ 3 w 10"/>
                  <a:gd name="T23" fmla="*/ 0 h 1094"/>
                  <a:gd name="T24" fmla="*/ 1 w 10"/>
                  <a:gd name="T25" fmla="*/ 2 h 1094"/>
                  <a:gd name="T26" fmla="*/ 1 w 10"/>
                  <a:gd name="T27" fmla="*/ 4 h 1094"/>
                  <a:gd name="T28" fmla="*/ 0 w 10"/>
                  <a:gd name="T29" fmla="*/ 6 h 1094"/>
                  <a:gd name="T30" fmla="*/ 5 w 10"/>
                  <a:gd name="T31" fmla="*/ 0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1094">
                    <a:moveTo>
                      <a:pt x="5" y="0"/>
                    </a:moveTo>
                    <a:lnTo>
                      <a:pt x="0" y="6"/>
                    </a:lnTo>
                    <a:lnTo>
                      <a:pt x="0" y="1094"/>
                    </a:lnTo>
                    <a:lnTo>
                      <a:pt x="10" y="1094"/>
                    </a:lnTo>
                    <a:lnTo>
                      <a:pt x="10" y="6"/>
                    </a:lnTo>
                    <a:lnTo>
                      <a:pt x="5" y="11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7" name="Freeform 11"/>
              <p:cNvSpPr>
                <a:spLocks/>
              </p:cNvSpPr>
              <p:nvPr/>
            </p:nvSpPr>
            <p:spPr bwMode="auto">
              <a:xfrm>
                <a:off x="2762" y="1081"/>
                <a:ext cx="3240" cy="11"/>
              </a:xfrm>
              <a:custGeom>
                <a:avLst/>
                <a:gdLst>
                  <a:gd name="T0" fmla="*/ 3240 w 3240"/>
                  <a:gd name="T1" fmla="*/ 6 h 11"/>
                  <a:gd name="T2" fmla="*/ 3240 w 3240"/>
                  <a:gd name="T3" fmla="*/ 0 h 11"/>
                  <a:gd name="T4" fmla="*/ 0 w 3240"/>
                  <a:gd name="T5" fmla="*/ 0 h 11"/>
                  <a:gd name="T6" fmla="*/ 0 w 3240"/>
                  <a:gd name="T7" fmla="*/ 11 h 11"/>
                  <a:gd name="T8" fmla="*/ 3240 w 3240"/>
                  <a:gd name="T9" fmla="*/ 11 h 11"/>
                  <a:gd name="T10" fmla="*/ 3240 w 3240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40" h="11">
                    <a:moveTo>
                      <a:pt x="3240" y="6"/>
                    </a:moveTo>
                    <a:lnTo>
                      <a:pt x="324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3240" y="11"/>
                    </a:lnTo>
                    <a:lnTo>
                      <a:pt x="3240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8" name="Freeform 12"/>
              <p:cNvSpPr>
                <a:spLocks/>
              </p:cNvSpPr>
              <p:nvPr/>
            </p:nvSpPr>
            <p:spPr bwMode="auto">
              <a:xfrm>
                <a:off x="6002" y="1081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2 w 5"/>
                  <a:gd name="T3" fmla="*/ 9 h 11"/>
                  <a:gd name="T4" fmla="*/ 4 w 5"/>
                  <a:gd name="T5" fmla="*/ 9 h 11"/>
                  <a:gd name="T6" fmla="*/ 5 w 5"/>
                  <a:gd name="T7" fmla="*/ 7 h 11"/>
                  <a:gd name="T8" fmla="*/ 5 w 5"/>
                  <a:gd name="T9" fmla="*/ 6 h 11"/>
                  <a:gd name="T10" fmla="*/ 5 w 5"/>
                  <a:gd name="T11" fmla="*/ 4 h 11"/>
                  <a:gd name="T12" fmla="*/ 4 w 5"/>
                  <a:gd name="T13" fmla="*/ 2 h 11"/>
                  <a:gd name="T14" fmla="*/ 2 w 5"/>
                  <a:gd name="T15" fmla="*/ 0 h 11"/>
                  <a:gd name="T16" fmla="*/ 0 w 5"/>
                  <a:gd name="T17" fmla="*/ 0 h 11"/>
                  <a:gd name="T18" fmla="*/ 0 w 5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lnTo>
                      <a:pt x="2" y="9"/>
                    </a:lnTo>
                    <a:lnTo>
                      <a:pt x="4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9" name="Freeform 13"/>
              <p:cNvSpPr>
                <a:spLocks/>
              </p:cNvSpPr>
              <p:nvPr/>
            </p:nvSpPr>
            <p:spPr bwMode="auto">
              <a:xfrm>
                <a:off x="2757" y="1303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3 w 5"/>
                  <a:gd name="T3" fmla="*/ 1 h 10"/>
                  <a:gd name="T4" fmla="*/ 1 w 5"/>
                  <a:gd name="T5" fmla="*/ 1 h 10"/>
                  <a:gd name="T6" fmla="*/ 1 w 5"/>
                  <a:gd name="T7" fmla="*/ 3 h 10"/>
                  <a:gd name="T8" fmla="*/ 0 w 5"/>
                  <a:gd name="T9" fmla="*/ 5 h 10"/>
                  <a:gd name="T10" fmla="*/ 1 w 5"/>
                  <a:gd name="T11" fmla="*/ 7 h 10"/>
                  <a:gd name="T12" fmla="*/ 1 w 5"/>
                  <a:gd name="T13" fmla="*/ 8 h 10"/>
                  <a:gd name="T14" fmla="*/ 3 w 5"/>
                  <a:gd name="T15" fmla="*/ 10 h 10"/>
                  <a:gd name="T16" fmla="*/ 5 w 5"/>
                  <a:gd name="T17" fmla="*/ 10 h 10"/>
                  <a:gd name="T18" fmla="*/ 5 w 5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0" name="Freeform 14"/>
              <p:cNvSpPr>
                <a:spLocks/>
              </p:cNvSpPr>
              <p:nvPr/>
            </p:nvSpPr>
            <p:spPr bwMode="auto">
              <a:xfrm>
                <a:off x="2762" y="1297"/>
                <a:ext cx="3254" cy="16"/>
              </a:xfrm>
              <a:custGeom>
                <a:avLst/>
                <a:gdLst>
                  <a:gd name="T0" fmla="*/ 3254 w 3254"/>
                  <a:gd name="T1" fmla="*/ 6 h 16"/>
                  <a:gd name="T2" fmla="*/ 3254 w 3254"/>
                  <a:gd name="T3" fmla="*/ 0 h 16"/>
                  <a:gd name="T4" fmla="*/ 0 w 3254"/>
                  <a:gd name="T5" fmla="*/ 6 h 16"/>
                  <a:gd name="T6" fmla="*/ 0 w 3254"/>
                  <a:gd name="T7" fmla="*/ 16 h 16"/>
                  <a:gd name="T8" fmla="*/ 3254 w 3254"/>
                  <a:gd name="T9" fmla="*/ 11 h 16"/>
                  <a:gd name="T10" fmla="*/ 3254 w 3254"/>
                  <a:gd name="T11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54" h="16">
                    <a:moveTo>
                      <a:pt x="3254" y="6"/>
                    </a:moveTo>
                    <a:lnTo>
                      <a:pt x="3254" y="0"/>
                    </a:lnTo>
                    <a:lnTo>
                      <a:pt x="0" y="6"/>
                    </a:lnTo>
                    <a:lnTo>
                      <a:pt x="0" y="16"/>
                    </a:lnTo>
                    <a:lnTo>
                      <a:pt x="3254" y="11"/>
                    </a:lnTo>
                    <a:lnTo>
                      <a:pt x="3254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1" name="Freeform 15"/>
              <p:cNvSpPr>
                <a:spLocks/>
              </p:cNvSpPr>
              <p:nvPr/>
            </p:nvSpPr>
            <p:spPr bwMode="auto">
              <a:xfrm>
                <a:off x="6016" y="1297"/>
                <a:ext cx="4" cy="11"/>
              </a:xfrm>
              <a:custGeom>
                <a:avLst/>
                <a:gdLst>
                  <a:gd name="T0" fmla="*/ 0 w 4"/>
                  <a:gd name="T1" fmla="*/ 11 h 11"/>
                  <a:gd name="T2" fmla="*/ 2 w 4"/>
                  <a:gd name="T3" fmla="*/ 9 h 11"/>
                  <a:gd name="T4" fmla="*/ 4 w 4"/>
                  <a:gd name="T5" fmla="*/ 9 h 11"/>
                  <a:gd name="T6" fmla="*/ 4 w 4"/>
                  <a:gd name="T7" fmla="*/ 7 h 11"/>
                  <a:gd name="T8" fmla="*/ 4 w 4"/>
                  <a:gd name="T9" fmla="*/ 6 h 11"/>
                  <a:gd name="T10" fmla="*/ 4 w 4"/>
                  <a:gd name="T11" fmla="*/ 4 h 11"/>
                  <a:gd name="T12" fmla="*/ 4 w 4"/>
                  <a:gd name="T13" fmla="*/ 2 h 11"/>
                  <a:gd name="T14" fmla="*/ 2 w 4"/>
                  <a:gd name="T15" fmla="*/ 0 h 11"/>
                  <a:gd name="T16" fmla="*/ 0 w 4"/>
                  <a:gd name="T17" fmla="*/ 0 h 11"/>
                  <a:gd name="T18" fmla="*/ 0 w 4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1">
                    <a:moveTo>
                      <a:pt x="0" y="11"/>
                    </a:moveTo>
                    <a:lnTo>
                      <a:pt x="2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2" name="Freeform 16"/>
              <p:cNvSpPr>
                <a:spLocks/>
              </p:cNvSpPr>
              <p:nvPr/>
            </p:nvSpPr>
            <p:spPr bwMode="auto">
              <a:xfrm>
                <a:off x="2758" y="2071"/>
                <a:ext cx="9" cy="5"/>
              </a:xfrm>
              <a:custGeom>
                <a:avLst/>
                <a:gdLst>
                  <a:gd name="T0" fmla="*/ 9 w 9"/>
                  <a:gd name="T1" fmla="*/ 5 h 5"/>
                  <a:gd name="T2" fmla="*/ 9 w 9"/>
                  <a:gd name="T3" fmla="*/ 2 h 5"/>
                  <a:gd name="T4" fmla="*/ 7 w 9"/>
                  <a:gd name="T5" fmla="*/ 0 h 5"/>
                  <a:gd name="T6" fmla="*/ 6 w 9"/>
                  <a:gd name="T7" fmla="*/ 0 h 5"/>
                  <a:gd name="T8" fmla="*/ 4 w 9"/>
                  <a:gd name="T9" fmla="*/ 0 h 5"/>
                  <a:gd name="T10" fmla="*/ 2 w 9"/>
                  <a:gd name="T11" fmla="*/ 0 h 5"/>
                  <a:gd name="T12" fmla="*/ 0 w 9"/>
                  <a:gd name="T13" fmla="*/ 0 h 5"/>
                  <a:gd name="T14" fmla="*/ 0 w 9"/>
                  <a:gd name="T15" fmla="*/ 2 h 5"/>
                  <a:gd name="T16" fmla="*/ 0 w 9"/>
                  <a:gd name="T17" fmla="*/ 5 h 5"/>
                  <a:gd name="T18" fmla="*/ 9 w 9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">
                    <a:moveTo>
                      <a:pt x="9" y="5"/>
                    </a:moveTo>
                    <a:lnTo>
                      <a:pt x="9" y="2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3" name="Freeform 17"/>
              <p:cNvSpPr>
                <a:spLocks/>
              </p:cNvSpPr>
              <p:nvPr/>
            </p:nvSpPr>
            <p:spPr bwMode="auto">
              <a:xfrm>
                <a:off x="2758" y="2076"/>
                <a:ext cx="11" cy="181"/>
              </a:xfrm>
              <a:custGeom>
                <a:avLst/>
                <a:gdLst>
                  <a:gd name="T0" fmla="*/ 6 w 11"/>
                  <a:gd name="T1" fmla="*/ 181 h 181"/>
                  <a:gd name="T2" fmla="*/ 11 w 11"/>
                  <a:gd name="T3" fmla="*/ 181 h 181"/>
                  <a:gd name="T4" fmla="*/ 9 w 11"/>
                  <a:gd name="T5" fmla="*/ 0 h 181"/>
                  <a:gd name="T6" fmla="*/ 0 w 11"/>
                  <a:gd name="T7" fmla="*/ 0 h 181"/>
                  <a:gd name="T8" fmla="*/ 2 w 11"/>
                  <a:gd name="T9" fmla="*/ 181 h 181"/>
                  <a:gd name="T10" fmla="*/ 6 w 11"/>
                  <a:gd name="T11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81">
                    <a:moveTo>
                      <a:pt x="6" y="181"/>
                    </a:moveTo>
                    <a:lnTo>
                      <a:pt x="11" y="181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2" y="181"/>
                    </a:lnTo>
                    <a:lnTo>
                      <a:pt x="6" y="18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4" name="Freeform 18"/>
              <p:cNvSpPr>
                <a:spLocks/>
              </p:cNvSpPr>
              <p:nvPr/>
            </p:nvSpPr>
            <p:spPr bwMode="auto">
              <a:xfrm>
                <a:off x="2760" y="2257"/>
                <a:ext cx="9" cy="5"/>
              </a:xfrm>
              <a:custGeom>
                <a:avLst/>
                <a:gdLst>
                  <a:gd name="T0" fmla="*/ 0 w 9"/>
                  <a:gd name="T1" fmla="*/ 0 h 5"/>
                  <a:gd name="T2" fmla="*/ 0 w 9"/>
                  <a:gd name="T3" fmla="*/ 2 h 5"/>
                  <a:gd name="T4" fmla="*/ 0 w 9"/>
                  <a:gd name="T5" fmla="*/ 4 h 5"/>
                  <a:gd name="T6" fmla="*/ 2 w 9"/>
                  <a:gd name="T7" fmla="*/ 5 h 5"/>
                  <a:gd name="T8" fmla="*/ 4 w 9"/>
                  <a:gd name="T9" fmla="*/ 5 h 5"/>
                  <a:gd name="T10" fmla="*/ 5 w 9"/>
                  <a:gd name="T11" fmla="*/ 5 h 5"/>
                  <a:gd name="T12" fmla="*/ 7 w 9"/>
                  <a:gd name="T13" fmla="*/ 4 h 5"/>
                  <a:gd name="T14" fmla="*/ 9 w 9"/>
                  <a:gd name="T15" fmla="*/ 2 h 5"/>
                  <a:gd name="T16" fmla="*/ 9 w 9"/>
                  <a:gd name="T17" fmla="*/ 0 h 5"/>
                  <a:gd name="T18" fmla="*/ 0 w 9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5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5" name="Freeform 19"/>
              <p:cNvSpPr>
                <a:spLocks/>
              </p:cNvSpPr>
              <p:nvPr/>
            </p:nvSpPr>
            <p:spPr bwMode="auto">
              <a:xfrm>
                <a:off x="2713" y="2254"/>
                <a:ext cx="3" cy="10"/>
              </a:xfrm>
              <a:custGeom>
                <a:avLst/>
                <a:gdLst>
                  <a:gd name="T0" fmla="*/ 3 w 3"/>
                  <a:gd name="T1" fmla="*/ 0 h 10"/>
                  <a:gd name="T2" fmla="*/ 2 w 3"/>
                  <a:gd name="T3" fmla="*/ 0 h 10"/>
                  <a:gd name="T4" fmla="*/ 0 w 3"/>
                  <a:gd name="T5" fmla="*/ 1 h 10"/>
                  <a:gd name="T6" fmla="*/ 0 w 3"/>
                  <a:gd name="T7" fmla="*/ 3 h 10"/>
                  <a:gd name="T8" fmla="*/ 0 w 3"/>
                  <a:gd name="T9" fmla="*/ 5 h 10"/>
                  <a:gd name="T10" fmla="*/ 0 w 3"/>
                  <a:gd name="T11" fmla="*/ 7 h 10"/>
                  <a:gd name="T12" fmla="*/ 0 w 3"/>
                  <a:gd name="T13" fmla="*/ 8 h 10"/>
                  <a:gd name="T14" fmla="*/ 2 w 3"/>
                  <a:gd name="T15" fmla="*/ 10 h 10"/>
                  <a:gd name="T16" fmla="*/ 3 w 3"/>
                  <a:gd name="T17" fmla="*/ 10 h 10"/>
                  <a:gd name="T18" fmla="*/ 3 w 3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0">
                    <a:moveTo>
                      <a:pt x="3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6" name="Freeform 20"/>
              <p:cNvSpPr>
                <a:spLocks/>
              </p:cNvSpPr>
              <p:nvPr/>
            </p:nvSpPr>
            <p:spPr bwMode="auto">
              <a:xfrm>
                <a:off x="2716" y="2254"/>
                <a:ext cx="99" cy="10"/>
              </a:xfrm>
              <a:custGeom>
                <a:avLst/>
                <a:gdLst>
                  <a:gd name="T0" fmla="*/ 99 w 99"/>
                  <a:gd name="T1" fmla="*/ 5 h 10"/>
                  <a:gd name="T2" fmla="*/ 99 w 99"/>
                  <a:gd name="T3" fmla="*/ 0 h 10"/>
                  <a:gd name="T4" fmla="*/ 0 w 99"/>
                  <a:gd name="T5" fmla="*/ 0 h 10"/>
                  <a:gd name="T6" fmla="*/ 0 w 99"/>
                  <a:gd name="T7" fmla="*/ 10 h 10"/>
                  <a:gd name="T8" fmla="*/ 99 w 99"/>
                  <a:gd name="T9" fmla="*/ 10 h 10"/>
                  <a:gd name="T10" fmla="*/ 99 w 99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10">
                    <a:moveTo>
                      <a:pt x="99" y="5"/>
                    </a:moveTo>
                    <a:lnTo>
                      <a:pt x="99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9" y="10"/>
                    </a:lnTo>
                    <a:lnTo>
                      <a:pt x="99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7" name="Freeform 21"/>
              <p:cNvSpPr>
                <a:spLocks/>
              </p:cNvSpPr>
              <p:nvPr/>
            </p:nvSpPr>
            <p:spPr bwMode="auto">
              <a:xfrm>
                <a:off x="2815" y="2254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3 w 5"/>
                  <a:gd name="T3" fmla="*/ 10 h 10"/>
                  <a:gd name="T4" fmla="*/ 3 w 5"/>
                  <a:gd name="T5" fmla="*/ 8 h 10"/>
                  <a:gd name="T6" fmla="*/ 5 w 5"/>
                  <a:gd name="T7" fmla="*/ 7 h 10"/>
                  <a:gd name="T8" fmla="*/ 5 w 5"/>
                  <a:gd name="T9" fmla="*/ 5 h 10"/>
                  <a:gd name="T10" fmla="*/ 5 w 5"/>
                  <a:gd name="T11" fmla="*/ 3 h 10"/>
                  <a:gd name="T12" fmla="*/ 3 w 5"/>
                  <a:gd name="T13" fmla="*/ 1 h 10"/>
                  <a:gd name="T14" fmla="*/ 3 w 5"/>
                  <a:gd name="T15" fmla="*/ 0 h 10"/>
                  <a:gd name="T16" fmla="*/ 0 w 5"/>
                  <a:gd name="T17" fmla="*/ 0 h 10"/>
                  <a:gd name="T18" fmla="*/ 0 w 5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3" y="10"/>
                    </a:lnTo>
                    <a:lnTo>
                      <a:pt x="3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8" name="Freeform 22"/>
              <p:cNvSpPr>
                <a:spLocks/>
              </p:cNvSpPr>
              <p:nvPr/>
            </p:nvSpPr>
            <p:spPr bwMode="auto">
              <a:xfrm>
                <a:off x="2736" y="2278"/>
                <a:ext cx="5" cy="11"/>
              </a:xfrm>
              <a:custGeom>
                <a:avLst/>
                <a:gdLst>
                  <a:gd name="T0" fmla="*/ 5 w 5"/>
                  <a:gd name="T1" fmla="*/ 0 h 11"/>
                  <a:gd name="T2" fmla="*/ 3 w 5"/>
                  <a:gd name="T3" fmla="*/ 2 h 11"/>
                  <a:gd name="T4" fmla="*/ 1 w 5"/>
                  <a:gd name="T5" fmla="*/ 2 h 11"/>
                  <a:gd name="T6" fmla="*/ 0 w 5"/>
                  <a:gd name="T7" fmla="*/ 4 h 11"/>
                  <a:gd name="T8" fmla="*/ 0 w 5"/>
                  <a:gd name="T9" fmla="*/ 6 h 11"/>
                  <a:gd name="T10" fmla="*/ 0 w 5"/>
                  <a:gd name="T11" fmla="*/ 7 h 11"/>
                  <a:gd name="T12" fmla="*/ 1 w 5"/>
                  <a:gd name="T13" fmla="*/ 9 h 11"/>
                  <a:gd name="T14" fmla="*/ 3 w 5"/>
                  <a:gd name="T15" fmla="*/ 11 h 11"/>
                  <a:gd name="T16" fmla="*/ 5 w 5"/>
                  <a:gd name="T17" fmla="*/ 11 h 11"/>
                  <a:gd name="T18" fmla="*/ 5 w 5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9" name="Freeform 23"/>
              <p:cNvSpPr>
                <a:spLocks/>
              </p:cNvSpPr>
              <p:nvPr/>
            </p:nvSpPr>
            <p:spPr bwMode="auto">
              <a:xfrm>
                <a:off x="2741" y="2278"/>
                <a:ext cx="52" cy="11"/>
              </a:xfrm>
              <a:custGeom>
                <a:avLst/>
                <a:gdLst>
                  <a:gd name="T0" fmla="*/ 52 w 52"/>
                  <a:gd name="T1" fmla="*/ 6 h 11"/>
                  <a:gd name="T2" fmla="*/ 52 w 52"/>
                  <a:gd name="T3" fmla="*/ 0 h 11"/>
                  <a:gd name="T4" fmla="*/ 0 w 52"/>
                  <a:gd name="T5" fmla="*/ 0 h 11"/>
                  <a:gd name="T6" fmla="*/ 0 w 52"/>
                  <a:gd name="T7" fmla="*/ 11 h 11"/>
                  <a:gd name="T8" fmla="*/ 52 w 52"/>
                  <a:gd name="T9" fmla="*/ 11 h 11"/>
                  <a:gd name="T10" fmla="*/ 52 w 52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1">
                    <a:moveTo>
                      <a:pt x="52" y="6"/>
                    </a:moveTo>
                    <a:lnTo>
                      <a:pt x="5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2" y="11"/>
                    </a:lnTo>
                    <a:lnTo>
                      <a:pt x="52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0" name="Freeform 24"/>
              <p:cNvSpPr>
                <a:spLocks/>
              </p:cNvSpPr>
              <p:nvPr/>
            </p:nvSpPr>
            <p:spPr bwMode="auto">
              <a:xfrm>
                <a:off x="2793" y="2278"/>
                <a:ext cx="6" cy="11"/>
              </a:xfrm>
              <a:custGeom>
                <a:avLst/>
                <a:gdLst>
                  <a:gd name="T0" fmla="*/ 0 w 6"/>
                  <a:gd name="T1" fmla="*/ 11 h 11"/>
                  <a:gd name="T2" fmla="*/ 2 w 6"/>
                  <a:gd name="T3" fmla="*/ 11 h 11"/>
                  <a:gd name="T4" fmla="*/ 4 w 6"/>
                  <a:gd name="T5" fmla="*/ 9 h 11"/>
                  <a:gd name="T6" fmla="*/ 6 w 6"/>
                  <a:gd name="T7" fmla="*/ 7 h 11"/>
                  <a:gd name="T8" fmla="*/ 6 w 6"/>
                  <a:gd name="T9" fmla="*/ 6 h 11"/>
                  <a:gd name="T10" fmla="*/ 6 w 6"/>
                  <a:gd name="T11" fmla="*/ 4 h 11"/>
                  <a:gd name="T12" fmla="*/ 4 w 6"/>
                  <a:gd name="T13" fmla="*/ 2 h 11"/>
                  <a:gd name="T14" fmla="*/ 2 w 6"/>
                  <a:gd name="T15" fmla="*/ 2 h 11"/>
                  <a:gd name="T16" fmla="*/ 0 w 6"/>
                  <a:gd name="T17" fmla="*/ 0 h 11"/>
                  <a:gd name="T18" fmla="*/ 0 w 6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0" y="11"/>
                    </a:moveTo>
                    <a:lnTo>
                      <a:pt x="2" y="11"/>
                    </a:lnTo>
                    <a:lnTo>
                      <a:pt x="4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1" name="Freeform 25"/>
              <p:cNvSpPr>
                <a:spLocks/>
              </p:cNvSpPr>
              <p:nvPr/>
            </p:nvSpPr>
            <p:spPr bwMode="auto">
              <a:xfrm>
                <a:off x="2751" y="2306"/>
                <a:ext cx="6" cy="9"/>
              </a:xfrm>
              <a:custGeom>
                <a:avLst/>
                <a:gdLst>
                  <a:gd name="T0" fmla="*/ 6 w 6"/>
                  <a:gd name="T1" fmla="*/ 0 h 9"/>
                  <a:gd name="T2" fmla="*/ 4 w 6"/>
                  <a:gd name="T3" fmla="*/ 0 h 9"/>
                  <a:gd name="T4" fmla="*/ 2 w 6"/>
                  <a:gd name="T5" fmla="*/ 0 h 9"/>
                  <a:gd name="T6" fmla="*/ 0 w 6"/>
                  <a:gd name="T7" fmla="*/ 2 h 9"/>
                  <a:gd name="T8" fmla="*/ 0 w 6"/>
                  <a:gd name="T9" fmla="*/ 4 h 9"/>
                  <a:gd name="T10" fmla="*/ 0 w 6"/>
                  <a:gd name="T11" fmla="*/ 6 h 9"/>
                  <a:gd name="T12" fmla="*/ 2 w 6"/>
                  <a:gd name="T13" fmla="*/ 7 h 9"/>
                  <a:gd name="T14" fmla="*/ 4 w 6"/>
                  <a:gd name="T15" fmla="*/ 9 h 9"/>
                  <a:gd name="T16" fmla="*/ 6 w 6"/>
                  <a:gd name="T17" fmla="*/ 9 h 9"/>
                  <a:gd name="T18" fmla="*/ 6 w 6"/>
                  <a:gd name="T1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2" name="Freeform 26"/>
              <p:cNvSpPr>
                <a:spLocks/>
              </p:cNvSpPr>
              <p:nvPr/>
            </p:nvSpPr>
            <p:spPr bwMode="auto">
              <a:xfrm>
                <a:off x="2757" y="2306"/>
                <a:ext cx="17" cy="9"/>
              </a:xfrm>
              <a:custGeom>
                <a:avLst/>
                <a:gdLst>
                  <a:gd name="T0" fmla="*/ 17 w 17"/>
                  <a:gd name="T1" fmla="*/ 4 h 9"/>
                  <a:gd name="T2" fmla="*/ 17 w 17"/>
                  <a:gd name="T3" fmla="*/ 0 h 9"/>
                  <a:gd name="T4" fmla="*/ 0 w 17"/>
                  <a:gd name="T5" fmla="*/ 0 h 9"/>
                  <a:gd name="T6" fmla="*/ 0 w 17"/>
                  <a:gd name="T7" fmla="*/ 9 h 9"/>
                  <a:gd name="T8" fmla="*/ 17 w 17"/>
                  <a:gd name="T9" fmla="*/ 9 h 9"/>
                  <a:gd name="T10" fmla="*/ 17 w 17"/>
                  <a:gd name="T11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9">
                    <a:moveTo>
                      <a:pt x="17" y="4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17" y="9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3" name="Freeform 27"/>
              <p:cNvSpPr>
                <a:spLocks/>
              </p:cNvSpPr>
              <p:nvPr/>
            </p:nvSpPr>
            <p:spPr bwMode="auto">
              <a:xfrm>
                <a:off x="2774" y="2306"/>
                <a:ext cx="4" cy="9"/>
              </a:xfrm>
              <a:custGeom>
                <a:avLst/>
                <a:gdLst>
                  <a:gd name="T0" fmla="*/ 0 w 4"/>
                  <a:gd name="T1" fmla="*/ 9 h 9"/>
                  <a:gd name="T2" fmla="*/ 2 w 4"/>
                  <a:gd name="T3" fmla="*/ 9 h 9"/>
                  <a:gd name="T4" fmla="*/ 4 w 4"/>
                  <a:gd name="T5" fmla="*/ 7 h 9"/>
                  <a:gd name="T6" fmla="*/ 4 w 4"/>
                  <a:gd name="T7" fmla="*/ 6 h 9"/>
                  <a:gd name="T8" fmla="*/ 4 w 4"/>
                  <a:gd name="T9" fmla="*/ 4 h 9"/>
                  <a:gd name="T10" fmla="*/ 4 w 4"/>
                  <a:gd name="T11" fmla="*/ 2 h 9"/>
                  <a:gd name="T12" fmla="*/ 4 w 4"/>
                  <a:gd name="T13" fmla="*/ 0 h 9"/>
                  <a:gd name="T14" fmla="*/ 2 w 4"/>
                  <a:gd name="T15" fmla="*/ 0 h 9"/>
                  <a:gd name="T16" fmla="*/ 0 w 4"/>
                  <a:gd name="T17" fmla="*/ 0 h 9"/>
                  <a:gd name="T18" fmla="*/ 0 w 4"/>
                  <a:gd name="T1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lnTo>
                      <a:pt x="2" y="9"/>
                    </a:lnTo>
                    <a:lnTo>
                      <a:pt x="4" y="7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4" name="Freeform 28"/>
              <p:cNvSpPr>
                <a:spLocks/>
              </p:cNvSpPr>
              <p:nvPr/>
            </p:nvSpPr>
            <p:spPr bwMode="auto">
              <a:xfrm>
                <a:off x="3471" y="2069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8 w 8"/>
                  <a:gd name="T3" fmla="*/ 4 h 6"/>
                  <a:gd name="T4" fmla="*/ 8 w 8"/>
                  <a:gd name="T5" fmla="*/ 2 h 6"/>
                  <a:gd name="T6" fmla="*/ 7 w 8"/>
                  <a:gd name="T7" fmla="*/ 2 h 6"/>
                  <a:gd name="T8" fmla="*/ 5 w 8"/>
                  <a:gd name="T9" fmla="*/ 0 h 6"/>
                  <a:gd name="T10" fmla="*/ 3 w 8"/>
                  <a:gd name="T11" fmla="*/ 2 h 6"/>
                  <a:gd name="T12" fmla="*/ 1 w 8"/>
                  <a:gd name="T13" fmla="*/ 2 h 6"/>
                  <a:gd name="T14" fmla="*/ 0 w 8"/>
                  <a:gd name="T15" fmla="*/ 4 h 6"/>
                  <a:gd name="T16" fmla="*/ 0 w 8"/>
                  <a:gd name="T17" fmla="*/ 6 h 6"/>
                  <a:gd name="T18" fmla="*/ 8 w 8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8" y="4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5" name="Freeform 29"/>
              <p:cNvSpPr>
                <a:spLocks/>
              </p:cNvSpPr>
              <p:nvPr/>
            </p:nvSpPr>
            <p:spPr bwMode="auto">
              <a:xfrm>
                <a:off x="3471" y="2075"/>
                <a:ext cx="10" cy="182"/>
              </a:xfrm>
              <a:custGeom>
                <a:avLst/>
                <a:gdLst>
                  <a:gd name="T0" fmla="*/ 7 w 10"/>
                  <a:gd name="T1" fmla="*/ 182 h 182"/>
                  <a:gd name="T2" fmla="*/ 10 w 10"/>
                  <a:gd name="T3" fmla="*/ 182 h 182"/>
                  <a:gd name="T4" fmla="*/ 8 w 10"/>
                  <a:gd name="T5" fmla="*/ 0 h 182"/>
                  <a:gd name="T6" fmla="*/ 0 w 10"/>
                  <a:gd name="T7" fmla="*/ 0 h 182"/>
                  <a:gd name="T8" fmla="*/ 1 w 10"/>
                  <a:gd name="T9" fmla="*/ 182 h 182"/>
                  <a:gd name="T10" fmla="*/ 7 w 10"/>
                  <a:gd name="T11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82">
                    <a:moveTo>
                      <a:pt x="7" y="182"/>
                    </a:moveTo>
                    <a:lnTo>
                      <a:pt x="10" y="18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" y="182"/>
                    </a:lnTo>
                    <a:lnTo>
                      <a:pt x="7" y="18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6" name="Freeform 30"/>
              <p:cNvSpPr>
                <a:spLocks/>
              </p:cNvSpPr>
              <p:nvPr/>
            </p:nvSpPr>
            <p:spPr bwMode="auto">
              <a:xfrm>
                <a:off x="3472" y="2257"/>
                <a:ext cx="9" cy="4"/>
              </a:xfrm>
              <a:custGeom>
                <a:avLst/>
                <a:gdLst>
                  <a:gd name="T0" fmla="*/ 0 w 9"/>
                  <a:gd name="T1" fmla="*/ 0 h 4"/>
                  <a:gd name="T2" fmla="*/ 0 w 9"/>
                  <a:gd name="T3" fmla="*/ 2 h 4"/>
                  <a:gd name="T4" fmla="*/ 2 w 9"/>
                  <a:gd name="T5" fmla="*/ 4 h 4"/>
                  <a:gd name="T6" fmla="*/ 4 w 9"/>
                  <a:gd name="T7" fmla="*/ 4 h 4"/>
                  <a:gd name="T8" fmla="*/ 6 w 9"/>
                  <a:gd name="T9" fmla="*/ 4 h 4"/>
                  <a:gd name="T10" fmla="*/ 7 w 9"/>
                  <a:gd name="T11" fmla="*/ 4 h 4"/>
                  <a:gd name="T12" fmla="*/ 9 w 9"/>
                  <a:gd name="T13" fmla="*/ 4 h 4"/>
                  <a:gd name="T14" fmla="*/ 9 w 9"/>
                  <a:gd name="T15" fmla="*/ 2 h 4"/>
                  <a:gd name="T16" fmla="*/ 9 w 9"/>
                  <a:gd name="T17" fmla="*/ 0 h 4"/>
                  <a:gd name="T18" fmla="*/ 0 w 9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4">
                    <a:moveTo>
                      <a:pt x="0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7" name="Freeform 31"/>
              <p:cNvSpPr>
                <a:spLocks/>
              </p:cNvSpPr>
              <p:nvPr/>
            </p:nvSpPr>
            <p:spPr bwMode="auto">
              <a:xfrm>
                <a:off x="3425" y="2254"/>
                <a:ext cx="4" cy="10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1 h 10"/>
                  <a:gd name="T6" fmla="*/ 0 w 4"/>
                  <a:gd name="T7" fmla="*/ 3 h 10"/>
                  <a:gd name="T8" fmla="*/ 0 w 4"/>
                  <a:gd name="T9" fmla="*/ 5 h 10"/>
                  <a:gd name="T10" fmla="*/ 0 w 4"/>
                  <a:gd name="T11" fmla="*/ 7 h 10"/>
                  <a:gd name="T12" fmla="*/ 0 w 4"/>
                  <a:gd name="T13" fmla="*/ 8 h 10"/>
                  <a:gd name="T14" fmla="*/ 2 w 4"/>
                  <a:gd name="T15" fmla="*/ 8 h 10"/>
                  <a:gd name="T16" fmla="*/ 4 w 4"/>
                  <a:gd name="T17" fmla="*/ 10 h 10"/>
                  <a:gd name="T18" fmla="*/ 4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4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8" name="Freeform 32"/>
              <p:cNvSpPr>
                <a:spLocks/>
              </p:cNvSpPr>
              <p:nvPr/>
            </p:nvSpPr>
            <p:spPr bwMode="auto">
              <a:xfrm>
                <a:off x="3429" y="2254"/>
                <a:ext cx="98" cy="10"/>
              </a:xfrm>
              <a:custGeom>
                <a:avLst/>
                <a:gdLst>
                  <a:gd name="T0" fmla="*/ 98 w 98"/>
                  <a:gd name="T1" fmla="*/ 5 h 10"/>
                  <a:gd name="T2" fmla="*/ 98 w 98"/>
                  <a:gd name="T3" fmla="*/ 0 h 10"/>
                  <a:gd name="T4" fmla="*/ 0 w 98"/>
                  <a:gd name="T5" fmla="*/ 0 h 10"/>
                  <a:gd name="T6" fmla="*/ 0 w 98"/>
                  <a:gd name="T7" fmla="*/ 10 h 10"/>
                  <a:gd name="T8" fmla="*/ 98 w 98"/>
                  <a:gd name="T9" fmla="*/ 10 h 10"/>
                  <a:gd name="T10" fmla="*/ 98 w 98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8" h="10">
                    <a:moveTo>
                      <a:pt x="98" y="5"/>
                    </a:moveTo>
                    <a:lnTo>
                      <a:pt x="98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98" y="10"/>
                    </a:lnTo>
                    <a:lnTo>
                      <a:pt x="98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9" name="Freeform 33"/>
              <p:cNvSpPr>
                <a:spLocks/>
              </p:cNvSpPr>
              <p:nvPr/>
            </p:nvSpPr>
            <p:spPr bwMode="auto">
              <a:xfrm>
                <a:off x="3527" y="2254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3 w 5"/>
                  <a:gd name="T3" fmla="*/ 8 h 10"/>
                  <a:gd name="T4" fmla="*/ 5 w 5"/>
                  <a:gd name="T5" fmla="*/ 8 h 10"/>
                  <a:gd name="T6" fmla="*/ 5 w 5"/>
                  <a:gd name="T7" fmla="*/ 7 h 10"/>
                  <a:gd name="T8" fmla="*/ 5 w 5"/>
                  <a:gd name="T9" fmla="*/ 5 h 10"/>
                  <a:gd name="T10" fmla="*/ 5 w 5"/>
                  <a:gd name="T11" fmla="*/ 3 h 10"/>
                  <a:gd name="T12" fmla="*/ 5 w 5"/>
                  <a:gd name="T13" fmla="*/ 1 h 10"/>
                  <a:gd name="T14" fmla="*/ 3 w 5"/>
                  <a:gd name="T15" fmla="*/ 0 h 10"/>
                  <a:gd name="T16" fmla="*/ 0 w 5"/>
                  <a:gd name="T17" fmla="*/ 0 h 10"/>
                  <a:gd name="T18" fmla="*/ 0 w 5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3" y="8"/>
                    </a:lnTo>
                    <a:lnTo>
                      <a:pt x="5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0" name="Freeform 34"/>
              <p:cNvSpPr>
                <a:spLocks/>
              </p:cNvSpPr>
              <p:nvPr/>
            </p:nvSpPr>
            <p:spPr bwMode="auto">
              <a:xfrm>
                <a:off x="3448" y="2278"/>
                <a:ext cx="5" cy="11"/>
              </a:xfrm>
              <a:custGeom>
                <a:avLst/>
                <a:gdLst>
                  <a:gd name="T0" fmla="*/ 5 w 5"/>
                  <a:gd name="T1" fmla="*/ 0 h 11"/>
                  <a:gd name="T2" fmla="*/ 3 w 5"/>
                  <a:gd name="T3" fmla="*/ 0 h 11"/>
                  <a:gd name="T4" fmla="*/ 2 w 5"/>
                  <a:gd name="T5" fmla="*/ 2 h 11"/>
                  <a:gd name="T6" fmla="*/ 0 w 5"/>
                  <a:gd name="T7" fmla="*/ 4 h 11"/>
                  <a:gd name="T8" fmla="*/ 0 w 5"/>
                  <a:gd name="T9" fmla="*/ 6 h 11"/>
                  <a:gd name="T10" fmla="*/ 0 w 5"/>
                  <a:gd name="T11" fmla="*/ 7 h 11"/>
                  <a:gd name="T12" fmla="*/ 2 w 5"/>
                  <a:gd name="T13" fmla="*/ 9 h 11"/>
                  <a:gd name="T14" fmla="*/ 3 w 5"/>
                  <a:gd name="T15" fmla="*/ 11 h 11"/>
                  <a:gd name="T16" fmla="*/ 5 w 5"/>
                  <a:gd name="T17" fmla="*/ 11 h 11"/>
                  <a:gd name="T18" fmla="*/ 5 w 5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1" name="Freeform 35"/>
              <p:cNvSpPr>
                <a:spLocks/>
              </p:cNvSpPr>
              <p:nvPr/>
            </p:nvSpPr>
            <p:spPr bwMode="auto">
              <a:xfrm>
                <a:off x="3453" y="2278"/>
                <a:ext cx="53" cy="11"/>
              </a:xfrm>
              <a:custGeom>
                <a:avLst/>
                <a:gdLst>
                  <a:gd name="T0" fmla="*/ 53 w 53"/>
                  <a:gd name="T1" fmla="*/ 6 h 11"/>
                  <a:gd name="T2" fmla="*/ 53 w 53"/>
                  <a:gd name="T3" fmla="*/ 0 h 11"/>
                  <a:gd name="T4" fmla="*/ 0 w 53"/>
                  <a:gd name="T5" fmla="*/ 0 h 11"/>
                  <a:gd name="T6" fmla="*/ 0 w 53"/>
                  <a:gd name="T7" fmla="*/ 11 h 11"/>
                  <a:gd name="T8" fmla="*/ 53 w 53"/>
                  <a:gd name="T9" fmla="*/ 11 h 11"/>
                  <a:gd name="T10" fmla="*/ 53 w 53"/>
                  <a:gd name="T11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1">
                    <a:moveTo>
                      <a:pt x="53" y="6"/>
                    </a:moveTo>
                    <a:lnTo>
                      <a:pt x="5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3" y="11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2" name="Freeform 36"/>
              <p:cNvSpPr>
                <a:spLocks/>
              </p:cNvSpPr>
              <p:nvPr/>
            </p:nvSpPr>
            <p:spPr bwMode="auto">
              <a:xfrm>
                <a:off x="3506" y="2278"/>
                <a:ext cx="5" cy="11"/>
              </a:xfrm>
              <a:custGeom>
                <a:avLst/>
                <a:gdLst>
                  <a:gd name="T0" fmla="*/ 0 w 5"/>
                  <a:gd name="T1" fmla="*/ 11 h 11"/>
                  <a:gd name="T2" fmla="*/ 3 w 5"/>
                  <a:gd name="T3" fmla="*/ 11 h 11"/>
                  <a:gd name="T4" fmla="*/ 3 w 5"/>
                  <a:gd name="T5" fmla="*/ 9 h 11"/>
                  <a:gd name="T6" fmla="*/ 5 w 5"/>
                  <a:gd name="T7" fmla="*/ 7 h 11"/>
                  <a:gd name="T8" fmla="*/ 5 w 5"/>
                  <a:gd name="T9" fmla="*/ 6 h 11"/>
                  <a:gd name="T10" fmla="*/ 5 w 5"/>
                  <a:gd name="T11" fmla="*/ 4 h 11"/>
                  <a:gd name="T12" fmla="*/ 3 w 5"/>
                  <a:gd name="T13" fmla="*/ 2 h 11"/>
                  <a:gd name="T14" fmla="*/ 3 w 5"/>
                  <a:gd name="T15" fmla="*/ 0 h 11"/>
                  <a:gd name="T16" fmla="*/ 0 w 5"/>
                  <a:gd name="T17" fmla="*/ 0 h 11"/>
                  <a:gd name="T18" fmla="*/ 0 w 5"/>
                  <a:gd name="T1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0" y="11"/>
                    </a:moveTo>
                    <a:lnTo>
                      <a:pt x="3" y="11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3" name="Freeform 37"/>
              <p:cNvSpPr>
                <a:spLocks/>
              </p:cNvSpPr>
              <p:nvPr/>
            </p:nvSpPr>
            <p:spPr bwMode="auto">
              <a:xfrm>
                <a:off x="3464" y="2305"/>
                <a:ext cx="5" cy="10"/>
              </a:xfrm>
              <a:custGeom>
                <a:avLst/>
                <a:gdLst>
                  <a:gd name="T0" fmla="*/ 5 w 5"/>
                  <a:gd name="T1" fmla="*/ 0 h 10"/>
                  <a:gd name="T2" fmla="*/ 3 w 5"/>
                  <a:gd name="T3" fmla="*/ 1 h 10"/>
                  <a:gd name="T4" fmla="*/ 1 w 5"/>
                  <a:gd name="T5" fmla="*/ 1 h 10"/>
                  <a:gd name="T6" fmla="*/ 1 w 5"/>
                  <a:gd name="T7" fmla="*/ 3 h 10"/>
                  <a:gd name="T8" fmla="*/ 0 w 5"/>
                  <a:gd name="T9" fmla="*/ 5 h 10"/>
                  <a:gd name="T10" fmla="*/ 1 w 5"/>
                  <a:gd name="T11" fmla="*/ 7 h 10"/>
                  <a:gd name="T12" fmla="*/ 1 w 5"/>
                  <a:gd name="T13" fmla="*/ 8 h 10"/>
                  <a:gd name="T14" fmla="*/ 3 w 5"/>
                  <a:gd name="T15" fmla="*/ 10 h 10"/>
                  <a:gd name="T16" fmla="*/ 5 w 5"/>
                  <a:gd name="T17" fmla="*/ 10 h 10"/>
                  <a:gd name="T18" fmla="*/ 5 w 5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0">
                    <a:moveTo>
                      <a:pt x="5" y="0"/>
                    </a:moveTo>
                    <a:lnTo>
                      <a:pt x="3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4" name="Freeform 38"/>
              <p:cNvSpPr>
                <a:spLocks/>
              </p:cNvSpPr>
              <p:nvPr/>
            </p:nvSpPr>
            <p:spPr bwMode="auto">
              <a:xfrm>
                <a:off x="3469" y="2305"/>
                <a:ext cx="17" cy="10"/>
              </a:xfrm>
              <a:custGeom>
                <a:avLst/>
                <a:gdLst>
                  <a:gd name="T0" fmla="*/ 17 w 17"/>
                  <a:gd name="T1" fmla="*/ 5 h 10"/>
                  <a:gd name="T2" fmla="*/ 17 w 17"/>
                  <a:gd name="T3" fmla="*/ 0 h 10"/>
                  <a:gd name="T4" fmla="*/ 0 w 17"/>
                  <a:gd name="T5" fmla="*/ 0 h 10"/>
                  <a:gd name="T6" fmla="*/ 0 w 17"/>
                  <a:gd name="T7" fmla="*/ 10 h 10"/>
                  <a:gd name="T8" fmla="*/ 17 w 17"/>
                  <a:gd name="T9" fmla="*/ 10 h 10"/>
                  <a:gd name="T10" fmla="*/ 17 w 17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17" y="5"/>
                    </a:moveTo>
                    <a:lnTo>
                      <a:pt x="17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17" y="10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5" name="Freeform 39"/>
              <p:cNvSpPr>
                <a:spLocks/>
              </p:cNvSpPr>
              <p:nvPr/>
            </p:nvSpPr>
            <p:spPr bwMode="auto">
              <a:xfrm>
                <a:off x="3486" y="2305"/>
                <a:ext cx="6" cy="10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4 w 6"/>
                  <a:gd name="T5" fmla="*/ 8 h 10"/>
                  <a:gd name="T6" fmla="*/ 4 w 6"/>
                  <a:gd name="T7" fmla="*/ 7 h 10"/>
                  <a:gd name="T8" fmla="*/ 6 w 6"/>
                  <a:gd name="T9" fmla="*/ 5 h 10"/>
                  <a:gd name="T10" fmla="*/ 4 w 6"/>
                  <a:gd name="T11" fmla="*/ 3 h 10"/>
                  <a:gd name="T12" fmla="*/ 4 w 6"/>
                  <a:gd name="T13" fmla="*/ 1 h 10"/>
                  <a:gd name="T14" fmla="*/ 2 w 6"/>
                  <a:gd name="T15" fmla="*/ 1 h 10"/>
                  <a:gd name="T16" fmla="*/ 0 w 6"/>
                  <a:gd name="T17" fmla="*/ 0 h 10"/>
                  <a:gd name="T18" fmla="*/ 0 w 6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8"/>
                    </a:lnTo>
                    <a:lnTo>
                      <a:pt x="4" y="7"/>
                    </a:lnTo>
                    <a:lnTo>
                      <a:pt x="6" y="5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6" name="Freeform 40"/>
              <p:cNvSpPr>
                <a:spLocks/>
              </p:cNvSpPr>
              <p:nvPr/>
            </p:nvSpPr>
            <p:spPr bwMode="auto">
              <a:xfrm>
                <a:off x="2739" y="1283"/>
                <a:ext cx="47" cy="48"/>
              </a:xfrm>
              <a:custGeom>
                <a:avLst/>
                <a:gdLst>
                  <a:gd name="T0" fmla="*/ 23 w 47"/>
                  <a:gd name="T1" fmla="*/ 0 h 48"/>
                  <a:gd name="T2" fmla="*/ 28 w 47"/>
                  <a:gd name="T3" fmla="*/ 0 h 48"/>
                  <a:gd name="T4" fmla="*/ 33 w 47"/>
                  <a:gd name="T5" fmla="*/ 2 h 48"/>
                  <a:gd name="T6" fmla="*/ 37 w 47"/>
                  <a:gd name="T7" fmla="*/ 4 h 48"/>
                  <a:gd name="T8" fmla="*/ 40 w 47"/>
                  <a:gd name="T9" fmla="*/ 7 h 48"/>
                  <a:gd name="T10" fmla="*/ 44 w 47"/>
                  <a:gd name="T11" fmla="*/ 11 h 48"/>
                  <a:gd name="T12" fmla="*/ 46 w 47"/>
                  <a:gd name="T13" fmla="*/ 14 h 48"/>
                  <a:gd name="T14" fmla="*/ 47 w 47"/>
                  <a:gd name="T15" fmla="*/ 20 h 48"/>
                  <a:gd name="T16" fmla="*/ 47 w 47"/>
                  <a:gd name="T17" fmla="*/ 25 h 48"/>
                  <a:gd name="T18" fmla="*/ 47 w 47"/>
                  <a:gd name="T19" fmla="*/ 28 h 48"/>
                  <a:gd name="T20" fmla="*/ 46 w 47"/>
                  <a:gd name="T21" fmla="*/ 34 h 48"/>
                  <a:gd name="T22" fmla="*/ 44 w 47"/>
                  <a:gd name="T23" fmla="*/ 37 h 48"/>
                  <a:gd name="T24" fmla="*/ 40 w 47"/>
                  <a:gd name="T25" fmla="*/ 41 h 48"/>
                  <a:gd name="T26" fmla="*/ 37 w 47"/>
                  <a:gd name="T27" fmla="*/ 44 h 48"/>
                  <a:gd name="T28" fmla="*/ 33 w 47"/>
                  <a:gd name="T29" fmla="*/ 46 h 48"/>
                  <a:gd name="T30" fmla="*/ 28 w 47"/>
                  <a:gd name="T31" fmla="*/ 48 h 48"/>
                  <a:gd name="T32" fmla="*/ 23 w 47"/>
                  <a:gd name="T33" fmla="*/ 48 h 48"/>
                  <a:gd name="T34" fmla="*/ 19 w 47"/>
                  <a:gd name="T35" fmla="*/ 48 h 48"/>
                  <a:gd name="T36" fmla="*/ 14 w 47"/>
                  <a:gd name="T37" fmla="*/ 46 h 48"/>
                  <a:gd name="T38" fmla="*/ 11 w 47"/>
                  <a:gd name="T39" fmla="*/ 44 h 48"/>
                  <a:gd name="T40" fmla="*/ 7 w 47"/>
                  <a:gd name="T41" fmla="*/ 41 h 48"/>
                  <a:gd name="T42" fmla="*/ 4 w 47"/>
                  <a:gd name="T43" fmla="*/ 37 h 48"/>
                  <a:gd name="T44" fmla="*/ 2 w 47"/>
                  <a:gd name="T45" fmla="*/ 34 h 48"/>
                  <a:gd name="T46" fmla="*/ 0 w 47"/>
                  <a:gd name="T47" fmla="*/ 28 h 48"/>
                  <a:gd name="T48" fmla="*/ 0 w 47"/>
                  <a:gd name="T49" fmla="*/ 25 h 48"/>
                  <a:gd name="T50" fmla="*/ 0 w 47"/>
                  <a:gd name="T51" fmla="*/ 20 h 48"/>
                  <a:gd name="T52" fmla="*/ 2 w 47"/>
                  <a:gd name="T53" fmla="*/ 14 h 48"/>
                  <a:gd name="T54" fmla="*/ 4 w 47"/>
                  <a:gd name="T55" fmla="*/ 11 h 48"/>
                  <a:gd name="T56" fmla="*/ 7 w 47"/>
                  <a:gd name="T57" fmla="*/ 7 h 48"/>
                  <a:gd name="T58" fmla="*/ 11 w 47"/>
                  <a:gd name="T59" fmla="*/ 4 h 48"/>
                  <a:gd name="T60" fmla="*/ 14 w 47"/>
                  <a:gd name="T61" fmla="*/ 2 h 48"/>
                  <a:gd name="T62" fmla="*/ 19 w 47"/>
                  <a:gd name="T63" fmla="*/ 0 h 48"/>
                  <a:gd name="T64" fmla="*/ 23 w 47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48">
                    <a:moveTo>
                      <a:pt x="23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0" y="7"/>
                    </a:lnTo>
                    <a:lnTo>
                      <a:pt x="44" y="11"/>
                    </a:lnTo>
                    <a:lnTo>
                      <a:pt x="46" y="14"/>
                    </a:lnTo>
                    <a:lnTo>
                      <a:pt x="47" y="20"/>
                    </a:lnTo>
                    <a:lnTo>
                      <a:pt x="47" y="25"/>
                    </a:lnTo>
                    <a:lnTo>
                      <a:pt x="47" y="28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  <a:lnTo>
                      <a:pt x="19" y="48"/>
                    </a:lnTo>
                    <a:lnTo>
                      <a:pt x="14" y="46"/>
                    </a:lnTo>
                    <a:lnTo>
                      <a:pt x="11" y="44"/>
                    </a:lnTo>
                    <a:lnTo>
                      <a:pt x="7" y="41"/>
                    </a:lnTo>
                    <a:lnTo>
                      <a:pt x="4" y="37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7" name="Freeform 41"/>
              <p:cNvSpPr>
                <a:spLocks/>
              </p:cNvSpPr>
              <p:nvPr/>
            </p:nvSpPr>
            <p:spPr bwMode="auto">
              <a:xfrm>
                <a:off x="2739" y="1283"/>
                <a:ext cx="47" cy="48"/>
              </a:xfrm>
              <a:custGeom>
                <a:avLst/>
                <a:gdLst>
                  <a:gd name="T0" fmla="*/ 23 w 47"/>
                  <a:gd name="T1" fmla="*/ 0 h 48"/>
                  <a:gd name="T2" fmla="*/ 28 w 47"/>
                  <a:gd name="T3" fmla="*/ 0 h 48"/>
                  <a:gd name="T4" fmla="*/ 33 w 47"/>
                  <a:gd name="T5" fmla="*/ 2 h 48"/>
                  <a:gd name="T6" fmla="*/ 37 w 47"/>
                  <a:gd name="T7" fmla="*/ 4 h 48"/>
                  <a:gd name="T8" fmla="*/ 40 w 47"/>
                  <a:gd name="T9" fmla="*/ 7 h 48"/>
                  <a:gd name="T10" fmla="*/ 44 w 47"/>
                  <a:gd name="T11" fmla="*/ 11 h 48"/>
                  <a:gd name="T12" fmla="*/ 46 w 47"/>
                  <a:gd name="T13" fmla="*/ 14 h 48"/>
                  <a:gd name="T14" fmla="*/ 47 w 47"/>
                  <a:gd name="T15" fmla="*/ 20 h 48"/>
                  <a:gd name="T16" fmla="*/ 47 w 47"/>
                  <a:gd name="T17" fmla="*/ 25 h 48"/>
                  <a:gd name="T18" fmla="*/ 47 w 47"/>
                  <a:gd name="T19" fmla="*/ 28 h 48"/>
                  <a:gd name="T20" fmla="*/ 46 w 47"/>
                  <a:gd name="T21" fmla="*/ 34 h 48"/>
                  <a:gd name="T22" fmla="*/ 44 w 47"/>
                  <a:gd name="T23" fmla="*/ 37 h 48"/>
                  <a:gd name="T24" fmla="*/ 40 w 47"/>
                  <a:gd name="T25" fmla="*/ 41 h 48"/>
                  <a:gd name="T26" fmla="*/ 37 w 47"/>
                  <a:gd name="T27" fmla="*/ 44 h 48"/>
                  <a:gd name="T28" fmla="*/ 33 w 47"/>
                  <a:gd name="T29" fmla="*/ 46 h 48"/>
                  <a:gd name="T30" fmla="*/ 28 w 47"/>
                  <a:gd name="T31" fmla="*/ 48 h 48"/>
                  <a:gd name="T32" fmla="*/ 23 w 47"/>
                  <a:gd name="T33" fmla="*/ 48 h 48"/>
                  <a:gd name="T34" fmla="*/ 19 w 47"/>
                  <a:gd name="T35" fmla="*/ 48 h 48"/>
                  <a:gd name="T36" fmla="*/ 14 w 47"/>
                  <a:gd name="T37" fmla="*/ 46 h 48"/>
                  <a:gd name="T38" fmla="*/ 11 w 47"/>
                  <a:gd name="T39" fmla="*/ 44 h 48"/>
                  <a:gd name="T40" fmla="*/ 7 w 47"/>
                  <a:gd name="T41" fmla="*/ 41 h 48"/>
                  <a:gd name="T42" fmla="*/ 4 w 47"/>
                  <a:gd name="T43" fmla="*/ 37 h 48"/>
                  <a:gd name="T44" fmla="*/ 2 w 47"/>
                  <a:gd name="T45" fmla="*/ 34 h 48"/>
                  <a:gd name="T46" fmla="*/ 0 w 47"/>
                  <a:gd name="T47" fmla="*/ 28 h 48"/>
                  <a:gd name="T48" fmla="*/ 0 w 47"/>
                  <a:gd name="T49" fmla="*/ 25 h 48"/>
                  <a:gd name="T50" fmla="*/ 0 w 47"/>
                  <a:gd name="T51" fmla="*/ 20 h 48"/>
                  <a:gd name="T52" fmla="*/ 2 w 47"/>
                  <a:gd name="T53" fmla="*/ 14 h 48"/>
                  <a:gd name="T54" fmla="*/ 4 w 47"/>
                  <a:gd name="T55" fmla="*/ 11 h 48"/>
                  <a:gd name="T56" fmla="*/ 7 w 47"/>
                  <a:gd name="T57" fmla="*/ 7 h 48"/>
                  <a:gd name="T58" fmla="*/ 11 w 47"/>
                  <a:gd name="T59" fmla="*/ 4 h 48"/>
                  <a:gd name="T60" fmla="*/ 14 w 47"/>
                  <a:gd name="T61" fmla="*/ 2 h 48"/>
                  <a:gd name="T62" fmla="*/ 19 w 47"/>
                  <a:gd name="T63" fmla="*/ 0 h 48"/>
                  <a:gd name="T64" fmla="*/ 23 w 47"/>
                  <a:gd name="T6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48">
                    <a:moveTo>
                      <a:pt x="23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0" y="7"/>
                    </a:lnTo>
                    <a:lnTo>
                      <a:pt x="44" y="11"/>
                    </a:lnTo>
                    <a:lnTo>
                      <a:pt x="46" y="14"/>
                    </a:lnTo>
                    <a:lnTo>
                      <a:pt x="47" y="20"/>
                    </a:lnTo>
                    <a:lnTo>
                      <a:pt x="47" y="25"/>
                    </a:lnTo>
                    <a:lnTo>
                      <a:pt x="47" y="28"/>
                    </a:lnTo>
                    <a:lnTo>
                      <a:pt x="46" y="34"/>
                    </a:lnTo>
                    <a:lnTo>
                      <a:pt x="44" y="37"/>
                    </a:lnTo>
                    <a:lnTo>
                      <a:pt x="40" y="41"/>
                    </a:lnTo>
                    <a:lnTo>
                      <a:pt x="37" y="44"/>
                    </a:lnTo>
                    <a:lnTo>
                      <a:pt x="33" y="46"/>
                    </a:lnTo>
                    <a:lnTo>
                      <a:pt x="28" y="48"/>
                    </a:lnTo>
                    <a:lnTo>
                      <a:pt x="23" y="48"/>
                    </a:lnTo>
                    <a:lnTo>
                      <a:pt x="19" y="48"/>
                    </a:lnTo>
                    <a:lnTo>
                      <a:pt x="14" y="46"/>
                    </a:lnTo>
                    <a:lnTo>
                      <a:pt x="11" y="44"/>
                    </a:lnTo>
                    <a:lnTo>
                      <a:pt x="7" y="41"/>
                    </a:lnTo>
                    <a:lnTo>
                      <a:pt x="4" y="37"/>
                    </a:lnTo>
                    <a:lnTo>
                      <a:pt x="2" y="34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8" name="Freeform 42"/>
              <p:cNvSpPr>
                <a:spLocks/>
              </p:cNvSpPr>
              <p:nvPr/>
            </p:nvSpPr>
            <p:spPr bwMode="auto">
              <a:xfrm>
                <a:off x="3451" y="1285"/>
                <a:ext cx="49" cy="47"/>
              </a:xfrm>
              <a:custGeom>
                <a:avLst/>
                <a:gdLst>
                  <a:gd name="T0" fmla="*/ 25 w 49"/>
                  <a:gd name="T1" fmla="*/ 0 h 47"/>
                  <a:gd name="T2" fmla="*/ 30 w 49"/>
                  <a:gd name="T3" fmla="*/ 0 h 47"/>
                  <a:gd name="T4" fmla="*/ 35 w 49"/>
                  <a:gd name="T5" fmla="*/ 2 h 47"/>
                  <a:gd name="T6" fmla="*/ 39 w 49"/>
                  <a:gd name="T7" fmla="*/ 4 h 47"/>
                  <a:gd name="T8" fmla="*/ 42 w 49"/>
                  <a:gd name="T9" fmla="*/ 7 h 47"/>
                  <a:gd name="T10" fmla="*/ 46 w 49"/>
                  <a:gd name="T11" fmla="*/ 11 h 47"/>
                  <a:gd name="T12" fmla="*/ 48 w 49"/>
                  <a:gd name="T13" fmla="*/ 14 h 47"/>
                  <a:gd name="T14" fmla="*/ 49 w 49"/>
                  <a:gd name="T15" fmla="*/ 19 h 47"/>
                  <a:gd name="T16" fmla="*/ 49 w 49"/>
                  <a:gd name="T17" fmla="*/ 25 h 47"/>
                  <a:gd name="T18" fmla="*/ 49 w 49"/>
                  <a:gd name="T19" fmla="*/ 28 h 47"/>
                  <a:gd name="T20" fmla="*/ 48 w 49"/>
                  <a:gd name="T21" fmla="*/ 33 h 47"/>
                  <a:gd name="T22" fmla="*/ 46 w 49"/>
                  <a:gd name="T23" fmla="*/ 37 h 47"/>
                  <a:gd name="T24" fmla="*/ 42 w 49"/>
                  <a:gd name="T25" fmla="*/ 40 h 47"/>
                  <a:gd name="T26" fmla="*/ 39 w 49"/>
                  <a:gd name="T27" fmla="*/ 44 h 47"/>
                  <a:gd name="T28" fmla="*/ 35 w 49"/>
                  <a:gd name="T29" fmla="*/ 46 h 47"/>
                  <a:gd name="T30" fmla="*/ 30 w 49"/>
                  <a:gd name="T31" fmla="*/ 47 h 47"/>
                  <a:gd name="T32" fmla="*/ 25 w 49"/>
                  <a:gd name="T33" fmla="*/ 47 h 47"/>
                  <a:gd name="T34" fmla="*/ 20 w 49"/>
                  <a:gd name="T35" fmla="*/ 47 h 47"/>
                  <a:gd name="T36" fmla="*/ 16 w 49"/>
                  <a:gd name="T37" fmla="*/ 46 h 47"/>
                  <a:gd name="T38" fmla="*/ 11 w 49"/>
                  <a:gd name="T39" fmla="*/ 44 h 47"/>
                  <a:gd name="T40" fmla="*/ 7 w 49"/>
                  <a:gd name="T41" fmla="*/ 40 h 47"/>
                  <a:gd name="T42" fmla="*/ 6 w 49"/>
                  <a:gd name="T43" fmla="*/ 37 h 47"/>
                  <a:gd name="T44" fmla="*/ 2 w 49"/>
                  <a:gd name="T45" fmla="*/ 33 h 47"/>
                  <a:gd name="T46" fmla="*/ 2 w 49"/>
                  <a:gd name="T47" fmla="*/ 28 h 47"/>
                  <a:gd name="T48" fmla="*/ 0 w 49"/>
                  <a:gd name="T49" fmla="*/ 25 h 47"/>
                  <a:gd name="T50" fmla="*/ 2 w 49"/>
                  <a:gd name="T51" fmla="*/ 19 h 47"/>
                  <a:gd name="T52" fmla="*/ 2 w 49"/>
                  <a:gd name="T53" fmla="*/ 14 h 47"/>
                  <a:gd name="T54" fmla="*/ 6 w 49"/>
                  <a:gd name="T55" fmla="*/ 11 h 47"/>
                  <a:gd name="T56" fmla="*/ 7 w 49"/>
                  <a:gd name="T57" fmla="*/ 7 h 47"/>
                  <a:gd name="T58" fmla="*/ 11 w 49"/>
                  <a:gd name="T59" fmla="*/ 4 h 47"/>
                  <a:gd name="T60" fmla="*/ 16 w 49"/>
                  <a:gd name="T61" fmla="*/ 2 h 47"/>
                  <a:gd name="T62" fmla="*/ 20 w 49"/>
                  <a:gd name="T63" fmla="*/ 0 h 47"/>
                  <a:gd name="T64" fmla="*/ 25 w 49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25" y="0"/>
                    </a:moveTo>
                    <a:lnTo>
                      <a:pt x="30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6" y="11"/>
                    </a:lnTo>
                    <a:lnTo>
                      <a:pt x="48" y="14"/>
                    </a:lnTo>
                    <a:lnTo>
                      <a:pt x="49" y="19"/>
                    </a:lnTo>
                    <a:lnTo>
                      <a:pt x="49" y="25"/>
                    </a:lnTo>
                    <a:lnTo>
                      <a:pt x="49" y="28"/>
                    </a:lnTo>
                    <a:lnTo>
                      <a:pt x="48" y="33"/>
                    </a:lnTo>
                    <a:lnTo>
                      <a:pt x="46" y="37"/>
                    </a:lnTo>
                    <a:lnTo>
                      <a:pt x="42" y="40"/>
                    </a:lnTo>
                    <a:lnTo>
                      <a:pt x="39" y="44"/>
                    </a:lnTo>
                    <a:lnTo>
                      <a:pt x="35" y="46"/>
                    </a:lnTo>
                    <a:lnTo>
                      <a:pt x="30" y="47"/>
                    </a:lnTo>
                    <a:lnTo>
                      <a:pt x="25" y="47"/>
                    </a:lnTo>
                    <a:lnTo>
                      <a:pt x="20" y="47"/>
                    </a:lnTo>
                    <a:lnTo>
                      <a:pt x="16" y="46"/>
                    </a:lnTo>
                    <a:lnTo>
                      <a:pt x="11" y="44"/>
                    </a:lnTo>
                    <a:lnTo>
                      <a:pt x="7" y="40"/>
                    </a:lnTo>
                    <a:lnTo>
                      <a:pt x="6" y="37"/>
                    </a:lnTo>
                    <a:lnTo>
                      <a:pt x="2" y="33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2" y="14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9" name="Freeform 43"/>
              <p:cNvSpPr>
                <a:spLocks/>
              </p:cNvSpPr>
              <p:nvPr/>
            </p:nvSpPr>
            <p:spPr bwMode="auto">
              <a:xfrm>
                <a:off x="3451" y="1285"/>
                <a:ext cx="49" cy="47"/>
              </a:xfrm>
              <a:custGeom>
                <a:avLst/>
                <a:gdLst>
                  <a:gd name="T0" fmla="*/ 25 w 49"/>
                  <a:gd name="T1" fmla="*/ 0 h 47"/>
                  <a:gd name="T2" fmla="*/ 30 w 49"/>
                  <a:gd name="T3" fmla="*/ 0 h 47"/>
                  <a:gd name="T4" fmla="*/ 35 w 49"/>
                  <a:gd name="T5" fmla="*/ 2 h 47"/>
                  <a:gd name="T6" fmla="*/ 39 w 49"/>
                  <a:gd name="T7" fmla="*/ 4 h 47"/>
                  <a:gd name="T8" fmla="*/ 42 w 49"/>
                  <a:gd name="T9" fmla="*/ 7 h 47"/>
                  <a:gd name="T10" fmla="*/ 46 w 49"/>
                  <a:gd name="T11" fmla="*/ 11 h 47"/>
                  <a:gd name="T12" fmla="*/ 48 w 49"/>
                  <a:gd name="T13" fmla="*/ 14 h 47"/>
                  <a:gd name="T14" fmla="*/ 49 w 49"/>
                  <a:gd name="T15" fmla="*/ 19 h 47"/>
                  <a:gd name="T16" fmla="*/ 49 w 49"/>
                  <a:gd name="T17" fmla="*/ 25 h 47"/>
                  <a:gd name="T18" fmla="*/ 49 w 49"/>
                  <a:gd name="T19" fmla="*/ 28 h 47"/>
                  <a:gd name="T20" fmla="*/ 48 w 49"/>
                  <a:gd name="T21" fmla="*/ 33 h 47"/>
                  <a:gd name="T22" fmla="*/ 46 w 49"/>
                  <a:gd name="T23" fmla="*/ 37 h 47"/>
                  <a:gd name="T24" fmla="*/ 42 w 49"/>
                  <a:gd name="T25" fmla="*/ 40 h 47"/>
                  <a:gd name="T26" fmla="*/ 39 w 49"/>
                  <a:gd name="T27" fmla="*/ 44 h 47"/>
                  <a:gd name="T28" fmla="*/ 35 w 49"/>
                  <a:gd name="T29" fmla="*/ 46 h 47"/>
                  <a:gd name="T30" fmla="*/ 30 w 49"/>
                  <a:gd name="T31" fmla="*/ 47 h 47"/>
                  <a:gd name="T32" fmla="*/ 25 w 49"/>
                  <a:gd name="T33" fmla="*/ 47 h 47"/>
                  <a:gd name="T34" fmla="*/ 20 w 49"/>
                  <a:gd name="T35" fmla="*/ 47 h 47"/>
                  <a:gd name="T36" fmla="*/ 16 w 49"/>
                  <a:gd name="T37" fmla="*/ 46 h 47"/>
                  <a:gd name="T38" fmla="*/ 11 w 49"/>
                  <a:gd name="T39" fmla="*/ 44 h 47"/>
                  <a:gd name="T40" fmla="*/ 7 w 49"/>
                  <a:gd name="T41" fmla="*/ 40 h 47"/>
                  <a:gd name="T42" fmla="*/ 6 w 49"/>
                  <a:gd name="T43" fmla="*/ 37 h 47"/>
                  <a:gd name="T44" fmla="*/ 2 w 49"/>
                  <a:gd name="T45" fmla="*/ 33 h 47"/>
                  <a:gd name="T46" fmla="*/ 2 w 49"/>
                  <a:gd name="T47" fmla="*/ 28 h 47"/>
                  <a:gd name="T48" fmla="*/ 0 w 49"/>
                  <a:gd name="T49" fmla="*/ 25 h 47"/>
                  <a:gd name="T50" fmla="*/ 2 w 49"/>
                  <a:gd name="T51" fmla="*/ 19 h 47"/>
                  <a:gd name="T52" fmla="*/ 2 w 49"/>
                  <a:gd name="T53" fmla="*/ 14 h 47"/>
                  <a:gd name="T54" fmla="*/ 6 w 49"/>
                  <a:gd name="T55" fmla="*/ 11 h 47"/>
                  <a:gd name="T56" fmla="*/ 7 w 49"/>
                  <a:gd name="T57" fmla="*/ 7 h 47"/>
                  <a:gd name="T58" fmla="*/ 11 w 49"/>
                  <a:gd name="T59" fmla="*/ 4 h 47"/>
                  <a:gd name="T60" fmla="*/ 16 w 49"/>
                  <a:gd name="T61" fmla="*/ 2 h 47"/>
                  <a:gd name="T62" fmla="*/ 20 w 49"/>
                  <a:gd name="T63" fmla="*/ 0 h 47"/>
                  <a:gd name="T64" fmla="*/ 25 w 49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25" y="0"/>
                    </a:moveTo>
                    <a:lnTo>
                      <a:pt x="30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6" y="11"/>
                    </a:lnTo>
                    <a:lnTo>
                      <a:pt x="48" y="14"/>
                    </a:lnTo>
                    <a:lnTo>
                      <a:pt x="49" y="19"/>
                    </a:lnTo>
                    <a:lnTo>
                      <a:pt x="49" y="25"/>
                    </a:lnTo>
                    <a:lnTo>
                      <a:pt x="49" y="28"/>
                    </a:lnTo>
                    <a:lnTo>
                      <a:pt x="48" y="33"/>
                    </a:lnTo>
                    <a:lnTo>
                      <a:pt x="46" y="37"/>
                    </a:lnTo>
                    <a:lnTo>
                      <a:pt x="42" y="40"/>
                    </a:lnTo>
                    <a:lnTo>
                      <a:pt x="39" y="44"/>
                    </a:lnTo>
                    <a:lnTo>
                      <a:pt x="35" y="46"/>
                    </a:lnTo>
                    <a:lnTo>
                      <a:pt x="30" y="47"/>
                    </a:lnTo>
                    <a:lnTo>
                      <a:pt x="25" y="47"/>
                    </a:lnTo>
                    <a:lnTo>
                      <a:pt x="20" y="47"/>
                    </a:lnTo>
                    <a:lnTo>
                      <a:pt x="16" y="46"/>
                    </a:lnTo>
                    <a:lnTo>
                      <a:pt x="11" y="44"/>
                    </a:lnTo>
                    <a:lnTo>
                      <a:pt x="7" y="40"/>
                    </a:lnTo>
                    <a:lnTo>
                      <a:pt x="6" y="37"/>
                    </a:lnTo>
                    <a:lnTo>
                      <a:pt x="2" y="33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2" y="14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0" name="Freeform 44"/>
              <p:cNvSpPr>
                <a:spLocks/>
              </p:cNvSpPr>
              <p:nvPr/>
            </p:nvSpPr>
            <p:spPr bwMode="auto">
              <a:xfrm>
                <a:off x="3451" y="1483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30 w 49"/>
                  <a:gd name="T3" fmla="*/ 0 h 49"/>
                  <a:gd name="T4" fmla="*/ 35 w 49"/>
                  <a:gd name="T5" fmla="*/ 2 h 49"/>
                  <a:gd name="T6" fmla="*/ 39 w 49"/>
                  <a:gd name="T7" fmla="*/ 6 h 49"/>
                  <a:gd name="T8" fmla="*/ 42 w 49"/>
                  <a:gd name="T9" fmla="*/ 7 h 49"/>
                  <a:gd name="T10" fmla="*/ 46 w 49"/>
                  <a:gd name="T11" fmla="*/ 11 h 49"/>
                  <a:gd name="T12" fmla="*/ 48 w 49"/>
                  <a:gd name="T13" fmla="*/ 16 h 49"/>
                  <a:gd name="T14" fmla="*/ 49 w 49"/>
                  <a:gd name="T15" fmla="*/ 20 h 49"/>
                  <a:gd name="T16" fmla="*/ 49 w 49"/>
                  <a:gd name="T17" fmla="*/ 25 h 49"/>
                  <a:gd name="T18" fmla="*/ 49 w 49"/>
                  <a:gd name="T19" fmla="*/ 30 h 49"/>
                  <a:gd name="T20" fmla="*/ 48 w 49"/>
                  <a:gd name="T21" fmla="*/ 34 h 49"/>
                  <a:gd name="T22" fmla="*/ 46 w 49"/>
                  <a:gd name="T23" fmla="*/ 39 h 49"/>
                  <a:gd name="T24" fmla="*/ 42 w 49"/>
                  <a:gd name="T25" fmla="*/ 42 h 49"/>
                  <a:gd name="T26" fmla="*/ 39 w 49"/>
                  <a:gd name="T27" fmla="*/ 44 h 49"/>
                  <a:gd name="T28" fmla="*/ 35 w 49"/>
                  <a:gd name="T29" fmla="*/ 48 h 49"/>
                  <a:gd name="T30" fmla="*/ 30 w 49"/>
                  <a:gd name="T31" fmla="*/ 48 h 49"/>
                  <a:gd name="T32" fmla="*/ 25 w 49"/>
                  <a:gd name="T33" fmla="*/ 49 h 49"/>
                  <a:gd name="T34" fmla="*/ 20 w 49"/>
                  <a:gd name="T35" fmla="*/ 48 h 49"/>
                  <a:gd name="T36" fmla="*/ 16 w 49"/>
                  <a:gd name="T37" fmla="*/ 48 h 49"/>
                  <a:gd name="T38" fmla="*/ 11 w 49"/>
                  <a:gd name="T39" fmla="*/ 44 h 49"/>
                  <a:gd name="T40" fmla="*/ 7 w 49"/>
                  <a:gd name="T41" fmla="*/ 42 h 49"/>
                  <a:gd name="T42" fmla="*/ 6 w 49"/>
                  <a:gd name="T43" fmla="*/ 39 h 49"/>
                  <a:gd name="T44" fmla="*/ 2 w 49"/>
                  <a:gd name="T45" fmla="*/ 34 h 49"/>
                  <a:gd name="T46" fmla="*/ 2 w 49"/>
                  <a:gd name="T47" fmla="*/ 30 h 49"/>
                  <a:gd name="T48" fmla="*/ 0 w 49"/>
                  <a:gd name="T49" fmla="*/ 25 h 49"/>
                  <a:gd name="T50" fmla="*/ 2 w 49"/>
                  <a:gd name="T51" fmla="*/ 20 h 49"/>
                  <a:gd name="T52" fmla="*/ 2 w 49"/>
                  <a:gd name="T53" fmla="*/ 16 h 49"/>
                  <a:gd name="T54" fmla="*/ 6 w 49"/>
                  <a:gd name="T55" fmla="*/ 11 h 49"/>
                  <a:gd name="T56" fmla="*/ 7 w 49"/>
                  <a:gd name="T57" fmla="*/ 7 h 49"/>
                  <a:gd name="T58" fmla="*/ 11 w 49"/>
                  <a:gd name="T59" fmla="*/ 6 h 49"/>
                  <a:gd name="T60" fmla="*/ 16 w 49"/>
                  <a:gd name="T61" fmla="*/ 2 h 49"/>
                  <a:gd name="T62" fmla="*/ 20 w 49"/>
                  <a:gd name="T63" fmla="*/ 0 h 49"/>
                  <a:gd name="T64" fmla="*/ 25 w 49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30" y="0"/>
                    </a:lnTo>
                    <a:lnTo>
                      <a:pt x="35" y="2"/>
                    </a:lnTo>
                    <a:lnTo>
                      <a:pt x="39" y="6"/>
                    </a:lnTo>
                    <a:lnTo>
                      <a:pt x="42" y="7"/>
                    </a:lnTo>
                    <a:lnTo>
                      <a:pt x="46" y="11"/>
                    </a:lnTo>
                    <a:lnTo>
                      <a:pt x="48" y="16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6" y="39"/>
                    </a:lnTo>
                    <a:lnTo>
                      <a:pt x="42" y="42"/>
                    </a:lnTo>
                    <a:lnTo>
                      <a:pt x="39" y="44"/>
                    </a:lnTo>
                    <a:lnTo>
                      <a:pt x="35" y="48"/>
                    </a:lnTo>
                    <a:lnTo>
                      <a:pt x="30" y="48"/>
                    </a:lnTo>
                    <a:lnTo>
                      <a:pt x="25" y="49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6" y="39"/>
                    </a:lnTo>
                    <a:lnTo>
                      <a:pt x="2" y="34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1" name="Freeform 45"/>
              <p:cNvSpPr>
                <a:spLocks/>
              </p:cNvSpPr>
              <p:nvPr/>
            </p:nvSpPr>
            <p:spPr bwMode="auto">
              <a:xfrm>
                <a:off x="3451" y="1483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30 w 49"/>
                  <a:gd name="T3" fmla="*/ 0 h 49"/>
                  <a:gd name="T4" fmla="*/ 35 w 49"/>
                  <a:gd name="T5" fmla="*/ 2 h 49"/>
                  <a:gd name="T6" fmla="*/ 39 w 49"/>
                  <a:gd name="T7" fmla="*/ 6 h 49"/>
                  <a:gd name="T8" fmla="*/ 42 w 49"/>
                  <a:gd name="T9" fmla="*/ 7 h 49"/>
                  <a:gd name="T10" fmla="*/ 46 w 49"/>
                  <a:gd name="T11" fmla="*/ 11 h 49"/>
                  <a:gd name="T12" fmla="*/ 48 w 49"/>
                  <a:gd name="T13" fmla="*/ 16 h 49"/>
                  <a:gd name="T14" fmla="*/ 49 w 49"/>
                  <a:gd name="T15" fmla="*/ 20 h 49"/>
                  <a:gd name="T16" fmla="*/ 49 w 49"/>
                  <a:gd name="T17" fmla="*/ 25 h 49"/>
                  <a:gd name="T18" fmla="*/ 49 w 49"/>
                  <a:gd name="T19" fmla="*/ 30 h 49"/>
                  <a:gd name="T20" fmla="*/ 48 w 49"/>
                  <a:gd name="T21" fmla="*/ 34 h 49"/>
                  <a:gd name="T22" fmla="*/ 46 w 49"/>
                  <a:gd name="T23" fmla="*/ 39 h 49"/>
                  <a:gd name="T24" fmla="*/ 42 w 49"/>
                  <a:gd name="T25" fmla="*/ 42 h 49"/>
                  <a:gd name="T26" fmla="*/ 39 w 49"/>
                  <a:gd name="T27" fmla="*/ 44 h 49"/>
                  <a:gd name="T28" fmla="*/ 35 w 49"/>
                  <a:gd name="T29" fmla="*/ 48 h 49"/>
                  <a:gd name="T30" fmla="*/ 30 w 49"/>
                  <a:gd name="T31" fmla="*/ 48 h 49"/>
                  <a:gd name="T32" fmla="*/ 25 w 49"/>
                  <a:gd name="T33" fmla="*/ 49 h 49"/>
                  <a:gd name="T34" fmla="*/ 20 w 49"/>
                  <a:gd name="T35" fmla="*/ 48 h 49"/>
                  <a:gd name="T36" fmla="*/ 16 w 49"/>
                  <a:gd name="T37" fmla="*/ 48 h 49"/>
                  <a:gd name="T38" fmla="*/ 11 w 49"/>
                  <a:gd name="T39" fmla="*/ 44 h 49"/>
                  <a:gd name="T40" fmla="*/ 7 w 49"/>
                  <a:gd name="T41" fmla="*/ 42 h 49"/>
                  <a:gd name="T42" fmla="*/ 6 w 49"/>
                  <a:gd name="T43" fmla="*/ 39 h 49"/>
                  <a:gd name="T44" fmla="*/ 2 w 49"/>
                  <a:gd name="T45" fmla="*/ 34 h 49"/>
                  <a:gd name="T46" fmla="*/ 2 w 49"/>
                  <a:gd name="T47" fmla="*/ 30 h 49"/>
                  <a:gd name="T48" fmla="*/ 0 w 49"/>
                  <a:gd name="T49" fmla="*/ 25 h 49"/>
                  <a:gd name="T50" fmla="*/ 2 w 49"/>
                  <a:gd name="T51" fmla="*/ 20 h 49"/>
                  <a:gd name="T52" fmla="*/ 2 w 49"/>
                  <a:gd name="T53" fmla="*/ 16 h 49"/>
                  <a:gd name="T54" fmla="*/ 6 w 49"/>
                  <a:gd name="T55" fmla="*/ 11 h 49"/>
                  <a:gd name="T56" fmla="*/ 7 w 49"/>
                  <a:gd name="T57" fmla="*/ 7 h 49"/>
                  <a:gd name="T58" fmla="*/ 11 w 49"/>
                  <a:gd name="T59" fmla="*/ 6 h 49"/>
                  <a:gd name="T60" fmla="*/ 16 w 49"/>
                  <a:gd name="T61" fmla="*/ 2 h 49"/>
                  <a:gd name="T62" fmla="*/ 20 w 49"/>
                  <a:gd name="T63" fmla="*/ 0 h 49"/>
                  <a:gd name="T64" fmla="*/ 25 w 49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30" y="0"/>
                    </a:lnTo>
                    <a:lnTo>
                      <a:pt x="35" y="2"/>
                    </a:lnTo>
                    <a:lnTo>
                      <a:pt x="39" y="6"/>
                    </a:lnTo>
                    <a:lnTo>
                      <a:pt x="42" y="7"/>
                    </a:lnTo>
                    <a:lnTo>
                      <a:pt x="46" y="11"/>
                    </a:lnTo>
                    <a:lnTo>
                      <a:pt x="48" y="16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6" y="39"/>
                    </a:lnTo>
                    <a:lnTo>
                      <a:pt x="42" y="42"/>
                    </a:lnTo>
                    <a:lnTo>
                      <a:pt x="39" y="44"/>
                    </a:lnTo>
                    <a:lnTo>
                      <a:pt x="35" y="48"/>
                    </a:lnTo>
                    <a:lnTo>
                      <a:pt x="30" y="48"/>
                    </a:lnTo>
                    <a:lnTo>
                      <a:pt x="25" y="49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1" y="44"/>
                    </a:lnTo>
                    <a:lnTo>
                      <a:pt x="7" y="42"/>
                    </a:lnTo>
                    <a:lnTo>
                      <a:pt x="6" y="39"/>
                    </a:lnTo>
                    <a:lnTo>
                      <a:pt x="2" y="34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2" y="16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6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2" name="Freeform 46"/>
              <p:cNvSpPr>
                <a:spLocks/>
              </p:cNvSpPr>
              <p:nvPr/>
            </p:nvSpPr>
            <p:spPr bwMode="auto">
              <a:xfrm>
                <a:off x="2990" y="1225"/>
                <a:ext cx="32" cy="32"/>
              </a:xfrm>
              <a:custGeom>
                <a:avLst/>
                <a:gdLst>
                  <a:gd name="T0" fmla="*/ 16 w 32"/>
                  <a:gd name="T1" fmla="*/ 0 h 32"/>
                  <a:gd name="T2" fmla="*/ 19 w 32"/>
                  <a:gd name="T3" fmla="*/ 0 h 32"/>
                  <a:gd name="T4" fmla="*/ 21 w 32"/>
                  <a:gd name="T5" fmla="*/ 0 h 32"/>
                  <a:gd name="T6" fmla="*/ 25 w 32"/>
                  <a:gd name="T7" fmla="*/ 2 h 32"/>
                  <a:gd name="T8" fmla="*/ 26 w 32"/>
                  <a:gd name="T9" fmla="*/ 4 h 32"/>
                  <a:gd name="T10" fmla="*/ 28 w 32"/>
                  <a:gd name="T11" fmla="*/ 7 h 32"/>
                  <a:gd name="T12" fmla="*/ 30 w 32"/>
                  <a:gd name="T13" fmla="*/ 9 h 32"/>
                  <a:gd name="T14" fmla="*/ 32 w 32"/>
                  <a:gd name="T15" fmla="*/ 13 h 32"/>
                  <a:gd name="T16" fmla="*/ 32 w 32"/>
                  <a:gd name="T17" fmla="*/ 16 h 32"/>
                  <a:gd name="T18" fmla="*/ 32 w 32"/>
                  <a:gd name="T19" fmla="*/ 18 h 32"/>
                  <a:gd name="T20" fmla="*/ 30 w 32"/>
                  <a:gd name="T21" fmla="*/ 21 h 32"/>
                  <a:gd name="T22" fmla="*/ 28 w 32"/>
                  <a:gd name="T23" fmla="*/ 25 h 32"/>
                  <a:gd name="T24" fmla="*/ 26 w 32"/>
                  <a:gd name="T25" fmla="*/ 27 h 32"/>
                  <a:gd name="T26" fmla="*/ 25 w 32"/>
                  <a:gd name="T27" fmla="*/ 28 h 32"/>
                  <a:gd name="T28" fmla="*/ 21 w 32"/>
                  <a:gd name="T29" fmla="*/ 30 h 32"/>
                  <a:gd name="T30" fmla="*/ 19 w 32"/>
                  <a:gd name="T31" fmla="*/ 30 h 32"/>
                  <a:gd name="T32" fmla="*/ 16 w 32"/>
                  <a:gd name="T33" fmla="*/ 32 h 32"/>
                  <a:gd name="T34" fmla="*/ 12 w 32"/>
                  <a:gd name="T35" fmla="*/ 30 h 32"/>
                  <a:gd name="T36" fmla="*/ 10 w 32"/>
                  <a:gd name="T37" fmla="*/ 30 h 32"/>
                  <a:gd name="T38" fmla="*/ 7 w 32"/>
                  <a:gd name="T39" fmla="*/ 28 h 32"/>
                  <a:gd name="T40" fmla="*/ 5 w 32"/>
                  <a:gd name="T41" fmla="*/ 27 h 32"/>
                  <a:gd name="T42" fmla="*/ 3 w 32"/>
                  <a:gd name="T43" fmla="*/ 25 h 32"/>
                  <a:gd name="T44" fmla="*/ 2 w 32"/>
                  <a:gd name="T45" fmla="*/ 21 h 32"/>
                  <a:gd name="T46" fmla="*/ 0 w 32"/>
                  <a:gd name="T47" fmla="*/ 18 h 32"/>
                  <a:gd name="T48" fmla="*/ 0 w 32"/>
                  <a:gd name="T49" fmla="*/ 16 h 32"/>
                  <a:gd name="T50" fmla="*/ 0 w 32"/>
                  <a:gd name="T51" fmla="*/ 13 h 32"/>
                  <a:gd name="T52" fmla="*/ 2 w 32"/>
                  <a:gd name="T53" fmla="*/ 9 h 32"/>
                  <a:gd name="T54" fmla="*/ 3 w 32"/>
                  <a:gd name="T55" fmla="*/ 7 h 32"/>
                  <a:gd name="T56" fmla="*/ 5 w 32"/>
                  <a:gd name="T57" fmla="*/ 4 h 32"/>
                  <a:gd name="T58" fmla="*/ 7 w 32"/>
                  <a:gd name="T59" fmla="*/ 2 h 32"/>
                  <a:gd name="T60" fmla="*/ 10 w 32"/>
                  <a:gd name="T61" fmla="*/ 0 h 32"/>
                  <a:gd name="T62" fmla="*/ 12 w 32"/>
                  <a:gd name="T63" fmla="*/ 0 h 32"/>
                  <a:gd name="T64" fmla="*/ 16 w 32"/>
                  <a:gd name="T6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0" y="21"/>
                    </a:lnTo>
                    <a:lnTo>
                      <a:pt x="28" y="25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6" y="32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3" name="Freeform 47"/>
              <p:cNvSpPr>
                <a:spLocks/>
              </p:cNvSpPr>
              <p:nvPr/>
            </p:nvSpPr>
            <p:spPr bwMode="auto">
              <a:xfrm>
                <a:off x="2990" y="1225"/>
                <a:ext cx="32" cy="32"/>
              </a:xfrm>
              <a:custGeom>
                <a:avLst/>
                <a:gdLst>
                  <a:gd name="T0" fmla="*/ 16 w 32"/>
                  <a:gd name="T1" fmla="*/ 0 h 32"/>
                  <a:gd name="T2" fmla="*/ 19 w 32"/>
                  <a:gd name="T3" fmla="*/ 0 h 32"/>
                  <a:gd name="T4" fmla="*/ 21 w 32"/>
                  <a:gd name="T5" fmla="*/ 0 h 32"/>
                  <a:gd name="T6" fmla="*/ 25 w 32"/>
                  <a:gd name="T7" fmla="*/ 2 h 32"/>
                  <a:gd name="T8" fmla="*/ 26 w 32"/>
                  <a:gd name="T9" fmla="*/ 4 h 32"/>
                  <a:gd name="T10" fmla="*/ 28 w 32"/>
                  <a:gd name="T11" fmla="*/ 7 h 32"/>
                  <a:gd name="T12" fmla="*/ 30 w 32"/>
                  <a:gd name="T13" fmla="*/ 9 h 32"/>
                  <a:gd name="T14" fmla="*/ 32 w 32"/>
                  <a:gd name="T15" fmla="*/ 13 h 32"/>
                  <a:gd name="T16" fmla="*/ 32 w 32"/>
                  <a:gd name="T17" fmla="*/ 16 h 32"/>
                  <a:gd name="T18" fmla="*/ 32 w 32"/>
                  <a:gd name="T19" fmla="*/ 18 h 32"/>
                  <a:gd name="T20" fmla="*/ 30 w 32"/>
                  <a:gd name="T21" fmla="*/ 21 h 32"/>
                  <a:gd name="T22" fmla="*/ 28 w 32"/>
                  <a:gd name="T23" fmla="*/ 25 h 32"/>
                  <a:gd name="T24" fmla="*/ 26 w 32"/>
                  <a:gd name="T25" fmla="*/ 27 h 32"/>
                  <a:gd name="T26" fmla="*/ 25 w 32"/>
                  <a:gd name="T27" fmla="*/ 28 h 32"/>
                  <a:gd name="T28" fmla="*/ 21 w 32"/>
                  <a:gd name="T29" fmla="*/ 30 h 32"/>
                  <a:gd name="T30" fmla="*/ 19 w 32"/>
                  <a:gd name="T31" fmla="*/ 30 h 32"/>
                  <a:gd name="T32" fmla="*/ 16 w 32"/>
                  <a:gd name="T33" fmla="*/ 32 h 32"/>
                  <a:gd name="T34" fmla="*/ 12 w 32"/>
                  <a:gd name="T35" fmla="*/ 30 h 32"/>
                  <a:gd name="T36" fmla="*/ 10 w 32"/>
                  <a:gd name="T37" fmla="*/ 30 h 32"/>
                  <a:gd name="T38" fmla="*/ 7 w 32"/>
                  <a:gd name="T39" fmla="*/ 28 h 32"/>
                  <a:gd name="T40" fmla="*/ 5 w 32"/>
                  <a:gd name="T41" fmla="*/ 27 h 32"/>
                  <a:gd name="T42" fmla="*/ 3 w 32"/>
                  <a:gd name="T43" fmla="*/ 25 h 32"/>
                  <a:gd name="T44" fmla="*/ 2 w 32"/>
                  <a:gd name="T45" fmla="*/ 21 h 32"/>
                  <a:gd name="T46" fmla="*/ 0 w 32"/>
                  <a:gd name="T47" fmla="*/ 18 h 32"/>
                  <a:gd name="T48" fmla="*/ 0 w 32"/>
                  <a:gd name="T49" fmla="*/ 16 h 32"/>
                  <a:gd name="T50" fmla="*/ 0 w 32"/>
                  <a:gd name="T51" fmla="*/ 13 h 32"/>
                  <a:gd name="T52" fmla="*/ 2 w 32"/>
                  <a:gd name="T53" fmla="*/ 9 h 32"/>
                  <a:gd name="T54" fmla="*/ 3 w 32"/>
                  <a:gd name="T55" fmla="*/ 7 h 32"/>
                  <a:gd name="T56" fmla="*/ 5 w 32"/>
                  <a:gd name="T57" fmla="*/ 4 h 32"/>
                  <a:gd name="T58" fmla="*/ 7 w 32"/>
                  <a:gd name="T59" fmla="*/ 2 h 32"/>
                  <a:gd name="T60" fmla="*/ 10 w 32"/>
                  <a:gd name="T61" fmla="*/ 0 h 32"/>
                  <a:gd name="T62" fmla="*/ 12 w 32"/>
                  <a:gd name="T63" fmla="*/ 0 h 32"/>
                  <a:gd name="T64" fmla="*/ 16 w 32"/>
                  <a:gd name="T6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2">
                    <a:moveTo>
                      <a:pt x="16" y="0"/>
                    </a:moveTo>
                    <a:lnTo>
                      <a:pt x="19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6" y="4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2" y="13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0" y="21"/>
                    </a:lnTo>
                    <a:lnTo>
                      <a:pt x="28" y="25"/>
                    </a:lnTo>
                    <a:lnTo>
                      <a:pt x="26" y="27"/>
                    </a:lnTo>
                    <a:lnTo>
                      <a:pt x="25" y="28"/>
                    </a:lnTo>
                    <a:lnTo>
                      <a:pt x="21" y="30"/>
                    </a:lnTo>
                    <a:lnTo>
                      <a:pt x="19" y="30"/>
                    </a:lnTo>
                    <a:lnTo>
                      <a:pt x="16" y="32"/>
                    </a:lnTo>
                    <a:lnTo>
                      <a:pt x="12" y="30"/>
                    </a:lnTo>
                    <a:lnTo>
                      <a:pt x="10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4" name="Freeform 48"/>
              <p:cNvSpPr>
                <a:spLocks/>
              </p:cNvSpPr>
              <p:nvPr/>
            </p:nvSpPr>
            <p:spPr bwMode="auto">
              <a:xfrm>
                <a:off x="2862" y="1397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0 h 4"/>
                  <a:gd name="T4" fmla="*/ 0 w 3"/>
                  <a:gd name="T5" fmla="*/ 2 h 4"/>
                  <a:gd name="T6" fmla="*/ 0 w 3"/>
                  <a:gd name="T7" fmla="*/ 2 h 4"/>
                  <a:gd name="T8" fmla="*/ 0 w 3"/>
                  <a:gd name="T9" fmla="*/ 2 h 4"/>
                  <a:gd name="T10" fmla="*/ 0 w 3"/>
                  <a:gd name="T11" fmla="*/ 4 h 4"/>
                  <a:gd name="T12" fmla="*/ 2 w 3"/>
                  <a:gd name="T13" fmla="*/ 4 h 4"/>
                  <a:gd name="T14" fmla="*/ 2 w 3"/>
                  <a:gd name="T15" fmla="*/ 4 h 4"/>
                  <a:gd name="T16" fmla="*/ 3 w 3"/>
                  <a:gd name="T17" fmla="*/ 2 h 4"/>
                  <a:gd name="T18" fmla="*/ 0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5" name="Freeform 49"/>
              <p:cNvSpPr>
                <a:spLocks/>
              </p:cNvSpPr>
              <p:nvPr/>
            </p:nvSpPr>
            <p:spPr bwMode="auto">
              <a:xfrm>
                <a:off x="2862" y="1210"/>
                <a:ext cx="174" cy="189"/>
              </a:xfrm>
              <a:custGeom>
                <a:avLst/>
                <a:gdLst>
                  <a:gd name="T0" fmla="*/ 170 w 174"/>
                  <a:gd name="T1" fmla="*/ 3 h 189"/>
                  <a:gd name="T2" fmla="*/ 170 w 174"/>
                  <a:gd name="T3" fmla="*/ 1 h 189"/>
                  <a:gd name="T4" fmla="*/ 0 w 174"/>
                  <a:gd name="T5" fmla="*/ 187 h 189"/>
                  <a:gd name="T6" fmla="*/ 3 w 174"/>
                  <a:gd name="T7" fmla="*/ 189 h 189"/>
                  <a:gd name="T8" fmla="*/ 174 w 174"/>
                  <a:gd name="T9" fmla="*/ 3 h 189"/>
                  <a:gd name="T10" fmla="*/ 174 w 174"/>
                  <a:gd name="T11" fmla="*/ 1 h 189"/>
                  <a:gd name="T12" fmla="*/ 174 w 174"/>
                  <a:gd name="T13" fmla="*/ 3 h 189"/>
                  <a:gd name="T14" fmla="*/ 174 w 174"/>
                  <a:gd name="T15" fmla="*/ 3 h 189"/>
                  <a:gd name="T16" fmla="*/ 174 w 174"/>
                  <a:gd name="T17" fmla="*/ 1 h 189"/>
                  <a:gd name="T18" fmla="*/ 174 w 174"/>
                  <a:gd name="T19" fmla="*/ 1 h 189"/>
                  <a:gd name="T20" fmla="*/ 174 w 174"/>
                  <a:gd name="T21" fmla="*/ 1 h 189"/>
                  <a:gd name="T22" fmla="*/ 174 w 174"/>
                  <a:gd name="T23" fmla="*/ 0 h 189"/>
                  <a:gd name="T24" fmla="*/ 172 w 174"/>
                  <a:gd name="T25" fmla="*/ 0 h 189"/>
                  <a:gd name="T26" fmla="*/ 172 w 174"/>
                  <a:gd name="T27" fmla="*/ 0 h 189"/>
                  <a:gd name="T28" fmla="*/ 170 w 174"/>
                  <a:gd name="T29" fmla="*/ 1 h 189"/>
                  <a:gd name="T30" fmla="*/ 170 w 174"/>
                  <a:gd name="T31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4" h="189">
                    <a:moveTo>
                      <a:pt x="170" y="3"/>
                    </a:moveTo>
                    <a:lnTo>
                      <a:pt x="170" y="1"/>
                    </a:lnTo>
                    <a:lnTo>
                      <a:pt x="0" y="187"/>
                    </a:lnTo>
                    <a:lnTo>
                      <a:pt x="3" y="189"/>
                    </a:lnTo>
                    <a:lnTo>
                      <a:pt x="174" y="3"/>
                    </a:lnTo>
                    <a:lnTo>
                      <a:pt x="174" y="1"/>
                    </a:lnTo>
                    <a:lnTo>
                      <a:pt x="174" y="3"/>
                    </a:lnTo>
                    <a:lnTo>
                      <a:pt x="174" y="3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4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70" y="1"/>
                    </a:lnTo>
                    <a:lnTo>
                      <a:pt x="170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6" name="Freeform 50"/>
              <p:cNvSpPr>
                <a:spLocks/>
              </p:cNvSpPr>
              <p:nvPr/>
            </p:nvSpPr>
            <p:spPr bwMode="auto">
              <a:xfrm>
                <a:off x="3002" y="1178"/>
                <a:ext cx="34" cy="35"/>
              </a:xfrm>
              <a:custGeom>
                <a:avLst/>
                <a:gdLst>
                  <a:gd name="T0" fmla="*/ 4 w 34"/>
                  <a:gd name="T1" fmla="*/ 0 h 35"/>
                  <a:gd name="T2" fmla="*/ 2 w 34"/>
                  <a:gd name="T3" fmla="*/ 2 h 35"/>
                  <a:gd name="T4" fmla="*/ 30 w 34"/>
                  <a:gd name="T5" fmla="*/ 35 h 35"/>
                  <a:gd name="T6" fmla="*/ 34 w 34"/>
                  <a:gd name="T7" fmla="*/ 33 h 35"/>
                  <a:gd name="T8" fmla="*/ 4 w 34"/>
                  <a:gd name="T9" fmla="*/ 0 h 35"/>
                  <a:gd name="T10" fmla="*/ 2 w 34"/>
                  <a:gd name="T11" fmla="*/ 2 h 35"/>
                  <a:gd name="T12" fmla="*/ 4 w 34"/>
                  <a:gd name="T13" fmla="*/ 0 h 35"/>
                  <a:gd name="T14" fmla="*/ 4 w 34"/>
                  <a:gd name="T15" fmla="*/ 0 h 35"/>
                  <a:gd name="T16" fmla="*/ 2 w 34"/>
                  <a:gd name="T17" fmla="*/ 0 h 35"/>
                  <a:gd name="T18" fmla="*/ 2 w 34"/>
                  <a:gd name="T19" fmla="*/ 0 h 35"/>
                  <a:gd name="T20" fmla="*/ 2 w 34"/>
                  <a:gd name="T21" fmla="*/ 0 h 35"/>
                  <a:gd name="T22" fmla="*/ 0 w 34"/>
                  <a:gd name="T23" fmla="*/ 0 h 35"/>
                  <a:gd name="T24" fmla="*/ 0 w 34"/>
                  <a:gd name="T25" fmla="*/ 2 h 35"/>
                  <a:gd name="T26" fmla="*/ 0 w 34"/>
                  <a:gd name="T27" fmla="*/ 2 h 35"/>
                  <a:gd name="T28" fmla="*/ 2 w 34"/>
                  <a:gd name="T29" fmla="*/ 2 h 35"/>
                  <a:gd name="T30" fmla="*/ 4 w 34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" h="35">
                    <a:moveTo>
                      <a:pt x="4" y="0"/>
                    </a:moveTo>
                    <a:lnTo>
                      <a:pt x="2" y="2"/>
                    </a:lnTo>
                    <a:lnTo>
                      <a:pt x="30" y="35"/>
                    </a:lnTo>
                    <a:lnTo>
                      <a:pt x="34" y="33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7" name="Freeform 51"/>
              <p:cNvSpPr>
                <a:spLocks/>
              </p:cNvSpPr>
              <p:nvPr/>
            </p:nvSpPr>
            <p:spPr bwMode="auto">
              <a:xfrm>
                <a:off x="3004" y="1178"/>
                <a:ext cx="61" cy="68"/>
              </a:xfrm>
              <a:custGeom>
                <a:avLst/>
                <a:gdLst>
                  <a:gd name="T0" fmla="*/ 61 w 61"/>
                  <a:gd name="T1" fmla="*/ 68 h 68"/>
                  <a:gd name="T2" fmla="*/ 61 w 61"/>
                  <a:gd name="T3" fmla="*/ 67 h 68"/>
                  <a:gd name="T4" fmla="*/ 2 w 61"/>
                  <a:gd name="T5" fmla="*/ 0 h 68"/>
                  <a:gd name="T6" fmla="*/ 0 w 61"/>
                  <a:gd name="T7" fmla="*/ 2 h 68"/>
                  <a:gd name="T8" fmla="*/ 60 w 61"/>
                  <a:gd name="T9" fmla="*/ 68 h 68"/>
                  <a:gd name="T10" fmla="*/ 61 w 61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68">
                    <a:moveTo>
                      <a:pt x="61" y="68"/>
                    </a:moveTo>
                    <a:lnTo>
                      <a:pt x="61" y="67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60" y="68"/>
                    </a:lnTo>
                    <a:lnTo>
                      <a:pt x="61" y="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8" name="Freeform 52"/>
              <p:cNvSpPr>
                <a:spLocks/>
              </p:cNvSpPr>
              <p:nvPr/>
            </p:nvSpPr>
            <p:spPr bwMode="auto">
              <a:xfrm>
                <a:off x="3064" y="1245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3 h 3"/>
                  <a:gd name="T4" fmla="*/ 1 w 3"/>
                  <a:gd name="T5" fmla="*/ 3 h 3"/>
                  <a:gd name="T6" fmla="*/ 1 w 3"/>
                  <a:gd name="T7" fmla="*/ 3 h 3"/>
                  <a:gd name="T8" fmla="*/ 1 w 3"/>
                  <a:gd name="T9" fmla="*/ 1 h 3"/>
                  <a:gd name="T10" fmla="*/ 3 w 3"/>
                  <a:gd name="T11" fmla="*/ 1 h 3"/>
                  <a:gd name="T12" fmla="*/ 3 w 3"/>
                  <a:gd name="T13" fmla="*/ 1 h 3"/>
                  <a:gd name="T14" fmla="*/ 3 w 3"/>
                  <a:gd name="T15" fmla="*/ 0 h 3"/>
                  <a:gd name="T16" fmla="*/ 1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3"/>
                    </a:lnTo>
                    <a:lnTo>
                      <a:pt x="1" y="3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9" name="Freeform 53"/>
              <p:cNvSpPr>
                <a:spLocks/>
              </p:cNvSpPr>
              <p:nvPr/>
            </p:nvSpPr>
            <p:spPr bwMode="auto">
              <a:xfrm>
                <a:off x="3757" y="1410"/>
                <a:ext cx="31" cy="29"/>
              </a:xfrm>
              <a:custGeom>
                <a:avLst/>
                <a:gdLst>
                  <a:gd name="T0" fmla="*/ 15 w 31"/>
                  <a:gd name="T1" fmla="*/ 0 h 29"/>
                  <a:gd name="T2" fmla="*/ 19 w 31"/>
                  <a:gd name="T3" fmla="*/ 0 h 29"/>
                  <a:gd name="T4" fmla="*/ 22 w 31"/>
                  <a:gd name="T5" fmla="*/ 0 h 29"/>
                  <a:gd name="T6" fmla="*/ 24 w 31"/>
                  <a:gd name="T7" fmla="*/ 1 h 29"/>
                  <a:gd name="T8" fmla="*/ 26 w 31"/>
                  <a:gd name="T9" fmla="*/ 3 h 29"/>
                  <a:gd name="T10" fmla="*/ 28 w 31"/>
                  <a:gd name="T11" fmla="*/ 5 h 29"/>
                  <a:gd name="T12" fmla="*/ 29 w 31"/>
                  <a:gd name="T13" fmla="*/ 8 h 29"/>
                  <a:gd name="T14" fmla="*/ 31 w 31"/>
                  <a:gd name="T15" fmla="*/ 12 h 29"/>
                  <a:gd name="T16" fmla="*/ 31 w 31"/>
                  <a:gd name="T17" fmla="*/ 14 h 29"/>
                  <a:gd name="T18" fmla="*/ 31 w 31"/>
                  <a:gd name="T19" fmla="*/ 17 h 29"/>
                  <a:gd name="T20" fmla="*/ 29 w 31"/>
                  <a:gd name="T21" fmla="*/ 21 h 29"/>
                  <a:gd name="T22" fmla="*/ 28 w 31"/>
                  <a:gd name="T23" fmla="*/ 22 h 29"/>
                  <a:gd name="T24" fmla="*/ 26 w 31"/>
                  <a:gd name="T25" fmla="*/ 26 h 29"/>
                  <a:gd name="T26" fmla="*/ 24 w 31"/>
                  <a:gd name="T27" fmla="*/ 28 h 29"/>
                  <a:gd name="T28" fmla="*/ 22 w 31"/>
                  <a:gd name="T29" fmla="*/ 29 h 29"/>
                  <a:gd name="T30" fmla="*/ 19 w 31"/>
                  <a:gd name="T31" fmla="*/ 29 h 29"/>
                  <a:gd name="T32" fmla="*/ 15 w 31"/>
                  <a:gd name="T33" fmla="*/ 29 h 29"/>
                  <a:gd name="T34" fmla="*/ 12 w 31"/>
                  <a:gd name="T35" fmla="*/ 29 h 29"/>
                  <a:gd name="T36" fmla="*/ 10 w 31"/>
                  <a:gd name="T37" fmla="*/ 29 h 29"/>
                  <a:gd name="T38" fmla="*/ 7 w 31"/>
                  <a:gd name="T39" fmla="*/ 28 h 29"/>
                  <a:gd name="T40" fmla="*/ 5 w 31"/>
                  <a:gd name="T41" fmla="*/ 26 h 29"/>
                  <a:gd name="T42" fmla="*/ 3 w 31"/>
                  <a:gd name="T43" fmla="*/ 22 h 29"/>
                  <a:gd name="T44" fmla="*/ 1 w 31"/>
                  <a:gd name="T45" fmla="*/ 21 h 29"/>
                  <a:gd name="T46" fmla="*/ 0 w 31"/>
                  <a:gd name="T47" fmla="*/ 17 h 29"/>
                  <a:gd name="T48" fmla="*/ 0 w 31"/>
                  <a:gd name="T49" fmla="*/ 14 h 29"/>
                  <a:gd name="T50" fmla="*/ 0 w 31"/>
                  <a:gd name="T51" fmla="*/ 12 h 29"/>
                  <a:gd name="T52" fmla="*/ 1 w 31"/>
                  <a:gd name="T53" fmla="*/ 8 h 29"/>
                  <a:gd name="T54" fmla="*/ 3 w 31"/>
                  <a:gd name="T55" fmla="*/ 5 h 29"/>
                  <a:gd name="T56" fmla="*/ 5 w 31"/>
                  <a:gd name="T57" fmla="*/ 3 h 29"/>
                  <a:gd name="T58" fmla="*/ 7 w 31"/>
                  <a:gd name="T59" fmla="*/ 1 h 29"/>
                  <a:gd name="T60" fmla="*/ 10 w 31"/>
                  <a:gd name="T61" fmla="*/ 0 h 29"/>
                  <a:gd name="T62" fmla="*/ 12 w 31"/>
                  <a:gd name="T63" fmla="*/ 0 h 29"/>
                  <a:gd name="T64" fmla="*/ 15 w 31"/>
                  <a:gd name="T6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29">
                    <a:moveTo>
                      <a:pt x="15" y="0"/>
                    </a:moveTo>
                    <a:lnTo>
                      <a:pt x="19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9" y="8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4" y="28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5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0" name="Freeform 54"/>
              <p:cNvSpPr>
                <a:spLocks/>
              </p:cNvSpPr>
              <p:nvPr/>
            </p:nvSpPr>
            <p:spPr bwMode="auto">
              <a:xfrm>
                <a:off x="3757" y="1410"/>
                <a:ext cx="31" cy="29"/>
              </a:xfrm>
              <a:custGeom>
                <a:avLst/>
                <a:gdLst>
                  <a:gd name="T0" fmla="*/ 15 w 31"/>
                  <a:gd name="T1" fmla="*/ 0 h 29"/>
                  <a:gd name="T2" fmla="*/ 19 w 31"/>
                  <a:gd name="T3" fmla="*/ 0 h 29"/>
                  <a:gd name="T4" fmla="*/ 22 w 31"/>
                  <a:gd name="T5" fmla="*/ 0 h 29"/>
                  <a:gd name="T6" fmla="*/ 24 w 31"/>
                  <a:gd name="T7" fmla="*/ 1 h 29"/>
                  <a:gd name="T8" fmla="*/ 26 w 31"/>
                  <a:gd name="T9" fmla="*/ 3 h 29"/>
                  <a:gd name="T10" fmla="*/ 28 w 31"/>
                  <a:gd name="T11" fmla="*/ 5 h 29"/>
                  <a:gd name="T12" fmla="*/ 29 w 31"/>
                  <a:gd name="T13" fmla="*/ 8 h 29"/>
                  <a:gd name="T14" fmla="*/ 31 w 31"/>
                  <a:gd name="T15" fmla="*/ 12 h 29"/>
                  <a:gd name="T16" fmla="*/ 31 w 31"/>
                  <a:gd name="T17" fmla="*/ 14 h 29"/>
                  <a:gd name="T18" fmla="*/ 31 w 31"/>
                  <a:gd name="T19" fmla="*/ 17 h 29"/>
                  <a:gd name="T20" fmla="*/ 29 w 31"/>
                  <a:gd name="T21" fmla="*/ 21 h 29"/>
                  <a:gd name="T22" fmla="*/ 28 w 31"/>
                  <a:gd name="T23" fmla="*/ 22 h 29"/>
                  <a:gd name="T24" fmla="*/ 26 w 31"/>
                  <a:gd name="T25" fmla="*/ 26 h 29"/>
                  <a:gd name="T26" fmla="*/ 24 w 31"/>
                  <a:gd name="T27" fmla="*/ 28 h 29"/>
                  <a:gd name="T28" fmla="*/ 22 w 31"/>
                  <a:gd name="T29" fmla="*/ 29 h 29"/>
                  <a:gd name="T30" fmla="*/ 19 w 31"/>
                  <a:gd name="T31" fmla="*/ 29 h 29"/>
                  <a:gd name="T32" fmla="*/ 15 w 31"/>
                  <a:gd name="T33" fmla="*/ 29 h 29"/>
                  <a:gd name="T34" fmla="*/ 12 w 31"/>
                  <a:gd name="T35" fmla="*/ 29 h 29"/>
                  <a:gd name="T36" fmla="*/ 10 w 31"/>
                  <a:gd name="T37" fmla="*/ 29 h 29"/>
                  <a:gd name="T38" fmla="*/ 7 w 31"/>
                  <a:gd name="T39" fmla="*/ 28 h 29"/>
                  <a:gd name="T40" fmla="*/ 5 w 31"/>
                  <a:gd name="T41" fmla="*/ 26 h 29"/>
                  <a:gd name="T42" fmla="*/ 3 w 31"/>
                  <a:gd name="T43" fmla="*/ 22 h 29"/>
                  <a:gd name="T44" fmla="*/ 1 w 31"/>
                  <a:gd name="T45" fmla="*/ 21 h 29"/>
                  <a:gd name="T46" fmla="*/ 0 w 31"/>
                  <a:gd name="T47" fmla="*/ 17 h 29"/>
                  <a:gd name="T48" fmla="*/ 0 w 31"/>
                  <a:gd name="T49" fmla="*/ 14 h 29"/>
                  <a:gd name="T50" fmla="*/ 0 w 31"/>
                  <a:gd name="T51" fmla="*/ 12 h 29"/>
                  <a:gd name="T52" fmla="*/ 1 w 31"/>
                  <a:gd name="T53" fmla="*/ 8 h 29"/>
                  <a:gd name="T54" fmla="*/ 3 w 31"/>
                  <a:gd name="T55" fmla="*/ 5 h 29"/>
                  <a:gd name="T56" fmla="*/ 5 w 31"/>
                  <a:gd name="T57" fmla="*/ 3 h 29"/>
                  <a:gd name="T58" fmla="*/ 7 w 31"/>
                  <a:gd name="T59" fmla="*/ 1 h 29"/>
                  <a:gd name="T60" fmla="*/ 10 w 31"/>
                  <a:gd name="T61" fmla="*/ 0 h 29"/>
                  <a:gd name="T62" fmla="*/ 12 w 31"/>
                  <a:gd name="T63" fmla="*/ 0 h 29"/>
                  <a:gd name="T64" fmla="*/ 15 w 31"/>
                  <a:gd name="T6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" h="29">
                    <a:moveTo>
                      <a:pt x="15" y="0"/>
                    </a:moveTo>
                    <a:lnTo>
                      <a:pt x="19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6" y="3"/>
                    </a:lnTo>
                    <a:lnTo>
                      <a:pt x="28" y="5"/>
                    </a:lnTo>
                    <a:lnTo>
                      <a:pt x="29" y="8"/>
                    </a:lnTo>
                    <a:lnTo>
                      <a:pt x="31" y="12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9" y="21"/>
                    </a:lnTo>
                    <a:lnTo>
                      <a:pt x="28" y="22"/>
                    </a:lnTo>
                    <a:lnTo>
                      <a:pt x="26" y="26"/>
                    </a:lnTo>
                    <a:lnTo>
                      <a:pt x="24" y="28"/>
                    </a:lnTo>
                    <a:lnTo>
                      <a:pt x="22" y="29"/>
                    </a:lnTo>
                    <a:lnTo>
                      <a:pt x="19" y="29"/>
                    </a:lnTo>
                    <a:lnTo>
                      <a:pt x="15" y="29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7" y="28"/>
                    </a:lnTo>
                    <a:lnTo>
                      <a:pt x="5" y="26"/>
                    </a:lnTo>
                    <a:lnTo>
                      <a:pt x="3" y="22"/>
                    </a:lnTo>
                    <a:lnTo>
                      <a:pt x="1" y="21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1" name="Freeform 55"/>
              <p:cNvSpPr>
                <a:spLocks/>
              </p:cNvSpPr>
              <p:nvPr/>
            </p:nvSpPr>
            <p:spPr bwMode="auto">
              <a:xfrm>
                <a:off x="3606" y="160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2 h 4"/>
                  <a:gd name="T4" fmla="*/ 0 w 3"/>
                  <a:gd name="T5" fmla="*/ 2 h 4"/>
                  <a:gd name="T6" fmla="*/ 0 w 3"/>
                  <a:gd name="T7" fmla="*/ 4 h 4"/>
                  <a:gd name="T8" fmla="*/ 0 w 3"/>
                  <a:gd name="T9" fmla="*/ 4 h 4"/>
                  <a:gd name="T10" fmla="*/ 0 w 3"/>
                  <a:gd name="T11" fmla="*/ 4 h 4"/>
                  <a:gd name="T12" fmla="*/ 2 w 3"/>
                  <a:gd name="T13" fmla="*/ 4 h 4"/>
                  <a:gd name="T14" fmla="*/ 2 w 3"/>
                  <a:gd name="T15" fmla="*/ 4 h 4"/>
                  <a:gd name="T16" fmla="*/ 3 w 3"/>
                  <a:gd name="T17" fmla="*/ 4 h 4"/>
                  <a:gd name="T18" fmla="*/ 0 w 3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2" name="Freeform 56"/>
              <p:cNvSpPr>
                <a:spLocks/>
              </p:cNvSpPr>
              <p:nvPr/>
            </p:nvSpPr>
            <p:spPr bwMode="auto">
              <a:xfrm>
                <a:off x="3606" y="1422"/>
                <a:ext cx="173" cy="188"/>
              </a:xfrm>
              <a:custGeom>
                <a:avLst/>
                <a:gdLst>
                  <a:gd name="T0" fmla="*/ 172 w 173"/>
                  <a:gd name="T1" fmla="*/ 0 h 188"/>
                  <a:gd name="T2" fmla="*/ 170 w 173"/>
                  <a:gd name="T3" fmla="*/ 0 h 188"/>
                  <a:gd name="T4" fmla="*/ 0 w 173"/>
                  <a:gd name="T5" fmla="*/ 184 h 188"/>
                  <a:gd name="T6" fmla="*/ 3 w 173"/>
                  <a:gd name="T7" fmla="*/ 188 h 188"/>
                  <a:gd name="T8" fmla="*/ 173 w 173"/>
                  <a:gd name="T9" fmla="*/ 2 h 188"/>
                  <a:gd name="T10" fmla="*/ 172 w 173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" h="188">
                    <a:moveTo>
                      <a:pt x="172" y="0"/>
                    </a:moveTo>
                    <a:lnTo>
                      <a:pt x="170" y="0"/>
                    </a:lnTo>
                    <a:lnTo>
                      <a:pt x="0" y="184"/>
                    </a:lnTo>
                    <a:lnTo>
                      <a:pt x="3" y="188"/>
                    </a:lnTo>
                    <a:lnTo>
                      <a:pt x="173" y="2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3" name="Freeform 57"/>
              <p:cNvSpPr>
                <a:spLocks/>
              </p:cNvSpPr>
              <p:nvPr/>
            </p:nvSpPr>
            <p:spPr bwMode="auto">
              <a:xfrm>
                <a:off x="3776" y="1420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3 w 3"/>
                  <a:gd name="T5" fmla="*/ 2 h 4"/>
                  <a:gd name="T6" fmla="*/ 3 w 3"/>
                  <a:gd name="T7" fmla="*/ 2 h 4"/>
                  <a:gd name="T8" fmla="*/ 3 w 3"/>
                  <a:gd name="T9" fmla="*/ 0 h 4"/>
                  <a:gd name="T10" fmla="*/ 3 w 3"/>
                  <a:gd name="T11" fmla="*/ 0 h 4"/>
                  <a:gd name="T12" fmla="*/ 2 w 3"/>
                  <a:gd name="T13" fmla="*/ 0 h 4"/>
                  <a:gd name="T14" fmla="*/ 2 w 3"/>
                  <a:gd name="T15" fmla="*/ 0 h 4"/>
                  <a:gd name="T16" fmla="*/ 0 w 3"/>
                  <a:gd name="T17" fmla="*/ 2 h 4"/>
                  <a:gd name="T18" fmla="*/ 3 w 3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4" name="Freeform 58"/>
              <p:cNvSpPr>
                <a:spLocks/>
              </p:cNvSpPr>
              <p:nvPr/>
            </p:nvSpPr>
            <p:spPr bwMode="auto">
              <a:xfrm>
                <a:off x="3616" y="139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0 w 4"/>
                  <a:gd name="T7" fmla="*/ 2 h 4"/>
                  <a:gd name="T8" fmla="*/ 0 w 4"/>
                  <a:gd name="T9" fmla="*/ 2 h 4"/>
                  <a:gd name="T10" fmla="*/ 2 w 4"/>
                  <a:gd name="T11" fmla="*/ 4 h 4"/>
                  <a:gd name="T12" fmla="*/ 2 w 4"/>
                  <a:gd name="T13" fmla="*/ 4 h 4"/>
                  <a:gd name="T14" fmla="*/ 4 w 4"/>
                  <a:gd name="T15" fmla="*/ 4 h 4"/>
                  <a:gd name="T16" fmla="*/ 4 w 4"/>
                  <a:gd name="T17" fmla="*/ 2 h 4"/>
                  <a:gd name="T18" fmla="*/ 0 w 4"/>
                  <a:gd name="T1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5" name="Freeform 59"/>
              <p:cNvSpPr>
                <a:spLocks/>
              </p:cNvSpPr>
              <p:nvPr/>
            </p:nvSpPr>
            <p:spPr bwMode="auto">
              <a:xfrm>
                <a:off x="3616" y="1210"/>
                <a:ext cx="176" cy="189"/>
              </a:xfrm>
              <a:custGeom>
                <a:avLst/>
                <a:gdLst>
                  <a:gd name="T0" fmla="*/ 172 w 176"/>
                  <a:gd name="T1" fmla="*/ 3 h 189"/>
                  <a:gd name="T2" fmla="*/ 172 w 176"/>
                  <a:gd name="T3" fmla="*/ 1 h 189"/>
                  <a:gd name="T4" fmla="*/ 0 w 176"/>
                  <a:gd name="T5" fmla="*/ 187 h 189"/>
                  <a:gd name="T6" fmla="*/ 4 w 176"/>
                  <a:gd name="T7" fmla="*/ 189 h 189"/>
                  <a:gd name="T8" fmla="*/ 174 w 176"/>
                  <a:gd name="T9" fmla="*/ 3 h 189"/>
                  <a:gd name="T10" fmla="*/ 174 w 176"/>
                  <a:gd name="T11" fmla="*/ 1 h 189"/>
                  <a:gd name="T12" fmla="*/ 174 w 176"/>
                  <a:gd name="T13" fmla="*/ 3 h 189"/>
                  <a:gd name="T14" fmla="*/ 176 w 176"/>
                  <a:gd name="T15" fmla="*/ 3 h 189"/>
                  <a:gd name="T16" fmla="*/ 176 w 176"/>
                  <a:gd name="T17" fmla="*/ 1 h 189"/>
                  <a:gd name="T18" fmla="*/ 176 w 176"/>
                  <a:gd name="T19" fmla="*/ 1 h 189"/>
                  <a:gd name="T20" fmla="*/ 174 w 176"/>
                  <a:gd name="T21" fmla="*/ 1 h 189"/>
                  <a:gd name="T22" fmla="*/ 174 w 176"/>
                  <a:gd name="T23" fmla="*/ 0 h 189"/>
                  <a:gd name="T24" fmla="*/ 174 w 176"/>
                  <a:gd name="T25" fmla="*/ 0 h 189"/>
                  <a:gd name="T26" fmla="*/ 172 w 176"/>
                  <a:gd name="T27" fmla="*/ 0 h 189"/>
                  <a:gd name="T28" fmla="*/ 172 w 176"/>
                  <a:gd name="T29" fmla="*/ 1 h 189"/>
                  <a:gd name="T30" fmla="*/ 172 w 176"/>
                  <a:gd name="T31" fmla="*/ 3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6" h="189">
                    <a:moveTo>
                      <a:pt x="172" y="3"/>
                    </a:moveTo>
                    <a:lnTo>
                      <a:pt x="172" y="1"/>
                    </a:lnTo>
                    <a:lnTo>
                      <a:pt x="0" y="187"/>
                    </a:lnTo>
                    <a:lnTo>
                      <a:pt x="4" y="189"/>
                    </a:lnTo>
                    <a:lnTo>
                      <a:pt x="174" y="3"/>
                    </a:lnTo>
                    <a:lnTo>
                      <a:pt x="174" y="1"/>
                    </a:lnTo>
                    <a:lnTo>
                      <a:pt x="174" y="3"/>
                    </a:lnTo>
                    <a:lnTo>
                      <a:pt x="176" y="3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74" y="1"/>
                    </a:lnTo>
                    <a:lnTo>
                      <a:pt x="174" y="0"/>
                    </a:lnTo>
                    <a:lnTo>
                      <a:pt x="174" y="0"/>
                    </a:lnTo>
                    <a:lnTo>
                      <a:pt x="172" y="0"/>
                    </a:lnTo>
                    <a:lnTo>
                      <a:pt x="172" y="1"/>
                    </a:lnTo>
                    <a:lnTo>
                      <a:pt x="172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6" name="Freeform 60"/>
              <p:cNvSpPr>
                <a:spLocks/>
              </p:cNvSpPr>
              <p:nvPr/>
            </p:nvSpPr>
            <p:spPr bwMode="auto">
              <a:xfrm>
                <a:off x="3758" y="1178"/>
                <a:ext cx="32" cy="35"/>
              </a:xfrm>
              <a:custGeom>
                <a:avLst/>
                <a:gdLst>
                  <a:gd name="T0" fmla="*/ 4 w 32"/>
                  <a:gd name="T1" fmla="*/ 0 h 35"/>
                  <a:gd name="T2" fmla="*/ 0 w 32"/>
                  <a:gd name="T3" fmla="*/ 2 h 35"/>
                  <a:gd name="T4" fmla="*/ 30 w 32"/>
                  <a:gd name="T5" fmla="*/ 35 h 35"/>
                  <a:gd name="T6" fmla="*/ 32 w 32"/>
                  <a:gd name="T7" fmla="*/ 33 h 35"/>
                  <a:gd name="T8" fmla="*/ 4 w 32"/>
                  <a:gd name="T9" fmla="*/ 0 h 35"/>
                  <a:gd name="T10" fmla="*/ 0 w 32"/>
                  <a:gd name="T11" fmla="*/ 2 h 35"/>
                  <a:gd name="T12" fmla="*/ 4 w 32"/>
                  <a:gd name="T13" fmla="*/ 0 h 35"/>
                  <a:gd name="T14" fmla="*/ 2 w 32"/>
                  <a:gd name="T15" fmla="*/ 0 h 35"/>
                  <a:gd name="T16" fmla="*/ 2 w 32"/>
                  <a:gd name="T17" fmla="*/ 0 h 35"/>
                  <a:gd name="T18" fmla="*/ 2 w 32"/>
                  <a:gd name="T19" fmla="*/ 0 h 35"/>
                  <a:gd name="T20" fmla="*/ 0 w 32"/>
                  <a:gd name="T21" fmla="*/ 0 h 35"/>
                  <a:gd name="T22" fmla="*/ 0 w 32"/>
                  <a:gd name="T23" fmla="*/ 0 h 35"/>
                  <a:gd name="T24" fmla="*/ 0 w 32"/>
                  <a:gd name="T25" fmla="*/ 2 h 35"/>
                  <a:gd name="T26" fmla="*/ 0 w 32"/>
                  <a:gd name="T27" fmla="*/ 2 h 35"/>
                  <a:gd name="T28" fmla="*/ 0 w 32"/>
                  <a:gd name="T29" fmla="*/ 2 h 35"/>
                  <a:gd name="T30" fmla="*/ 4 w 32"/>
                  <a:gd name="T3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5">
                    <a:moveTo>
                      <a:pt x="4" y="0"/>
                    </a:moveTo>
                    <a:lnTo>
                      <a:pt x="0" y="2"/>
                    </a:lnTo>
                    <a:lnTo>
                      <a:pt x="30" y="35"/>
                    </a:lnTo>
                    <a:lnTo>
                      <a:pt x="32" y="33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7" name="Freeform 61"/>
              <p:cNvSpPr>
                <a:spLocks/>
              </p:cNvSpPr>
              <p:nvPr/>
            </p:nvSpPr>
            <p:spPr bwMode="auto">
              <a:xfrm>
                <a:off x="3758" y="1178"/>
                <a:ext cx="64" cy="68"/>
              </a:xfrm>
              <a:custGeom>
                <a:avLst/>
                <a:gdLst>
                  <a:gd name="T0" fmla="*/ 62 w 64"/>
                  <a:gd name="T1" fmla="*/ 68 h 68"/>
                  <a:gd name="T2" fmla="*/ 64 w 64"/>
                  <a:gd name="T3" fmla="*/ 67 h 68"/>
                  <a:gd name="T4" fmla="*/ 4 w 64"/>
                  <a:gd name="T5" fmla="*/ 0 h 68"/>
                  <a:gd name="T6" fmla="*/ 0 w 64"/>
                  <a:gd name="T7" fmla="*/ 2 h 68"/>
                  <a:gd name="T8" fmla="*/ 60 w 64"/>
                  <a:gd name="T9" fmla="*/ 68 h 68"/>
                  <a:gd name="T10" fmla="*/ 62 w 64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68">
                    <a:moveTo>
                      <a:pt x="62" y="68"/>
                    </a:moveTo>
                    <a:lnTo>
                      <a:pt x="64" y="67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60" y="68"/>
                    </a:lnTo>
                    <a:lnTo>
                      <a:pt x="62" y="6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8" name="Freeform 62"/>
              <p:cNvSpPr>
                <a:spLocks/>
              </p:cNvSpPr>
              <p:nvPr/>
            </p:nvSpPr>
            <p:spPr bwMode="auto">
              <a:xfrm>
                <a:off x="3818" y="1245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3 h 3"/>
                  <a:gd name="T4" fmla="*/ 2 w 4"/>
                  <a:gd name="T5" fmla="*/ 3 h 3"/>
                  <a:gd name="T6" fmla="*/ 4 w 4"/>
                  <a:gd name="T7" fmla="*/ 3 h 3"/>
                  <a:gd name="T8" fmla="*/ 4 w 4"/>
                  <a:gd name="T9" fmla="*/ 1 h 3"/>
                  <a:gd name="T10" fmla="*/ 4 w 4"/>
                  <a:gd name="T11" fmla="*/ 1 h 3"/>
                  <a:gd name="T12" fmla="*/ 4 w 4"/>
                  <a:gd name="T13" fmla="*/ 1 h 3"/>
                  <a:gd name="T14" fmla="*/ 4 w 4"/>
                  <a:gd name="T15" fmla="*/ 0 h 3"/>
                  <a:gd name="T16" fmla="*/ 4 w 4"/>
                  <a:gd name="T17" fmla="*/ 0 h 3"/>
                  <a:gd name="T18" fmla="*/ 0 w 4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3">
                    <a:moveTo>
                      <a:pt x="0" y="1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9" name="Freeform 63"/>
              <p:cNvSpPr>
                <a:spLocks/>
              </p:cNvSpPr>
              <p:nvPr/>
            </p:nvSpPr>
            <p:spPr bwMode="auto">
              <a:xfrm>
                <a:off x="3074" y="1625"/>
                <a:ext cx="498" cy="6"/>
              </a:xfrm>
              <a:custGeom>
                <a:avLst/>
                <a:gdLst>
                  <a:gd name="T0" fmla="*/ 498 w 498"/>
                  <a:gd name="T1" fmla="*/ 2 h 6"/>
                  <a:gd name="T2" fmla="*/ 495 w 498"/>
                  <a:gd name="T3" fmla="*/ 0 h 6"/>
                  <a:gd name="T4" fmla="*/ 0 w 498"/>
                  <a:gd name="T5" fmla="*/ 0 h 6"/>
                  <a:gd name="T6" fmla="*/ 0 w 498"/>
                  <a:gd name="T7" fmla="*/ 6 h 6"/>
                  <a:gd name="T8" fmla="*/ 495 w 498"/>
                  <a:gd name="T9" fmla="*/ 6 h 6"/>
                  <a:gd name="T10" fmla="*/ 493 w 498"/>
                  <a:gd name="T11" fmla="*/ 2 h 6"/>
                  <a:gd name="T12" fmla="*/ 495 w 498"/>
                  <a:gd name="T13" fmla="*/ 6 h 6"/>
                  <a:gd name="T14" fmla="*/ 497 w 498"/>
                  <a:gd name="T15" fmla="*/ 6 h 6"/>
                  <a:gd name="T16" fmla="*/ 498 w 498"/>
                  <a:gd name="T17" fmla="*/ 6 h 6"/>
                  <a:gd name="T18" fmla="*/ 498 w 498"/>
                  <a:gd name="T19" fmla="*/ 4 h 6"/>
                  <a:gd name="T20" fmla="*/ 498 w 498"/>
                  <a:gd name="T21" fmla="*/ 2 h 6"/>
                  <a:gd name="T22" fmla="*/ 498 w 498"/>
                  <a:gd name="T23" fmla="*/ 2 h 6"/>
                  <a:gd name="T24" fmla="*/ 498 w 498"/>
                  <a:gd name="T25" fmla="*/ 0 h 6"/>
                  <a:gd name="T26" fmla="*/ 497 w 498"/>
                  <a:gd name="T27" fmla="*/ 0 h 6"/>
                  <a:gd name="T28" fmla="*/ 495 w 498"/>
                  <a:gd name="T29" fmla="*/ 0 h 6"/>
                  <a:gd name="T30" fmla="*/ 498 w 498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6">
                    <a:moveTo>
                      <a:pt x="498" y="2"/>
                    </a:moveTo>
                    <a:lnTo>
                      <a:pt x="49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495" y="6"/>
                    </a:lnTo>
                    <a:lnTo>
                      <a:pt x="493" y="2"/>
                    </a:lnTo>
                    <a:lnTo>
                      <a:pt x="495" y="6"/>
                    </a:lnTo>
                    <a:lnTo>
                      <a:pt x="497" y="6"/>
                    </a:lnTo>
                    <a:lnTo>
                      <a:pt x="498" y="6"/>
                    </a:lnTo>
                    <a:lnTo>
                      <a:pt x="498" y="4"/>
                    </a:lnTo>
                    <a:lnTo>
                      <a:pt x="498" y="2"/>
                    </a:lnTo>
                    <a:lnTo>
                      <a:pt x="498" y="2"/>
                    </a:lnTo>
                    <a:lnTo>
                      <a:pt x="498" y="0"/>
                    </a:lnTo>
                    <a:lnTo>
                      <a:pt x="497" y="0"/>
                    </a:lnTo>
                    <a:lnTo>
                      <a:pt x="495" y="0"/>
                    </a:lnTo>
                    <a:lnTo>
                      <a:pt x="498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0" name="Freeform 64"/>
              <p:cNvSpPr>
                <a:spLocks/>
              </p:cNvSpPr>
              <p:nvPr/>
            </p:nvSpPr>
            <p:spPr bwMode="auto">
              <a:xfrm>
                <a:off x="3567" y="1627"/>
                <a:ext cx="5" cy="118"/>
              </a:xfrm>
              <a:custGeom>
                <a:avLst/>
                <a:gdLst>
                  <a:gd name="T0" fmla="*/ 2 w 5"/>
                  <a:gd name="T1" fmla="*/ 118 h 118"/>
                  <a:gd name="T2" fmla="*/ 5 w 5"/>
                  <a:gd name="T3" fmla="*/ 114 h 118"/>
                  <a:gd name="T4" fmla="*/ 5 w 5"/>
                  <a:gd name="T5" fmla="*/ 0 h 118"/>
                  <a:gd name="T6" fmla="*/ 0 w 5"/>
                  <a:gd name="T7" fmla="*/ 0 h 118"/>
                  <a:gd name="T8" fmla="*/ 0 w 5"/>
                  <a:gd name="T9" fmla="*/ 114 h 118"/>
                  <a:gd name="T10" fmla="*/ 2 w 5"/>
                  <a:gd name="T11" fmla="*/ 113 h 118"/>
                  <a:gd name="T12" fmla="*/ 0 w 5"/>
                  <a:gd name="T13" fmla="*/ 114 h 118"/>
                  <a:gd name="T14" fmla="*/ 0 w 5"/>
                  <a:gd name="T15" fmla="*/ 116 h 118"/>
                  <a:gd name="T16" fmla="*/ 0 w 5"/>
                  <a:gd name="T17" fmla="*/ 118 h 118"/>
                  <a:gd name="T18" fmla="*/ 2 w 5"/>
                  <a:gd name="T19" fmla="*/ 118 h 118"/>
                  <a:gd name="T20" fmla="*/ 2 w 5"/>
                  <a:gd name="T21" fmla="*/ 118 h 118"/>
                  <a:gd name="T22" fmla="*/ 4 w 5"/>
                  <a:gd name="T23" fmla="*/ 118 h 118"/>
                  <a:gd name="T24" fmla="*/ 4 w 5"/>
                  <a:gd name="T25" fmla="*/ 118 h 118"/>
                  <a:gd name="T26" fmla="*/ 5 w 5"/>
                  <a:gd name="T27" fmla="*/ 116 h 118"/>
                  <a:gd name="T28" fmla="*/ 5 w 5"/>
                  <a:gd name="T29" fmla="*/ 114 h 118"/>
                  <a:gd name="T30" fmla="*/ 2 w 5"/>
                  <a:gd name="T31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118">
                    <a:moveTo>
                      <a:pt x="2" y="118"/>
                    </a:moveTo>
                    <a:lnTo>
                      <a:pt x="5" y="11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2" y="113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4" y="118"/>
                    </a:lnTo>
                    <a:lnTo>
                      <a:pt x="4" y="118"/>
                    </a:lnTo>
                    <a:lnTo>
                      <a:pt x="5" y="116"/>
                    </a:lnTo>
                    <a:lnTo>
                      <a:pt x="5" y="114"/>
                    </a:lnTo>
                    <a:lnTo>
                      <a:pt x="2" y="11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1" name="Freeform 65"/>
              <p:cNvSpPr>
                <a:spLocks/>
              </p:cNvSpPr>
              <p:nvPr/>
            </p:nvSpPr>
            <p:spPr bwMode="auto">
              <a:xfrm>
                <a:off x="3071" y="1740"/>
                <a:ext cx="498" cy="5"/>
              </a:xfrm>
              <a:custGeom>
                <a:avLst/>
                <a:gdLst>
                  <a:gd name="T0" fmla="*/ 0 w 498"/>
                  <a:gd name="T1" fmla="*/ 1 h 5"/>
                  <a:gd name="T2" fmla="*/ 3 w 498"/>
                  <a:gd name="T3" fmla="*/ 5 h 5"/>
                  <a:gd name="T4" fmla="*/ 498 w 498"/>
                  <a:gd name="T5" fmla="*/ 5 h 5"/>
                  <a:gd name="T6" fmla="*/ 498 w 498"/>
                  <a:gd name="T7" fmla="*/ 0 h 5"/>
                  <a:gd name="T8" fmla="*/ 3 w 498"/>
                  <a:gd name="T9" fmla="*/ 0 h 5"/>
                  <a:gd name="T10" fmla="*/ 7 w 498"/>
                  <a:gd name="T11" fmla="*/ 1 h 5"/>
                  <a:gd name="T12" fmla="*/ 3 w 498"/>
                  <a:gd name="T13" fmla="*/ 0 h 5"/>
                  <a:gd name="T14" fmla="*/ 1 w 498"/>
                  <a:gd name="T15" fmla="*/ 0 h 5"/>
                  <a:gd name="T16" fmla="*/ 1 w 498"/>
                  <a:gd name="T17" fmla="*/ 0 h 5"/>
                  <a:gd name="T18" fmla="*/ 0 w 498"/>
                  <a:gd name="T19" fmla="*/ 1 h 5"/>
                  <a:gd name="T20" fmla="*/ 0 w 498"/>
                  <a:gd name="T21" fmla="*/ 1 h 5"/>
                  <a:gd name="T22" fmla="*/ 0 w 498"/>
                  <a:gd name="T23" fmla="*/ 3 h 5"/>
                  <a:gd name="T24" fmla="*/ 1 w 498"/>
                  <a:gd name="T25" fmla="*/ 5 h 5"/>
                  <a:gd name="T26" fmla="*/ 1 w 498"/>
                  <a:gd name="T27" fmla="*/ 5 h 5"/>
                  <a:gd name="T28" fmla="*/ 3 w 498"/>
                  <a:gd name="T29" fmla="*/ 5 h 5"/>
                  <a:gd name="T30" fmla="*/ 0 w 498"/>
                  <a:gd name="T3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8" h="5">
                    <a:moveTo>
                      <a:pt x="0" y="1"/>
                    </a:moveTo>
                    <a:lnTo>
                      <a:pt x="3" y="5"/>
                    </a:lnTo>
                    <a:lnTo>
                      <a:pt x="498" y="5"/>
                    </a:lnTo>
                    <a:lnTo>
                      <a:pt x="498" y="0"/>
                    </a:lnTo>
                    <a:lnTo>
                      <a:pt x="3" y="0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2" name="Freeform 66"/>
              <p:cNvSpPr>
                <a:spLocks/>
              </p:cNvSpPr>
              <p:nvPr/>
            </p:nvSpPr>
            <p:spPr bwMode="auto">
              <a:xfrm>
                <a:off x="3071" y="1625"/>
                <a:ext cx="7" cy="116"/>
              </a:xfrm>
              <a:custGeom>
                <a:avLst/>
                <a:gdLst>
                  <a:gd name="T0" fmla="*/ 3 w 7"/>
                  <a:gd name="T1" fmla="*/ 0 h 116"/>
                  <a:gd name="T2" fmla="*/ 0 w 7"/>
                  <a:gd name="T3" fmla="*/ 2 h 116"/>
                  <a:gd name="T4" fmla="*/ 0 w 7"/>
                  <a:gd name="T5" fmla="*/ 116 h 116"/>
                  <a:gd name="T6" fmla="*/ 7 w 7"/>
                  <a:gd name="T7" fmla="*/ 116 h 116"/>
                  <a:gd name="T8" fmla="*/ 7 w 7"/>
                  <a:gd name="T9" fmla="*/ 2 h 116"/>
                  <a:gd name="T10" fmla="*/ 3 w 7"/>
                  <a:gd name="T11" fmla="*/ 6 h 116"/>
                  <a:gd name="T12" fmla="*/ 7 w 7"/>
                  <a:gd name="T13" fmla="*/ 2 h 116"/>
                  <a:gd name="T14" fmla="*/ 5 w 7"/>
                  <a:gd name="T15" fmla="*/ 2 h 116"/>
                  <a:gd name="T16" fmla="*/ 5 w 7"/>
                  <a:gd name="T17" fmla="*/ 0 h 116"/>
                  <a:gd name="T18" fmla="*/ 3 w 7"/>
                  <a:gd name="T19" fmla="*/ 0 h 116"/>
                  <a:gd name="T20" fmla="*/ 3 w 7"/>
                  <a:gd name="T21" fmla="*/ 0 h 116"/>
                  <a:gd name="T22" fmla="*/ 1 w 7"/>
                  <a:gd name="T23" fmla="*/ 0 h 116"/>
                  <a:gd name="T24" fmla="*/ 1 w 7"/>
                  <a:gd name="T25" fmla="*/ 0 h 116"/>
                  <a:gd name="T26" fmla="*/ 0 w 7"/>
                  <a:gd name="T27" fmla="*/ 2 h 116"/>
                  <a:gd name="T28" fmla="*/ 0 w 7"/>
                  <a:gd name="T29" fmla="*/ 2 h 116"/>
                  <a:gd name="T30" fmla="*/ 3 w 7"/>
                  <a:gd name="T31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116">
                    <a:moveTo>
                      <a:pt x="3" y="0"/>
                    </a:moveTo>
                    <a:lnTo>
                      <a:pt x="0" y="2"/>
                    </a:lnTo>
                    <a:lnTo>
                      <a:pt x="0" y="116"/>
                    </a:lnTo>
                    <a:lnTo>
                      <a:pt x="7" y="116"/>
                    </a:lnTo>
                    <a:lnTo>
                      <a:pt x="7" y="2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3" name="Freeform 67"/>
              <p:cNvSpPr>
                <a:spLocks/>
              </p:cNvSpPr>
              <p:nvPr/>
            </p:nvSpPr>
            <p:spPr bwMode="auto">
              <a:xfrm>
                <a:off x="3471" y="2110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1 w 10"/>
                  <a:gd name="T3" fmla="*/ 2 h 5"/>
                  <a:gd name="T4" fmla="*/ 1 w 10"/>
                  <a:gd name="T5" fmla="*/ 3 h 5"/>
                  <a:gd name="T6" fmla="*/ 3 w 10"/>
                  <a:gd name="T7" fmla="*/ 5 h 5"/>
                  <a:gd name="T8" fmla="*/ 5 w 10"/>
                  <a:gd name="T9" fmla="*/ 5 h 5"/>
                  <a:gd name="T10" fmla="*/ 7 w 10"/>
                  <a:gd name="T11" fmla="*/ 5 h 5"/>
                  <a:gd name="T12" fmla="*/ 8 w 10"/>
                  <a:gd name="T13" fmla="*/ 3 h 5"/>
                  <a:gd name="T14" fmla="*/ 10 w 10"/>
                  <a:gd name="T15" fmla="*/ 2 h 5"/>
                  <a:gd name="T16" fmla="*/ 10 w 10"/>
                  <a:gd name="T17" fmla="*/ 0 h 5"/>
                  <a:gd name="T18" fmla="*/ 0 w 1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4" name="Freeform 68"/>
              <p:cNvSpPr>
                <a:spLocks/>
              </p:cNvSpPr>
              <p:nvPr/>
            </p:nvSpPr>
            <p:spPr bwMode="auto">
              <a:xfrm>
                <a:off x="3471" y="1306"/>
                <a:ext cx="10" cy="804"/>
              </a:xfrm>
              <a:custGeom>
                <a:avLst/>
                <a:gdLst>
                  <a:gd name="T0" fmla="*/ 5 w 10"/>
                  <a:gd name="T1" fmla="*/ 0 h 804"/>
                  <a:gd name="T2" fmla="*/ 0 w 10"/>
                  <a:gd name="T3" fmla="*/ 0 h 804"/>
                  <a:gd name="T4" fmla="*/ 0 w 10"/>
                  <a:gd name="T5" fmla="*/ 804 h 804"/>
                  <a:gd name="T6" fmla="*/ 10 w 10"/>
                  <a:gd name="T7" fmla="*/ 804 h 804"/>
                  <a:gd name="T8" fmla="*/ 10 w 10"/>
                  <a:gd name="T9" fmla="*/ 0 h 804"/>
                  <a:gd name="T10" fmla="*/ 5 w 10"/>
                  <a:gd name="T11" fmla="*/ 0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804">
                    <a:moveTo>
                      <a:pt x="5" y="0"/>
                    </a:moveTo>
                    <a:lnTo>
                      <a:pt x="0" y="0"/>
                    </a:lnTo>
                    <a:lnTo>
                      <a:pt x="0" y="804"/>
                    </a:lnTo>
                    <a:lnTo>
                      <a:pt x="10" y="804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5" name="Freeform 69"/>
              <p:cNvSpPr>
                <a:spLocks/>
              </p:cNvSpPr>
              <p:nvPr/>
            </p:nvSpPr>
            <p:spPr bwMode="auto">
              <a:xfrm>
                <a:off x="3471" y="130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8 w 10"/>
                  <a:gd name="T5" fmla="*/ 0 h 5"/>
                  <a:gd name="T6" fmla="*/ 7 w 10"/>
                  <a:gd name="T7" fmla="*/ 0 h 5"/>
                  <a:gd name="T8" fmla="*/ 5 w 10"/>
                  <a:gd name="T9" fmla="*/ 0 h 5"/>
                  <a:gd name="T10" fmla="*/ 3 w 10"/>
                  <a:gd name="T11" fmla="*/ 0 h 5"/>
                  <a:gd name="T12" fmla="*/ 1 w 10"/>
                  <a:gd name="T13" fmla="*/ 0 h 5"/>
                  <a:gd name="T14" fmla="*/ 1 w 10"/>
                  <a:gd name="T15" fmla="*/ 2 h 5"/>
                  <a:gd name="T16" fmla="*/ 0 w 10"/>
                  <a:gd name="T17" fmla="*/ 5 h 5"/>
                  <a:gd name="T18" fmla="*/ 10 w 10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6" name="Freeform 70"/>
              <p:cNvSpPr>
                <a:spLocks/>
              </p:cNvSpPr>
              <p:nvPr/>
            </p:nvSpPr>
            <p:spPr bwMode="auto">
              <a:xfrm>
                <a:off x="4711" y="2003"/>
                <a:ext cx="11" cy="5"/>
              </a:xfrm>
              <a:custGeom>
                <a:avLst/>
                <a:gdLst>
                  <a:gd name="T0" fmla="*/ 0 w 11"/>
                  <a:gd name="T1" fmla="*/ 0 h 5"/>
                  <a:gd name="T2" fmla="*/ 2 w 11"/>
                  <a:gd name="T3" fmla="*/ 2 h 5"/>
                  <a:gd name="T4" fmla="*/ 2 w 11"/>
                  <a:gd name="T5" fmla="*/ 3 h 5"/>
                  <a:gd name="T6" fmla="*/ 4 w 11"/>
                  <a:gd name="T7" fmla="*/ 5 h 5"/>
                  <a:gd name="T8" fmla="*/ 5 w 11"/>
                  <a:gd name="T9" fmla="*/ 5 h 5"/>
                  <a:gd name="T10" fmla="*/ 7 w 11"/>
                  <a:gd name="T11" fmla="*/ 5 h 5"/>
                  <a:gd name="T12" fmla="*/ 9 w 11"/>
                  <a:gd name="T13" fmla="*/ 3 h 5"/>
                  <a:gd name="T14" fmla="*/ 11 w 11"/>
                  <a:gd name="T15" fmla="*/ 2 h 5"/>
                  <a:gd name="T16" fmla="*/ 11 w 11"/>
                  <a:gd name="T17" fmla="*/ 0 h 5"/>
                  <a:gd name="T18" fmla="*/ 0 w 11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5">
                    <a:moveTo>
                      <a:pt x="0" y="0"/>
                    </a:moveTo>
                    <a:lnTo>
                      <a:pt x="2" y="2"/>
                    </a:lnTo>
                    <a:lnTo>
                      <a:pt x="2" y="3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7" name="Freeform 71"/>
              <p:cNvSpPr>
                <a:spLocks/>
              </p:cNvSpPr>
              <p:nvPr/>
            </p:nvSpPr>
            <p:spPr bwMode="auto">
              <a:xfrm>
                <a:off x="4711" y="1506"/>
                <a:ext cx="11" cy="497"/>
              </a:xfrm>
              <a:custGeom>
                <a:avLst/>
                <a:gdLst>
                  <a:gd name="T0" fmla="*/ 5 w 11"/>
                  <a:gd name="T1" fmla="*/ 0 h 497"/>
                  <a:gd name="T2" fmla="*/ 0 w 11"/>
                  <a:gd name="T3" fmla="*/ 0 h 497"/>
                  <a:gd name="T4" fmla="*/ 0 w 11"/>
                  <a:gd name="T5" fmla="*/ 497 h 497"/>
                  <a:gd name="T6" fmla="*/ 11 w 11"/>
                  <a:gd name="T7" fmla="*/ 497 h 497"/>
                  <a:gd name="T8" fmla="*/ 11 w 11"/>
                  <a:gd name="T9" fmla="*/ 0 h 497"/>
                  <a:gd name="T10" fmla="*/ 5 w 11"/>
                  <a:gd name="T11" fmla="*/ 0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497">
                    <a:moveTo>
                      <a:pt x="5" y="0"/>
                    </a:moveTo>
                    <a:lnTo>
                      <a:pt x="0" y="0"/>
                    </a:lnTo>
                    <a:lnTo>
                      <a:pt x="0" y="497"/>
                    </a:lnTo>
                    <a:lnTo>
                      <a:pt x="11" y="497"/>
                    </a:lnTo>
                    <a:lnTo>
                      <a:pt x="11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8" name="Freeform 72"/>
              <p:cNvSpPr>
                <a:spLocks/>
              </p:cNvSpPr>
              <p:nvPr/>
            </p:nvSpPr>
            <p:spPr bwMode="auto">
              <a:xfrm>
                <a:off x="4711" y="1503"/>
                <a:ext cx="11" cy="3"/>
              </a:xfrm>
              <a:custGeom>
                <a:avLst/>
                <a:gdLst>
                  <a:gd name="T0" fmla="*/ 11 w 11"/>
                  <a:gd name="T1" fmla="*/ 3 h 3"/>
                  <a:gd name="T2" fmla="*/ 11 w 11"/>
                  <a:gd name="T3" fmla="*/ 1 h 3"/>
                  <a:gd name="T4" fmla="*/ 9 w 11"/>
                  <a:gd name="T5" fmla="*/ 0 h 3"/>
                  <a:gd name="T6" fmla="*/ 7 w 11"/>
                  <a:gd name="T7" fmla="*/ 0 h 3"/>
                  <a:gd name="T8" fmla="*/ 5 w 11"/>
                  <a:gd name="T9" fmla="*/ 0 h 3"/>
                  <a:gd name="T10" fmla="*/ 4 w 11"/>
                  <a:gd name="T11" fmla="*/ 0 h 3"/>
                  <a:gd name="T12" fmla="*/ 2 w 11"/>
                  <a:gd name="T13" fmla="*/ 0 h 3"/>
                  <a:gd name="T14" fmla="*/ 2 w 11"/>
                  <a:gd name="T15" fmla="*/ 1 h 3"/>
                  <a:gd name="T16" fmla="*/ 0 w 11"/>
                  <a:gd name="T17" fmla="*/ 3 h 3"/>
                  <a:gd name="T18" fmla="*/ 11 w 11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3">
                    <a:moveTo>
                      <a:pt x="11" y="3"/>
                    </a:move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9" name="Freeform 73"/>
              <p:cNvSpPr>
                <a:spLocks/>
              </p:cNvSpPr>
              <p:nvPr/>
            </p:nvSpPr>
            <p:spPr bwMode="auto">
              <a:xfrm>
                <a:off x="4836" y="2080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2 h 5"/>
                  <a:gd name="T4" fmla="*/ 1 w 10"/>
                  <a:gd name="T5" fmla="*/ 3 h 5"/>
                  <a:gd name="T6" fmla="*/ 3 w 10"/>
                  <a:gd name="T7" fmla="*/ 5 h 5"/>
                  <a:gd name="T8" fmla="*/ 5 w 10"/>
                  <a:gd name="T9" fmla="*/ 5 h 5"/>
                  <a:gd name="T10" fmla="*/ 7 w 10"/>
                  <a:gd name="T11" fmla="*/ 5 h 5"/>
                  <a:gd name="T12" fmla="*/ 8 w 10"/>
                  <a:gd name="T13" fmla="*/ 3 h 5"/>
                  <a:gd name="T14" fmla="*/ 8 w 10"/>
                  <a:gd name="T15" fmla="*/ 2 h 5"/>
                  <a:gd name="T16" fmla="*/ 10 w 10"/>
                  <a:gd name="T17" fmla="*/ 0 h 5"/>
                  <a:gd name="T18" fmla="*/ 0 w 1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0" name="Freeform 74"/>
              <p:cNvSpPr>
                <a:spLocks/>
              </p:cNvSpPr>
              <p:nvPr/>
            </p:nvSpPr>
            <p:spPr bwMode="auto">
              <a:xfrm>
                <a:off x="4836" y="1083"/>
                <a:ext cx="10" cy="997"/>
              </a:xfrm>
              <a:custGeom>
                <a:avLst/>
                <a:gdLst>
                  <a:gd name="T0" fmla="*/ 5 w 10"/>
                  <a:gd name="T1" fmla="*/ 0 h 997"/>
                  <a:gd name="T2" fmla="*/ 0 w 10"/>
                  <a:gd name="T3" fmla="*/ 0 h 997"/>
                  <a:gd name="T4" fmla="*/ 0 w 10"/>
                  <a:gd name="T5" fmla="*/ 997 h 997"/>
                  <a:gd name="T6" fmla="*/ 10 w 10"/>
                  <a:gd name="T7" fmla="*/ 997 h 997"/>
                  <a:gd name="T8" fmla="*/ 10 w 10"/>
                  <a:gd name="T9" fmla="*/ 0 h 997"/>
                  <a:gd name="T10" fmla="*/ 5 w 10"/>
                  <a:gd name="T11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997">
                    <a:moveTo>
                      <a:pt x="5" y="0"/>
                    </a:moveTo>
                    <a:lnTo>
                      <a:pt x="0" y="0"/>
                    </a:lnTo>
                    <a:lnTo>
                      <a:pt x="0" y="997"/>
                    </a:lnTo>
                    <a:lnTo>
                      <a:pt x="10" y="997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1" name="Freeform 75"/>
              <p:cNvSpPr>
                <a:spLocks/>
              </p:cNvSpPr>
              <p:nvPr/>
            </p:nvSpPr>
            <p:spPr bwMode="auto">
              <a:xfrm>
                <a:off x="4836" y="1078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8 w 10"/>
                  <a:gd name="T3" fmla="*/ 3 h 5"/>
                  <a:gd name="T4" fmla="*/ 8 w 10"/>
                  <a:gd name="T5" fmla="*/ 2 h 5"/>
                  <a:gd name="T6" fmla="*/ 7 w 10"/>
                  <a:gd name="T7" fmla="*/ 0 h 5"/>
                  <a:gd name="T8" fmla="*/ 5 w 10"/>
                  <a:gd name="T9" fmla="*/ 0 h 5"/>
                  <a:gd name="T10" fmla="*/ 3 w 10"/>
                  <a:gd name="T11" fmla="*/ 0 h 5"/>
                  <a:gd name="T12" fmla="*/ 1 w 10"/>
                  <a:gd name="T13" fmla="*/ 2 h 5"/>
                  <a:gd name="T14" fmla="*/ 0 w 10"/>
                  <a:gd name="T15" fmla="*/ 3 h 5"/>
                  <a:gd name="T16" fmla="*/ 0 w 10"/>
                  <a:gd name="T17" fmla="*/ 5 h 5"/>
                  <a:gd name="T18" fmla="*/ 10 w 10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10" y="5"/>
                    </a:moveTo>
                    <a:lnTo>
                      <a:pt x="8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2" name="Freeform 76"/>
              <p:cNvSpPr>
                <a:spLocks/>
              </p:cNvSpPr>
              <p:nvPr/>
            </p:nvSpPr>
            <p:spPr bwMode="auto">
              <a:xfrm>
                <a:off x="4990" y="2082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2 w 10"/>
                  <a:gd name="T3" fmla="*/ 1 h 5"/>
                  <a:gd name="T4" fmla="*/ 2 w 10"/>
                  <a:gd name="T5" fmla="*/ 3 h 5"/>
                  <a:gd name="T6" fmla="*/ 3 w 10"/>
                  <a:gd name="T7" fmla="*/ 5 h 5"/>
                  <a:gd name="T8" fmla="*/ 5 w 10"/>
                  <a:gd name="T9" fmla="*/ 5 h 5"/>
                  <a:gd name="T10" fmla="*/ 7 w 10"/>
                  <a:gd name="T11" fmla="*/ 5 h 5"/>
                  <a:gd name="T12" fmla="*/ 9 w 10"/>
                  <a:gd name="T13" fmla="*/ 3 h 5"/>
                  <a:gd name="T14" fmla="*/ 10 w 10"/>
                  <a:gd name="T15" fmla="*/ 1 h 5"/>
                  <a:gd name="T16" fmla="*/ 10 w 10"/>
                  <a:gd name="T17" fmla="*/ 0 h 5"/>
                  <a:gd name="T18" fmla="*/ 0 w 1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3" name="Freeform 77"/>
              <p:cNvSpPr>
                <a:spLocks/>
              </p:cNvSpPr>
              <p:nvPr/>
            </p:nvSpPr>
            <p:spPr bwMode="auto">
              <a:xfrm>
                <a:off x="4990" y="1297"/>
                <a:ext cx="10" cy="785"/>
              </a:xfrm>
              <a:custGeom>
                <a:avLst/>
                <a:gdLst>
                  <a:gd name="T0" fmla="*/ 5 w 10"/>
                  <a:gd name="T1" fmla="*/ 0 h 785"/>
                  <a:gd name="T2" fmla="*/ 0 w 10"/>
                  <a:gd name="T3" fmla="*/ 0 h 785"/>
                  <a:gd name="T4" fmla="*/ 0 w 10"/>
                  <a:gd name="T5" fmla="*/ 785 h 785"/>
                  <a:gd name="T6" fmla="*/ 10 w 10"/>
                  <a:gd name="T7" fmla="*/ 785 h 785"/>
                  <a:gd name="T8" fmla="*/ 10 w 10"/>
                  <a:gd name="T9" fmla="*/ 0 h 785"/>
                  <a:gd name="T10" fmla="*/ 5 w 10"/>
                  <a:gd name="T11" fmla="*/ 0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785">
                    <a:moveTo>
                      <a:pt x="5" y="0"/>
                    </a:moveTo>
                    <a:lnTo>
                      <a:pt x="0" y="0"/>
                    </a:lnTo>
                    <a:lnTo>
                      <a:pt x="0" y="785"/>
                    </a:lnTo>
                    <a:lnTo>
                      <a:pt x="10" y="785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4" name="Freeform 78"/>
              <p:cNvSpPr>
                <a:spLocks/>
              </p:cNvSpPr>
              <p:nvPr/>
            </p:nvSpPr>
            <p:spPr bwMode="auto">
              <a:xfrm>
                <a:off x="4990" y="1292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9 w 10"/>
                  <a:gd name="T5" fmla="*/ 2 h 5"/>
                  <a:gd name="T6" fmla="*/ 7 w 10"/>
                  <a:gd name="T7" fmla="*/ 0 h 5"/>
                  <a:gd name="T8" fmla="*/ 5 w 10"/>
                  <a:gd name="T9" fmla="*/ 0 h 5"/>
                  <a:gd name="T10" fmla="*/ 3 w 10"/>
                  <a:gd name="T11" fmla="*/ 0 h 5"/>
                  <a:gd name="T12" fmla="*/ 2 w 10"/>
                  <a:gd name="T13" fmla="*/ 2 h 5"/>
                  <a:gd name="T14" fmla="*/ 2 w 10"/>
                  <a:gd name="T15" fmla="*/ 2 h 5"/>
                  <a:gd name="T16" fmla="*/ 0 w 10"/>
                  <a:gd name="T17" fmla="*/ 5 h 5"/>
                  <a:gd name="T18" fmla="*/ 10 w 10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5" name="Freeform 79"/>
              <p:cNvSpPr>
                <a:spLocks/>
              </p:cNvSpPr>
              <p:nvPr/>
            </p:nvSpPr>
            <p:spPr bwMode="auto">
              <a:xfrm>
                <a:off x="3311" y="1901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0 h 2"/>
                  <a:gd name="T4" fmla="*/ 2 w 5"/>
                  <a:gd name="T5" fmla="*/ 2 h 2"/>
                  <a:gd name="T6" fmla="*/ 2 w 5"/>
                  <a:gd name="T7" fmla="*/ 2 h 2"/>
                  <a:gd name="T8" fmla="*/ 4 w 5"/>
                  <a:gd name="T9" fmla="*/ 2 h 2"/>
                  <a:gd name="T10" fmla="*/ 4 w 5"/>
                  <a:gd name="T11" fmla="*/ 2 h 2"/>
                  <a:gd name="T12" fmla="*/ 5 w 5"/>
                  <a:gd name="T13" fmla="*/ 2 h 2"/>
                  <a:gd name="T14" fmla="*/ 5 w 5"/>
                  <a:gd name="T15" fmla="*/ 0 h 2"/>
                  <a:gd name="T16" fmla="*/ 5 w 5"/>
                  <a:gd name="T17" fmla="*/ 0 h 2"/>
                  <a:gd name="T18" fmla="*/ 0 w 5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6" name="Freeform 80"/>
              <p:cNvSpPr>
                <a:spLocks/>
              </p:cNvSpPr>
              <p:nvPr/>
            </p:nvSpPr>
            <p:spPr bwMode="auto">
              <a:xfrm>
                <a:off x="3311" y="1713"/>
                <a:ext cx="5" cy="188"/>
              </a:xfrm>
              <a:custGeom>
                <a:avLst/>
                <a:gdLst>
                  <a:gd name="T0" fmla="*/ 4 w 5"/>
                  <a:gd name="T1" fmla="*/ 0 h 188"/>
                  <a:gd name="T2" fmla="*/ 0 w 5"/>
                  <a:gd name="T3" fmla="*/ 0 h 188"/>
                  <a:gd name="T4" fmla="*/ 0 w 5"/>
                  <a:gd name="T5" fmla="*/ 188 h 188"/>
                  <a:gd name="T6" fmla="*/ 5 w 5"/>
                  <a:gd name="T7" fmla="*/ 188 h 188"/>
                  <a:gd name="T8" fmla="*/ 5 w 5"/>
                  <a:gd name="T9" fmla="*/ 0 h 188"/>
                  <a:gd name="T10" fmla="*/ 4 w 5"/>
                  <a:gd name="T11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88">
                    <a:moveTo>
                      <a:pt x="4" y="0"/>
                    </a:moveTo>
                    <a:lnTo>
                      <a:pt x="0" y="0"/>
                    </a:lnTo>
                    <a:lnTo>
                      <a:pt x="0" y="188"/>
                    </a:lnTo>
                    <a:lnTo>
                      <a:pt x="5" y="188"/>
                    </a:lnTo>
                    <a:lnTo>
                      <a:pt x="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7" name="Freeform 81"/>
              <p:cNvSpPr>
                <a:spLocks/>
              </p:cNvSpPr>
              <p:nvPr/>
            </p:nvSpPr>
            <p:spPr bwMode="auto">
              <a:xfrm>
                <a:off x="3311" y="1711"/>
                <a:ext cx="5" cy="2"/>
              </a:xfrm>
              <a:custGeom>
                <a:avLst/>
                <a:gdLst>
                  <a:gd name="T0" fmla="*/ 5 w 5"/>
                  <a:gd name="T1" fmla="*/ 2 h 2"/>
                  <a:gd name="T2" fmla="*/ 5 w 5"/>
                  <a:gd name="T3" fmla="*/ 2 h 2"/>
                  <a:gd name="T4" fmla="*/ 5 w 5"/>
                  <a:gd name="T5" fmla="*/ 0 h 2"/>
                  <a:gd name="T6" fmla="*/ 4 w 5"/>
                  <a:gd name="T7" fmla="*/ 0 h 2"/>
                  <a:gd name="T8" fmla="*/ 4 w 5"/>
                  <a:gd name="T9" fmla="*/ 0 h 2"/>
                  <a:gd name="T10" fmla="*/ 2 w 5"/>
                  <a:gd name="T11" fmla="*/ 0 h 2"/>
                  <a:gd name="T12" fmla="*/ 2 w 5"/>
                  <a:gd name="T13" fmla="*/ 0 h 2"/>
                  <a:gd name="T14" fmla="*/ 0 w 5"/>
                  <a:gd name="T15" fmla="*/ 2 h 2"/>
                  <a:gd name="T16" fmla="*/ 0 w 5"/>
                  <a:gd name="T17" fmla="*/ 2 h 2"/>
                  <a:gd name="T18" fmla="*/ 5 w 5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2">
                    <a:moveTo>
                      <a:pt x="5" y="2"/>
                    </a:moveTo>
                    <a:lnTo>
                      <a:pt x="5" y="2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8" name="Freeform 82"/>
              <p:cNvSpPr>
                <a:spLocks/>
              </p:cNvSpPr>
              <p:nvPr/>
            </p:nvSpPr>
            <p:spPr bwMode="auto">
              <a:xfrm>
                <a:off x="6025" y="1503"/>
                <a:ext cx="5" cy="10"/>
              </a:xfrm>
              <a:custGeom>
                <a:avLst/>
                <a:gdLst>
                  <a:gd name="T0" fmla="*/ 0 w 5"/>
                  <a:gd name="T1" fmla="*/ 10 h 10"/>
                  <a:gd name="T2" fmla="*/ 2 w 5"/>
                  <a:gd name="T3" fmla="*/ 10 h 10"/>
                  <a:gd name="T4" fmla="*/ 4 w 5"/>
                  <a:gd name="T5" fmla="*/ 8 h 10"/>
                  <a:gd name="T6" fmla="*/ 5 w 5"/>
                  <a:gd name="T7" fmla="*/ 7 h 10"/>
                  <a:gd name="T8" fmla="*/ 5 w 5"/>
                  <a:gd name="T9" fmla="*/ 5 h 10"/>
                  <a:gd name="T10" fmla="*/ 5 w 5"/>
                  <a:gd name="T11" fmla="*/ 3 h 10"/>
                  <a:gd name="T12" fmla="*/ 4 w 5"/>
                  <a:gd name="T13" fmla="*/ 1 h 10"/>
                  <a:gd name="T14" fmla="*/ 2 w 5"/>
                  <a:gd name="T15" fmla="*/ 1 h 10"/>
                  <a:gd name="T16" fmla="*/ 0 w 5"/>
                  <a:gd name="T17" fmla="*/ 0 h 10"/>
                  <a:gd name="T18" fmla="*/ 0 w 5"/>
                  <a:gd name="T1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0">
                    <a:moveTo>
                      <a:pt x="0" y="10"/>
                    </a:moveTo>
                    <a:lnTo>
                      <a:pt x="2" y="10"/>
                    </a:lnTo>
                    <a:lnTo>
                      <a:pt x="4" y="8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9" name="Freeform 83"/>
              <p:cNvSpPr>
                <a:spLocks/>
              </p:cNvSpPr>
              <p:nvPr/>
            </p:nvSpPr>
            <p:spPr bwMode="auto">
              <a:xfrm>
                <a:off x="3476" y="1503"/>
                <a:ext cx="2549" cy="12"/>
              </a:xfrm>
              <a:custGeom>
                <a:avLst/>
                <a:gdLst>
                  <a:gd name="T0" fmla="*/ 0 w 2549"/>
                  <a:gd name="T1" fmla="*/ 7 h 12"/>
                  <a:gd name="T2" fmla="*/ 0 w 2549"/>
                  <a:gd name="T3" fmla="*/ 12 h 12"/>
                  <a:gd name="T4" fmla="*/ 2549 w 2549"/>
                  <a:gd name="T5" fmla="*/ 10 h 12"/>
                  <a:gd name="T6" fmla="*/ 2549 w 2549"/>
                  <a:gd name="T7" fmla="*/ 0 h 12"/>
                  <a:gd name="T8" fmla="*/ 0 w 2549"/>
                  <a:gd name="T9" fmla="*/ 1 h 12"/>
                  <a:gd name="T10" fmla="*/ 0 w 2549"/>
                  <a:gd name="T11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49" h="12">
                    <a:moveTo>
                      <a:pt x="0" y="7"/>
                    </a:moveTo>
                    <a:lnTo>
                      <a:pt x="0" y="12"/>
                    </a:lnTo>
                    <a:lnTo>
                      <a:pt x="2549" y="10"/>
                    </a:lnTo>
                    <a:lnTo>
                      <a:pt x="2549" y="0"/>
                    </a:lnTo>
                    <a:lnTo>
                      <a:pt x="0" y="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0" name="Freeform 84"/>
              <p:cNvSpPr>
                <a:spLocks/>
              </p:cNvSpPr>
              <p:nvPr/>
            </p:nvSpPr>
            <p:spPr bwMode="auto">
              <a:xfrm>
                <a:off x="3471" y="1504"/>
                <a:ext cx="5" cy="11"/>
              </a:xfrm>
              <a:custGeom>
                <a:avLst/>
                <a:gdLst>
                  <a:gd name="T0" fmla="*/ 5 w 5"/>
                  <a:gd name="T1" fmla="*/ 0 h 11"/>
                  <a:gd name="T2" fmla="*/ 3 w 5"/>
                  <a:gd name="T3" fmla="*/ 2 h 11"/>
                  <a:gd name="T4" fmla="*/ 1 w 5"/>
                  <a:gd name="T5" fmla="*/ 2 h 11"/>
                  <a:gd name="T6" fmla="*/ 0 w 5"/>
                  <a:gd name="T7" fmla="*/ 4 h 11"/>
                  <a:gd name="T8" fmla="*/ 0 w 5"/>
                  <a:gd name="T9" fmla="*/ 6 h 11"/>
                  <a:gd name="T10" fmla="*/ 0 w 5"/>
                  <a:gd name="T11" fmla="*/ 7 h 11"/>
                  <a:gd name="T12" fmla="*/ 1 w 5"/>
                  <a:gd name="T13" fmla="*/ 9 h 11"/>
                  <a:gd name="T14" fmla="*/ 3 w 5"/>
                  <a:gd name="T15" fmla="*/ 11 h 11"/>
                  <a:gd name="T16" fmla="*/ 5 w 5"/>
                  <a:gd name="T17" fmla="*/ 11 h 11"/>
                  <a:gd name="T18" fmla="*/ 5 w 5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11">
                    <a:moveTo>
                      <a:pt x="5" y="0"/>
                    </a:move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5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1" name="Freeform 85"/>
              <p:cNvSpPr>
                <a:spLocks/>
              </p:cNvSpPr>
              <p:nvPr/>
            </p:nvSpPr>
            <p:spPr bwMode="auto">
              <a:xfrm>
                <a:off x="3146" y="1899"/>
                <a:ext cx="7" cy="2"/>
              </a:xfrm>
              <a:custGeom>
                <a:avLst/>
                <a:gdLst>
                  <a:gd name="T0" fmla="*/ 0 w 7"/>
                  <a:gd name="T1" fmla="*/ 0 h 2"/>
                  <a:gd name="T2" fmla="*/ 0 w 7"/>
                  <a:gd name="T3" fmla="*/ 0 h 2"/>
                  <a:gd name="T4" fmla="*/ 2 w 7"/>
                  <a:gd name="T5" fmla="*/ 2 h 2"/>
                  <a:gd name="T6" fmla="*/ 2 w 7"/>
                  <a:gd name="T7" fmla="*/ 2 h 2"/>
                  <a:gd name="T8" fmla="*/ 4 w 7"/>
                  <a:gd name="T9" fmla="*/ 2 h 2"/>
                  <a:gd name="T10" fmla="*/ 4 w 7"/>
                  <a:gd name="T11" fmla="*/ 2 h 2"/>
                  <a:gd name="T12" fmla="*/ 5 w 7"/>
                  <a:gd name="T13" fmla="*/ 2 h 2"/>
                  <a:gd name="T14" fmla="*/ 5 w 7"/>
                  <a:gd name="T15" fmla="*/ 0 h 2"/>
                  <a:gd name="T16" fmla="*/ 7 w 7"/>
                  <a:gd name="T17" fmla="*/ 0 h 2"/>
                  <a:gd name="T18" fmla="*/ 0 w 7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2" name="Freeform 86"/>
              <p:cNvSpPr>
                <a:spLocks/>
              </p:cNvSpPr>
              <p:nvPr/>
            </p:nvSpPr>
            <p:spPr bwMode="auto">
              <a:xfrm>
                <a:off x="3146" y="1713"/>
                <a:ext cx="7" cy="186"/>
              </a:xfrm>
              <a:custGeom>
                <a:avLst/>
                <a:gdLst>
                  <a:gd name="T0" fmla="*/ 4 w 7"/>
                  <a:gd name="T1" fmla="*/ 0 h 186"/>
                  <a:gd name="T2" fmla="*/ 0 w 7"/>
                  <a:gd name="T3" fmla="*/ 0 h 186"/>
                  <a:gd name="T4" fmla="*/ 0 w 7"/>
                  <a:gd name="T5" fmla="*/ 186 h 186"/>
                  <a:gd name="T6" fmla="*/ 7 w 7"/>
                  <a:gd name="T7" fmla="*/ 186 h 186"/>
                  <a:gd name="T8" fmla="*/ 7 w 7"/>
                  <a:gd name="T9" fmla="*/ 0 h 186"/>
                  <a:gd name="T10" fmla="*/ 4 w 7"/>
                  <a:gd name="T11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6">
                    <a:moveTo>
                      <a:pt x="4" y="0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7" y="186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3" name="Freeform 87"/>
              <p:cNvSpPr>
                <a:spLocks/>
              </p:cNvSpPr>
              <p:nvPr/>
            </p:nvSpPr>
            <p:spPr bwMode="auto">
              <a:xfrm>
                <a:off x="3146" y="1710"/>
                <a:ext cx="7" cy="3"/>
              </a:xfrm>
              <a:custGeom>
                <a:avLst/>
                <a:gdLst>
                  <a:gd name="T0" fmla="*/ 7 w 7"/>
                  <a:gd name="T1" fmla="*/ 3 h 3"/>
                  <a:gd name="T2" fmla="*/ 5 w 7"/>
                  <a:gd name="T3" fmla="*/ 1 h 3"/>
                  <a:gd name="T4" fmla="*/ 5 w 7"/>
                  <a:gd name="T5" fmla="*/ 0 h 3"/>
                  <a:gd name="T6" fmla="*/ 4 w 7"/>
                  <a:gd name="T7" fmla="*/ 0 h 3"/>
                  <a:gd name="T8" fmla="*/ 4 w 7"/>
                  <a:gd name="T9" fmla="*/ 0 h 3"/>
                  <a:gd name="T10" fmla="*/ 2 w 7"/>
                  <a:gd name="T11" fmla="*/ 0 h 3"/>
                  <a:gd name="T12" fmla="*/ 2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7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7" y="3"/>
                    </a:moveTo>
                    <a:lnTo>
                      <a:pt x="5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4" name="Freeform 88"/>
              <p:cNvSpPr>
                <a:spLocks/>
              </p:cNvSpPr>
              <p:nvPr/>
            </p:nvSpPr>
            <p:spPr bwMode="auto">
              <a:xfrm>
                <a:off x="3122" y="1654"/>
                <a:ext cx="57" cy="57"/>
              </a:xfrm>
              <a:custGeom>
                <a:avLst/>
                <a:gdLst>
                  <a:gd name="T0" fmla="*/ 29 w 57"/>
                  <a:gd name="T1" fmla="*/ 0 h 57"/>
                  <a:gd name="T2" fmla="*/ 35 w 57"/>
                  <a:gd name="T3" fmla="*/ 0 h 57"/>
                  <a:gd name="T4" fmla="*/ 40 w 57"/>
                  <a:gd name="T5" fmla="*/ 1 h 57"/>
                  <a:gd name="T6" fmla="*/ 45 w 57"/>
                  <a:gd name="T7" fmla="*/ 3 h 57"/>
                  <a:gd name="T8" fmla="*/ 49 w 57"/>
                  <a:gd name="T9" fmla="*/ 7 h 57"/>
                  <a:gd name="T10" fmla="*/ 52 w 57"/>
                  <a:gd name="T11" fmla="*/ 12 h 57"/>
                  <a:gd name="T12" fmla="*/ 56 w 57"/>
                  <a:gd name="T13" fmla="*/ 17 h 57"/>
                  <a:gd name="T14" fmla="*/ 57 w 57"/>
                  <a:gd name="T15" fmla="*/ 22 h 57"/>
                  <a:gd name="T16" fmla="*/ 57 w 57"/>
                  <a:gd name="T17" fmla="*/ 28 h 57"/>
                  <a:gd name="T18" fmla="*/ 57 w 57"/>
                  <a:gd name="T19" fmla="*/ 33 h 57"/>
                  <a:gd name="T20" fmla="*/ 56 w 57"/>
                  <a:gd name="T21" fmla="*/ 40 h 57"/>
                  <a:gd name="T22" fmla="*/ 52 w 57"/>
                  <a:gd name="T23" fmla="*/ 43 h 57"/>
                  <a:gd name="T24" fmla="*/ 49 w 57"/>
                  <a:gd name="T25" fmla="*/ 49 h 57"/>
                  <a:gd name="T26" fmla="*/ 45 w 57"/>
                  <a:gd name="T27" fmla="*/ 52 h 57"/>
                  <a:gd name="T28" fmla="*/ 40 w 57"/>
                  <a:gd name="T29" fmla="*/ 54 h 57"/>
                  <a:gd name="T30" fmla="*/ 35 w 57"/>
                  <a:gd name="T31" fmla="*/ 56 h 57"/>
                  <a:gd name="T32" fmla="*/ 29 w 57"/>
                  <a:gd name="T33" fmla="*/ 57 h 57"/>
                  <a:gd name="T34" fmla="*/ 22 w 57"/>
                  <a:gd name="T35" fmla="*/ 56 h 57"/>
                  <a:gd name="T36" fmla="*/ 17 w 57"/>
                  <a:gd name="T37" fmla="*/ 54 h 57"/>
                  <a:gd name="T38" fmla="*/ 12 w 57"/>
                  <a:gd name="T39" fmla="*/ 52 h 57"/>
                  <a:gd name="T40" fmla="*/ 8 w 57"/>
                  <a:gd name="T41" fmla="*/ 49 h 57"/>
                  <a:gd name="T42" fmla="*/ 5 w 57"/>
                  <a:gd name="T43" fmla="*/ 43 h 57"/>
                  <a:gd name="T44" fmla="*/ 1 w 57"/>
                  <a:gd name="T45" fmla="*/ 40 h 57"/>
                  <a:gd name="T46" fmla="*/ 0 w 57"/>
                  <a:gd name="T47" fmla="*/ 33 h 57"/>
                  <a:gd name="T48" fmla="*/ 0 w 57"/>
                  <a:gd name="T49" fmla="*/ 28 h 57"/>
                  <a:gd name="T50" fmla="*/ 0 w 57"/>
                  <a:gd name="T51" fmla="*/ 22 h 57"/>
                  <a:gd name="T52" fmla="*/ 1 w 57"/>
                  <a:gd name="T53" fmla="*/ 17 h 57"/>
                  <a:gd name="T54" fmla="*/ 5 w 57"/>
                  <a:gd name="T55" fmla="*/ 12 h 57"/>
                  <a:gd name="T56" fmla="*/ 8 w 57"/>
                  <a:gd name="T57" fmla="*/ 7 h 57"/>
                  <a:gd name="T58" fmla="*/ 12 w 57"/>
                  <a:gd name="T59" fmla="*/ 3 h 57"/>
                  <a:gd name="T60" fmla="*/ 17 w 57"/>
                  <a:gd name="T61" fmla="*/ 1 h 57"/>
                  <a:gd name="T62" fmla="*/ 22 w 57"/>
                  <a:gd name="T63" fmla="*/ 0 h 57"/>
                  <a:gd name="T64" fmla="*/ 29 w 57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35" y="0"/>
                    </a:lnTo>
                    <a:lnTo>
                      <a:pt x="40" y="1"/>
                    </a:lnTo>
                    <a:lnTo>
                      <a:pt x="45" y="3"/>
                    </a:lnTo>
                    <a:lnTo>
                      <a:pt x="49" y="7"/>
                    </a:lnTo>
                    <a:lnTo>
                      <a:pt x="52" y="12"/>
                    </a:lnTo>
                    <a:lnTo>
                      <a:pt x="56" y="17"/>
                    </a:lnTo>
                    <a:lnTo>
                      <a:pt x="57" y="22"/>
                    </a:lnTo>
                    <a:lnTo>
                      <a:pt x="57" y="28"/>
                    </a:lnTo>
                    <a:lnTo>
                      <a:pt x="57" y="33"/>
                    </a:lnTo>
                    <a:lnTo>
                      <a:pt x="56" y="40"/>
                    </a:lnTo>
                    <a:lnTo>
                      <a:pt x="52" y="43"/>
                    </a:lnTo>
                    <a:lnTo>
                      <a:pt x="49" y="49"/>
                    </a:lnTo>
                    <a:lnTo>
                      <a:pt x="45" y="52"/>
                    </a:lnTo>
                    <a:lnTo>
                      <a:pt x="40" y="54"/>
                    </a:lnTo>
                    <a:lnTo>
                      <a:pt x="35" y="56"/>
                    </a:lnTo>
                    <a:lnTo>
                      <a:pt x="29" y="57"/>
                    </a:lnTo>
                    <a:lnTo>
                      <a:pt x="22" y="56"/>
                    </a:lnTo>
                    <a:lnTo>
                      <a:pt x="17" y="54"/>
                    </a:lnTo>
                    <a:lnTo>
                      <a:pt x="12" y="52"/>
                    </a:lnTo>
                    <a:lnTo>
                      <a:pt x="8" y="49"/>
                    </a:lnTo>
                    <a:lnTo>
                      <a:pt x="5" y="43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" y="17"/>
                    </a:lnTo>
                    <a:lnTo>
                      <a:pt x="5" y="12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5" name="Freeform 89"/>
              <p:cNvSpPr>
                <a:spLocks/>
              </p:cNvSpPr>
              <p:nvPr/>
            </p:nvSpPr>
            <p:spPr bwMode="auto">
              <a:xfrm>
                <a:off x="3151" y="1648"/>
                <a:ext cx="34" cy="34"/>
              </a:xfrm>
              <a:custGeom>
                <a:avLst/>
                <a:gdLst>
                  <a:gd name="T0" fmla="*/ 34 w 34"/>
                  <a:gd name="T1" fmla="*/ 34 h 34"/>
                  <a:gd name="T2" fmla="*/ 34 w 34"/>
                  <a:gd name="T3" fmla="*/ 34 h 34"/>
                  <a:gd name="T4" fmla="*/ 32 w 34"/>
                  <a:gd name="T5" fmla="*/ 27 h 34"/>
                  <a:gd name="T6" fmla="*/ 30 w 34"/>
                  <a:gd name="T7" fmla="*/ 21 h 34"/>
                  <a:gd name="T8" fmla="*/ 27 w 34"/>
                  <a:gd name="T9" fmla="*/ 16 h 34"/>
                  <a:gd name="T10" fmla="*/ 23 w 34"/>
                  <a:gd name="T11" fmla="*/ 11 h 34"/>
                  <a:gd name="T12" fmla="*/ 18 w 34"/>
                  <a:gd name="T13" fmla="*/ 6 h 34"/>
                  <a:gd name="T14" fmla="*/ 13 w 34"/>
                  <a:gd name="T15" fmla="*/ 4 h 34"/>
                  <a:gd name="T16" fmla="*/ 6 w 34"/>
                  <a:gd name="T17" fmla="*/ 0 h 34"/>
                  <a:gd name="T18" fmla="*/ 0 w 34"/>
                  <a:gd name="T19" fmla="*/ 0 h 34"/>
                  <a:gd name="T20" fmla="*/ 0 w 34"/>
                  <a:gd name="T21" fmla="*/ 9 h 34"/>
                  <a:gd name="T22" fmla="*/ 4 w 34"/>
                  <a:gd name="T23" fmla="*/ 9 h 34"/>
                  <a:gd name="T24" fmla="*/ 9 w 34"/>
                  <a:gd name="T25" fmla="*/ 11 h 34"/>
                  <a:gd name="T26" fmla="*/ 13 w 34"/>
                  <a:gd name="T27" fmla="*/ 13 h 34"/>
                  <a:gd name="T28" fmla="*/ 18 w 34"/>
                  <a:gd name="T29" fmla="*/ 16 h 34"/>
                  <a:gd name="T30" fmla="*/ 20 w 34"/>
                  <a:gd name="T31" fmla="*/ 20 h 34"/>
                  <a:gd name="T32" fmla="*/ 23 w 34"/>
                  <a:gd name="T33" fmla="*/ 25 h 34"/>
                  <a:gd name="T34" fmla="*/ 23 w 34"/>
                  <a:gd name="T35" fmla="*/ 28 h 34"/>
                  <a:gd name="T36" fmla="*/ 25 w 34"/>
                  <a:gd name="T37" fmla="*/ 34 h 34"/>
                  <a:gd name="T38" fmla="*/ 25 w 34"/>
                  <a:gd name="T39" fmla="*/ 34 h 34"/>
                  <a:gd name="T40" fmla="*/ 34 w 34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lnTo>
                      <a:pt x="34" y="34"/>
                    </a:lnTo>
                    <a:lnTo>
                      <a:pt x="32" y="27"/>
                    </a:lnTo>
                    <a:lnTo>
                      <a:pt x="30" y="21"/>
                    </a:lnTo>
                    <a:lnTo>
                      <a:pt x="27" y="16"/>
                    </a:lnTo>
                    <a:lnTo>
                      <a:pt x="23" y="11"/>
                    </a:lnTo>
                    <a:lnTo>
                      <a:pt x="18" y="6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11"/>
                    </a:lnTo>
                    <a:lnTo>
                      <a:pt x="13" y="13"/>
                    </a:lnTo>
                    <a:lnTo>
                      <a:pt x="18" y="16"/>
                    </a:lnTo>
                    <a:lnTo>
                      <a:pt x="20" y="20"/>
                    </a:lnTo>
                    <a:lnTo>
                      <a:pt x="23" y="25"/>
                    </a:lnTo>
                    <a:lnTo>
                      <a:pt x="23" y="28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6" name="Freeform 90"/>
              <p:cNvSpPr>
                <a:spLocks/>
              </p:cNvSpPr>
              <p:nvPr/>
            </p:nvSpPr>
            <p:spPr bwMode="auto">
              <a:xfrm>
                <a:off x="3151" y="1682"/>
                <a:ext cx="34" cy="33"/>
              </a:xfrm>
              <a:custGeom>
                <a:avLst/>
                <a:gdLst>
                  <a:gd name="T0" fmla="*/ 0 w 34"/>
                  <a:gd name="T1" fmla="*/ 33 h 33"/>
                  <a:gd name="T2" fmla="*/ 0 w 34"/>
                  <a:gd name="T3" fmla="*/ 33 h 33"/>
                  <a:gd name="T4" fmla="*/ 6 w 34"/>
                  <a:gd name="T5" fmla="*/ 33 h 33"/>
                  <a:gd name="T6" fmla="*/ 13 w 34"/>
                  <a:gd name="T7" fmla="*/ 31 h 33"/>
                  <a:gd name="T8" fmla="*/ 18 w 34"/>
                  <a:gd name="T9" fmla="*/ 28 h 33"/>
                  <a:gd name="T10" fmla="*/ 23 w 34"/>
                  <a:gd name="T11" fmla="*/ 24 h 33"/>
                  <a:gd name="T12" fmla="*/ 27 w 34"/>
                  <a:gd name="T13" fmla="*/ 19 h 33"/>
                  <a:gd name="T14" fmla="*/ 30 w 34"/>
                  <a:gd name="T15" fmla="*/ 14 h 33"/>
                  <a:gd name="T16" fmla="*/ 32 w 34"/>
                  <a:gd name="T17" fmla="*/ 7 h 33"/>
                  <a:gd name="T18" fmla="*/ 34 w 34"/>
                  <a:gd name="T19" fmla="*/ 0 h 33"/>
                  <a:gd name="T20" fmla="*/ 25 w 34"/>
                  <a:gd name="T21" fmla="*/ 0 h 33"/>
                  <a:gd name="T22" fmla="*/ 23 w 34"/>
                  <a:gd name="T23" fmla="*/ 5 h 33"/>
                  <a:gd name="T24" fmla="*/ 23 w 34"/>
                  <a:gd name="T25" fmla="*/ 10 h 33"/>
                  <a:gd name="T26" fmla="*/ 20 w 34"/>
                  <a:gd name="T27" fmla="*/ 14 h 33"/>
                  <a:gd name="T28" fmla="*/ 18 w 34"/>
                  <a:gd name="T29" fmla="*/ 17 h 33"/>
                  <a:gd name="T30" fmla="*/ 13 w 34"/>
                  <a:gd name="T31" fmla="*/ 21 h 33"/>
                  <a:gd name="T32" fmla="*/ 9 w 34"/>
                  <a:gd name="T33" fmla="*/ 22 h 33"/>
                  <a:gd name="T34" fmla="*/ 4 w 34"/>
                  <a:gd name="T35" fmla="*/ 24 h 33"/>
                  <a:gd name="T36" fmla="*/ 0 w 34"/>
                  <a:gd name="T37" fmla="*/ 24 h 33"/>
                  <a:gd name="T38" fmla="*/ 0 w 34"/>
                  <a:gd name="T39" fmla="*/ 24 h 33"/>
                  <a:gd name="T40" fmla="*/ 0 w 34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3">
                    <a:moveTo>
                      <a:pt x="0" y="33"/>
                    </a:moveTo>
                    <a:lnTo>
                      <a:pt x="0" y="33"/>
                    </a:lnTo>
                    <a:lnTo>
                      <a:pt x="6" y="33"/>
                    </a:lnTo>
                    <a:lnTo>
                      <a:pt x="13" y="31"/>
                    </a:lnTo>
                    <a:lnTo>
                      <a:pt x="18" y="28"/>
                    </a:lnTo>
                    <a:lnTo>
                      <a:pt x="23" y="24"/>
                    </a:lnTo>
                    <a:lnTo>
                      <a:pt x="27" y="19"/>
                    </a:lnTo>
                    <a:lnTo>
                      <a:pt x="30" y="14"/>
                    </a:lnTo>
                    <a:lnTo>
                      <a:pt x="32" y="7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23" y="5"/>
                    </a:lnTo>
                    <a:lnTo>
                      <a:pt x="23" y="10"/>
                    </a:lnTo>
                    <a:lnTo>
                      <a:pt x="20" y="14"/>
                    </a:lnTo>
                    <a:lnTo>
                      <a:pt x="18" y="17"/>
                    </a:lnTo>
                    <a:lnTo>
                      <a:pt x="13" y="21"/>
                    </a:lnTo>
                    <a:lnTo>
                      <a:pt x="9" y="22"/>
                    </a:lnTo>
                    <a:lnTo>
                      <a:pt x="4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7" name="Freeform 91"/>
              <p:cNvSpPr>
                <a:spLocks/>
              </p:cNvSpPr>
              <p:nvPr/>
            </p:nvSpPr>
            <p:spPr bwMode="auto">
              <a:xfrm>
                <a:off x="3116" y="1682"/>
                <a:ext cx="35" cy="33"/>
              </a:xfrm>
              <a:custGeom>
                <a:avLst/>
                <a:gdLst>
                  <a:gd name="T0" fmla="*/ 0 w 35"/>
                  <a:gd name="T1" fmla="*/ 0 h 33"/>
                  <a:gd name="T2" fmla="*/ 0 w 35"/>
                  <a:gd name="T3" fmla="*/ 0 h 33"/>
                  <a:gd name="T4" fmla="*/ 2 w 35"/>
                  <a:gd name="T5" fmla="*/ 7 h 33"/>
                  <a:gd name="T6" fmla="*/ 4 w 35"/>
                  <a:gd name="T7" fmla="*/ 14 h 33"/>
                  <a:gd name="T8" fmla="*/ 7 w 35"/>
                  <a:gd name="T9" fmla="*/ 19 h 33"/>
                  <a:gd name="T10" fmla="*/ 11 w 35"/>
                  <a:gd name="T11" fmla="*/ 24 h 33"/>
                  <a:gd name="T12" fmla="*/ 16 w 35"/>
                  <a:gd name="T13" fmla="*/ 28 h 33"/>
                  <a:gd name="T14" fmla="*/ 21 w 35"/>
                  <a:gd name="T15" fmla="*/ 31 h 33"/>
                  <a:gd name="T16" fmla="*/ 28 w 35"/>
                  <a:gd name="T17" fmla="*/ 33 h 33"/>
                  <a:gd name="T18" fmla="*/ 35 w 35"/>
                  <a:gd name="T19" fmla="*/ 33 h 33"/>
                  <a:gd name="T20" fmla="*/ 35 w 35"/>
                  <a:gd name="T21" fmla="*/ 24 h 33"/>
                  <a:gd name="T22" fmla="*/ 30 w 35"/>
                  <a:gd name="T23" fmla="*/ 24 h 33"/>
                  <a:gd name="T24" fmla="*/ 25 w 35"/>
                  <a:gd name="T25" fmla="*/ 22 h 33"/>
                  <a:gd name="T26" fmla="*/ 21 w 35"/>
                  <a:gd name="T27" fmla="*/ 21 h 33"/>
                  <a:gd name="T28" fmla="*/ 16 w 35"/>
                  <a:gd name="T29" fmla="*/ 17 h 33"/>
                  <a:gd name="T30" fmla="*/ 14 w 35"/>
                  <a:gd name="T31" fmla="*/ 14 h 33"/>
                  <a:gd name="T32" fmla="*/ 11 w 35"/>
                  <a:gd name="T33" fmla="*/ 10 h 33"/>
                  <a:gd name="T34" fmla="*/ 11 w 35"/>
                  <a:gd name="T35" fmla="*/ 5 h 33"/>
                  <a:gd name="T36" fmla="*/ 9 w 35"/>
                  <a:gd name="T37" fmla="*/ 0 h 33"/>
                  <a:gd name="T38" fmla="*/ 9 w 35"/>
                  <a:gd name="T39" fmla="*/ 0 h 33"/>
                  <a:gd name="T40" fmla="*/ 0 w 35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3">
                    <a:moveTo>
                      <a:pt x="0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4" y="14"/>
                    </a:lnTo>
                    <a:lnTo>
                      <a:pt x="7" y="19"/>
                    </a:lnTo>
                    <a:lnTo>
                      <a:pt x="11" y="24"/>
                    </a:lnTo>
                    <a:lnTo>
                      <a:pt x="16" y="28"/>
                    </a:lnTo>
                    <a:lnTo>
                      <a:pt x="21" y="31"/>
                    </a:lnTo>
                    <a:lnTo>
                      <a:pt x="28" y="33"/>
                    </a:lnTo>
                    <a:lnTo>
                      <a:pt x="35" y="33"/>
                    </a:lnTo>
                    <a:lnTo>
                      <a:pt x="35" y="24"/>
                    </a:lnTo>
                    <a:lnTo>
                      <a:pt x="30" y="24"/>
                    </a:lnTo>
                    <a:lnTo>
                      <a:pt x="25" y="22"/>
                    </a:lnTo>
                    <a:lnTo>
                      <a:pt x="21" y="21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1" y="10"/>
                    </a:lnTo>
                    <a:lnTo>
                      <a:pt x="11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8" name="Freeform 92"/>
              <p:cNvSpPr>
                <a:spLocks/>
              </p:cNvSpPr>
              <p:nvPr/>
            </p:nvSpPr>
            <p:spPr bwMode="auto">
              <a:xfrm>
                <a:off x="3116" y="1648"/>
                <a:ext cx="35" cy="34"/>
              </a:xfrm>
              <a:custGeom>
                <a:avLst/>
                <a:gdLst>
                  <a:gd name="T0" fmla="*/ 35 w 35"/>
                  <a:gd name="T1" fmla="*/ 0 h 34"/>
                  <a:gd name="T2" fmla="*/ 35 w 35"/>
                  <a:gd name="T3" fmla="*/ 0 h 34"/>
                  <a:gd name="T4" fmla="*/ 28 w 35"/>
                  <a:gd name="T5" fmla="*/ 0 h 34"/>
                  <a:gd name="T6" fmla="*/ 21 w 35"/>
                  <a:gd name="T7" fmla="*/ 4 h 34"/>
                  <a:gd name="T8" fmla="*/ 16 w 35"/>
                  <a:gd name="T9" fmla="*/ 6 h 34"/>
                  <a:gd name="T10" fmla="*/ 11 w 35"/>
                  <a:gd name="T11" fmla="*/ 11 h 34"/>
                  <a:gd name="T12" fmla="*/ 7 w 35"/>
                  <a:gd name="T13" fmla="*/ 16 h 34"/>
                  <a:gd name="T14" fmla="*/ 4 w 35"/>
                  <a:gd name="T15" fmla="*/ 21 h 34"/>
                  <a:gd name="T16" fmla="*/ 2 w 35"/>
                  <a:gd name="T17" fmla="*/ 27 h 34"/>
                  <a:gd name="T18" fmla="*/ 0 w 35"/>
                  <a:gd name="T19" fmla="*/ 34 h 34"/>
                  <a:gd name="T20" fmla="*/ 9 w 35"/>
                  <a:gd name="T21" fmla="*/ 34 h 34"/>
                  <a:gd name="T22" fmla="*/ 11 w 35"/>
                  <a:gd name="T23" fmla="*/ 28 h 34"/>
                  <a:gd name="T24" fmla="*/ 11 w 35"/>
                  <a:gd name="T25" fmla="*/ 25 h 34"/>
                  <a:gd name="T26" fmla="*/ 14 w 35"/>
                  <a:gd name="T27" fmla="*/ 20 h 34"/>
                  <a:gd name="T28" fmla="*/ 16 w 35"/>
                  <a:gd name="T29" fmla="*/ 16 h 34"/>
                  <a:gd name="T30" fmla="*/ 21 w 35"/>
                  <a:gd name="T31" fmla="*/ 13 h 34"/>
                  <a:gd name="T32" fmla="*/ 25 w 35"/>
                  <a:gd name="T33" fmla="*/ 11 h 34"/>
                  <a:gd name="T34" fmla="*/ 30 w 35"/>
                  <a:gd name="T35" fmla="*/ 9 h 34"/>
                  <a:gd name="T36" fmla="*/ 35 w 35"/>
                  <a:gd name="T37" fmla="*/ 9 h 34"/>
                  <a:gd name="T38" fmla="*/ 35 w 35"/>
                  <a:gd name="T39" fmla="*/ 9 h 34"/>
                  <a:gd name="T40" fmla="*/ 35 w 35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4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1" y="4"/>
                    </a:lnTo>
                    <a:lnTo>
                      <a:pt x="16" y="6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9" y="34"/>
                    </a:lnTo>
                    <a:lnTo>
                      <a:pt x="11" y="28"/>
                    </a:lnTo>
                    <a:lnTo>
                      <a:pt x="11" y="25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1" y="13"/>
                    </a:lnTo>
                    <a:lnTo>
                      <a:pt x="25" y="11"/>
                    </a:lnTo>
                    <a:lnTo>
                      <a:pt x="30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9" name="Freeform 93"/>
              <p:cNvSpPr>
                <a:spLocks/>
              </p:cNvSpPr>
              <p:nvPr/>
            </p:nvSpPr>
            <p:spPr bwMode="auto">
              <a:xfrm>
                <a:off x="3286" y="1655"/>
                <a:ext cx="58" cy="58"/>
              </a:xfrm>
              <a:custGeom>
                <a:avLst/>
                <a:gdLst>
                  <a:gd name="T0" fmla="*/ 29 w 58"/>
                  <a:gd name="T1" fmla="*/ 0 h 58"/>
                  <a:gd name="T2" fmla="*/ 36 w 58"/>
                  <a:gd name="T3" fmla="*/ 0 h 58"/>
                  <a:gd name="T4" fmla="*/ 41 w 58"/>
                  <a:gd name="T5" fmla="*/ 2 h 58"/>
                  <a:gd name="T6" fmla="*/ 46 w 58"/>
                  <a:gd name="T7" fmla="*/ 6 h 58"/>
                  <a:gd name="T8" fmla="*/ 50 w 58"/>
                  <a:gd name="T9" fmla="*/ 9 h 58"/>
                  <a:gd name="T10" fmla="*/ 53 w 58"/>
                  <a:gd name="T11" fmla="*/ 13 h 58"/>
                  <a:gd name="T12" fmla="*/ 57 w 58"/>
                  <a:gd name="T13" fmla="*/ 18 h 58"/>
                  <a:gd name="T14" fmla="*/ 58 w 58"/>
                  <a:gd name="T15" fmla="*/ 23 h 58"/>
                  <a:gd name="T16" fmla="*/ 58 w 58"/>
                  <a:gd name="T17" fmla="*/ 28 h 58"/>
                  <a:gd name="T18" fmla="*/ 58 w 58"/>
                  <a:gd name="T19" fmla="*/ 35 h 58"/>
                  <a:gd name="T20" fmla="*/ 57 w 58"/>
                  <a:gd name="T21" fmla="*/ 41 h 58"/>
                  <a:gd name="T22" fmla="*/ 53 w 58"/>
                  <a:gd name="T23" fmla="*/ 46 h 58"/>
                  <a:gd name="T24" fmla="*/ 50 w 58"/>
                  <a:gd name="T25" fmla="*/ 49 h 58"/>
                  <a:gd name="T26" fmla="*/ 46 w 58"/>
                  <a:gd name="T27" fmla="*/ 53 h 58"/>
                  <a:gd name="T28" fmla="*/ 41 w 58"/>
                  <a:gd name="T29" fmla="*/ 56 h 58"/>
                  <a:gd name="T30" fmla="*/ 36 w 58"/>
                  <a:gd name="T31" fmla="*/ 58 h 58"/>
                  <a:gd name="T32" fmla="*/ 29 w 58"/>
                  <a:gd name="T33" fmla="*/ 58 h 58"/>
                  <a:gd name="T34" fmla="*/ 23 w 58"/>
                  <a:gd name="T35" fmla="*/ 58 h 58"/>
                  <a:gd name="T36" fmla="*/ 18 w 58"/>
                  <a:gd name="T37" fmla="*/ 56 h 58"/>
                  <a:gd name="T38" fmla="*/ 13 w 58"/>
                  <a:gd name="T39" fmla="*/ 53 h 58"/>
                  <a:gd name="T40" fmla="*/ 9 w 58"/>
                  <a:gd name="T41" fmla="*/ 49 h 58"/>
                  <a:gd name="T42" fmla="*/ 6 w 58"/>
                  <a:gd name="T43" fmla="*/ 46 h 58"/>
                  <a:gd name="T44" fmla="*/ 2 w 58"/>
                  <a:gd name="T45" fmla="*/ 41 h 58"/>
                  <a:gd name="T46" fmla="*/ 0 w 58"/>
                  <a:gd name="T47" fmla="*/ 35 h 58"/>
                  <a:gd name="T48" fmla="*/ 0 w 58"/>
                  <a:gd name="T49" fmla="*/ 28 h 58"/>
                  <a:gd name="T50" fmla="*/ 0 w 58"/>
                  <a:gd name="T51" fmla="*/ 23 h 58"/>
                  <a:gd name="T52" fmla="*/ 2 w 58"/>
                  <a:gd name="T53" fmla="*/ 18 h 58"/>
                  <a:gd name="T54" fmla="*/ 6 w 58"/>
                  <a:gd name="T55" fmla="*/ 13 h 58"/>
                  <a:gd name="T56" fmla="*/ 9 w 58"/>
                  <a:gd name="T57" fmla="*/ 9 h 58"/>
                  <a:gd name="T58" fmla="*/ 13 w 58"/>
                  <a:gd name="T59" fmla="*/ 6 h 58"/>
                  <a:gd name="T60" fmla="*/ 18 w 58"/>
                  <a:gd name="T61" fmla="*/ 2 h 58"/>
                  <a:gd name="T62" fmla="*/ 23 w 58"/>
                  <a:gd name="T63" fmla="*/ 0 h 58"/>
                  <a:gd name="T64" fmla="*/ 29 w 58"/>
                  <a:gd name="T65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58">
                    <a:moveTo>
                      <a:pt x="29" y="0"/>
                    </a:moveTo>
                    <a:lnTo>
                      <a:pt x="36" y="0"/>
                    </a:lnTo>
                    <a:lnTo>
                      <a:pt x="41" y="2"/>
                    </a:lnTo>
                    <a:lnTo>
                      <a:pt x="46" y="6"/>
                    </a:lnTo>
                    <a:lnTo>
                      <a:pt x="50" y="9"/>
                    </a:lnTo>
                    <a:lnTo>
                      <a:pt x="53" y="13"/>
                    </a:lnTo>
                    <a:lnTo>
                      <a:pt x="57" y="18"/>
                    </a:lnTo>
                    <a:lnTo>
                      <a:pt x="58" y="23"/>
                    </a:lnTo>
                    <a:lnTo>
                      <a:pt x="58" y="28"/>
                    </a:lnTo>
                    <a:lnTo>
                      <a:pt x="58" y="35"/>
                    </a:lnTo>
                    <a:lnTo>
                      <a:pt x="57" y="41"/>
                    </a:lnTo>
                    <a:lnTo>
                      <a:pt x="53" y="46"/>
                    </a:lnTo>
                    <a:lnTo>
                      <a:pt x="50" y="49"/>
                    </a:lnTo>
                    <a:lnTo>
                      <a:pt x="46" y="53"/>
                    </a:lnTo>
                    <a:lnTo>
                      <a:pt x="41" y="56"/>
                    </a:lnTo>
                    <a:lnTo>
                      <a:pt x="36" y="58"/>
                    </a:lnTo>
                    <a:lnTo>
                      <a:pt x="29" y="58"/>
                    </a:lnTo>
                    <a:lnTo>
                      <a:pt x="23" y="58"/>
                    </a:lnTo>
                    <a:lnTo>
                      <a:pt x="18" y="56"/>
                    </a:lnTo>
                    <a:lnTo>
                      <a:pt x="13" y="53"/>
                    </a:lnTo>
                    <a:lnTo>
                      <a:pt x="9" y="49"/>
                    </a:lnTo>
                    <a:lnTo>
                      <a:pt x="6" y="46"/>
                    </a:lnTo>
                    <a:lnTo>
                      <a:pt x="2" y="41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2" y="18"/>
                    </a:lnTo>
                    <a:lnTo>
                      <a:pt x="6" y="13"/>
                    </a:lnTo>
                    <a:lnTo>
                      <a:pt x="9" y="9"/>
                    </a:lnTo>
                    <a:lnTo>
                      <a:pt x="13" y="6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0" name="Freeform 94"/>
              <p:cNvSpPr>
                <a:spLocks/>
              </p:cNvSpPr>
              <p:nvPr/>
            </p:nvSpPr>
            <p:spPr bwMode="auto">
              <a:xfrm>
                <a:off x="3315" y="1650"/>
                <a:ext cx="35" cy="33"/>
              </a:xfrm>
              <a:custGeom>
                <a:avLst/>
                <a:gdLst>
                  <a:gd name="T0" fmla="*/ 35 w 35"/>
                  <a:gd name="T1" fmla="*/ 33 h 33"/>
                  <a:gd name="T2" fmla="*/ 35 w 35"/>
                  <a:gd name="T3" fmla="*/ 33 h 33"/>
                  <a:gd name="T4" fmla="*/ 33 w 35"/>
                  <a:gd name="T5" fmla="*/ 28 h 33"/>
                  <a:gd name="T6" fmla="*/ 31 w 35"/>
                  <a:gd name="T7" fmla="*/ 21 h 33"/>
                  <a:gd name="T8" fmla="*/ 28 w 35"/>
                  <a:gd name="T9" fmla="*/ 16 h 33"/>
                  <a:gd name="T10" fmla="*/ 24 w 35"/>
                  <a:gd name="T11" fmla="*/ 11 h 33"/>
                  <a:gd name="T12" fmla="*/ 19 w 35"/>
                  <a:gd name="T13" fmla="*/ 7 h 33"/>
                  <a:gd name="T14" fmla="*/ 14 w 35"/>
                  <a:gd name="T15" fmla="*/ 4 h 33"/>
                  <a:gd name="T16" fmla="*/ 7 w 35"/>
                  <a:gd name="T17" fmla="*/ 2 h 33"/>
                  <a:gd name="T18" fmla="*/ 0 w 35"/>
                  <a:gd name="T19" fmla="*/ 0 h 33"/>
                  <a:gd name="T20" fmla="*/ 0 w 35"/>
                  <a:gd name="T21" fmla="*/ 9 h 33"/>
                  <a:gd name="T22" fmla="*/ 5 w 35"/>
                  <a:gd name="T23" fmla="*/ 9 h 33"/>
                  <a:gd name="T24" fmla="*/ 10 w 35"/>
                  <a:gd name="T25" fmla="*/ 11 h 33"/>
                  <a:gd name="T26" fmla="*/ 14 w 35"/>
                  <a:gd name="T27" fmla="*/ 14 h 33"/>
                  <a:gd name="T28" fmla="*/ 17 w 35"/>
                  <a:gd name="T29" fmla="*/ 16 h 33"/>
                  <a:gd name="T30" fmla="*/ 21 w 35"/>
                  <a:gd name="T31" fmla="*/ 19 h 33"/>
                  <a:gd name="T32" fmla="*/ 24 w 35"/>
                  <a:gd name="T33" fmla="*/ 25 h 33"/>
                  <a:gd name="T34" fmla="*/ 24 w 35"/>
                  <a:gd name="T35" fmla="*/ 28 h 33"/>
                  <a:gd name="T36" fmla="*/ 26 w 35"/>
                  <a:gd name="T37" fmla="*/ 33 h 33"/>
                  <a:gd name="T38" fmla="*/ 26 w 35"/>
                  <a:gd name="T39" fmla="*/ 33 h 33"/>
                  <a:gd name="T40" fmla="*/ 35 w 35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3">
                    <a:moveTo>
                      <a:pt x="35" y="33"/>
                    </a:moveTo>
                    <a:lnTo>
                      <a:pt x="35" y="33"/>
                    </a:lnTo>
                    <a:lnTo>
                      <a:pt x="33" y="28"/>
                    </a:lnTo>
                    <a:lnTo>
                      <a:pt x="31" y="21"/>
                    </a:lnTo>
                    <a:lnTo>
                      <a:pt x="28" y="16"/>
                    </a:lnTo>
                    <a:lnTo>
                      <a:pt x="24" y="11"/>
                    </a:lnTo>
                    <a:lnTo>
                      <a:pt x="19" y="7"/>
                    </a:lnTo>
                    <a:lnTo>
                      <a:pt x="14" y="4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10" y="11"/>
                    </a:lnTo>
                    <a:lnTo>
                      <a:pt x="14" y="14"/>
                    </a:lnTo>
                    <a:lnTo>
                      <a:pt x="17" y="16"/>
                    </a:lnTo>
                    <a:lnTo>
                      <a:pt x="21" y="19"/>
                    </a:lnTo>
                    <a:lnTo>
                      <a:pt x="24" y="25"/>
                    </a:lnTo>
                    <a:lnTo>
                      <a:pt x="24" y="28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1" name="Freeform 95"/>
              <p:cNvSpPr>
                <a:spLocks/>
              </p:cNvSpPr>
              <p:nvPr/>
            </p:nvSpPr>
            <p:spPr bwMode="auto">
              <a:xfrm>
                <a:off x="3315" y="1683"/>
                <a:ext cx="35" cy="34"/>
              </a:xfrm>
              <a:custGeom>
                <a:avLst/>
                <a:gdLst>
                  <a:gd name="T0" fmla="*/ 0 w 35"/>
                  <a:gd name="T1" fmla="*/ 34 h 34"/>
                  <a:gd name="T2" fmla="*/ 0 w 35"/>
                  <a:gd name="T3" fmla="*/ 34 h 34"/>
                  <a:gd name="T4" fmla="*/ 7 w 35"/>
                  <a:gd name="T5" fmla="*/ 34 h 34"/>
                  <a:gd name="T6" fmla="*/ 14 w 35"/>
                  <a:gd name="T7" fmla="*/ 32 h 34"/>
                  <a:gd name="T8" fmla="*/ 19 w 35"/>
                  <a:gd name="T9" fmla="*/ 28 h 34"/>
                  <a:gd name="T10" fmla="*/ 24 w 35"/>
                  <a:gd name="T11" fmla="*/ 25 h 34"/>
                  <a:gd name="T12" fmla="*/ 28 w 35"/>
                  <a:gd name="T13" fmla="*/ 20 h 34"/>
                  <a:gd name="T14" fmla="*/ 31 w 35"/>
                  <a:gd name="T15" fmla="*/ 14 h 34"/>
                  <a:gd name="T16" fmla="*/ 33 w 35"/>
                  <a:gd name="T17" fmla="*/ 7 h 34"/>
                  <a:gd name="T18" fmla="*/ 35 w 35"/>
                  <a:gd name="T19" fmla="*/ 0 h 34"/>
                  <a:gd name="T20" fmla="*/ 26 w 35"/>
                  <a:gd name="T21" fmla="*/ 0 h 34"/>
                  <a:gd name="T22" fmla="*/ 24 w 35"/>
                  <a:gd name="T23" fmla="*/ 6 h 34"/>
                  <a:gd name="T24" fmla="*/ 24 w 35"/>
                  <a:gd name="T25" fmla="*/ 11 h 34"/>
                  <a:gd name="T26" fmla="*/ 21 w 35"/>
                  <a:gd name="T27" fmla="*/ 14 h 34"/>
                  <a:gd name="T28" fmla="*/ 17 w 35"/>
                  <a:gd name="T29" fmla="*/ 18 h 34"/>
                  <a:gd name="T30" fmla="*/ 14 w 35"/>
                  <a:gd name="T31" fmla="*/ 21 h 34"/>
                  <a:gd name="T32" fmla="*/ 10 w 35"/>
                  <a:gd name="T33" fmla="*/ 23 h 34"/>
                  <a:gd name="T34" fmla="*/ 5 w 35"/>
                  <a:gd name="T35" fmla="*/ 25 h 34"/>
                  <a:gd name="T36" fmla="*/ 0 w 35"/>
                  <a:gd name="T37" fmla="*/ 27 h 34"/>
                  <a:gd name="T38" fmla="*/ 0 w 35"/>
                  <a:gd name="T39" fmla="*/ 27 h 34"/>
                  <a:gd name="T40" fmla="*/ 0 w 35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4">
                    <a:moveTo>
                      <a:pt x="0" y="34"/>
                    </a:moveTo>
                    <a:lnTo>
                      <a:pt x="0" y="34"/>
                    </a:lnTo>
                    <a:lnTo>
                      <a:pt x="7" y="34"/>
                    </a:lnTo>
                    <a:lnTo>
                      <a:pt x="14" y="32"/>
                    </a:lnTo>
                    <a:lnTo>
                      <a:pt x="19" y="28"/>
                    </a:lnTo>
                    <a:lnTo>
                      <a:pt x="24" y="25"/>
                    </a:lnTo>
                    <a:lnTo>
                      <a:pt x="28" y="20"/>
                    </a:lnTo>
                    <a:lnTo>
                      <a:pt x="31" y="14"/>
                    </a:lnTo>
                    <a:lnTo>
                      <a:pt x="33" y="7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24" y="6"/>
                    </a:lnTo>
                    <a:lnTo>
                      <a:pt x="24" y="11"/>
                    </a:lnTo>
                    <a:lnTo>
                      <a:pt x="21" y="14"/>
                    </a:lnTo>
                    <a:lnTo>
                      <a:pt x="17" y="18"/>
                    </a:lnTo>
                    <a:lnTo>
                      <a:pt x="14" y="21"/>
                    </a:lnTo>
                    <a:lnTo>
                      <a:pt x="10" y="23"/>
                    </a:lnTo>
                    <a:lnTo>
                      <a:pt x="5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2" name="Freeform 96"/>
              <p:cNvSpPr>
                <a:spLocks/>
              </p:cNvSpPr>
              <p:nvPr/>
            </p:nvSpPr>
            <p:spPr bwMode="auto">
              <a:xfrm>
                <a:off x="3281" y="1683"/>
                <a:ext cx="34" cy="34"/>
              </a:xfrm>
              <a:custGeom>
                <a:avLst/>
                <a:gdLst>
                  <a:gd name="T0" fmla="*/ 0 w 34"/>
                  <a:gd name="T1" fmla="*/ 0 h 34"/>
                  <a:gd name="T2" fmla="*/ 0 w 34"/>
                  <a:gd name="T3" fmla="*/ 0 h 34"/>
                  <a:gd name="T4" fmla="*/ 2 w 34"/>
                  <a:gd name="T5" fmla="*/ 7 h 34"/>
                  <a:gd name="T6" fmla="*/ 4 w 34"/>
                  <a:gd name="T7" fmla="*/ 14 h 34"/>
                  <a:gd name="T8" fmla="*/ 7 w 34"/>
                  <a:gd name="T9" fmla="*/ 20 h 34"/>
                  <a:gd name="T10" fmla="*/ 11 w 34"/>
                  <a:gd name="T11" fmla="*/ 25 h 34"/>
                  <a:gd name="T12" fmla="*/ 16 w 34"/>
                  <a:gd name="T13" fmla="*/ 28 h 34"/>
                  <a:gd name="T14" fmla="*/ 21 w 34"/>
                  <a:gd name="T15" fmla="*/ 32 h 34"/>
                  <a:gd name="T16" fmla="*/ 28 w 34"/>
                  <a:gd name="T17" fmla="*/ 34 h 34"/>
                  <a:gd name="T18" fmla="*/ 34 w 34"/>
                  <a:gd name="T19" fmla="*/ 34 h 34"/>
                  <a:gd name="T20" fmla="*/ 34 w 34"/>
                  <a:gd name="T21" fmla="*/ 27 h 34"/>
                  <a:gd name="T22" fmla="*/ 30 w 34"/>
                  <a:gd name="T23" fmla="*/ 25 h 34"/>
                  <a:gd name="T24" fmla="*/ 25 w 34"/>
                  <a:gd name="T25" fmla="*/ 23 h 34"/>
                  <a:gd name="T26" fmla="*/ 21 w 34"/>
                  <a:gd name="T27" fmla="*/ 21 h 34"/>
                  <a:gd name="T28" fmla="*/ 16 w 34"/>
                  <a:gd name="T29" fmla="*/ 18 h 34"/>
                  <a:gd name="T30" fmla="*/ 14 w 34"/>
                  <a:gd name="T31" fmla="*/ 14 h 34"/>
                  <a:gd name="T32" fmla="*/ 11 w 34"/>
                  <a:gd name="T33" fmla="*/ 11 h 34"/>
                  <a:gd name="T34" fmla="*/ 11 w 34"/>
                  <a:gd name="T35" fmla="*/ 6 h 34"/>
                  <a:gd name="T36" fmla="*/ 9 w 34"/>
                  <a:gd name="T37" fmla="*/ 0 h 34"/>
                  <a:gd name="T38" fmla="*/ 9 w 34"/>
                  <a:gd name="T39" fmla="*/ 0 h 34"/>
                  <a:gd name="T40" fmla="*/ 0 w 34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4">
                    <a:moveTo>
                      <a:pt x="0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4" y="14"/>
                    </a:lnTo>
                    <a:lnTo>
                      <a:pt x="7" y="20"/>
                    </a:lnTo>
                    <a:lnTo>
                      <a:pt x="11" y="25"/>
                    </a:lnTo>
                    <a:lnTo>
                      <a:pt x="16" y="28"/>
                    </a:lnTo>
                    <a:lnTo>
                      <a:pt x="21" y="32"/>
                    </a:lnTo>
                    <a:lnTo>
                      <a:pt x="28" y="34"/>
                    </a:lnTo>
                    <a:lnTo>
                      <a:pt x="34" y="34"/>
                    </a:lnTo>
                    <a:lnTo>
                      <a:pt x="34" y="27"/>
                    </a:lnTo>
                    <a:lnTo>
                      <a:pt x="30" y="25"/>
                    </a:lnTo>
                    <a:lnTo>
                      <a:pt x="25" y="23"/>
                    </a:lnTo>
                    <a:lnTo>
                      <a:pt x="21" y="21"/>
                    </a:lnTo>
                    <a:lnTo>
                      <a:pt x="16" y="18"/>
                    </a:lnTo>
                    <a:lnTo>
                      <a:pt x="14" y="14"/>
                    </a:lnTo>
                    <a:lnTo>
                      <a:pt x="11" y="11"/>
                    </a:lnTo>
                    <a:lnTo>
                      <a:pt x="11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3" name="Freeform 97"/>
              <p:cNvSpPr>
                <a:spLocks/>
              </p:cNvSpPr>
              <p:nvPr/>
            </p:nvSpPr>
            <p:spPr bwMode="auto">
              <a:xfrm>
                <a:off x="3281" y="1650"/>
                <a:ext cx="34" cy="33"/>
              </a:xfrm>
              <a:custGeom>
                <a:avLst/>
                <a:gdLst>
                  <a:gd name="T0" fmla="*/ 34 w 34"/>
                  <a:gd name="T1" fmla="*/ 0 h 33"/>
                  <a:gd name="T2" fmla="*/ 34 w 34"/>
                  <a:gd name="T3" fmla="*/ 0 h 33"/>
                  <a:gd name="T4" fmla="*/ 28 w 34"/>
                  <a:gd name="T5" fmla="*/ 2 h 33"/>
                  <a:gd name="T6" fmla="*/ 21 w 34"/>
                  <a:gd name="T7" fmla="*/ 4 h 33"/>
                  <a:gd name="T8" fmla="*/ 16 w 34"/>
                  <a:gd name="T9" fmla="*/ 7 h 33"/>
                  <a:gd name="T10" fmla="*/ 11 w 34"/>
                  <a:gd name="T11" fmla="*/ 11 h 33"/>
                  <a:gd name="T12" fmla="*/ 7 w 34"/>
                  <a:gd name="T13" fmla="*/ 16 h 33"/>
                  <a:gd name="T14" fmla="*/ 4 w 34"/>
                  <a:gd name="T15" fmla="*/ 21 h 33"/>
                  <a:gd name="T16" fmla="*/ 2 w 34"/>
                  <a:gd name="T17" fmla="*/ 28 h 33"/>
                  <a:gd name="T18" fmla="*/ 0 w 34"/>
                  <a:gd name="T19" fmla="*/ 33 h 33"/>
                  <a:gd name="T20" fmla="*/ 9 w 34"/>
                  <a:gd name="T21" fmla="*/ 33 h 33"/>
                  <a:gd name="T22" fmla="*/ 11 w 34"/>
                  <a:gd name="T23" fmla="*/ 28 h 33"/>
                  <a:gd name="T24" fmla="*/ 11 w 34"/>
                  <a:gd name="T25" fmla="*/ 25 h 33"/>
                  <a:gd name="T26" fmla="*/ 14 w 34"/>
                  <a:gd name="T27" fmla="*/ 19 h 33"/>
                  <a:gd name="T28" fmla="*/ 16 w 34"/>
                  <a:gd name="T29" fmla="*/ 16 h 33"/>
                  <a:gd name="T30" fmla="*/ 21 w 34"/>
                  <a:gd name="T31" fmla="*/ 14 h 33"/>
                  <a:gd name="T32" fmla="*/ 25 w 34"/>
                  <a:gd name="T33" fmla="*/ 11 h 33"/>
                  <a:gd name="T34" fmla="*/ 30 w 34"/>
                  <a:gd name="T35" fmla="*/ 9 h 33"/>
                  <a:gd name="T36" fmla="*/ 34 w 34"/>
                  <a:gd name="T37" fmla="*/ 9 h 33"/>
                  <a:gd name="T38" fmla="*/ 34 w 34"/>
                  <a:gd name="T39" fmla="*/ 9 h 33"/>
                  <a:gd name="T40" fmla="*/ 34 w 34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3">
                    <a:moveTo>
                      <a:pt x="34" y="0"/>
                    </a:moveTo>
                    <a:lnTo>
                      <a:pt x="34" y="0"/>
                    </a:lnTo>
                    <a:lnTo>
                      <a:pt x="28" y="2"/>
                    </a:lnTo>
                    <a:lnTo>
                      <a:pt x="21" y="4"/>
                    </a:lnTo>
                    <a:lnTo>
                      <a:pt x="16" y="7"/>
                    </a:lnTo>
                    <a:lnTo>
                      <a:pt x="11" y="11"/>
                    </a:lnTo>
                    <a:lnTo>
                      <a:pt x="7" y="16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3"/>
                    </a:lnTo>
                    <a:lnTo>
                      <a:pt x="9" y="33"/>
                    </a:lnTo>
                    <a:lnTo>
                      <a:pt x="11" y="28"/>
                    </a:lnTo>
                    <a:lnTo>
                      <a:pt x="11" y="25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21" y="14"/>
                    </a:lnTo>
                    <a:lnTo>
                      <a:pt x="25" y="11"/>
                    </a:lnTo>
                    <a:lnTo>
                      <a:pt x="30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4" name="Freeform 98"/>
              <p:cNvSpPr>
                <a:spLocks/>
              </p:cNvSpPr>
              <p:nvPr/>
            </p:nvSpPr>
            <p:spPr bwMode="auto">
              <a:xfrm>
                <a:off x="3451" y="1654"/>
                <a:ext cx="58" cy="57"/>
              </a:xfrm>
              <a:custGeom>
                <a:avLst/>
                <a:gdLst>
                  <a:gd name="T0" fmla="*/ 28 w 58"/>
                  <a:gd name="T1" fmla="*/ 0 h 57"/>
                  <a:gd name="T2" fmla="*/ 34 w 58"/>
                  <a:gd name="T3" fmla="*/ 0 h 57"/>
                  <a:gd name="T4" fmla="*/ 41 w 58"/>
                  <a:gd name="T5" fmla="*/ 1 h 57"/>
                  <a:gd name="T6" fmla="*/ 44 w 58"/>
                  <a:gd name="T7" fmla="*/ 5 h 57"/>
                  <a:gd name="T8" fmla="*/ 49 w 58"/>
                  <a:gd name="T9" fmla="*/ 8 h 57"/>
                  <a:gd name="T10" fmla="*/ 53 w 58"/>
                  <a:gd name="T11" fmla="*/ 12 h 57"/>
                  <a:gd name="T12" fmla="*/ 55 w 58"/>
                  <a:gd name="T13" fmla="*/ 17 h 57"/>
                  <a:gd name="T14" fmla="*/ 57 w 58"/>
                  <a:gd name="T15" fmla="*/ 22 h 57"/>
                  <a:gd name="T16" fmla="*/ 58 w 58"/>
                  <a:gd name="T17" fmla="*/ 28 h 57"/>
                  <a:gd name="T18" fmla="*/ 57 w 58"/>
                  <a:gd name="T19" fmla="*/ 35 h 57"/>
                  <a:gd name="T20" fmla="*/ 55 w 58"/>
                  <a:gd name="T21" fmla="*/ 40 h 57"/>
                  <a:gd name="T22" fmla="*/ 53 w 58"/>
                  <a:gd name="T23" fmla="*/ 45 h 57"/>
                  <a:gd name="T24" fmla="*/ 49 w 58"/>
                  <a:gd name="T25" fmla="*/ 49 h 57"/>
                  <a:gd name="T26" fmla="*/ 44 w 58"/>
                  <a:gd name="T27" fmla="*/ 52 h 57"/>
                  <a:gd name="T28" fmla="*/ 41 w 58"/>
                  <a:gd name="T29" fmla="*/ 56 h 57"/>
                  <a:gd name="T30" fmla="*/ 34 w 58"/>
                  <a:gd name="T31" fmla="*/ 57 h 57"/>
                  <a:gd name="T32" fmla="*/ 28 w 58"/>
                  <a:gd name="T33" fmla="*/ 57 h 57"/>
                  <a:gd name="T34" fmla="*/ 23 w 58"/>
                  <a:gd name="T35" fmla="*/ 57 h 57"/>
                  <a:gd name="T36" fmla="*/ 18 w 58"/>
                  <a:gd name="T37" fmla="*/ 56 h 57"/>
                  <a:gd name="T38" fmla="*/ 13 w 58"/>
                  <a:gd name="T39" fmla="*/ 52 h 57"/>
                  <a:gd name="T40" fmla="*/ 7 w 58"/>
                  <a:gd name="T41" fmla="*/ 49 h 57"/>
                  <a:gd name="T42" fmla="*/ 4 w 58"/>
                  <a:gd name="T43" fmla="*/ 45 h 57"/>
                  <a:gd name="T44" fmla="*/ 2 w 58"/>
                  <a:gd name="T45" fmla="*/ 40 h 57"/>
                  <a:gd name="T46" fmla="*/ 0 w 58"/>
                  <a:gd name="T47" fmla="*/ 35 h 57"/>
                  <a:gd name="T48" fmla="*/ 0 w 58"/>
                  <a:gd name="T49" fmla="*/ 28 h 57"/>
                  <a:gd name="T50" fmla="*/ 0 w 58"/>
                  <a:gd name="T51" fmla="*/ 22 h 57"/>
                  <a:gd name="T52" fmla="*/ 2 w 58"/>
                  <a:gd name="T53" fmla="*/ 17 h 57"/>
                  <a:gd name="T54" fmla="*/ 4 w 58"/>
                  <a:gd name="T55" fmla="*/ 12 h 57"/>
                  <a:gd name="T56" fmla="*/ 7 w 58"/>
                  <a:gd name="T57" fmla="*/ 8 h 57"/>
                  <a:gd name="T58" fmla="*/ 13 w 58"/>
                  <a:gd name="T59" fmla="*/ 5 h 57"/>
                  <a:gd name="T60" fmla="*/ 18 w 58"/>
                  <a:gd name="T61" fmla="*/ 1 h 57"/>
                  <a:gd name="T62" fmla="*/ 23 w 58"/>
                  <a:gd name="T63" fmla="*/ 0 h 57"/>
                  <a:gd name="T64" fmla="*/ 28 w 58"/>
                  <a:gd name="T6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57">
                    <a:moveTo>
                      <a:pt x="28" y="0"/>
                    </a:moveTo>
                    <a:lnTo>
                      <a:pt x="34" y="0"/>
                    </a:lnTo>
                    <a:lnTo>
                      <a:pt x="41" y="1"/>
                    </a:lnTo>
                    <a:lnTo>
                      <a:pt x="44" y="5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5" y="17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7" y="35"/>
                    </a:lnTo>
                    <a:lnTo>
                      <a:pt x="55" y="40"/>
                    </a:lnTo>
                    <a:lnTo>
                      <a:pt x="53" y="45"/>
                    </a:lnTo>
                    <a:lnTo>
                      <a:pt x="49" y="49"/>
                    </a:lnTo>
                    <a:lnTo>
                      <a:pt x="44" y="52"/>
                    </a:lnTo>
                    <a:lnTo>
                      <a:pt x="41" y="56"/>
                    </a:lnTo>
                    <a:lnTo>
                      <a:pt x="34" y="57"/>
                    </a:lnTo>
                    <a:lnTo>
                      <a:pt x="28" y="57"/>
                    </a:lnTo>
                    <a:lnTo>
                      <a:pt x="23" y="57"/>
                    </a:lnTo>
                    <a:lnTo>
                      <a:pt x="18" y="56"/>
                    </a:lnTo>
                    <a:lnTo>
                      <a:pt x="13" y="52"/>
                    </a:lnTo>
                    <a:lnTo>
                      <a:pt x="7" y="49"/>
                    </a:lnTo>
                    <a:lnTo>
                      <a:pt x="4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7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5" name="Freeform 99"/>
              <p:cNvSpPr>
                <a:spLocks/>
              </p:cNvSpPr>
              <p:nvPr/>
            </p:nvSpPr>
            <p:spPr bwMode="auto">
              <a:xfrm>
                <a:off x="3479" y="1648"/>
                <a:ext cx="34" cy="34"/>
              </a:xfrm>
              <a:custGeom>
                <a:avLst/>
                <a:gdLst>
                  <a:gd name="T0" fmla="*/ 34 w 34"/>
                  <a:gd name="T1" fmla="*/ 34 h 34"/>
                  <a:gd name="T2" fmla="*/ 34 w 34"/>
                  <a:gd name="T3" fmla="*/ 34 h 34"/>
                  <a:gd name="T4" fmla="*/ 34 w 34"/>
                  <a:gd name="T5" fmla="*/ 28 h 34"/>
                  <a:gd name="T6" fmla="*/ 32 w 34"/>
                  <a:gd name="T7" fmla="*/ 21 h 34"/>
                  <a:gd name="T8" fmla="*/ 29 w 34"/>
                  <a:gd name="T9" fmla="*/ 16 h 34"/>
                  <a:gd name="T10" fmla="*/ 25 w 34"/>
                  <a:gd name="T11" fmla="*/ 11 h 34"/>
                  <a:gd name="T12" fmla="*/ 20 w 34"/>
                  <a:gd name="T13" fmla="*/ 7 h 34"/>
                  <a:gd name="T14" fmla="*/ 14 w 34"/>
                  <a:gd name="T15" fmla="*/ 4 h 34"/>
                  <a:gd name="T16" fmla="*/ 7 w 34"/>
                  <a:gd name="T17" fmla="*/ 2 h 34"/>
                  <a:gd name="T18" fmla="*/ 0 w 34"/>
                  <a:gd name="T19" fmla="*/ 0 h 34"/>
                  <a:gd name="T20" fmla="*/ 0 w 34"/>
                  <a:gd name="T21" fmla="*/ 9 h 34"/>
                  <a:gd name="T22" fmla="*/ 6 w 34"/>
                  <a:gd name="T23" fmla="*/ 11 h 34"/>
                  <a:gd name="T24" fmla="*/ 11 w 34"/>
                  <a:gd name="T25" fmla="*/ 11 h 34"/>
                  <a:gd name="T26" fmla="*/ 14 w 34"/>
                  <a:gd name="T27" fmla="*/ 14 h 34"/>
                  <a:gd name="T28" fmla="*/ 18 w 34"/>
                  <a:gd name="T29" fmla="*/ 16 h 34"/>
                  <a:gd name="T30" fmla="*/ 21 w 34"/>
                  <a:gd name="T31" fmla="*/ 21 h 34"/>
                  <a:gd name="T32" fmla="*/ 23 w 34"/>
                  <a:gd name="T33" fmla="*/ 25 h 34"/>
                  <a:gd name="T34" fmla="*/ 25 w 34"/>
                  <a:gd name="T35" fmla="*/ 30 h 34"/>
                  <a:gd name="T36" fmla="*/ 25 w 34"/>
                  <a:gd name="T37" fmla="*/ 34 h 34"/>
                  <a:gd name="T38" fmla="*/ 25 w 34"/>
                  <a:gd name="T39" fmla="*/ 34 h 34"/>
                  <a:gd name="T40" fmla="*/ 34 w 34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lnTo>
                      <a:pt x="34" y="34"/>
                    </a:lnTo>
                    <a:lnTo>
                      <a:pt x="34" y="28"/>
                    </a:lnTo>
                    <a:lnTo>
                      <a:pt x="32" y="21"/>
                    </a:lnTo>
                    <a:lnTo>
                      <a:pt x="29" y="16"/>
                    </a:lnTo>
                    <a:lnTo>
                      <a:pt x="25" y="11"/>
                    </a:lnTo>
                    <a:lnTo>
                      <a:pt x="20" y="7"/>
                    </a:lnTo>
                    <a:lnTo>
                      <a:pt x="14" y="4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11"/>
                    </a:lnTo>
                    <a:lnTo>
                      <a:pt x="11" y="11"/>
                    </a:lnTo>
                    <a:lnTo>
                      <a:pt x="14" y="14"/>
                    </a:lnTo>
                    <a:lnTo>
                      <a:pt x="18" y="16"/>
                    </a:lnTo>
                    <a:lnTo>
                      <a:pt x="21" y="21"/>
                    </a:lnTo>
                    <a:lnTo>
                      <a:pt x="23" y="25"/>
                    </a:lnTo>
                    <a:lnTo>
                      <a:pt x="25" y="30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6" name="Freeform 100"/>
              <p:cNvSpPr>
                <a:spLocks/>
              </p:cNvSpPr>
              <p:nvPr/>
            </p:nvSpPr>
            <p:spPr bwMode="auto">
              <a:xfrm>
                <a:off x="3479" y="1682"/>
                <a:ext cx="34" cy="33"/>
              </a:xfrm>
              <a:custGeom>
                <a:avLst/>
                <a:gdLst>
                  <a:gd name="T0" fmla="*/ 0 w 34"/>
                  <a:gd name="T1" fmla="*/ 33 h 33"/>
                  <a:gd name="T2" fmla="*/ 0 w 34"/>
                  <a:gd name="T3" fmla="*/ 33 h 33"/>
                  <a:gd name="T4" fmla="*/ 7 w 34"/>
                  <a:gd name="T5" fmla="*/ 33 h 33"/>
                  <a:gd name="T6" fmla="*/ 14 w 34"/>
                  <a:gd name="T7" fmla="*/ 31 h 33"/>
                  <a:gd name="T8" fmla="*/ 20 w 34"/>
                  <a:gd name="T9" fmla="*/ 28 h 33"/>
                  <a:gd name="T10" fmla="*/ 25 w 34"/>
                  <a:gd name="T11" fmla="*/ 24 h 33"/>
                  <a:gd name="T12" fmla="*/ 29 w 34"/>
                  <a:gd name="T13" fmla="*/ 19 h 33"/>
                  <a:gd name="T14" fmla="*/ 32 w 34"/>
                  <a:gd name="T15" fmla="*/ 14 h 33"/>
                  <a:gd name="T16" fmla="*/ 34 w 34"/>
                  <a:gd name="T17" fmla="*/ 7 h 33"/>
                  <a:gd name="T18" fmla="*/ 34 w 34"/>
                  <a:gd name="T19" fmla="*/ 0 h 33"/>
                  <a:gd name="T20" fmla="*/ 25 w 34"/>
                  <a:gd name="T21" fmla="*/ 0 h 33"/>
                  <a:gd name="T22" fmla="*/ 25 w 34"/>
                  <a:gd name="T23" fmla="*/ 5 h 33"/>
                  <a:gd name="T24" fmla="*/ 23 w 34"/>
                  <a:gd name="T25" fmla="*/ 10 h 33"/>
                  <a:gd name="T26" fmla="*/ 21 w 34"/>
                  <a:gd name="T27" fmla="*/ 14 h 33"/>
                  <a:gd name="T28" fmla="*/ 18 w 34"/>
                  <a:gd name="T29" fmla="*/ 17 h 33"/>
                  <a:gd name="T30" fmla="*/ 14 w 34"/>
                  <a:gd name="T31" fmla="*/ 21 h 33"/>
                  <a:gd name="T32" fmla="*/ 11 w 34"/>
                  <a:gd name="T33" fmla="*/ 24 h 33"/>
                  <a:gd name="T34" fmla="*/ 6 w 34"/>
                  <a:gd name="T35" fmla="*/ 24 h 33"/>
                  <a:gd name="T36" fmla="*/ 0 w 34"/>
                  <a:gd name="T37" fmla="*/ 26 h 33"/>
                  <a:gd name="T38" fmla="*/ 0 w 34"/>
                  <a:gd name="T39" fmla="*/ 26 h 33"/>
                  <a:gd name="T40" fmla="*/ 0 w 34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3">
                    <a:moveTo>
                      <a:pt x="0" y="33"/>
                    </a:moveTo>
                    <a:lnTo>
                      <a:pt x="0" y="33"/>
                    </a:lnTo>
                    <a:lnTo>
                      <a:pt x="7" y="33"/>
                    </a:lnTo>
                    <a:lnTo>
                      <a:pt x="14" y="31"/>
                    </a:lnTo>
                    <a:lnTo>
                      <a:pt x="20" y="28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32" y="14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23" y="10"/>
                    </a:lnTo>
                    <a:lnTo>
                      <a:pt x="21" y="14"/>
                    </a:lnTo>
                    <a:lnTo>
                      <a:pt x="18" y="17"/>
                    </a:lnTo>
                    <a:lnTo>
                      <a:pt x="14" y="21"/>
                    </a:lnTo>
                    <a:lnTo>
                      <a:pt x="11" y="24"/>
                    </a:lnTo>
                    <a:lnTo>
                      <a:pt x="6" y="24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7" name="Freeform 101"/>
              <p:cNvSpPr>
                <a:spLocks/>
              </p:cNvSpPr>
              <p:nvPr/>
            </p:nvSpPr>
            <p:spPr bwMode="auto">
              <a:xfrm>
                <a:off x="3446" y="1682"/>
                <a:ext cx="33" cy="33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7 h 33"/>
                  <a:gd name="T6" fmla="*/ 4 w 33"/>
                  <a:gd name="T7" fmla="*/ 14 h 33"/>
                  <a:gd name="T8" fmla="*/ 5 w 33"/>
                  <a:gd name="T9" fmla="*/ 19 h 33"/>
                  <a:gd name="T10" fmla="*/ 11 w 33"/>
                  <a:gd name="T11" fmla="*/ 24 h 33"/>
                  <a:gd name="T12" fmla="*/ 14 w 33"/>
                  <a:gd name="T13" fmla="*/ 28 h 33"/>
                  <a:gd name="T14" fmla="*/ 21 w 33"/>
                  <a:gd name="T15" fmla="*/ 31 h 33"/>
                  <a:gd name="T16" fmla="*/ 26 w 33"/>
                  <a:gd name="T17" fmla="*/ 33 h 33"/>
                  <a:gd name="T18" fmla="*/ 33 w 33"/>
                  <a:gd name="T19" fmla="*/ 33 h 33"/>
                  <a:gd name="T20" fmla="*/ 33 w 33"/>
                  <a:gd name="T21" fmla="*/ 26 h 33"/>
                  <a:gd name="T22" fmla="*/ 28 w 33"/>
                  <a:gd name="T23" fmla="*/ 24 h 33"/>
                  <a:gd name="T24" fmla="*/ 25 w 33"/>
                  <a:gd name="T25" fmla="*/ 24 h 33"/>
                  <a:gd name="T26" fmla="*/ 19 w 33"/>
                  <a:gd name="T27" fmla="*/ 21 h 33"/>
                  <a:gd name="T28" fmla="*/ 16 w 33"/>
                  <a:gd name="T29" fmla="*/ 17 h 33"/>
                  <a:gd name="T30" fmla="*/ 12 w 33"/>
                  <a:gd name="T31" fmla="*/ 14 h 33"/>
                  <a:gd name="T32" fmla="*/ 11 w 33"/>
                  <a:gd name="T33" fmla="*/ 10 h 33"/>
                  <a:gd name="T34" fmla="*/ 9 w 33"/>
                  <a:gd name="T35" fmla="*/ 5 h 33"/>
                  <a:gd name="T36" fmla="*/ 9 w 33"/>
                  <a:gd name="T37" fmla="*/ 0 h 33"/>
                  <a:gd name="T38" fmla="*/ 9 w 33"/>
                  <a:gd name="T39" fmla="*/ 0 h 33"/>
                  <a:gd name="T40" fmla="*/ 0 w 33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4" y="14"/>
                    </a:lnTo>
                    <a:lnTo>
                      <a:pt x="5" y="19"/>
                    </a:lnTo>
                    <a:lnTo>
                      <a:pt x="11" y="24"/>
                    </a:lnTo>
                    <a:lnTo>
                      <a:pt x="14" y="28"/>
                    </a:lnTo>
                    <a:lnTo>
                      <a:pt x="21" y="31"/>
                    </a:lnTo>
                    <a:lnTo>
                      <a:pt x="26" y="33"/>
                    </a:lnTo>
                    <a:lnTo>
                      <a:pt x="33" y="33"/>
                    </a:lnTo>
                    <a:lnTo>
                      <a:pt x="33" y="26"/>
                    </a:lnTo>
                    <a:lnTo>
                      <a:pt x="28" y="24"/>
                    </a:lnTo>
                    <a:lnTo>
                      <a:pt x="25" y="24"/>
                    </a:lnTo>
                    <a:lnTo>
                      <a:pt x="19" y="21"/>
                    </a:lnTo>
                    <a:lnTo>
                      <a:pt x="16" y="17"/>
                    </a:lnTo>
                    <a:lnTo>
                      <a:pt x="12" y="14"/>
                    </a:lnTo>
                    <a:lnTo>
                      <a:pt x="11" y="10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8" name="Freeform 102"/>
              <p:cNvSpPr>
                <a:spLocks/>
              </p:cNvSpPr>
              <p:nvPr/>
            </p:nvSpPr>
            <p:spPr bwMode="auto">
              <a:xfrm>
                <a:off x="3446" y="1648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3 w 33"/>
                  <a:gd name="T3" fmla="*/ 0 h 34"/>
                  <a:gd name="T4" fmla="*/ 26 w 33"/>
                  <a:gd name="T5" fmla="*/ 2 h 34"/>
                  <a:gd name="T6" fmla="*/ 21 w 33"/>
                  <a:gd name="T7" fmla="*/ 4 h 34"/>
                  <a:gd name="T8" fmla="*/ 14 w 33"/>
                  <a:gd name="T9" fmla="*/ 7 h 34"/>
                  <a:gd name="T10" fmla="*/ 11 w 33"/>
                  <a:gd name="T11" fmla="*/ 11 h 34"/>
                  <a:gd name="T12" fmla="*/ 5 w 33"/>
                  <a:gd name="T13" fmla="*/ 16 h 34"/>
                  <a:gd name="T14" fmla="*/ 4 w 33"/>
                  <a:gd name="T15" fmla="*/ 21 h 34"/>
                  <a:gd name="T16" fmla="*/ 0 w 33"/>
                  <a:gd name="T17" fmla="*/ 28 h 34"/>
                  <a:gd name="T18" fmla="*/ 0 w 33"/>
                  <a:gd name="T19" fmla="*/ 34 h 34"/>
                  <a:gd name="T20" fmla="*/ 9 w 33"/>
                  <a:gd name="T21" fmla="*/ 34 h 34"/>
                  <a:gd name="T22" fmla="*/ 9 w 33"/>
                  <a:gd name="T23" fmla="*/ 30 h 34"/>
                  <a:gd name="T24" fmla="*/ 11 w 33"/>
                  <a:gd name="T25" fmla="*/ 25 h 34"/>
                  <a:gd name="T26" fmla="*/ 12 w 33"/>
                  <a:gd name="T27" fmla="*/ 21 h 34"/>
                  <a:gd name="T28" fmla="*/ 16 w 33"/>
                  <a:gd name="T29" fmla="*/ 16 h 34"/>
                  <a:gd name="T30" fmla="*/ 19 w 33"/>
                  <a:gd name="T31" fmla="*/ 14 h 34"/>
                  <a:gd name="T32" fmla="*/ 25 w 33"/>
                  <a:gd name="T33" fmla="*/ 11 h 34"/>
                  <a:gd name="T34" fmla="*/ 28 w 33"/>
                  <a:gd name="T35" fmla="*/ 11 h 34"/>
                  <a:gd name="T36" fmla="*/ 33 w 33"/>
                  <a:gd name="T37" fmla="*/ 9 h 34"/>
                  <a:gd name="T38" fmla="*/ 33 w 33"/>
                  <a:gd name="T39" fmla="*/ 9 h 34"/>
                  <a:gd name="T40" fmla="*/ 33 w 33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4">
                    <a:moveTo>
                      <a:pt x="33" y="0"/>
                    </a:moveTo>
                    <a:lnTo>
                      <a:pt x="33" y="0"/>
                    </a:lnTo>
                    <a:lnTo>
                      <a:pt x="26" y="2"/>
                    </a:lnTo>
                    <a:lnTo>
                      <a:pt x="21" y="4"/>
                    </a:lnTo>
                    <a:lnTo>
                      <a:pt x="14" y="7"/>
                    </a:lnTo>
                    <a:lnTo>
                      <a:pt x="11" y="11"/>
                    </a:lnTo>
                    <a:lnTo>
                      <a:pt x="5" y="16"/>
                    </a:lnTo>
                    <a:lnTo>
                      <a:pt x="4" y="21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9" y="34"/>
                    </a:lnTo>
                    <a:lnTo>
                      <a:pt x="9" y="30"/>
                    </a:lnTo>
                    <a:lnTo>
                      <a:pt x="11" y="25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19" y="14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9" name="Freeform 103"/>
              <p:cNvSpPr>
                <a:spLocks/>
              </p:cNvSpPr>
              <p:nvPr/>
            </p:nvSpPr>
            <p:spPr bwMode="auto">
              <a:xfrm>
                <a:off x="3922" y="1015"/>
                <a:ext cx="7" cy="560"/>
              </a:xfrm>
              <a:custGeom>
                <a:avLst/>
                <a:gdLst>
                  <a:gd name="T0" fmla="*/ 3 w 7"/>
                  <a:gd name="T1" fmla="*/ 0 h 560"/>
                  <a:gd name="T2" fmla="*/ 0 w 7"/>
                  <a:gd name="T3" fmla="*/ 2 h 560"/>
                  <a:gd name="T4" fmla="*/ 0 w 7"/>
                  <a:gd name="T5" fmla="*/ 560 h 560"/>
                  <a:gd name="T6" fmla="*/ 7 w 7"/>
                  <a:gd name="T7" fmla="*/ 560 h 560"/>
                  <a:gd name="T8" fmla="*/ 7 w 7"/>
                  <a:gd name="T9" fmla="*/ 2 h 560"/>
                  <a:gd name="T10" fmla="*/ 3 w 7"/>
                  <a:gd name="T11" fmla="*/ 5 h 560"/>
                  <a:gd name="T12" fmla="*/ 7 w 7"/>
                  <a:gd name="T13" fmla="*/ 2 h 560"/>
                  <a:gd name="T14" fmla="*/ 7 w 7"/>
                  <a:gd name="T15" fmla="*/ 2 h 560"/>
                  <a:gd name="T16" fmla="*/ 5 w 7"/>
                  <a:gd name="T17" fmla="*/ 0 h 560"/>
                  <a:gd name="T18" fmla="*/ 5 w 7"/>
                  <a:gd name="T19" fmla="*/ 0 h 560"/>
                  <a:gd name="T20" fmla="*/ 3 w 7"/>
                  <a:gd name="T21" fmla="*/ 0 h 560"/>
                  <a:gd name="T22" fmla="*/ 1 w 7"/>
                  <a:gd name="T23" fmla="*/ 0 h 560"/>
                  <a:gd name="T24" fmla="*/ 1 w 7"/>
                  <a:gd name="T25" fmla="*/ 0 h 560"/>
                  <a:gd name="T26" fmla="*/ 0 w 7"/>
                  <a:gd name="T27" fmla="*/ 2 h 560"/>
                  <a:gd name="T28" fmla="*/ 0 w 7"/>
                  <a:gd name="T29" fmla="*/ 2 h 560"/>
                  <a:gd name="T30" fmla="*/ 3 w 7"/>
                  <a:gd name="T31" fmla="*/ 0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60">
                    <a:moveTo>
                      <a:pt x="3" y="0"/>
                    </a:moveTo>
                    <a:lnTo>
                      <a:pt x="0" y="2"/>
                    </a:lnTo>
                    <a:lnTo>
                      <a:pt x="0" y="560"/>
                    </a:lnTo>
                    <a:lnTo>
                      <a:pt x="7" y="560"/>
                    </a:lnTo>
                    <a:lnTo>
                      <a:pt x="7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0" name="Freeform 104"/>
              <p:cNvSpPr>
                <a:spLocks/>
              </p:cNvSpPr>
              <p:nvPr/>
            </p:nvSpPr>
            <p:spPr bwMode="auto">
              <a:xfrm>
                <a:off x="3925" y="1015"/>
                <a:ext cx="209" cy="5"/>
              </a:xfrm>
              <a:custGeom>
                <a:avLst/>
                <a:gdLst>
                  <a:gd name="T0" fmla="*/ 209 w 209"/>
                  <a:gd name="T1" fmla="*/ 2 h 5"/>
                  <a:gd name="T2" fmla="*/ 205 w 209"/>
                  <a:gd name="T3" fmla="*/ 0 h 5"/>
                  <a:gd name="T4" fmla="*/ 0 w 209"/>
                  <a:gd name="T5" fmla="*/ 0 h 5"/>
                  <a:gd name="T6" fmla="*/ 0 w 209"/>
                  <a:gd name="T7" fmla="*/ 5 h 5"/>
                  <a:gd name="T8" fmla="*/ 205 w 209"/>
                  <a:gd name="T9" fmla="*/ 5 h 5"/>
                  <a:gd name="T10" fmla="*/ 202 w 209"/>
                  <a:gd name="T11" fmla="*/ 2 h 5"/>
                  <a:gd name="T12" fmla="*/ 205 w 209"/>
                  <a:gd name="T13" fmla="*/ 5 h 5"/>
                  <a:gd name="T14" fmla="*/ 207 w 209"/>
                  <a:gd name="T15" fmla="*/ 5 h 5"/>
                  <a:gd name="T16" fmla="*/ 209 w 209"/>
                  <a:gd name="T17" fmla="*/ 5 h 5"/>
                  <a:gd name="T18" fmla="*/ 209 w 209"/>
                  <a:gd name="T19" fmla="*/ 3 h 5"/>
                  <a:gd name="T20" fmla="*/ 209 w 209"/>
                  <a:gd name="T21" fmla="*/ 2 h 5"/>
                  <a:gd name="T22" fmla="*/ 209 w 209"/>
                  <a:gd name="T23" fmla="*/ 2 h 5"/>
                  <a:gd name="T24" fmla="*/ 209 w 209"/>
                  <a:gd name="T25" fmla="*/ 0 h 5"/>
                  <a:gd name="T26" fmla="*/ 207 w 209"/>
                  <a:gd name="T27" fmla="*/ 0 h 5"/>
                  <a:gd name="T28" fmla="*/ 205 w 209"/>
                  <a:gd name="T29" fmla="*/ 0 h 5"/>
                  <a:gd name="T30" fmla="*/ 209 w 209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9" h="5">
                    <a:moveTo>
                      <a:pt x="209" y="2"/>
                    </a:moveTo>
                    <a:lnTo>
                      <a:pt x="20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05" y="5"/>
                    </a:lnTo>
                    <a:lnTo>
                      <a:pt x="202" y="2"/>
                    </a:lnTo>
                    <a:lnTo>
                      <a:pt x="205" y="5"/>
                    </a:lnTo>
                    <a:lnTo>
                      <a:pt x="207" y="5"/>
                    </a:lnTo>
                    <a:lnTo>
                      <a:pt x="209" y="5"/>
                    </a:lnTo>
                    <a:lnTo>
                      <a:pt x="209" y="3"/>
                    </a:lnTo>
                    <a:lnTo>
                      <a:pt x="209" y="2"/>
                    </a:lnTo>
                    <a:lnTo>
                      <a:pt x="209" y="2"/>
                    </a:lnTo>
                    <a:lnTo>
                      <a:pt x="209" y="0"/>
                    </a:lnTo>
                    <a:lnTo>
                      <a:pt x="207" y="0"/>
                    </a:lnTo>
                    <a:lnTo>
                      <a:pt x="205" y="0"/>
                    </a:lnTo>
                    <a:lnTo>
                      <a:pt x="209" y="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1" name="Freeform 105"/>
              <p:cNvSpPr>
                <a:spLocks/>
              </p:cNvSpPr>
              <p:nvPr/>
            </p:nvSpPr>
            <p:spPr bwMode="auto">
              <a:xfrm>
                <a:off x="4127" y="1017"/>
                <a:ext cx="7" cy="561"/>
              </a:xfrm>
              <a:custGeom>
                <a:avLst/>
                <a:gdLst>
                  <a:gd name="T0" fmla="*/ 3 w 7"/>
                  <a:gd name="T1" fmla="*/ 561 h 561"/>
                  <a:gd name="T2" fmla="*/ 7 w 7"/>
                  <a:gd name="T3" fmla="*/ 558 h 561"/>
                  <a:gd name="T4" fmla="*/ 7 w 7"/>
                  <a:gd name="T5" fmla="*/ 0 h 561"/>
                  <a:gd name="T6" fmla="*/ 0 w 7"/>
                  <a:gd name="T7" fmla="*/ 0 h 561"/>
                  <a:gd name="T8" fmla="*/ 0 w 7"/>
                  <a:gd name="T9" fmla="*/ 558 h 561"/>
                  <a:gd name="T10" fmla="*/ 3 w 7"/>
                  <a:gd name="T11" fmla="*/ 554 h 561"/>
                  <a:gd name="T12" fmla="*/ 0 w 7"/>
                  <a:gd name="T13" fmla="*/ 558 h 561"/>
                  <a:gd name="T14" fmla="*/ 0 w 7"/>
                  <a:gd name="T15" fmla="*/ 559 h 561"/>
                  <a:gd name="T16" fmla="*/ 2 w 7"/>
                  <a:gd name="T17" fmla="*/ 561 h 561"/>
                  <a:gd name="T18" fmla="*/ 2 w 7"/>
                  <a:gd name="T19" fmla="*/ 561 h 561"/>
                  <a:gd name="T20" fmla="*/ 3 w 7"/>
                  <a:gd name="T21" fmla="*/ 561 h 561"/>
                  <a:gd name="T22" fmla="*/ 5 w 7"/>
                  <a:gd name="T23" fmla="*/ 561 h 561"/>
                  <a:gd name="T24" fmla="*/ 5 w 7"/>
                  <a:gd name="T25" fmla="*/ 561 h 561"/>
                  <a:gd name="T26" fmla="*/ 7 w 7"/>
                  <a:gd name="T27" fmla="*/ 559 h 561"/>
                  <a:gd name="T28" fmla="*/ 7 w 7"/>
                  <a:gd name="T29" fmla="*/ 558 h 561"/>
                  <a:gd name="T30" fmla="*/ 3 w 7"/>
                  <a:gd name="T31" fmla="*/ 561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61">
                    <a:moveTo>
                      <a:pt x="3" y="561"/>
                    </a:moveTo>
                    <a:lnTo>
                      <a:pt x="7" y="558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58"/>
                    </a:lnTo>
                    <a:lnTo>
                      <a:pt x="3" y="554"/>
                    </a:lnTo>
                    <a:lnTo>
                      <a:pt x="0" y="558"/>
                    </a:lnTo>
                    <a:lnTo>
                      <a:pt x="0" y="559"/>
                    </a:lnTo>
                    <a:lnTo>
                      <a:pt x="2" y="561"/>
                    </a:lnTo>
                    <a:lnTo>
                      <a:pt x="2" y="561"/>
                    </a:lnTo>
                    <a:lnTo>
                      <a:pt x="3" y="561"/>
                    </a:lnTo>
                    <a:lnTo>
                      <a:pt x="5" y="561"/>
                    </a:lnTo>
                    <a:lnTo>
                      <a:pt x="5" y="561"/>
                    </a:lnTo>
                    <a:lnTo>
                      <a:pt x="7" y="559"/>
                    </a:lnTo>
                    <a:lnTo>
                      <a:pt x="7" y="558"/>
                    </a:lnTo>
                    <a:lnTo>
                      <a:pt x="3" y="5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2" name="Freeform 106"/>
              <p:cNvSpPr>
                <a:spLocks/>
              </p:cNvSpPr>
              <p:nvPr/>
            </p:nvSpPr>
            <p:spPr bwMode="auto">
              <a:xfrm>
                <a:off x="3922" y="1571"/>
                <a:ext cx="208" cy="7"/>
              </a:xfrm>
              <a:custGeom>
                <a:avLst/>
                <a:gdLst>
                  <a:gd name="T0" fmla="*/ 0 w 208"/>
                  <a:gd name="T1" fmla="*/ 4 h 7"/>
                  <a:gd name="T2" fmla="*/ 3 w 208"/>
                  <a:gd name="T3" fmla="*/ 7 h 7"/>
                  <a:gd name="T4" fmla="*/ 208 w 208"/>
                  <a:gd name="T5" fmla="*/ 7 h 7"/>
                  <a:gd name="T6" fmla="*/ 208 w 208"/>
                  <a:gd name="T7" fmla="*/ 0 h 7"/>
                  <a:gd name="T8" fmla="*/ 3 w 208"/>
                  <a:gd name="T9" fmla="*/ 0 h 7"/>
                  <a:gd name="T10" fmla="*/ 7 w 208"/>
                  <a:gd name="T11" fmla="*/ 4 h 7"/>
                  <a:gd name="T12" fmla="*/ 3 w 208"/>
                  <a:gd name="T13" fmla="*/ 0 h 7"/>
                  <a:gd name="T14" fmla="*/ 1 w 208"/>
                  <a:gd name="T15" fmla="*/ 2 h 7"/>
                  <a:gd name="T16" fmla="*/ 0 w 208"/>
                  <a:gd name="T17" fmla="*/ 2 h 7"/>
                  <a:gd name="T18" fmla="*/ 0 w 208"/>
                  <a:gd name="T19" fmla="*/ 4 h 7"/>
                  <a:gd name="T20" fmla="*/ 0 w 208"/>
                  <a:gd name="T21" fmla="*/ 4 h 7"/>
                  <a:gd name="T22" fmla="*/ 0 w 208"/>
                  <a:gd name="T23" fmla="*/ 5 h 7"/>
                  <a:gd name="T24" fmla="*/ 0 w 208"/>
                  <a:gd name="T25" fmla="*/ 7 h 7"/>
                  <a:gd name="T26" fmla="*/ 1 w 208"/>
                  <a:gd name="T27" fmla="*/ 7 h 7"/>
                  <a:gd name="T28" fmla="*/ 3 w 208"/>
                  <a:gd name="T29" fmla="*/ 7 h 7"/>
                  <a:gd name="T30" fmla="*/ 0 w 208"/>
                  <a:gd name="T3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7">
                    <a:moveTo>
                      <a:pt x="0" y="4"/>
                    </a:moveTo>
                    <a:lnTo>
                      <a:pt x="3" y="7"/>
                    </a:lnTo>
                    <a:lnTo>
                      <a:pt x="208" y="7"/>
                    </a:lnTo>
                    <a:lnTo>
                      <a:pt x="208" y="0"/>
                    </a:lnTo>
                    <a:lnTo>
                      <a:pt x="3" y="0"/>
                    </a:lnTo>
                    <a:lnTo>
                      <a:pt x="7" y="4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3" name="Freeform 107"/>
              <p:cNvSpPr>
                <a:spLocks/>
              </p:cNvSpPr>
              <p:nvPr/>
            </p:nvSpPr>
            <p:spPr bwMode="auto">
              <a:xfrm>
                <a:off x="3995" y="1475"/>
                <a:ext cx="58" cy="57"/>
              </a:xfrm>
              <a:custGeom>
                <a:avLst/>
                <a:gdLst>
                  <a:gd name="T0" fmla="*/ 0 w 58"/>
                  <a:gd name="T1" fmla="*/ 29 h 57"/>
                  <a:gd name="T2" fmla="*/ 0 w 58"/>
                  <a:gd name="T3" fmla="*/ 22 h 57"/>
                  <a:gd name="T4" fmla="*/ 2 w 58"/>
                  <a:gd name="T5" fmla="*/ 17 h 57"/>
                  <a:gd name="T6" fmla="*/ 5 w 58"/>
                  <a:gd name="T7" fmla="*/ 12 h 57"/>
                  <a:gd name="T8" fmla="*/ 9 w 58"/>
                  <a:gd name="T9" fmla="*/ 8 h 57"/>
                  <a:gd name="T10" fmla="*/ 13 w 58"/>
                  <a:gd name="T11" fmla="*/ 5 h 57"/>
                  <a:gd name="T12" fmla="*/ 18 w 58"/>
                  <a:gd name="T13" fmla="*/ 1 h 57"/>
                  <a:gd name="T14" fmla="*/ 23 w 58"/>
                  <a:gd name="T15" fmla="*/ 0 h 57"/>
                  <a:gd name="T16" fmla="*/ 30 w 58"/>
                  <a:gd name="T17" fmla="*/ 0 h 57"/>
                  <a:gd name="T18" fmla="*/ 35 w 58"/>
                  <a:gd name="T19" fmla="*/ 0 h 57"/>
                  <a:gd name="T20" fmla="*/ 41 w 58"/>
                  <a:gd name="T21" fmla="*/ 1 h 57"/>
                  <a:gd name="T22" fmla="*/ 46 w 58"/>
                  <a:gd name="T23" fmla="*/ 5 h 57"/>
                  <a:gd name="T24" fmla="*/ 49 w 58"/>
                  <a:gd name="T25" fmla="*/ 8 h 57"/>
                  <a:gd name="T26" fmla="*/ 53 w 58"/>
                  <a:gd name="T27" fmla="*/ 12 h 57"/>
                  <a:gd name="T28" fmla="*/ 56 w 58"/>
                  <a:gd name="T29" fmla="*/ 17 h 57"/>
                  <a:gd name="T30" fmla="*/ 58 w 58"/>
                  <a:gd name="T31" fmla="*/ 22 h 57"/>
                  <a:gd name="T32" fmla="*/ 58 w 58"/>
                  <a:gd name="T33" fmla="*/ 29 h 57"/>
                  <a:gd name="T34" fmla="*/ 58 w 58"/>
                  <a:gd name="T35" fmla="*/ 35 h 57"/>
                  <a:gd name="T36" fmla="*/ 56 w 58"/>
                  <a:gd name="T37" fmla="*/ 40 h 57"/>
                  <a:gd name="T38" fmla="*/ 53 w 58"/>
                  <a:gd name="T39" fmla="*/ 45 h 57"/>
                  <a:gd name="T40" fmla="*/ 49 w 58"/>
                  <a:gd name="T41" fmla="*/ 50 h 57"/>
                  <a:gd name="T42" fmla="*/ 46 w 58"/>
                  <a:gd name="T43" fmla="*/ 54 h 57"/>
                  <a:gd name="T44" fmla="*/ 41 w 58"/>
                  <a:gd name="T45" fmla="*/ 56 h 57"/>
                  <a:gd name="T46" fmla="*/ 35 w 58"/>
                  <a:gd name="T47" fmla="*/ 57 h 57"/>
                  <a:gd name="T48" fmla="*/ 30 w 58"/>
                  <a:gd name="T49" fmla="*/ 57 h 57"/>
                  <a:gd name="T50" fmla="*/ 23 w 58"/>
                  <a:gd name="T51" fmla="*/ 57 h 57"/>
                  <a:gd name="T52" fmla="*/ 18 w 58"/>
                  <a:gd name="T53" fmla="*/ 56 h 57"/>
                  <a:gd name="T54" fmla="*/ 13 w 58"/>
                  <a:gd name="T55" fmla="*/ 54 h 57"/>
                  <a:gd name="T56" fmla="*/ 9 w 58"/>
                  <a:gd name="T57" fmla="*/ 50 h 57"/>
                  <a:gd name="T58" fmla="*/ 5 w 58"/>
                  <a:gd name="T59" fmla="*/ 45 h 57"/>
                  <a:gd name="T60" fmla="*/ 2 w 58"/>
                  <a:gd name="T61" fmla="*/ 40 h 57"/>
                  <a:gd name="T62" fmla="*/ 0 w 58"/>
                  <a:gd name="T63" fmla="*/ 35 h 57"/>
                  <a:gd name="T64" fmla="*/ 0 w 58"/>
                  <a:gd name="T65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57">
                    <a:moveTo>
                      <a:pt x="0" y="29"/>
                    </a:moveTo>
                    <a:lnTo>
                      <a:pt x="0" y="22"/>
                    </a:lnTo>
                    <a:lnTo>
                      <a:pt x="2" y="17"/>
                    </a:lnTo>
                    <a:lnTo>
                      <a:pt x="5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1" y="1"/>
                    </a:lnTo>
                    <a:lnTo>
                      <a:pt x="46" y="5"/>
                    </a:lnTo>
                    <a:lnTo>
                      <a:pt x="49" y="8"/>
                    </a:lnTo>
                    <a:lnTo>
                      <a:pt x="53" y="12"/>
                    </a:lnTo>
                    <a:lnTo>
                      <a:pt x="56" y="17"/>
                    </a:lnTo>
                    <a:lnTo>
                      <a:pt x="58" y="22"/>
                    </a:lnTo>
                    <a:lnTo>
                      <a:pt x="58" y="29"/>
                    </a:lnTo>
                    <a:lnTo>
                      <a:pt x="58" y="35"/>
                    </a:lnTo>
                    <a:lnTo>
                      <a:pt x="56" y="40"/>
                    </a:lnTo>
                    <a:lnTo>
                      <a:pt x="53" y="45"/>
                    </a:lnTo>
                    <a:lnTo>
                      <a:pt x="49" y="50"/>
                    </a:lnTo>
                    <a:lnTo>
                      <a:pt x="46" y="54"/>
                    </a:lnTo>
                    <a:lnTo>
                      <a:pt x="41" y="56"/>
                    </a:lnTo>
                    <a:lnTo>
                      <a:pt x="35" y="57"/>
                    </a:lnTo>
                    <a:lnTo>
                      <a:pt x="30" y="57"/>
                    </a:lnTo>
                    <a:lnTo>
                      <a:pt x="23" y="57"/>
                    </a:lnTo>
                    <a:lnTo>
                      <a:pt x="18" y="56"/>
                    </a:lnTo>
                    <a:lnTo>
                      <a:pt x="13" y="54"/>
                    </a:lnTo>
                    <a:lnTo>
                      <a:pt x="9" y="50"/>
                    </a:lnTo>
                    <a:lnTo>
                      <a:pt x="5" y="45"/>
                    </a:lnTo>
                    <a:lnTo>
                      <a:pt x="2" y="40"/>
                    </a:lnTo>
                    <a:lnTo>
                      <a:pt x="0" y="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4" name="Freeform 108"/>
              <p:cNvSpPr>
                <a:spLocks/>
              </p:cNvSpPr>
              <p:nvPr/>
            </p:nvSpPr>
            <p:spPr bwMode="auto">
              <a:xfrm>
                <a:off x="3990" y="1471"/>
                <a:ext cx="35" cy="33"/>
              </a:xfrm>
              <a:custGeom>
                <a:avLst/>
                <a:gdLst>
                  <a:gd name="T0" fmla="*/ 35 w 35"/>
                  <a:gd name="T1" fmla="*/ 0 h 33"/>
                  <a:gd name="T2" fmla="*/ 35 w 35"/>
                  <a:gd name="T3" fmla="*/ 0 h 33"/>
                  <a:gd name="T4" fmla="*/ 28 w 35"/>
                  <a:gd name="T5" fmla="*/ 0 h 33"/>
                  <a:gd name="T6" fmla="*/ 21 w 35"/>
                  <a:gd name="T7" fmla="*/ 2 h 33"/>
                  <a:gd name="T8" fmla="*/ 16 w 35"/>
                  <a:gd name="T9" fmla="*/ 5 h 33"/>
                  <a:gd name="T10" fmla="*/ 10 w 35"/>
                  <a:gd name="T11" fmla="*/ 9 h 33"/>
                  <a:gd name="T12" fmla="*/ 7 w 35"/>
                  <a:gd name="T13" fmla="*/ 14 h 33"/>
                  <a:gd name="T14" fmla="*/ 3 w 35"/>
                  <a:gd name="T15" fmla="*/ 19 h 33"/>
                  <a:gd name="T16" fmla="*/ 2 w 35"/>
                  <a:gd name="T17" fmla="*/ 26 h 33"/>
                  <a:gd name="T18" fmla="*/ 0 w 35"/>
                  <a:gd name="T19" fmla="*/ 33 h 33"/>
                  <a:gd name="T20" fmla="*/ 9 w 35"/>
                  <a:gd name="T21" fmla="*/ 33 h 33"/>
                  <a:gd name="T22" fmla="*/ 10 w 35"/>
                  <a:gd name="T23" fmla="*/ 28 h 33"/>
                  <a:gd name="T24" fmla="*/ 10 w 35"/>
                  <a:gd name="T25" fmla="*/ 23 h 33"/>
                  <a:gd name="T26" fmla="*/ 14 w 35"/>
                  <a:gd name="T27" fmla="*/ 19 h 33"/>
                  <a:gd name="T28" fmla="*/ 16 w 35"/>
                  <a:gd name="T29" fmla="*/ 16 h 33"/>
                  <a:gd name="T30" fmla="*/ 21 w 35"/>
                  <a:gd name="T31" fmla="*/ 12 h 33"/>
                  <a:gd name="T32" fmla="*/ 25 w 35"/>
                  <a:gd name="T33" fmla="*/ 11 h 33"/>
                  <a:gd name="T34" fmla="*/ 30 w 35"/>
                  <a:gd name="T35" fmla="*/ 9 h 33"/>
                  <a:gd name="T36" fmla="*/ 35 w 35"/>
                  <a:gd name="T37" fmla="*/ 9 h 33"/>
                  <a:gd name="T38" fmla="*/ 35 w 35"/>
                  <a:gd name="T39" fmla="*/ 9 h 33"/>
                  <a:gd name="T40" fmla="*/ 35 w 35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3">
                    <a:moveTo>
                      <a:pt x="35" y="0"/>
                    </a:moveTo>
                    <a:lnTo>
                      <a:pt x="35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6" y="5"/>
                    </a:lnTo>
                    <a:lnTo>
                      <a:pt x="10" y="9"/>
                    </a:lnTo>
                    <a:lnTo>
                      <a:pt x="7" y="14"/>
                    </a:lnTo>
                    <a:lnTo>
                      <a:pt x="3" y="19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9" y="33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4" y="19"/>
                    </a:lnTo>
                    <a:lnTo>
                      <a:pt x="16" y="16"/>
                    </a:lnTo>
                    <a:lnTo>
                      <a:pt x="21" y="12"/>
                    </a:lnTo>
                    <a:lnTo>
                      <a:pt x="25" y="11"/>
                    </a:lnTo>
                    <a:lnTo>
                      <a:pt x="30" y="9"/>
                    </a:lnTo>
                    <a:lnTo>
                      <a:pt x="35" y="9"/>
                    </a:lnTo>
                    <a:lnTo>
                      <a:pt x="35" y="9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5" name="Freeform 109"/>
              <p:cNvSpPr>
                <a:spLocks/>
              </p:cNvSpPr>
              <p:nvPr/>
            </p:nvSpPr>
            <p:spPr bwMode="auto">
              <a:xfrm>
                <a:off x="4025" y="1471"/>
                <a:ext cx="33" cy="33"/>
              </a:xfrm>
              <a:custGeom>
                <a:avLst/>
                <a:gdLst>
                  <a:gd name="T0" fmla="*/ 33 w 33"/>
                  <a:gd name="T1" fmla="*/ 33 h 33"/>
                  <a:gd name="T2" fmla="*/ 33 w 33"/>
                  <a:gd name="T3" fmla="*/ 33 h 33"/>
                  <a:gd name="T4" fmla="*/ 32 w 33"/>
                  <a:gd name="T5" fmla="*/ 26 h 33"/>
                  <a:gd name="T6" fmla="*/ 30 w 33"/>
                  <a:gd name="T7" fmla="*/ 19 h 33"/>
                  <a:gd name="T8" fmla="*/ 26 w 33"/>
                  <a:gd name="T9" fmla="*/ 14 h 33"/>
                  <a:gd name="T10" fmla="*/ 23 w 33"/>
                  <a:gd name="T11" fmla="*/ 9 h 33"/>
                  <a:gd name="T12" fmla="*/ 18 w 33"/>
                  <a:gd name="T13" fmla="*/ 5 h 33"/>
                  <a:gd name="T14" fmla="*/ 12 w 33"/>
                  <a:gd name="T15" fmla="*/ 2 h 33"/>
                  <a:gd name="T16" fmla="*/ 5 w 33"/>
                  <a:gd name="T17" fmla="*/ 0 h 33"/>
                  <a:gd name="T18" fmla="*/ 0 w 33"/>
                  <a:gd name="T19" fmla="*/ 0 h 33"/>
                  <a:gd name="T20" fmla="*/ 0 w 33"/>
                  <a:gd name="T21" fmla="*/ 9 h 33"/>
                  <a:gd name="T22" fmla="*/ 4 w 33"/>
                  <a:gd name="T23" fmla="*/ 9 h 33"/>
                  <a:gd name="T24" fmla="*/ 9 w 33"/>
                  <a:gd name="T25" fmla="*/ 11 h 33"/>
                  <a:gd name="T26" fmla="*/ 12 w 33"/>
                  <a:gd name="T27" fmla="*/ 12 h 33"/>
                  <a:gd name="T28" fmla="*/ 18 w 33"/>
                  <a:gd name="T29" fmla="*/ 16 h 33"/>
                  <a:gd name="T30" fmla="*/ 19 w 33"/>
                  <a:gd name="T31" fmla="*/ 19 h 33"/>
                  <a:gd name="T32" fmla="*/ 23 w 33"/>
                  <a:gd name="T33" fmla="*/ 23 h 33"/>
                  <a:gd name="T34" fmla="*/ 23 w 33"/>
                  <a:gd name="T35" fmla="*/ 28 h 33"/>
                  <a:gd name="T36" fmla="*/ 25 w 33"/>
                  <a:gd name="T37" fmla="*/ 33 h 33"/>
                  <a:gd name="T38" fmla="*/ 25 w 33"/>
                  <a:gd name="T39" fmla="*/ 33 h 33"/>
                  <a:gd name="T40" fmla="*/ 33 w 33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33" y="33"/>
                    </a:moveTo>
                    <a:lnTo>
                      <a:pt x="33" y="33"/>
                    </a:lnTo>
                    <a:lnTo>
                      <a:pt x="32" y="26"/>
                    </a:lnTo>
                    <a:lnTo>
                      <a:pt x="30" y="19"/>
                    </a:lnTo>
                    <a:lnTo>
                      <a:pt x="26" y="14"/>
                    </a:lnTo>
                    <a:lnTo>
                      <a:pt x="23" y="9"/>
                    </a:lnTo>
                    <a:lnTo>
                      <a:pt x="18" y="5"/>
                    </a:lnTo>
                    <a:lnTo>
                      <a:pt x="12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11"/>
                    </a:lnTo>
                    <a:lnTo>
                      <a:pt x="12" y="12"/>
                    </a:lnTo>
                    <a:lnTo>
                      <a:pt x="18" y="16"/>
                    </a:lnTo>
                    <a:lnTo>
                      <a:pt x="19" y="19"/>
                    </a:lnTo>
                    <a:lnTo>
                      <a:pt x="23" y="23"/>
                    </a:lnTo>
                    <a:lnTo>
                      <a:pt x="23" y="28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6" name="Freeform 110"/>
              <p:cNvSpPr>
                <a:spLocks/>
              </p:cNvSpPr>
              <p:nvPr/>
            </p:nvSpPr>
            <p:spPr bwMode="auto">
              <a:xfrm>
                <a:off x="4025" y="1504"/>
                <a:ext cx="33" cy="34"/>
              </a:xfrm>
              <a:custGeom>
                <a:avLst/>
                <a:gdLst>
                  <a:gd name="T0" fmla="*/ 0 w 33"/>
                  <a:gd name="T1" fmla="*/ 34 h 34"/>
                  <a:gd name="T2" fmla="*/ 0 w 33"/>
                  <a:gd name="T3" fmla="*/ 34 h 34"/>
                  <a:gd name="T4" fmla="*/ 5 w 33"/>
                  <a:gd name="T5" fmla="*/ 32 h 34"/>
                  <a:gd name="T6" fmla="*/ 12 w 33"/>
                  <a:gd name="T7" fmla="*/ 30 h 34"/>
                  <a:gd name="T8" fmla="*/ 18 w 33"/>
                  <a:gd name="T9" fmla="*/ 28 h 34"/>
                  <a:gd name="T10" fmla="*/ 23 w 33"/>
                  <a:gd name="T11" fmla="*/ 23 h 34"/>
                  <a:gd name="T12" fmla="*/ 26 w 33"/>
                  <a:gd name="T13" fmla="*/ 18 h 34"/>
                  <a:gd name="T14" fmla="*/ 30 w 33"/>
                  <a:gd name="T15" fmla="*/ 13 h 34"/>
                  <a:gd name="T16" fmla="*/ 32 w 33"/>
                  <a:gd name="T17" fmla="*/ 7 h 34"/>
                  <a:gd name="T18" fmla="*/ 33 w 33"/>
                  <a:gd name="T19" fmla="*/ 0 h 34"/>
                  <a:gd name="T20" fmla="*/ 25 w 33"/>
                  <a:gd name="T21" fmla="*/ 0 h 34"/>
                  <a:gd name="T22" fmla="*/ 23 w 33"/>
                  <a:gd name="T23" fmla="*/ 6 h 34"/>
                  <a:gd name="T24" fmla="*/ 23 w 33"/>
                  <a:gd name="T25" fmla="*/ 9 h 34"/>
                  <a:gd name="T26" fmla="*/ 19 w 33"/>
                  <a:gd name="T27" fmla="*/ 14 h 34"/>
                  <a:gd name="T28" fmla="*/ 18 w 33"/>
                  <a:gd name="T29" fmla="*/ 18 h 34"/>
                  <a:gd name="T30" fmla="*/ 12 w 33"/>
                  <a:gd name="T31" fmla="*/ 21 h 34"/>
                  <a:gd name="T32" fmla="*/ 9 w 33"/>
                  <a:gd name="T33" fmla="*/ 23 h 34"/>
                  <a:gd name="T34" fmla="*/ 4 w 33"/>
                  <a:gd name="T35" fmla="*/ 25 h 34"/>
                  <a:gd name="T36" fmla="*/ 0 w 33"/>
                  <a:gd name="T37" fmla="*/ 25 h 34"/>
                  <a:gd name="T38" fmla="*/ 0 w 33"/>
                  <a:gd name="T39" fmla="*/ 25 h 34"/>
                  <a:gd name="T40" fmla="*/ 0 w 33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4">
                    <a:moveTo>
                      <a:pt x="0" y="34"/>
                    </a:moveTo>
                    <a:lnTo>
                      <a:pt x="0" y="34"/>
                    </a:lnTo>
                    <a:lnTo>
                      <a:pt x="5" y="32"/>
                    </a:lnTo>
                    <a:lnTo>
                      <a:pt x="12" y="30"/>
                    </a:lnTo>
                    <a:lnTo>
                      <a:pt x="18" y="28"/>
                    </a:lnTo>
                    <a:lnTo>
                      <a:pt x="23" y="23"/>
                    </a:lnTo>
                    <a:lnTo>
                      <a:pt x="26" y="18"/>
                    </a:lnTo>
                    <a:lnTo>
                      <a:pt x="30" y="13"/>
                    </a:lnTo>
                    <a:lnTo>
                      <a:pt x="32" y="7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3" y="6"/>
                    </a:lnTo>
                    <a:lnTo>
                      <a:pt x="23" y="9"/>
                    </a:lnTo>
                    <a:lnTo>
                      <a:pt x="19" y="14"/>
                    </a:lnTo>
                    <a:lnTo>
                      <a:pt x="18" y="18"/>
                    </a:lnTo>
                    <a:lnTo>
                      <a:pt x="12" y="21"/>
                    </a:lnTo>
                    <a:lnTo>
                      <a:pt x="9" y="23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7" name="Freeform 111"/>
              <p:cNvSpPr>
                <a:spLocks/>
              </p:cNvSpPr>
              <p:nvPr/>
            </p:nvSpPr>
            <p:spPr bwMode="auto">
              <a:xfrm>
                <a:off x="3990" y="1504"/>
                <a:ext cx="35" cy="34"/>
              </a:xfrm>
              <a:custGeom>
                <a:avLst/>
                <a:gdLst>
                  <a:gd name="T0" fmla="*/ 0 w 35"/>
                  <a:gd name="T1" fmla="*/ 0 h 34"/>
                  <a:gd name="T2" fmla="*/ 0 w 35"/>
                  <a:gd name="T3" fmla="*/ 0 h 34"/>
                  <a:gd name="T4" fmla="*/ 2 w 35"/>
                  <a:gd name="T5" fmla="*/ 7 h 34"/>
                  <a:gd name="T6" fmla="*/ 3 w 35"/>
                  <a:gd name="T7" fmla="*/ 13 h 34"/>
                  <a:gd name="T8" fmla="*/ 7 w 35"/>
                  <a:gd name="T9" fmla="*/ 18 h 34"/>
                  <a:gd name="T10" fmla="*/ 10 w 35"/>
                  <a:gd name="T11" fmla="*/ 23 h 34"/>
                  <a:gd name="T12" fmla="*/ 16 w 35"/>
                  <a:gd name="T13" fmla="*/ 28 h 34"/>
                  <a:gd name="T14" fmla="*/ 21 w 35"/>
                  <a:gd name="T15" fmla="*/ 30 h 34"/>
                  <a:gd name="T16" fmla="*/ 28 w 35"/>
                  <a:gd name="T17" fmla="*/ 32 h 34"/>
                  <a:gd name="T18" fmla="*/ 35 w 35"/>
                  <a:gd name="T19" fmla="*/ 34 h 34"/>
                  <a:gd name="T20" fmla="*/ 35 w 35"/>
                  <a:gd name="T21" fmla="*/ 25 h 34"/>
                  <a:gd name="T22" fmla="*/ 30 w 35"/>
                  <a:gd name="T23" fmla="*/ 25 h 34"/>
                  <a:gd name="T24" fmla="*/ 25 w 35"/>
                  <a:gd name="T25" fmla="*/ 23 h 34"/>
                  <a:gd name="T26" fmla="*/ 21 w 35"/>
                  <a:gd name="T27" fmla="*/ 21 h 34"/>
                  <a:gd name="T28" fmla="*/ 16 w 35"/>
                  <a:gd name="T29" fmla="*/ 18 h 34"/>
                  <a:gd name="T30" fmla="*/ 14 w 35"/>
                  <a:gd name="T31" fmla="*/ 14 h 34"/>
                  <a:gd name="T32" fmla="*/ 10 w 35"/>
                  <a:gd name="T33" fmla="*/ 9 h 34"/>
                  <a:gd name="T34" fmla="*/ 10 w 35"/>
                  <a:gd name="T35" fmla="*/ 6 h 34"/>
                  <a:gd name="T36" fmla="*/ 9 w 35"/>
                  <a:gd name="T37" fmla="*/ 0 h 34"/>
                  <a:gd name="T38" fmla="*/ 9 w 35"/>
                  <a:gd name="T39" fmla="*/ 0 h 34"/>
                  <a:gd name="T40" fmla="*/ 0 w 35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34">
                    <a:moveTo>
                      <a:pt x="0" y="0"/>
                    </a:moveTo>
                    <a:lnTo>
                      <a:pt x="0" y="0"/>
                    </a:lnTo>
                    <a:lnTo>
                      <a:pt x="2" y="7"/>
                    </a:lnTo>
                    <a:lnTo>
                      <a:pt x="3" y="13"/>
                    </a:lnTo>
                    <a:lnTo>
                      <a:pt x="7" y="18"/>
                    </a:lnTo>
                    <a:lnTo>
                      <a:pt x="10" y="23"/>
                    </a:lnTo>
                    <a:lnTo>
                      <a:pt x="16" y="28"/>
                    </a:lnTo>
                    <a:lnTo>
                      <a:pt x="21" y="30"/>
                    </a:lnTo>
                    <a:lnTo>
                      <a:pt x="28" y="32"/>
                    </a:lnTo>
                    <a:lnTo>
                      <a:pt x="35" y="34"/>
                    </a:lnTo>
                    <a:lnTo>
                      <a:pt x="35" y="25"/>
                    </a:lnTo>
                    <a:lnTo>
                      <a:pt x="30" y="25"/>
                    </a:lnTo>
                    <a:lnTo>
                      <a:pt x="25" y="23"/>
                    </a:lnTo>
                    <a:lnTo>
                      <a:pt x="21" y="21"/>
                    </a:lnTo>
                    <a:lnTo>
                      <a:pt x="16" y="18"/>
                    </a:lnTo>
                    <a:lnTo>
                      <a:pt x="14" y="14"/>
                    </a:lnTo>
                    <a:lnTo>
                      <a:pt x="10" y="9"/>
                    </a:lnTo>
                    <a:lnTo>
                      <a:pt x="10" y="6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8" name="Freeform 112"/>
              <p:cNvSpPr>
                <a:spLocks/>
              </p:cNvSpPr>
              <p:nvPr/>
            </p:nvSpPr>
            <p:spPr bwMode="auto">
              <a:xfrm>
                <a:off x="3995" y="1278"/>
                <a:ext cx="58" cy="58"/>
              </a:xfrm>
              <a:custGeom>
                <a:avLst/>
                <a:gdLst>
                  <a:gd name="T0" fmla="*/ 0 w 58"/>
                  <a:gd name="T1" fmla="*/ 30 h 58"/>
                  <a:gd name="T2" fmla="*/ 2 w 58"/>
                  <a:gd name="T3" fmla="*/ 23 h 58"/>
                  <a:gd name="T4" fmla="*/ 4 w 58"/>
                  <a:gd name="T5" fmla="*/ 18 h 58"/>
                  <a:gd name="T6" fmla="*/ 5 w 58"/>
                  <a:gd name="T7" fmla="*/ 12 h 58"/>
                  <a:gd name="T8" fmla="*/ 9 w 58"/>
                  <a:gd name="T9" fmla="*/ 9 h 58"/>
                  <a:gd name="T10" fmla="*/ 14 w 58"/>
                  <a:gd name="T11" fmla="*/ 5 h 58"/>
                  <a:gd name="T12" fmla="*/ 18 w 58"/>
                  <a:gd name="T13" fmla="*/ 2 h 58"/>
                  <a:gd name="T14" fmla="*/ 23 w 58"/>
                  <a:gd name="T15" fmla="*/ 0 h 58"/>
                  <a:gd name="T16" fmla="*/ 30 w 58"/>
                  <a:gd name="T17" fmla="*/ 0 h 58"/>
                  <a:gd name="T18" fmla="*/ 35 w 58"/>
                  <a:gd name="T19" fmla="*/ 0 h 58"/>
                  <a:gd name="T20" fmla="*/ 41 w 58"/>
                  <a:gd name="T21" fmla="*/ 2 h 58"/>
                  <a:gd name="T22" fmla="*/ 46 w 58"/>
                  <a:gd name="T23" fmla="*/ 5 h 58"/>
                  <a:gd name="T24" fmla="*/ 51 w 58"/>
                  <a:gd name="T25" fmla="*/ 9 h 58"/>
                  <a:gd name="T26" fmla="*/ 55 w 58"/>
                  <a:gd name="T27" fmla="*/ 12 h 58"/>
                  <a:gd name="T28" fmla="*/ 56 w 58"/>
                  <a:gd name="T29" fmla="*/ 18 h 58"/>
                  <a:gd name="T30" fmla="*/ 58 w 58"/>
                  <a:gd name="T31" fmla="*/ 23 h 58"/>
                  <a:gd name="T32" fmla="*/ 58 w 58"/>
                  <a:gd name="T33" fmla="*/ 30 h 58"/>
                  <a:gd name="T34" fmla="*/ 58 w 58"/>
                  <a:gd name="T35" fmla="*/ 35 h 58"/>
                  <a:gd name="T36" fmla="*/ 56 w 58"/>
                  <a:gd name="T37" fmla="*/ 40 h 58"/>
                  <a:gd name="T38" fmla="*/ 55 w 58"/>
                  <a:gd name="T39" fmla="*/ 46 h 58"/>
                  <a:gd name="T40" fmla="*/ 51 w 58"/>
                  <a:gd name="T41" fmla="*/ 49 h 58"/>
                  <a:gd name="T42" fmla="*/ 46 w 58"/>
                  <a:gd name="T43" fmla="*/ 53 h 58"/>
                  <a:gd name="T44" fmla="*/ 41 w 58"/>
                  <a:gd name="T45" fmla="*/ 56 h 58"/>
                  <a:gd name="T46" fmla="*/ 35 w 58"/>
                  <a:gd name="T47" fmla="*/ 58 h 58"/>
                  <a:gd name="T48" fmla="*/ 30 w 58"/>
                  <a:gd name="T49" fmla="*/ 58 h 58"/>
                  <a:gd name="T50" fmla="*/ 23 w 58"/>
                  <a:gd name="T51" fmla="*/ 58 h 58"/>
                  <a:gd name="T52" fmla="*/ 18 w 58"/>
                  <a:gd name="T53" fmla="*/ 56 h 58"/>
                  <a:gd name="T54" fmla="*/ 14 w 58"/>
                  <a:gd name="T55" fmla="*/ 53 h 58"/>
                  <a:gd name="T56" fmla="*/ 9 w 58"/>
                  <a:gd name="T57" fmla="*/ 49 h 58"/>
                  <a:gd name="T58" fmla="*/ 5 w 58"/>
                  <a:gd name="T59" fmla="*/ 46 h 58"/>
                  <a:gd name="T60" fmla="*/ 4 w 58"/>
                  <a:gd name="T61" fmla="*/ 40 h 58"/>
                  <a:gd name="T62" fmla="*/ 2 w 58"/>
                  <a:gd name="T63" fmla="*/ 35 h 58"/>
                  <a:gd name="T64" fmla="*/ 0 w 58"/>
                  <a:gd name="T65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58">
                    <a:moveTo>
                      <a:pt x="0" y="30"/>
                    </a:moveTo>
                    <a:lnTo>
                      <a:pt x="2" y="23"/>
                    </a:lnTo>
                    <a:lnTo>
                      <a:pt x="4" y="18"/>
                    </a:lnTo>
                    <a:lnTo>
                      <a:pt x="5" y="12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5" y="0"/>
                    </a:lnTo>
                    <a:lnTo>
                      <a:pt x="41" y="2"/>
                    </a:lnTo>
                    <a:lnTo>
                      <a:pt x="46" y="5"/>
                    </a:lnTo>
                    <a:lnTo>
                      <a:pt x="51" y="9"/>
                    </a:lnTo>
                    <a:lnTo>
                      <a:pt x="55" y="12"/>
                    </a:lnTo>
                    <a:lnTo>
                      <a:pt x="56" y="18"/>
                    </a:lnTo>
                    <a:lnTo>
                      <a:pt x="58" y="23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6" y="40"/>
                    </a:lnTo>
                    <a:lnTo>
                      <a:pt x="55" y="46"/>
                    </a:lnTo>
                    <a:lnTo>
                      <a:pt x="51" y="49"/>
                    </a:lnTo>
                    <a:lnTo>
                      <a:pt x="46" y="53"/>
                    </a:lnTo>
                    <a:lnTo>
                      <a:pt x="41" y="56"/>
                    </a:lnTo>
                    <a:lnTo>
                      <a:pt x="35" y="58"/>
                    </a:lnTo>
                    <a:lnTo>
                      <a:pt x="30" y="58"/>
                    </a:lnTo>
                    <a:lnTo>
                      <a:pt x="23" y="58"/>
                    </a:lnTo>
                    <a:lnTo>
                      <a:pt x="18" y="56"/>
                    </a:lnTo>
                    <a:lnTo>
                      <a:pt x="14" y="53"/>
                    </a:lnTo>
                    <a:lnTo>
                      <a:pt x="9" y="49"/>
                    </a:lnTo>
                    <a:lnTo>
                      <a:pt x="5" y="46"/>
                    </a:lnTo>
                    <a:lnTo>
                      <a:pt x="4" y="40"/>
                    </a:lnTo>
                    <a:lnTo>
                      <a:pt x="2" y="3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9" name="Freeform 113"/>
              <p:cNvSpPr>
                <a:spLocks/>
              </p:cNvSpPr>
              <p:nvPr/>
            </p:nvSpPr>
            <p:spPr bwMode="auto">
              <a:xfrm>
                <a:off x="3992" y="1273"/>
                <a:ext cx="33" cy="35"/>
              </a:xfrm>
              <a:custGeom>
                <a:avLst/>
                <a:gdLst>
                  <a:gd name="T0" fmla="*/ 33 w 33"/>
                  <a:gd name="T1" fmla="*/ 0 h 35"/>
                  <a:gd name="T2" fmla="*/ 33 w 33"/>
                  <a:gd name="T3" fmla="*/ 0 h 35"/>
                  <a:gd name="T4" fmla="*/ 26 w 33"/>
                  <a:gd name="T5" fmla="*/ 1 h 35"/>
                  <a:gd name="T6" fmla="*/ 19 w 33"/>
                  <a:gd name="T7" fmla="*/ 3 h 35"/>
                  <a:gd name="T8" fmla="*/ 14 w 33"/>
                  <a:gd name="T9" fmla="*/ 7 h 35"/>
                  <a:gd name="T10" fmla="*/ 8 w 33"/>
                  <a:gd name="T11" fmla="*/ 10 h 35"/>
                  <a:gd name="T12" fmla="*/ 5 w 33"/>
                  <a:gd name="T13" fmla="*/ 16 h 35"/>
                  <a:gd name="T14" fmla="*/ 1 w 33"/>
                  <a:gd name="T15" fmla="*/ 21 h 35"/>
                  <a:gd name="T16" fmla="*/ 0 w 33"/>
                  <a:gd name="T17" fmla="*/ 28 h 35"/>
                  <a:gd name="T18" fmla="*/ 0 w 33"/>
                  <a:gd name="T19" fmla="*/ 35 h 35"/>
                  <a:gd name="T20" fmla="*/ 8 w 33"/>
                  <a:gd name="T21" fmla="*/ 35 h 35"/>
                  <a:gd name="T22" fmla="*/ 8 w 33"/>
                  <a:gd name="T23" fmla="*/ 30 h 35"/>
                  <a:gd name="T24" fmla="*/ 10 w 33"/>
                  <a:gd name="T25" fmla="*/ 24 h 35"/>
                  <a:gd name="T26" fmla="*/ 12 w 33"/>
                  <a:gd name="T27" fmla="*/ 21 h 35"/>
                  <a:gd name="T28" fmla="*/ 16 w 33"/>
                  <a:gd name="T29" fmla="*/ 16 h 35"/>
                  <a:gd name="T30" fmla="*/ 19 w 33"/>
                  <a:gd name="T31" fmla="*/ 14 h 35"/>
                  <a:gd name="T32" fmla="*/ 23 w 33"/>
                  <a:gd name="T33" fmla="*/ 10 h 35"/>
                  <a:gd name="T34" fmla="*/ 28 w 33"/>
                  <a:gd name="T35" fmla="*/ 10 h 35"/>
                  <a:gd name="T36" fmla="*/ 33 w 33"/>
                  <a:gd name="T37" fmla="*/ 9 h 35"/>
                  <a:gd name="T38" fmla="*/ 33 w 33"/>
                  <a:gd name="T39" fmla="*/ 9 h 35"/>
                  <a:gd name="T40" fmla="*/ 33 w 33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3" y="0"/>
                    </a:lnTo>
                    <a:lnTo>
                      <a:pt x="26" y="1"/>
                    </a:lnTo>
                    <a:lnTo>
                      <a:pt x="19" y="3"/>
                    </a:lnTo>
                    <a:lnTo>
                      <a:pt x="14" y="7"/>
                    </a:lnTo>
                    <a:lnTo>
                      <a:pt x="8" y="10"/>
                    </a:lnTo>
                    <a:lnTo>
                      <a:pt x="5" y="16"/>
                    </a:lnTo>
                    <a:lnTo>
                      <a:pt x="1" y="21"/>
                    </a:lnTo>
                    <a:lnTo>
                      <a:pt x="0" y="28"/>
                    </a:lnTo>
                    <a:lnTo>
                      <a:pt x="0" y="35"/>
                    </a:lnTo>
                    <a:lnTo>
                      <a:pt x="8" y="35"/>
                    </a:lnTo>
                    <a:lnTo>
                      <a:pt x="8" y="30"/>
                    </a:lnTo>
                    <a:lnTo>
                      <a:pt x="10" y="24"/>
                    </a:lnTo>
                    <a:lnTo>
                      <a:pt x="12" y="21"/>
                    </a:lnTo>
                    <a:lnTo>
                      <a:pt x="16" y="16"/>
                    </a:lnTo>
                    <a:lnTo>
                      <a:pt x="19" y="14"/>
                    </a:lnTo>
                    <a:lnTo>
                      <a:pt x="23" y="10"/>
                    </a:lnTo>
                    <a:lnTo>
                      <a:pt x="28" y="10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0" name="Freeform 114"/>
              <p:cNvSpPr>
                <a:spLocks/>
              </p:cNvSpPr>
              <p:nvPr/>
            </p:nvSpPr>
            <p:spPr bwMode="auto">
              <a:xfrm>
                <a:off x="4025" y="1273"/>
                <a:ext cx="33" cy="35"/>
              </a:xfrm>
              <a:custGeom>
                <a:avLst/>
                <a:gdLst>
                  <a:gd name="T0" fmla="*/ 33 w 33"/>
                  <a:gd name="T1" fmla="*/ 35 h 35"/>
                  <a:gd name="T2" fmla="*/ 33 w 33"/>
                  <a:gd name="T3" fmla="*/ 35 h 35"/>
                  <a:gd name="T4" fmla="*/ 32 w 33"/>
                  <a:gd name="T5" fmla="*/ 28 h 35"/>
                  <a:gd name="T6" fmla="*/ 30 w 33"/>
                  <a:gd name="T7" fmla="*/ 21 h 35"/>
                  <a:gd name="T8" fmla="*/ 28 w 33"/>
                  <a:gd name="T9" fmla="*/ 16 h 35"/>
                  <a:gd name="T10" fmla="*/ 23 w 33"/>
                  <a:gd name="T11" fmla="*/ 10 h 35"/>
                  <a:gd name="T12" fmla="*/ 18 w 33"/>
                  <a:gd name="T13" fmla="*/ 7 h 35"/>
                  <a:gd name="T14" fmla="*/ 12 w 33"/>
                  <a:gd name="T15" fmla="*/ 3 h 35"/>
                  <a:gd name="T16" fmla="*/ 7 w 33"/>
                  <a:gd name="T17" fmla="*/ 1 h 35"/>
                  <a:gd name="T18" fmla="*/ 0 w 33"/>
                  <a:gd name="T19" fmla="*/ 0 h 35"/>
                  <a:gd name="T20" fmla="*/ 0 w 33"/>
                  <a:gd name="T21" fmla="*/ 9 h 35"/>
                  <a:gd name="T22" fmla="*/ 5 w 33"/>
                  <a:gd name="T23" fmla="*/ 10 h 35"/>
                  <a:gd name="T24" fmla="*/ 9 w 33"/>
                  <a:gd name="T25" fmla="*/ 10 h 35"/>
                  <a:gd name="T26" fmla="*/ 14 w 33"/>
                  <a:gd name="T27" fmla="*/ 14 h 35"/>
                  <a:gd name="T28" fmla="*/ 18 w 33"/>
                  <a:gd name="T29" fmla="*/ 16 h 35"/>
                  <a:gd name="T30" fmla="*/ 21 w 33"/>
                  <a:gd name="T31" fmla="*/ 21 h 35"/>
                  <a:gd name="T32" fmla="*/ 23 w 33"/>
                  <a:gd name="T33" fmla="*/ 24 h 35"/>
                  <a:gd name="T34" fmla="*/ 25 w 33"/>
                  <a:gd name="T35" fmla="*/ 30 h 35"/>
                  <a:gd name="T36" fmla="*/ 25 w 33"/>
                  <a:gd name="T37" fmla="*/ 35 h 35"/>
                  <a:gd name="T38" fmla="*/ 25 w 33"/>
                  <a:gd name="T39" fmla="*/ 35 h 35"/>
                  <a:gd name="T40" fmla="*/ 33 w 33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5">
                    <a:moveTo>
                      <a:pt x="33" y="35"/>
                    </a:moveTo>
                    <a:lnTo>
                      <a:pt x="33" y="35"/>
                    </a:lnTo>
                    <a:lnTo>
                      <a:pt x="32" y="28"/>
                    </a:lnTo>
                    <a:lnTo>
                      <a:pt x="30" y="21"/>
                    </a:lnTo>
                    <a:lnTo>
                      <a:pt x="28" y="16"/>
                    </a:lnTo>
                    <a:lnTo>
                      <a:pt x="23" y="10"/>
                    </a:lnTo>
                    <a:lnTo>
                      <a:pt x="18" y="7"/>
                    </a:lnTo>
                    <a:lnTo>
                      <a:pt x="12" y="3"/>
                    </a:lnTo>
                    <a:lnTo>
                      <a:pt x="7" y="1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10"/>
                    </a:lnTo>
                    <a:lnTo>
                      <a:pt x="9" y="10"/>
                    </a:lnTo>
                    <a:lnTo>
                      <a:pt x="14" y="14"/>
                    </a:lnTo>
                    <a:lnTo>
                      <a:pt x="18" y="16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5" y="30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1" name="Freeform 115"/>
              <p:cNvSpPr>
                <a:spLocks/>
              </p:cNvSpPr>
              <p:nvPr/>
            </p:nvSpPr>
            <p:spPr bwMode="auto">
              <a:xfrm>
                <a:off x="4025" y="1308"/>
                <a:ext cx="33" cy="33"/>
              </a:xfrm>
              <a:custGeom>
                <a:avLst/>
                <a:gdLst>
                  <a:gd name="T0" fmla="*/ 0 w 33"/>
                  <a:gd name="T1" fmla="*/ 33 h 33"/>
                  <a:gd name="T2" fmla="*/ 0 w 33"/>
                  <a:gd name="T3" fmla="*/ 33 h 33"/>
                  <a:gd name="T4" fmla="*/ 7 w 33"/>
                  <a:gd name="T5" fmla="*/ 31 h 33"/>
                  <a:gd name="T6" fmla="*/ 12 w 33"/>
                  <a:gd name="T7" fmla="*/ 30 h 33"/>
                  <a:gd name="T8" fmla="*/ 18 w 33"/>
                  <a:gd name="T9" fmla="*/ 26 h 33"/>
                  <a:gd name="T10" fmla="*/ 23 w 33"/>
                  <a:gd name="T11" fmla="*/ 23 h 33"/>
                  <a:gd name="T12" fmla="*/ 28 w 33"/>
                  <a:gd name="T13" fmla="*/ 17 h 33"/>
                  <a:gd name="T14" fmla="*/ 30 w 33"/>
                  <a:gd name="T15" fmla="*/ 12 h 33"/>
                  <a:gd name="T16" fmla="*/ 32 w 33"/>
                  <a:gd name="T17" fmla="*/ 5 h 33"/>
                  <a:gd name="T18" fmla="*/ 33 w 33"/>
                  <a:gd name="T19" fmla="*/ 0 h 33"/>
                  <a:gd name="T20" fmla="*/ 25 w 33"/>
                  <a:gd name="T21" fmla="*/ 0 h 33"/>
                  <a:gd name="T22" fmla="*/ 25 w 33"/>
                  <a:gd name="T23" fmla="*/ 3 h 33"/>
                  <a:gd name="T24" fmla="*/ 23 w 33"/>
                  <a:gd name="T25" fmla="*/ 9 h 33"/>
                  <a:gd name="T26" fmla="*/ 21 w 33"/>
                  <a:gd name="T27" fmla="*/ 12 h 33"/>
                  <a:gd name="T28" fmla="*/ 18 w 33"/>
                  <a:gd name="T29" fmla="*/ 17 h 33"/>
                  <a:gd name="T30" fmla="*/ 14 w 33"/>
                  <a:gd name="T31" fmla="*/ 19 h 33"/>
                  <a:gd name="T32" fmla="*/ 9 w 33"/>
                  <a:gd name="T33" fmla="*/ 23 h 33"/>
                  <a:gd name="T34" fmla="*/ 5 w 33"/>
                  <a:gd name="T35" fmla="*/ 23 h 33"/>
                  <a:gd name="T36" fmla="*/ 0 w 33"/>
                  <a:gd name="T37" fmla="*/ 24 h 33"/>
                  <a:gd name="T38" fmla="*/ 0 w 33"/>
                  <a:gd name="T39" fmla="*/ 24 h 33"/>
                  <a:gd name="T40" fmla="*/ 0 w 33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0" y="33"/>
                    </a:moveTo>
                    <a:lnTo>
                      <a:pt x="0" y="33"/>
                    </a:lnTo>
                    <a:lnTo>
                      <a:pt x="7" y="31"/>
                    </a:lnTo>
                    <a:lnTo>
                      <a:pt x="12" y="30"/>
                    </a:lnTo>
                    <a:lnTo>
                      <a:pt x="18" y="26"/>
                    </a:lnTo>
                    <a:lnTo>
                      <a:pt x="23" y="23"/>
                    </a:lnTo>
                    <a:lnTo>
                      <a:pt x="28" y="17"/>
                    </a:lnTo>
                    <a:lnTo>
                      <a:pt x="30" y="12"/>
                    </a:lnTo>
                    <a:lnTo>
                      <a:pt x="32" y="5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23" y="9"/>
                    </a:lnTo>
                    <a:lnTo>
                      <a:pt x="21" y="12"/>
                    </a:lnTo>
                    <a:lnTo>
                      <a:pt x="18" y="17"/>
                    </a:lnTo>
                    <a:lnTo>
                      <a:pt x="14" y="19"/>
                    </a:lnTo>
                    <a:lnTo>
                      <a:pt x="9" y="23"/>
                    </a:lnTo>
                    <a:lnTo>
                      <a:pt x="5" y="23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2" name="Freeform 116"/>
              <p:cNvSpPr>
                <a:spLocks/>
              </p:cNvSpPr>
              <p:nvPr/>
            </p:nvSpPr>
            <p:spPr bwMode="auto">
              <a:xfrm>
                <a:off x="3992" y="1308"/>
                <a:ext cx="33" cy="33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5 h 33"/>
                  <a:gd name="T6" fmla="*/ 1 w 33"/>
                  <a:gd name="T7" fmla="*/ 12 h 33"/>
                  <a:gd name="T8" fmla="*/ 5 w 33"/>
                  <a:gd name="T9" fmla="*/ 17 h 33"/>
                  <a:gd name="T10" fmla="*/ 8 w 33"/>
                  <a:gd name="T11" fmla="*/ 23 h 33"/>
                  <a:gd name="T12" fmla="*/ 14 w 33"/>
                  <a:gd name="T13" fmla="*/ 26 h 33"/>
                  <a:gd name="T14" fmla="*/ 19 w 33"/>
                  <a:gd name="T15" fmla="*/ 30 h 33"/>
                  <a:gd name="T16" fmla="*/ 26 w 33"/>
                  <a:gd name="T17" fmla="*/ 31 h 33"/>
                  <a:gd name="T18" fmla="*/ 33 w 33"/>
                  <a:gd name="T19" fmla="*/ 33 h 33"/>
                  <a:gd name="T20" fmla="*/ 33 w 33"/>
                  <a:gd name="T21" fmla="*/ 24 h 33"/>
                  <a:gd name="T22" fmla="*/ 28 w 33"/>
                  <a:gd name="T23" fmla="*/ 23 h 33"/>
                  <a:gd name="T24" fmla="*/ 23 w 33"/>
                  <a:gd name="T25" fmla="*/ 23 h 33"/>
                  <a:gd name="T26" fmla="*/ 19 w 33"/>
                  <a:gd name="T27" fmla="*/ 19 h 33"/>
                  <a:gd name="T28" fmla="*/ 16 w 33"/>
                  <a:gd name="T29" fmla="*/ 17 h 33"/>
                  <a:gd name="T30" fmla="*/ 12 w 33"/>
                  <a:gd name="T31" fmla="*/ 12 h 33"/>
                  <a:gd name="T32" fmla="*/ 10 w 33"/>
                  <a:gd name="T33" fmla="*/ 9 h 33"/>
                  <a:gd name="T34" fmla="*/ 8 w 33"/>
                  <a:gd name="T35" fmla="*/ 3 h 33"/>
                  <a:gd name="T36" fmla="*/ 8 w 33"/>
                  <a:gd name="T37" fmla="*/ 0 h 33"/>
                  <a:gd name="T38" fmla="*/ 8 w 33"/>
                  <a:gd name="T39" fmla="*/ 0 h 33"/>
                  <a:gd name="T40" fmla="*/ 0 w 33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12"/>
                    </a:lnTo>
                    <a:lnTo>
                      <a:pt x="5" y="17"/>
                    </a:lnTo>
                    <a:lnTo>
                      <a:pt x="8" y="23"/>
                    </a:lnTo>
                    <a:lnTo>
                      <a:pt x="14" y="26"/>
                    </a:lnTo>
                    <a:lnTo>
                      <a:pt x="19" y="30"/>
                    </a:lnTo>
                    <a:lnTo>
                      <a:pt x="26" y="31"/>
                    </a:lnTo>
                    <a:lnTo>
                      <a:pt x="33" y="33"/>
                    </a:lnTo>
                    <a:lnTo>
                      <a:pt x="33" y="24"/>
                    </a:lnTo>
                    <a:lnTo>
                      <a:pt x="28" y="23"/>
                    </a:lnTo>
                    <a:lnTo>
                      <a:pt x="23" y="23"/>
                    </a:lnTo>
                    <a:lnTo>
                      <a:pt x="19" y="19"/>
                    </a:lnTo>
                    <a:lnTo>
                      <a:pt x="16" y="17"/>
                    </a:lnTo>
                    <a:lnTo>
                      <a:pt x="12" y="12"/>
                    </a:lnTo>
                    <a:lnTo>
                      <a:pt x="10" y="9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3" name="Freeform 117"/>
              <p:cNvSpPr>
                <a:spLocks/>
              </p:cNvSpPr>
              <p:nvPr/>
            </p:nvSpPr>
            <p:spPr bwMode="auto">
              <a:xfrm>
                <a:off x="4811" y="2066"/>
                <a:ext cx="58" cy="58"/>
              </a:xfrm>
              <a:custGeom>
                <a:avLst/>
                <a:gdLst>
                  <a:gd name="T0" fmla="*/ 0 w 58"/>
                  <a:gd name="T1" fmla="*/ 30 h 58"/>
                  <a:gd name="T2" fmla="*/ 2 w 58"/>
                  <a:gd name="T3" fmla="*/ 24 h 58"/>
                  <a:gd name="T4" fmla="*/ 2 w 58"/>
                  <a:gd name="T5" fmla="*/ 17 h 58"/>
                  <a:gd name="T6" fmla="*/ 5 w 58"/>
                  <a:gd name="T7" fmla="*/ 14 h 58"/>
                  <a:gd name="T8" fmla="*/ 9 w 58"/>
                  <a:gd name="T9" fmla="*/ 9 h 58"/>
                  <a:gd name="T10" fmla="*/ 14 w 58"/>
                  <a:gd name="T11" fmla="*/ 5 h 58"/>
                  <a:gd name="T12" fmla="*/ 18 w 58"/>
                  <a:gd name="T13" fmla="*/ 3 h 58"/>
                  <a:gd name="T14" fmla="*/ 23 w 58"/>
                  <a:gd name="T15" fmla="*/ 2 h 58"/>
                  <a:gd name="T16" fmla="*/ 30 w 58"/>
                  <a:gd name="T17" fmla="*/ 0 h 58"/>
                  <a:gd name="T18" fmla="*/ 35 w 58"/>
                  <a:gd name="T19" fmla="*/ 2 h 58"/>
                  <a:gd name="T20" fmla="*/ 40 w 58"/>
                  <a:gd name="T21" fmla="*/ 3 h 58"/>
                  <a:gd name="T22" fmla="*/ 46 w 58"/>
                  <a:gd name="T23" fmla="*/ 5 h 58"/>
                  <a:gd name="T24" fmla="*/ 51 w 58"/>
                  <a:gd name="T25" fmla="*/ 9 h 58"/>
                  <a:gd name="T26" fmla="*/ 54 w 58"/>
                  <a:gd name="T27" fmla="*/ 14 h 58"/>
                  <a:gd name="T28" fmla="*/ 56 w 58"/>
                  <a:gd name="T29" fmla="*/ 17 h 58"/>
                  <a:gd name="T30" fmla="*/ 58 w 58"/>
                  <a:gd name="T31" fmla="*/ 24 h 58"/>
                  <a:gd name="T32" fmla="*/ 58 w 58"/>
                  <a:gd name="T33" fmla="*/ 30 h 58"/>
                  <a:gd name="T34" fmla="*/ 58 w 58"/>
                  <a:gd name="T35" fmla="*/ 35 h 58"/>
                  <a:gd name="T36" fmla="*/ 56 w 58"/>
                  <a:gd name="T37" fmla="*/ 40 h 58"/>
                  <a:gd name="T38" fmla="*/ 54 w 58"/>
                  <a:gd name="T39" fmla="*/ 46 h 58"/>
                  <a:gd name="T40" fmla="*/ 51 w 58"/>
                  <a:gd name="T41" fmla="*/ 51 h 58"/>
                  <a:gd name="T42" fmla="*/ 46 w 58"/>
                  <a:gd name="T43" fmla="*/ 54 h 58"/>
                  <a:gd name="T44" fmla="*/ 40 w 58"/>
                  <a:gd name="T45" fmla="*/ 56 h 58"/>
                  <a:gd name="T46" fmla="*/ 35 w 58"/>
                  <a:gd name="T47" fmla="*/ 58 h 58"/>
                  <a:gd name="T48" fmla="*/ 30 w 58"/>
                  <a:gd name="T49" fmla="*/ 58 h 58"/>
                  <a:gd name="T50" fmla="*/ 23 w 58"/>
                  <a:gd name="T51" fmla="*/ 58 h 58"/>
                  <a:gd name="T52" fmla="*/ 18 w 58"/>
                  <a:gd name="T53" fmla="*/ 56 h 58"/>
                  <a:gd name="T54" fmla="*/ 14 w 58"/>
                  <a:gd name="T55" fmla="*/ 54 h 58"/>
                  <a:gd name="T56" fmla="*/ 9 w 58"/>
                  <a:gd name="T57" fmla="*/ 51 h 58"/>
                  <a:gd name="T58" fmla="*/ 5 w 58"/>
                  <a:gd name="T59" fmla="*/ 46 h 58"/>
                  <a:gd name="T60" fmla="*/ 2 w 58"/>
                  <a:gd name="T61" fmla="*/ 40 h 58"/>
                  <a:gd name="T62" fmla="*/ 2 w 58"/>
                  <a:gd name="T63" fmla="*/ 35 h 58"/>
                  <a:gd name="T64" fmla="*/ 0 w 58"/>
                  <a:gd name="T65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58">
                    <a:moveTo>
                      <a:pt x="0" y="30"/>
                    </a:moveTo>
                    <a:lnTo>
                      <a:pt x="2" y="24"/>
                    </a:lnTo>
                    <a:lnTo>
                      <a:pt x="2" y="17"/>
                    </a:lnTo>
                    <a:lnTo>
                      <a:pt x="5" y="14"/>
                    </a:lnTo>
                    <a:lnTo>
                      <a:pt x="9" y="9"/>
                    </a:lnTo>
                    <a:lnTo>
                      <a:pt x="14" y="5"/>
                    </a:lnTo>
                    <a:lnTo>
                      <a:pt x="18" y="3"/>
                    </a:lnTo>
                    <a:lnTo>
                      <a:pt x="23" y="2"/>
                    </a:lnTo>
                    <a:lnTo>
                      <a:pt x="30" y="0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6" y="5"/>
                    </a:lnTo>
                    <a:lnTo>
                      <a:pt x="51" y="9"/>
                    </a:lnTo>
                    <a:lnTo>
                      <a:pt x="54" y="14"/>
                    </a:lnTo>
                    <a:lnTo>
                      <a:pt x="56" y="17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6" y="40"/>
                    </a:lnTo>
                    <a:lnTo>
                      <a:pt x="54" y="46"/>
                    </a:lnTo>
                    <a:lnTo>
                      <a:pt x="51" y="51"/>
                    </a:lnTo>
                    <a:lnTo>
                      <a:pt x="46" y="54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30" y="58"/>
                    </a:lnTo>
                    <a:lnTo>
                      <a:pt x="23" y="58"/>
                    </a:lnTo>
                    <a:lnTo>
                      <a:pt x="18" y="56"/>
                    </a:lnTo>
                    <a:lnTo>
                      <a:pt x="14" y="54"/>
                    </a:lnTo>
                    <a:lnTo>
                      <a:pt x="9" y="51"/>
                    </a:lnTo>
                    <a:lnTo>
                      <a:pt x="5" y="46"/>
                    </a:lnTo>
                    <a:lnTo>
                      <a:pt x="2" y="40"/>
                    </a:lnTo>
                    <a:lnTo>
                      <a:pt x="2" y="3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4" name="Freeform 118"/>
              <p:cNvSpPr>
                <a:spLocks/>
              </p:cNvSpPr>
              <p:nvPr/>
            </p:nvSpPr>
            <p:spPr bwMode="auto">
              <a:xfrm>
                <a:off x="4807" y="2062"/>
                <a:ext cx="34" cy="34"/>
              </a:xfrm>
              <a:custGeom>
                <a:avLst/>
                <a:gdLst>
                  <a:gd name="T0" fmla="*/ 34 w 34"/>
                  <a:gd name="T1" fmla="*/ 0 h 34"/>
                  <a:gd name="T2" fmla="*/ 34 w 34"/>
                  <a:gd name="T3" fmla="*/ 0 h 34"/>
                  <a:gd name="T4" fmla="*/ 27 w 34"/>
                  <a:gd name="T5" fmla="*/ 0 h 34"/>
                  <a:gd name="T6" fmla="*/ 20 w 34"/>
                  <a:gd name="T7" fmla="*/ 2 h 34"/>
                  <a:gd name="T8" fmla="*/ 15 w 34"/>
                  <a:gd name="T9" fmla="*/ 6 h 34"/>
                  <a:gd name="T10" fmla="*/ 9 w 34"/>
                  <a:gd name="T11" fmla="*/ 9 h 34"/>
                  <a:gd name="T12" fmla="*/ 6 w 34"/>
                  <a:gd name="T13" fmla="*/ 14 h 34"/>
                  <a:gd name="T14" fmla="*/ 2 w 34"/>
                  <a:gd name="T15" fmla="*/ 20 h 34"/>
                  <a:gd name="T16" fmla="*/ 0 w 34"/>
                  <a:gd name="T17" fmla="*/ 27 h 34"/>
                  <a:gd name="T18" fmla="*/ 0 w 34"/>
                  <a:gd name="T19" fmla="*/ 34 h 34"/>
                  <a:gd name="T20" fmla="*/ 9 w 34"/>
                  <a:gd name="T21" fmla="*/ 34 h 34"/>
                  <a:gd name="T22" fmla="*/ 9 w 34"/>
                  <a:gd name="T23" fmla="*/ 28 h 34"/>
                  <a:gd name="T24" fmla="*/ 11 w 34"/>
                  <a:gd name="T25" fmla="*/ 23 h 34"/>
                  <a:gd name="T26" fmla="*/ 13 w 34"/>
                  <a:gd name="T27" fmla="*/ 20 h 34"/>
                  <a:gd name="T28" fmla="*/ 16 w 34"/>
                  <a:gd name="T29" fmla="*/ 16 h 34"/>
                  <a:gd name="T30" fmla="*/ 20 w 34"/>
                  <a:gd name="T31" fmla="*/ 13 h 34"/>
                  <a:gd name="T32" fmla="*/ 23 w 34"/>
                  <a:gd name="T33" fmla="*/ 11 h 34"/>
                  <a:gd name="T34" fmla="*/ 29 w 34"/>
                  <a:gd name="T35" fmla="*/ 9 h 34"/>
                  <a:gd name="T36" fmla="*/ 34 w 34"/>
                  <a:gd name="T37" fmla="*/ 9 h 34"/>
                  <a:gd name="T38" fmla="*/ 34 w 34"/>
                  <a:gd name="T39" fmla="*/ 9 h 34"/>
                  <a:gd name="T40" fmla="*/ 34 w 34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4">
                    <a:moveTo>
                      <a:pt x="34" y="0"/>
                    </a:moveTo>
                    <a:lnTo>
                      <a:pt x="34" y="0"/>
                    </a:lnTo>
                    <a:lnTo>
                      <a:pt x="27" y="0"/>
                    </a:lnTo>
                    <a:lnTo>
                      <a:pt x="20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4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9" y="34"/>
                    </a:lnTo>
                    <a:lnTo>
                      <a:pt x="9" y="28"/>
                    </a:lnTo>
                    <a:lnTo>
                      <a:pt x="11" y="23"/>
                    </a:lnTo>
                    <a:lnTo>
                      <a:pt x="13" y="20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11"/>
                    </a:lnTo>
                    <a:lnTo>
                      <a:pt x="29" y="9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5" name="Freeform 119"/>
              <p:cNvSpPr>
                <a:spLocks/>
              </p:cNvSpPr>
              <p:nvPr/>
            </p:nvSpPr>
            <p:spPr bwMode="auto">
              <a:xfrm>
                <a:off x="4841" y="2062"/>
                <a:ext cx="33" cy="34"/>
              </a:xfrm>
              <a:custGeom>
                <a:avLst/>
                <a:gdLst>
                  <a:gd name="T0" fmla="*/ 33 w 33"/>
                  <a:gd name="T1" fmla="*/ 34 h 34"/>
                  <a:gd name="T2" fmla="*/ 33 w 33"/>
                  <a:gd name="T3" fmla="*/ 34 h 34"/>
                  <a:gd name="T4" fmla="*/ 31 w 33"/>
                  <a:gd name="T5" fmla="*/ 27 h 34"/>
                  <a:gd name="T6" fmla="*/ 30 w 33"/>
                  <a:gd name="T7" fmla="*/ 20 h 34"/>
                  <a:gd name="T8" fmla="*/ 28 w 33"/>
                  <a:gd name="T9" fmla="*/ 14 h 34"/>
                  <a:gd name="T10" fmla="*/ 23 w 33"/>
                  <a:gd name="T11" fmla="*/ 9 h 34"/>
                  <a:gd name="T12" fmla="*/ 17 w 33"/>
                  <a:gd name="T13" fmla="*/ 6 h 34"/>
                  <a:gd name="T14" fmla="*/ 12 w 33"/>
                  <a:gd name="T15" fmla="*/ 2 h 34"/>
                  <a:gd name="T16" fmla="*/ 7 w 33"/>
                  <a:gd name="T17" fmla="*/ 0 h 34"/>
                  <a:gd name="T18" fmla="*/ 0 w 33"/>
                  <a:gd name="T19" fmla="*/ 0 h 34"/>
                  <a:gd name="T20" fmla="*/ 0 w 33"/>
                  <a:gd name="T21" fmla="*/ 9 h 34"/>
                  <a:gd name="T22" fmla="*/ 5 w 33"/>
                  <a:gd name="T23" fmla="*/ 9 h 34"/>
                  <a:gd name="T24" fmla="*/ 9 w 33"/>
                  <a:gd name="T25" fmla="*/ 11 h 34"/>
                  <a:gd name="T26" fmla="*/ 14 w 33"/>
                  <a:gd name="T27" fmla="*/ 13 h 34"/>
                  <a:gd name="T28" fmla="*/ 17 w 33"/>
                  <a:gd name="T29" fmla="*/ 16 h 34"/>
                  <a:gd name="T30" fmla="*/ 21 w 33"/>
                  <a:gd name="T31" fmla="*/ 20 h 34"/>
                  <a:gd name="T32" fmla="*/ 23 w 33"/>
                  <a:gd name="T33" fmla="*/ 23 h 34"/>
                  <a:gd name="T34" fmla="*/ 24 w 33"/>
                  <a:gd name="T35" fmla="*/ 28 h 34"/>
                  <a:gd name="T36" fmla="*/ 24 w 33"/>
                  <a:gd name="T37" fmla="*/ 34 h 34"/>
                  <a:gd name="T38" fmla="*/ 24 w 33"/>
                  <a:gd name="T39" fmla="*/ 34 h 34"/>
                  <a:gd name="T40" fmla="*/ 33 w 33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4">
                    <a:moveTo>
                      <a:pt x="33" y="34"/>
                    </a:moveTo>
                    <a:lnTo>
                      <a:pt x="33" y="34"/>
                    </a:lnTo>
                    <a:lnTo>
                      <a:pt x="31" y="27"/>
                    </a:lnTo>
                    <a:lnTo>
                      <a:pt x="30" y="20"/>
                    </a:lnTo>
                    <a:lnTo>
                      <a:pt x="28" y="14"/>
                    </a:lnTo>
                    <a:lnTo>
                      <a:pt x="23" y="9"/>
                    </a:lnTo>
                    <a:lnTo>
                      <a:pt x="17" y="6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9" y="11"/>
                    </a:lnTo>
                    <a:lnTo>
                      <a:pt x="14" y="13"/>
                    </a:lnTo>
                    <a:lnTo>
                      <a:pt x="17" y="16"/>
                    </a:lnTo>
                    <a:lnTo>
                      <a:pt x="21" y="20"/>
                    </a:lnTo>
                    <a:lnTo>
                      <a:pt x="23" y="23"/>
                    </a:lnTo>
                    <a:lnTo>
                      <a:pt x="24" y="28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6" name="Freeform 120"/>
              <p:cNvSpPr>
                <a:spLocks/>
              </p:cNvSpPr>
              <p:nvPr/>
            </p:nvSpPr>
            <p:spPr bwMode="auto">
              <a:xfrm>
                <a:off x="4841" y="2096"/>
                <a:ext cx="33" cy="33"/>
              </a:xfrm>
              <a:custGeom>
                <a:avLst/>
                <a:gdLst>
                  <a:gd name="T0" fmla="*/ 0 w 33"/>
                  <a:gd name="T1" fmla="*/ 33 h 33"/>
                  <a:gd name="T2" fmla="*/ 0 w 33"/>
                  <a:gd name="T3" fmla="*/ 33 h 33"/>
                  <a:gd name="T4" fmla="*/ 7 w 33"/>
                  <a:gd name="T5" fmla="*/ 33 h 33"/>
                  <a:gd name="T6" fmla="*/ 12 w 33"/>
                  <a:gd name="T7" fmla="*/ 30 h 33"/>
                  <a:gd name="T8" fmla="*/ 17 w 33"/>
                  <a:gd name="T9" fmla="*/ 28 h 33"/>
                  <a:gd name="T10" fmla="*/ 23 w 33"/>
                  <a:gd name="T11" fmla="*/ 23 h 33"/>
                  <a:gd name="T12" fmla="*/ 28 w 33"/>
                  <a:gd name="T13" fmla="*/ 19 h 33"/>
                  <a:gd name="T14" fmla="*/ 30 w 33"/>
                  <a:gd name="T15" fmla="*/ 12 h 33"/>
                  <a:gd name="T16" fmla="*/ 31 w 33"/>
                  <a:gd name="T17" fmla="*/ 7 h 33"/>
                  <a:gd name="T18" fmla="*/ 33 w 33"/>
                  <a:gd name="T19" fmla="*/ 0 h 33"/>
                  <a:gd name="T20" fmla="*/ 24 w 33"/>
                  <a:gd name="T21" fmla="*/ 0 h 33"/>
                  <a:gd name="T22" fmla="*/ 24 w 33"/>
                  <a:gd name="T23" fmla="*/ 5 h 33"/>
                  <a:gd name="T24" fmla="*/ 23 w 33"/>
                  <a:gd name="T25" fmla="*/ 9 h 33"/>
                  <a:gd name="T26" fmla="*/ 21 w 33"/>
                  <a:gd name="T27" fmla="*/ 14 h 33"/>
                  <a:gd name="T28" fmla="*/ 17 w 33"/>
                  <a:gd name="T29" fmla="*/ 17 h 33"/>
                  <a:gd name="T30" fmla="*/ 14 w 33"/>
                  <a:gd name="T31" fmla="*/ 21 h 33"/>
                  <a:gd name="T32" fmla="*/ 9 w 33"/>
                  <a:gd name="T33" fmla="*/ 23 h 33"/>
                  <a:gd name="T34" fmla="*/ 5 w 33"/>
                  <a:gd name="T35" fmla="*/ 24 h 33"/>
                  <a:gd name="T36" fmla="*/ 0 w 33"/>
                  <a:gd name="T37" fmla="*/ 24 h 33"/>
                  <a:gd name="T38" fmla="*/ 0 w 33"/>
                  <a:gd name="T39" fmla="*/ 24 h 33"/>
                  <a:gd name="T40" fmla="*/ 0 w 33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0" y="33"/>
                    </a:moveTo>
                    <a:lnTo>
                      <a:pt x="0" y="33"/>
                    </a:lnTo>
                    <a:lnTo>
                      <a:pt x="7" y="33"/>
                    </a:lnTo>
                    <a:lnTo>
                      <a:pt x="12" y="30"/>
                    </a:lnTo>
                    <a:lnTo>
                      <a:pt x="17" y="28"/>
                    </a:lnTo>
                    <a:lnTo>
                      <a:pt x="23" y="23"/>
                    </a:lnTo>
                    <a:lnTo>
                      <a:pt x="28" y="19"/>
                    </a:lnTo>
                    <a:lnTo>
                      <a:pt x="30" y="12"/>
                    </a:lnTo>
                    <a:lnTo>
                      <a:pt x="31" y="7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23" y="9"/>
                    </a:lnTo>
                    <a:lnTo>
                      <a:pt x="21" y="14"/>
                    </a:lnTo>
                    <a:lnTo>
                      <a:pt x="17" y="17"/>
                    </a:lnTo>
                    <a:lnTo>
                      <a:pt x="14" y="21"/>
                    </a:lnTo>
                    <a:lnTo>
                      <a:pt x="9" y="23"/>
                    </a:lnTo>
                    <a:lnTo>
                      <a:pt x="5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7" name="Freeform 121"/>
              <p:cNvSpPr>
                <a:spLocks/>
              </p:cNvSpPr>
              <p:nvPr/>
            </p:nvSpPr>
            <p:spPr bwMode="auto">
              <a:xfrm>
                <a:off x="4807" y="2096"/>
                <a:ext cx="34" cy="33"/>
              </a:xfrm>
              <a:custGeom>
                <a:avLst/>
                <a:gdLst>
                  <a:gd name="T0" fmla="*/ 0 w 34"/>
                  <a:gd name="T1" fmla="*/ 0 h 33"/>
                  <a:gd name="T2" fmla="*/ 0 w 34"/>
                  <a:gd name="T3" fmla="*/ 0 h 33"/>
                  <a:gd name="T4" fmla="*/ 0 w 34"/>
                  <a:gd name="T5" fmla="*/ 7 h 33"/>
                  <a:gd name="T6" fmla="*/ 2 w 34"/>
                  <a:gd name="T7" fmla="*/ 12 h 33"/>
                  <a:gd name="T8" fmla="*/ 6 w 34"/>
                  <a:gd name="T9" fmla="*/ 19 h 33"/>
                  <a:gd name="T10" fmla="*/ 9 w 34"/>
                  <a:gd name="T11" fmla="*/ 23 h 33"/>
                  <a:gd name="T12" fmla="*/ 15 w 34"/>
                  <a:gd name="T13" fmla="*/ 28 h 33"/>
                  <a:gd name="T14" fmla="*/ 20 w 34"/>
                  <a:gd name="T15" fmla="*/ 30 h 33"/>
                  <a:gd name="T16" fmla="*/ 27 w 34"/>
                  <a:gd name="T17" fmla="*/ 33 h 33"/>
                  <a:gd name="T18" fmla="*/ 34 w 34"/>
                  <a:gd name="T19" fmla="*/ 33 h 33"/>
                  <a:gd name="T20" fmla="*/ 34 w 34"/>
                  <a:gd name="T21" fmla="*/ 24 h 33"/>
                  <a:gd name="T22" fmla="*/ 29 w 34"/>
                  <a:gd name="T23" fmla="*/ 24 h 33"/>
                  <a:gd name="T24" fmla="*/ 23 w 34"/>
                  <a:gd name="T25" fmla="*/ 23 h 33"/>
                  <a:gd name="T26" fmla="*/ 20 w 34"/>
                  <a:gd name="T27" fmla="*/ 21 h 33"/>
                  <a:gd name="T28" fmla="*/ 16 w 34"/>
                  <a:gd name="T29" fmla="*/ 17 h 33"/>
                  <a:gd name="T30" fmla="*/ 13 w 34"/>
                  <a:gd name="T31" fmla="*/ 14 h 33"/>
                  <a:gd name="T32" fmla="*/ 11 w 34"/>
                  <a:gd name="T33" fmla="*/ 9 h 33"/>
                  <a:gd name="T34" fmla="*/ 9 w 34"/>
                  <a:gd name="T35" fmla="*/ 5 h 33"/>
                  <a:gd name="T36" fmla="*/ 9 w 34"/>
                  <a:gd name="T37" fmla="*/ 0 h 33"/>
                  <a:gd name="T38" fmla="*/ 9 w 34"/>
                  <a:gd name="T39" fmla="*/ 0 h 33"/>
                  <a:gd name="T40" fmla="*/ 0 w 34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3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9"/>
                    </a:lnTo>
                    <a:lnTo>
                      <a:pt x="9" y="23"/>
                    </a:lnTo>
                    <a:lnTo>
                      <a:pt x="15" y="28"/>
                    </a:lnTo>
                    <a:lnTo>
                      <a:pt x="20" y="30"/>
                    </a:lnTo>
                    <a:lnTo>
                      <a:pt x="27" y="33"/>
                    </a:lnTo>
                    <a:lnTo>
                      <a:pt x="34" y="33"/>
                    </a:lnTo>
                    <a:lnTo>
                      <a:pt x="34" y="24"/>
                    </a:lnTo>
                    <a:lnTo>
                      <a:pt x="29" y="24"/>
                    </a:lnTo>
                    <a:lnTo>
                      <a:pt x="23" y="23"/>
                    </a:lnTo>
                    <a:lnTo>
                      <a:pt x="20" y="21"/>
                    </a:lnTo>
                    <a:lnTo>
                      <a:pt x="16" y="17"/>
                    </a:lnTo>
                    <a:lnTo>
                      <a:pt x="13" y="14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8" name="Freeform 122"/>
              <p:cNvSpPr>
                <a:spLocks/>
              </p:cNvSpPr>
              <p:nvPr/>
            </p:nvSpPr>
            <p:spPr bwMode="auto">
              <a:xfrm>
                <a:off x="4964" y="2066"/>
                <a:ext cx="58" cy="58"/>
              </a:xfrm>
              <a:custGeom>
                <a:avLst/>
                <a:gdLst>
                  <a:gd name="T0" fmla="*/ 0 w 58"/>
                  <a:gd name="T1" fmla="*/ 30 h 58"/>
                  <a:gd name="T2" fmla="*/ 1 w 58"/>
                  <a:gd name="T3" fmla="*/ 24 h 58"/>
                  <a:gd name="T4" fmla="*/ 3 w 58"/>
                  <a:gd name="T5" fmla="*/ 17 h 58"/>
                  <a:gd name="T6" fmla="*/ 5 w 58"/>
                  <a:gd name="T7" fmla="*/ 14 h 58"/>
                  <a:gd name="T8" fmla="*/ 8 w 58"/>
                  <a:gd name="T9" fmla="*/ 9 h 58"/>
                  <a:gd name="T10" fmla="*/ 14 w 58"/>
                  <a:gd name="T11" fmla="*/ 5 h 58"/>
                  <a:gd name="T12" fmla="*/ 17 w 58"/>
                  <a:gd name="T13" fmla="*/ 3 h 58"/>
                  <a:gd name="T14" fmla="*/ 24 w 58"/>
                  <a:gd name="T15" fmla="*/ 2 h 58"/>
                  <a:gd name="T16" fmla="*/ 29 w 58"/>
                  <a:gd name="T17" fmla="*/ 0 h 58"/>
                  <a:gd name="T18" fmla="*/ 35 w 58"/>
                  <a:gd name="T19" fmla="*/ 2 h 58"/>
                  <a:gd name="T20" fmla="*/ 40 w 58"/>
                  <a:gd name="T21" fmla="*/ 3 h 58"/>
                  <a:gd name="T22" fmla="*/ 45 w 58"/>
                  <a:gd name="T23" fmla="*/ 5 h 58"/>
                  <a:gd name="T24" fmla="*/ 51 w 58"/>
                  <a:gd name="T25" fmla="*/ 9 h 58"/>
                  <a:gd name="T26" fmla="*/ 54 w 58"/>
                  <a:gd name="T27" fmla="*/ 14 h 58"/>
                  <a:gd name="T28" fmla="*/ 56 w 58"/>
                  <a:gd name="T29" fmla="*/ 17 h 58"/>
                  <a:gd name="T30" fmla="*/ 58 w 58"/>
                  <a:gd name="T31" fmla="*/ 24 h 58"/>
                  <a:gd name="T32" fmla="*/ 58 w 58"/>
                  <a:gd name="T33" fmla="*/ 30 h 58"/>
                  <a:gd name="T34" fmla="*/ 58 w 58"/>
                  <a:gd name="T35" fmla="*/ 35 h 58"/>
                  <a:gd name="T36" fmla="*/ 56 w 58"/>
                  <a:gd name="T37" fmla="*/ 40 h 58"/>
                  <a:gd name="T38" fmla="*/ 54 w 58"/>
                  <a:gd name="T39" fmla="*/ 46 h 58"/>
                  <a:gd name="T40" fmla="*/ 51 w 58"/>
                  <a:gd name="T41" fmla="*/ 51 h 58"/>
                  <a:gd name="T42" fmla="*/ 45 w 58"/>
                  <a:gd name="T43" fmla="*/ 54 h 58"/>
                  <a:gd name="T44" fmla="*/ 40 w 58"/>
                  <a:gd name="T45" fmla="*/ 56 h 58"/>
                  <a:gd name="T46" fmla="*/ 35 w 58"/>
                  <a:gd name="T47" fmla="*/ 58 h 58"/>
                  <a:gd name="T48" fmla="*/ 29 w 58"/>
                  <a:gd name="T49" fmla="*/ 58 h 58"/>
                  <a:gd name="T50" fmla="*/ 24 w 58"/>
                  <a:gd name="T51" fmla="*/ 58 h 58"/>
                  <a:gd name="T52" fmla="*/ 17 w 58"/>
                  <a:gd name="T53" fmla="*/ 56 h 58"/>
                  <a:gd name="T54" fmla="*/ 14 w 58"/>
                  <a:gd name="T55" fmla="*/ 54 h 58"/>
                  <a:gd name="T56" fmla="*/ 8 w 58"/>
                  <a:gd name="T57" fmla="*/ 51 h 58"/>
                  <a:gd name="T58" fmla="*/ 5 w 58"/>
                  <a:gd name="T59" fmla="*/ 46 h 58"/>
                  <a:gd name="T60" fmla="*/ 3 w 58"/>
                  <a:gd name="T61" fmla="*/ 40 h 58"/>
                  <a:gd name="T62" fmla="*/ 1 w 58"/>
                  <a:gd name="T63" fmla="*/ 35 h 58"/>
                  <a:gd name="T64" fmla="*/ 0 w 58"/>
                  <a:gd name="T65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58">
                    <a:moveTo>
                      <a:pt x="0" y="30"/>
                    </a:moveTo>
                    <a:lnTo>
                      <a:pt x="1" y="24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24" y="2"/>
                    </a:lnTo>
                    <a:lnTo>
                      <a:pt x="29" y="0"/>
                    </a:lnTo>
                    <a:lnTo>
                      <a:pt x="35" y="2"/>
                    </a:lnTo>
                    <a:lnTo>
                      <a:pt x="40" y="3"/>
                    </a:lnTo>
                    <a:lnTo>
                      <a:pt x="45" y="5"/>
                    </a:lnTo>
                    <a:lnTo>
                      <a:pt x="51" y="9"/>
                    </a:lnTo>
                    <a:lnTo>
                      <a:pt x="54" y="14"/>
                    </a:lnTo>
                    <a:lnTo>
                      <a:pt x="56" y="17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6" y="40"/>
                    </a:lnTo>
                    <a:lnTo>
                      <a:pt x="54" y="46"/>
                    </a:lnTo>
                    <a:lnTo>
                      <a:pt x="51" y="51"/>
                    </a:lnTo>
                    <a:lnTo>
                      <a:pt x="45" y="54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29" y="58"/>
                    </a:lnTo>
                    <a:lnTo>
                      <a:pt x="24" y="58"/>
                    </a:lnTo>
                    <a:lnTo>
                      <a:pt x="17" y="56"/>
                    </a:lnTo>
                    <a:lnTo>
                      <a:pt x="14" y="54"/>
                    </a:lnTo>
                    <a:lnTo>
                      <a:pt x="8" y="51"/>
                    </a:lnTo>
                    <a:lnTo>
                      <a:pt x="5" y="46"/>
                    </a:lnTo>
                    <a:lnTo>
                      <a:pt x="3" y="40"/>
                    </a:lnTo>
                    <a:lnTo>
                      <a:pt x="1" y="3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9" name="Freeform 123"/>
              <p:cNvSpPr>
                <a:spLocks/>
              </p:cNvSpPr>
              <p:nvPr/>
            </p:nvSpPr>
            <p:spPr bwMode="auto">
              <a:xfrm>
                <a:off x="4960" y="2062"/>
                <a:ext cx="33" cy="34"/>
              </a:xfrm>
              <a:custGeom>
                <a:avLst/>
                <a:gdLst>
                  <a:gd name="T0" fmla="*/ 33 w 33"/>
                  <a:gd name="T1" fmla="*/ 0 h 34"/>
                  <a:gd name="T2" fmla="*/ 33 w 33"/>
                  <a:gd name="T3" fmla="*/ 0 h 34"/>
                  <a:gd name="T4" fmla="*/ 26 w 33"/>
                  <a:gd name="T5" fmla="*/ 0 h 34"/>
                  <a:gd name="T6" fmla="*/ 19 w 33"/>
                  <a:gd name="T7" fmla="*/ 2 h 34"/>
                  <a:gd name="T8" fmla="*/ 14 w 33"/>
                  <a:gd name="T9" fmla="*/ 6 h 34"/>
                  <a:gd name="T10" fmla="*/ 9 w 33"/>
                  <a:gd name="T11" fmla="*/ 9 h 34"/>
                  <a:gd name="T12" fmla="*/ 5 w 33"/>
                  <a:gd name="T13" fmla="*/ 14 h 34"/>
                  <a:gd name="T14" fmla="*/ 2 w 33"/>
                  <a:gd name="T15" fmla="*/ 20 h 34"/>
                  <a:gd name="T16" fmla="*/ 0 w 33"/>
                  <a:gd name="T17" fmla="*/ 27 h 34"/>
                  <a:gd name="T18" fmla="*/ 0 w 33"/>
                  <a:gd name="T19" fmla="*/ 34 h 34"/>
                  <a:gd name="T20" fmla="*/ 9 w 33"/>
                  <a:gd name="T21" fmla="*/ 34 h 34"/>
                  <a:gd name="T22" fmla="*/ 9 w 33"/>
                  <a:gd name="T23" fmla="*/ 28 h 34"/>
                  <a:gd name="T24" fmla="*/ 11 w 33"/>
                  <a:gd name="T25" fmla="*/ 23 h 34"/>
                  <a:gd name="T26" fmla="*/ 12 w 33"/>
                  <a:gd name="T27" fmla="*/ 20 h 34"/>
                  <a:gd name="T28" fmla="*/ 16 w 33"/>
                  <a:gd name="T29" fmla="*/ 16 h 34"/>
                  <a:gd name="T30" fmla="*/ 19 w 33"/>
                  <a:gd name="T31" fmla="*/ 13 h 34"/>
                  <a:gd name="T32" fmla="*/ 23 w 33"/>
                  <a:gd name="T33" fmla="*/ 11 h 34"/>
                  <a:gd name="T34" fmla="*/ 28 w 33"/>
                  <a:gd name="T35" fmla="*/ 9 h 34"/>
                  <a:gd name="T36" fmla="*/ 33 w 33"/>
                  <a:gd name="T37" fmla="*/ 9 h 34"/>
                  <a:gd name="T38" fmla="*/ 33 w 33"/>
                  <a:gd name="T39" fmla="*/ 9 h 34"/>
                  <a:gd name="T40" fmla="*/ 33 w 33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4">
                    <a:moveTo>
                      <a:pt x="33" y="0"/>
                    </a:moveTo>
                    <a:lnTo>
                      <a:pt x="33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4" y="6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2" y="20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9" y="34"/>
                    </a:lnTo>
                    <a:lnTo>
                      <a:pt x="9" y="28"/>
                    </a:lnTo>
                    <a:lnTo>
                      <a:pt x="11" y="23"/>
                    </a:lnTo>
                    <a:lnTo>
                      <a:pt x="12" y="20"/>
                    </a:lnTo>
                    <a:lnTo>
                      <a:pt x="16" y="16"/>
                    </a:lnTo>
                    <a:lnTo>
                      <a:pt x="19" y="13"/>
                    </a:lnTo>
                    <a:lnTo>
                      <a:pt x="23" y="11"/>
                    </a:lnTo>
                    <a:lnTo>
                      <a:pt x="28" y="9"/>
                    </a:lnTo>
                    <a:lnTo>
                      <a:pt x="33" y="9"/>
                    </a:lnTo>
                    <a:lnTo>
                      <a:pt x="33" y="9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0" name="Freeform 124"/>
              <p:cNvSpPr>
                <a:spLocks/>
              </p:cNvSpPr>
              <p:nvPr/>
            </p:nvSpPr>
            <p:spPr bwMode="auto">
              <a:xfrm>
                <a:off x="4993" y="2062"/>
                <a:ext cx="34" cy="34"/>
              </a:xfrm>
              <a:custGeom>
                <a:avLst/>
                <a:gdLst>
                  <a:gd name="T0" fmla="*/ 34 w 34"/>
                  <a:gd name="T1" fmla="*/ 34 h 34"/>
                  <a:gd name="T2" fmla="*/ 34 w 34"/>
                  <a:gd name="T3" fmla="*/ 34 h 34"/>
                  <a:gd name="T4" fmla="*/ 34 w 34"/>
                  <a:gd name="T5" fmla="*/ 27 h 34"/>
                  <a:gd name="T6" fmla="*/ 30 w 34"/>
                  <a:gd name="T7" fmla="*/ 20 h 34"/>
                  <a:gd name="T8" fmla="*/ 29 w 34"/>
                  <a:gd name="T9" fmla="*/ 14 h 34"/>
                  <a:gd name="T10" fmla="*/ 23 w 34"/>
                  <a:gd name="T11" fmla="*/ 9 h 34"/>
                  <a:gd name="T12" fmla="*/ 18 w 34"/>
                  <a:gd name="T13" fmla="*/ 6 h 34"/>
                  <a:gd name="T14" fmla="*/ 13 w 34"/>
                  <a:gd name="T15" fmla="*/ 2 h 34"/>
                  <a:gd name="T16" fmla="*/ 7 w 34"/>
                  <a:gd name="T17" fmla="*/ 0 h 34"/>
                  <a:gd name="T18" fmla="*/ 0 w 34"/>
                  <a:gd name="T19" fmla="*/ 0 h 34"/>
                  <a:gd name="T20" fmla="*/ 0 w 34"/>
                  <a:gd name="T21" fmla="*/ 9 h 34"/>
                  <a:gd name="T22" fmla="*/ 6 w 34"/>
                  <a:gd name="T23" fmla="*/ 9 h 34"/>
                  <a:gd name="T24" fmla="*/ 9 w 34"/>
                  <a:gd name="T25" fmla="*/ 11 h 34"/>
                  <a:gd name="T26" fmla="*/ 14 w 34"/>
                  <a:gd name="T27" fmla="*/ 13 h 34"/>
                  <a:gd name="T28" fmla="*/ 18 w 34"/>
                  <a:gd name="T29" fmla="*/ 16 h 34"/>
                  <a:gd name="T30" fmla="*/ 22 w 34"/>
                  <a:gd name="T31" fmla="*/ 20 h 34"/>
                  <a:gd name="T32" fmla="*/ 23 w 34"/>
                  <a:gd name="T33" fmla="*/ 23 h 34"/>
                  <a:gd name="T34" fmla="*/ 25 w 34"/>
                  <a:gd name="T35" fmla="*/ 28 h 34"/>
                  <a:gd name="T36" fmla="*/ 25 w 34"/>
                  <a:gd name="T37" fmla="*/ 34 h 34"/>
                  <a:gd name="T38" fmla="*/ 25 w 34"/>
                  <a:gd name="T39" fmla="*/ 34 h 34"/>
                  <a:gd name="T40" fmla="*/ 34 w 34"/>
                  <a:gd name="T4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4">
                    <a:moveTo>
                      <a:pt x="34" y="34"/>
                    </a:moveTo>
                    <a:lnTo>
                      <a:pt x="34" y="34"/>
                    </a:lnTo>
                    <a:lnTo>
                      <a:pt x="34" y="27"/>
                    </a:lnTo>
                    <a:lnTo>
                      <a:pt x="30" y="20"/>
                    </a:lnTo>
                    <a:lnTo>
                      <a:pt x="29" y="14"/>
                    </a:lnTo>
                    <a:lnTo>
                      <a:pt x="23" y="9"/>
                    </a:lnTo>
                    <a:lnTo>
                      <a:pt x="18" y="6"/>
                    </a:lnTo>
                    <a:lnTo>
                      <a:pt x="13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14" y="13"/>
                    </a:lnTo>
                    <a:lnTo>
                      <a:pt x="18" y="16"/>
                    </a:lnTo>
                    <a:lnTo>
                      <a:pt x="22" y="20"/>
                    </a:lnTo>
                    <a:lnTo>
                      <a:pt x="23" y="23"/>
                    </a:lnTo>
                    <a:lnTo>
                      <a:pt x="25" y="28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1" name="Freeform 125"/>
              <p:cNvSpPr>
                <a:spLocks/>
              </p:cNvSpPr>
              <p:nvPr/>
            </p:nvSpPr>
            <p:spPr bwMode="auto">
              <a:xfrm>
                <a:off x="4993" y="2096"/>
                <a:ext cx="34" cy="33"/>
              </a:xfrm>
              <a:custGeom>
                <a:avLst/>
                <a:gdLst>
                  <a:gd name="T0" fmla="*/ 0 w 34"/>
                  <a:gd name="T1" fmla="*/ 33 h 33"/>
                  <a:gd name="T2" fmla="*/ 0 w 34"/>
                  <a:gd name="T3" fmla="*/ 33 h 33"/>
                  <a:gd name="T4" fmla="*/ 7 w 34"/>
                  <a:gd name="T5" fmla="*/ 33 h 33"/>
                  <a:gd name="T6" fmla="*/ 13 w 34"/>
                  <a:gd name="T7" fmla="*/ 30 h 33"/>
                  <a:gd name="T8" fmla="*/ 18 w 34"/>
                  <a:gd name="T9" fmla="*/ 28 h 33"/>
                  <a:gd name="T10" fmla="*/ 23 w 34"/>
                  <a:gd name="T11" fmla="*/ 23 h 33"/>
                  <a:gd name="T12" fmla="*/ 29 w 34"/>
                  <a:gd name="T13" fmla="*/ 19 h 33"/>
                  <a:gd name="T14" fmla="*/ 30 w 34"/>
                  <a:gd name="T15" fmla="*/ 12 h 33"/>
                  <a:gd name="T16" fmla="*/ 34 w 34"/>
                  <a:gd name="T17" fmla="*/ 7 h 33"/>
                  <a:gd name="T18" fmla="*/ 34 w 34"/>
                  <a:gd name="T19" fmla="*/ 0 h 33"/>
                  <a:gd name="T20" fmla="*/ 25 w 34"/>
                  <a:gd name="T21" fmla="*/ 0 h 33"/>
                  <a:gd name="T22" fmla="*/ 25 w 34"/>
                  <a:gd name="T23" fmla="*/ 5 h 33"/>
                  <a:gd name="T24" fmla="*/ 23 w 34"/>
                  <a:gd name="T25" fmla="*/ 9 h 33"/>
                  <a:gd name="T26" fmla="*/ 22 w 34"/>
                  <a:gd name="T27" fmla="*/ 14 h 33"/>
                  <a:gd name="T28" fmla="*/ 18 w 34"/>
                  <a:gd name="T29" fmla="*/ 17 h 33"/>
                  <a:gd name="T30" fmla="*/ 14 w 34"/>
                  <a:gd name="T31" fmla="*/ 21 h 33"/>
                  <a:gd name="T32" fmla="*/ 9 w 34"/>
                  <a:gd name="T33" fmla="*/ 23 h 33"/>
                  <a:gd name="T34" fmla="*/ 6 w 34"/>
                  <a:gd name="T35" fmla="*/ 24 h 33"/>
                  <a:gd name="T36" fmla="*/ 0 w 34"/>
                  <a:gd name="T37" fmla="*/ 24 h 33"/>
                  <a:gd name="T38" fmla="*/ 0 w 34"/>
                  <a:gd name="T39" fmla="*/ 24 h 33"/>
                  <a:gd name="T40" fmla="*/ 0 w 34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3">
                    <a:moveTo>
                      <a:pt x="0" y="33"/>
                    </a:moveTo>
                    <a:lnTo>
                      <a:pt x="0" y="33"/>
                    </a:lnTo>
                    <a:lnTo>
                      <a:pt x="7" y="33"/>
                    </a:lnTo>
                    <a:lnTo>
                      <a:pt x="13" y="30"/>
                    </a:lnTo>
                    <a:lnTo>
                      <a:pt x="18" y="28"/>
                    </a:lnTo>
                    <a:lnTo>
                      <a:pt x="23" y="23"/>
                    </a:lnTo>
                    <a:lnTo>
                      <a:pt x="29" y="19"/>
                    </a:lnTo>
                    <a:lnTo>
                      <a:pt x="30" y="12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25" y="5"/>
                    </a:lnTo>
                    <a:lnTo>
                      <a:pt x="23" y="9"/>
                    </a:lnTo>
                    <a:lnTo>
                      <a:pt x="22" y="14"/>
                    </a:lnTo>
                    <a:lnTo>
                      <a:pt x="18" y="17"/>
                    </a:lnTo>
                    <a:lnTo>
                      <a:pt x="14" y="21"/>
                    </a:lnTo>
                    <a:lnTo>
                      <a:pt x="9" y="23"/>
                    </a:lnTo>
                    <a:lnTo>
                      <a:pt x="6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2" name="Freeform 126"/>
              <p:cNvSpPr>
                <a:spLocks/>
              </p:cNvSpPr>
              <p:nvPr/>
            </p:nvSpPr>
            <p:spPr bwMode="auto">
              <a:xfrm>
                <a:off x="4960" y="2096"/>
                <a:ext cx="33" cy="33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7 h 33"/>
                  <a:gd name="T6" fmla="*/ 2 w 33"/>
                  <a:gd name="T7" fmla="*/ 12 h 33"/>
                  <a:gd name="T8" fmla="*/ 5 w 33"/>
                  <a:gd name="T9" fmla="*/ 19 h 33"/>
                  <a:gd name="T10" fmla="*/ 9 w 33"/>
                  <a:gd name="T11" fmla="*/ 23 h 33"/>
                  <a:gd name="T12" fmla="*/ 14 w 33"/>
                  <a:gd name="T13" fmla="*/ 28 h 33"/>
                  <a:gd name="T14" fmla="*/ 19 w 33"/>
                  <a:gd name="T15" fmla="*/ 30 h 33"/>
                  <a:gd name="T16" fmla="*/ 26 w 33"/>
                  <a:gd name="T17" fmla="*/ 33 h 33"/>
                  <a:gd name="T18" fmla="*/ 33 w 33"/>
                  <a:gd name="T19" fmla="*/ 33 h 33"/>
                  <a:gd name="T20" fmla="*/ 33 w 33"/>
                  <a:gd name="T21" fmla="*/ 24 h 33"/>
                  <a:gd name="T22" fmla="*/ 28 w 33"/>
                  <a:gd name="T23" fmla="*/ 24 h 33"/>
                  <a:gd name="T24" fmla="*/ 23 w 33"/>
                  <a:gd name="T25" fmla="*/ 23 h 33"/>
                  <a:gd name="T26" fmla="*/ 19 w 33"/>
                  <a:gd name="T27" fmla="*/ 21 h 33"/>
                  <a:gd name="T28" fmla="*/ 16 w 33"/>
                  <a:gd name="T29" fmla="*/ 17 h 33"/>
                  <a:gd name="T30" fmla="*/ 12 w 33"/>
                  <a:gd name="T31" fmla="*/ 14 h 33"/>
                  <a:gd name="T32" fmla="*/ 11 w 33"/>
                  <a:gd name="T33" fmla="*/ 9 h 33"/>
                  <a:gd name="T34" fmla="*/ 9 w 33"/>
                  <a:gd name="T35" fmla="*/ 5 h 33"/>
                  <a:gd name="T36" fmla="*/ 9 w 33"/>
                  <a:gd name="T37" fmla="*/ 0 h 33"/>
                  <a:gd name="T38" fmla="*/ 9 w 33"/>
                  <a:gd name="T39" fmla="*/ 0 h 33"/>
                  <a:gd name="T40" fmla="*/ 0 w 33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0" y="0"/>
                    </a:moveTo>
                    <a:lnTo>
                      <a:pt x="0" y="0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5" y="19"/>
                    </a:lnTo>
                    <a:lnTo>
                      <a:pt x="9" y="23"/>
                    </a:lnTo>
                    <a:lnTo>
                      <a:pt x="14" y="28"/>
                    </a:lnTo>
                    <a:lnTo>
                      <a:pt x="19" y="30"/>
                    </a:lnTo>
                    <a:lnTo>
                      <a:pt x="26" y="33"/>
                    </a:lnTo>
                    <a:lnTo>
                      <a:pt x="33" y="33"/>
                    </a:lnTo>
                    <a:lnTo>
                      <a:pt x="33" y="24"/>
                    </a:lnTo>
                    <a:lnTo>
                      <a:pt x="28" y="24"/>
                    </a:lnTo>
                    <a:lnTo>
                      <a:pt x="23" y="23"/>
                    </a:lnTo>
                    <a:lnTo>
                      <a:pt x="19" y="21"/>
                    </a:lnTo>
                    <a:lnTo>
                      <a:pt x="16" y="17"/>
                    </a:lnTo>
                    <a:lnTo>
                      <a:pt x="12" y="14"/>
                    </a:lnTo>
                    <a:lnTo>
                      <a:pt x="11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3" name="Freeform 127"/>
              <p:cNvSpPr>
                <a:spLocks/>
              </p:cNvSpPr>
              <p:nvPr/>
            </p:nvSpPr>
            <p:spPr bwMode="auto">
              <a:xfrm>
                <a:off x="3999" y="1055"/>
                <a:ext cx="58" cy="58"/>
              </a:xfrm>
              <a:custGeom>
                <a:avLst/>
                <a:gdLst>
                  <a:gd name="T0" fmla="*/ 0 w 58"/>
                  <a:gd name="T1" fmla="*/ 30 h 58"/>
                  <a:gd name="T2" fmla="*/ 0 w 58"/>
                  <a:gd name="T3" fmla="*/ 23 h 58"/>
                  <a:gd name="T4" fmla="*/ 1 w 58"/>
                  <a:gd name="T5" fmla="*/ 18 h 58"/>
                  <a:gd name="T6" fmla="*/ 5 w 58"/>
                  <a:gd name="T7" fmla="*/ 12 h 58"/>
                  <a:gd name="T8" fmla="*/ 9 w 58"/>
                  <a:gd name="T9" fmla="*/ 9 h 58"/>
                  <a:gd name="T10" fmla="*/ 12 w 58"/>
                  <a:gd name="T11" fmla="*/ 5 h 58"/>
                  <a:gd name="T12" fmla="*/ 17 w 58"/>
                  <a:gd name="T13" fmla="*/ 2 h 58"/>
                  <a:gd name="T14" fmla="*/ 23 w 58"/>
                  <a:gd name="T15" fmla="*/ 0 h 58"/>
                  <a:gd name="T16" fmla="*/ 28 w 58"/>
                  <a:gd name="T17" fmla="*/ 0 h 58"/>
                  <a:gd name="T18" fmla="*/ 35 w 58"/>
                  <a:gd name="T19" fmla="*/ 0 h 58"/>
                  <a:gd name="T20" fmla="*/ 40 w 58"/>
                  <a:gd name="T21" fmla="*/ 2 h 58"/>
                  <a:gd name="T22" fmla="*/ 45 w 58"/>
                  <a:gd name="T23" fmla="*/ 5 h 58"/>
                  <a:gd name="T24" fmla="*/ 49 w 58"/>
                  <a:gd name="T25" fmla="*/ 9 h 58"/>
                  <a:gd name="T26" fmla="*/ 52 w 58"/>
                  <a:gd name="T27" fmla="*/ 12 h 58"/>
                  <a:gd name="T28" fmla="*/ 56 w 58"/>
                  <a:gd name="T29" fmla="*/ 18 h 58"/>
                  <a:gd name="T30" fmla="*/ 58 w 58"/>
                  <a:gd name="T31" fmla="*/ 23 h 58"/>
                  <a:gd name="T32" fmla="*/ 58 w 58"/>
                  <a:gd name="T33" fmla="*/ 30 h 58"/>
                  <a:gd name="T34" fmla="*/ 58 w 58"/>
                  <a:gd name="T35" fmla="*/ 35 h 58"/>
                  <a:gd name="T36" fmla="*/ 56 w 58"/>
                  <a:gd name="T37" fmla="*/ 40 h 58"/>
                  <a:gd name="T38" fmla="*/ 52 w 58"/>
                  <a:gd name="T39" fmla="*/ 46 h 58"/>
                  <a:gd name="T40" fmla="*/ 49 w 58"/>
                  <a:gd name="T41" fmla="*/ 49 h 58"/>
                  <a:gd name="T42" fmla="*/ 45 w 58"/>
                  <a:gd name="T43" fmla="*/ 53 h 58"/>
                  <a:gd name="T44" fmla="*/ 40 w 58"/>
                  <a:gd name="T45" fmla="*/ 56 h 58"/>
                  <a:gd name="T46" fmla="*/ 35 w 58"/>
                  <a:gd name="T47" fmla="*/ 58 h 58"/>
                  <a:gd name="T48" fmla="*/ 28 w 58"/>
                  <a:gd name="T49" fmla="*/ 58 h 58"/>
                  <a:gd name="T50" fmla="*/ 23 w 58"/>
                  <a:gd name="T51" fmla="*/ 58 h 58"/>
                  <a:gd name="T52" fmla="*/ 17 w 58"/>
                  <a:gd name="T53" fmla="*/ 56 h 58"/>
                  <a:gd name="T54" fmla="*/ 12 w 58"/>
                  <a:gd name="T55" fmla="*/ 53 h 58"/>
                  <a:gd name="T56" fmla="*/ 9 w 58"/>
                  <a:gd name="T57" fmla="*/ 49 h 58"/>
                  <a:gd name="T58" fmla="*/ 5 w 58"/>
                  <a:gd name="T59" fmla="*/ 46 h 58"/>
                  <a:gd name="T60" fmla="*/ 1 w 58"/>
                  <a:gd name="T61" fmla="*/ 40 h 58"/>
                  <a:gd name="T62" fmla="*/ 0 w 58"/>
                  <a:gd name="T63" fmla="*/ 35 h 58"/>
                  <a:gd name="T64" fmla="*/ 0 w 58"/>
                  <a:gd name="T65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8" h="58">
                    <a:moveTo>
                      <a:pt x="0" y="30"/>
                    </a:moveTo>
                    <a:lnTo>
                      <a:pt x="0" y="23"/>
                    </a:lnTo>
                    <a:lnTo>
                      <a:pt x="1" y="18"/>
                    </a:lnTo>
                    <a:lnTo>
                      <a:pt x="5" y="12"/>
                    </a:lnTo>
                    <a:lnTo>
                      <a:pt x="9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0" y="2"/>
                    </a:lnTo>
                    <a:lnTo>
                      <a:pt x="45" y="5"/>
                    </a:lnTo>
                    <a:lnTo>
                      <a:pt x="49" y="9"/>
                    </a:lnTo>
                    <a:lnTo>
                      <a:pt x="52" y="12"/>
                    </a:lnTo>
                    <a:lnTo>
                      <a:pt x="56" y="18"/>
                    </a:lnTo>
                    <a:lnTo>
                      <a:pt x="58" y="23"/>
                    </a:lnTo>
                    <a:lnTo>
                      <a:pt x="58" y="30"/>
                    </a:lnTo>
                    <a:lnTo>
                      <a:pt x="58" y="35"/>
                    </a:lnTo>
                    <a:lnTo>
                      <a:pt x="56" y="40"/>
                    </a:lnTo>
                    <a:lnTo>
                      <a:pt x="52" y="46"/>
                    </a:lnTo>
                    <a:lnTo>
                      <a:pt x="49" y="49"/>
                    </a:lnTo>
                    <a:lnTo>
                      <a:pt x="45" y="53"/>
                    </a:lnTo>
                    <a:lnTo>
                      <a:pt x="40" y="56"/>
                    </a:lnTo>
                    <a:lnTo>
                      <a:pt x="35" y="58"/>
                    </a:lnTo>
                    <a:lnTo>
                      <a:pt x="28" y="58"/>
                    </a:lnTo>
                    <a:lnTo>
                      <a:pt x="23" y="58"/>
                    </a:lnTo>
                    <a:lnTo>
                      <a:pt x="17" y="56"/>
                    </a:lnTo>
                    <a:lnTo>
                      <a:pt x="12" y="53"/>
                    </a:lnTo>
                    <a:lnTo>
                      <a:pt x="9" y="49"/>
                    </a:lnTo>
                    <a:lnTo>
                      <a:pt x="5" y="46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4" name="Freeform 128"/>
              <p:cNvSpPr>
                <a:spLocks/>
              </p:cNvSpPr>
              <p:nvPr/>
            </p:nvSpPr>
            <p:spPr bwMode="auto">
              <a:xfrm>
                <a:off x="3993" y="1050"/>
                <a:ext cx="34" cy="35"/>
              </a:xfrm>
              <a:custGeom>
                <a:avLst/>
                <a:gdLst>
                  <a:gd name="T0" fmla="*/ 34 w 34"/>
                  <a:gd name="T1" fmla="*/ 0 h 35"/>
                  <a:gd name="T2" fmla="*/ 34 w 34"/>
                  <a:gd name="T3" fmla="*/ 0 h 35"/>
                  <a:gd name="T4" fmla="*/ 27 w 34"/>
                  <a:gd name="T5" fmla="*/ 2 h 35"/>
                  <a:gd name="T6" fmla="*/ 22 w 34"/>
                  <a:gd name="T7" fmla="*/ 3 h 35"/>
                  <a:gd name="T8" fmla="*/ 16 w 34"/>
                  <a:gd name="T9" fmla="*/ 7 h 35"/>
                  <a:gd name="T10" fmla="*/ 11 w 34"/>
                  <a:gd name="T11" fmla="*/ 10 h 35"/>
                  <a:gd name="T12" fmla="*/ 7 w 34"/>
                  <a:gd name="T13" fmla="*/ 16 h 35"/>
                  <a:gd name="T14" fmla="*/ 4 w 34"/>
                  <a:gd name="T15" fmla="*/ 21 h 35"/>
                  <a:gd name="T16" fmla="*/ 2 w 34"/>
                  <a:gd name="T17" fmla="*/ 28 h 35"/>
                  <a:gd name="T18" fmla="*/ 0 w 34"/>
                  <a:gd name="T19" fmla="*/ 35 h 35"/>
                  <a:gd name="T20" fmla="*/ 9 w 34"/>
                  <a:gd name="T21" fmla="*/ 35 h 35"/>
                  <a:gd name="T22" fmla="*/ 9 w 34"/>
                  <a:gd name="T23" fmla="*/ 30 h 35"/>
                  <a:gd name="T24" fmla="*/ 11 w 34"/>
                  <a:gd name="T25" fmla="*/ 24 h 35"/>
                  <a:gd name="T26" fmla="*/ 15 w 34"/>
                  <a:gd name="T27" fmla="*/ 21 h 35"/>
                  <a:gd name="T28" fmla="*/ 16 w 34"/>
                  <a:gd name="T29" fmla="*/ 17 h 35"/>
                  <a:gd name="T30" fmla="*/ 20 w 34"/>
                  <a:gd name="T31" fmla="*/ 14 h 35"/>
                  <a:gd name="T32" fmla="*/ 25 w 34"/>
                  <a:gd name="T33" fmla="*/ 10 h 35"/>
                  <a:gd name="T34" fmla="*/ 29 w 34"/>
                  <a:gd name="T35" fmla="*/ 10 h 35"/>
                  <a:gd name="T36" fmla="*/ 34 w 34"/>
                  <a:gd name="T37" fmla="*/ 9 h 35"/>
                  <a:gd name="T38" fmla="*/ 34 w 34"/>
                  <a:gd name="T39" fmla="*/ 9 h 35"/>
                  <a:gd name="T40" fmla="*/ 34 w 34"/>
                  <a:gd name="T4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5">
                    <a:moveTo>
                      <a:pt x="34" y="0"/>
                    </a:moveTo>
                    <a:lnTo>
                      <a:pt x="34" y="0"/>
                    </a:lnTo>
                    <a:lnTo>
                      <a:pt x="27" y="2"/>
                    </a:lnTo>
                    <a:lnTo>
                      <a:pt x="22" y="3"/>
                    </a:lnTo>
                    <a:lnTo>
                      <a:pt x="16" y="7"/>
                    </a:lnTo>
                    <a:lnTo>
                      <a:pt x="11" y="10"/>
                    </a:lnTo>
                    <a:lnTo>
                      <a:pt x="7" y="16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5"/>
                    </a:lnTo>
                    <a:lnTo>
                      <a:pt x="9" y="35"/>
                    </a:lnTo>
                    <a:lnTo>
                      <a:pt x="9" y="30"/>
                    </a:lnTo>
                    <a:lnTo>
                      <a:pt x="11" y="24"/>
                    </a:lnTo>
                    <a:lnTo>
                      <a:pt x="15" y="21"/>
                    </a:lnTo>
                    <a:lnTo>
                      <a:pt x="16" y="17"/>
                    </a:lnTo>
                    <a:lnTo>
                      <a:pt x="20" y="14"/>
                    </a:lnTo>
                    <a:lnTo>
                      <a:pt x="25" y="10"/>
                    </a:lnTo>
                    <a:lnTo>
                      <a:pt x="29" y="10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5" name="Freeform 129"/>
              <p:cNvSpPr>
                <a:spLocks/>
              </p:cNvSpPr>
              <p:nvPr/>
            </p:nvSpPr>
            <p:spPr bwMode="auto">
              <a:xfrm>
                <a:off x="4027" y="1050"/>
                <a:ext cx="33" cy="35"/>
              </a:xfrm>
              <a:custGeom>
                <a:avLst/>
                <a:gdLst>
                  <a:gd name="T0" fmla="*/ 33 w 33"/>
                  <a:gd name="T1" fmla="*/ 35 h 35"/>
                  <a:gd name="T2" fmla="*/ 33 w 33"/>
                  <a:gd name="T3" fmla="*/ 35 h 35"/>
                  <a:gd name="T4" fmla="*/ 33 w 33"/>
                  <a:gd name="T5" fmla="*/ 28 h 35"/>
                  <a:gd name="T6" fmla="*/ 31 w 33"/>
                  <a:gd name="T7" fmla="*/ 21 h 35"/>
                  <a:gd name="T8" fmla="*/ 28 w 33"/>
                  <a:gd name="T9" fmla="*/ 16 h 35"/>
                  <a:gd name="T10" fmla="*/ 24 w 33"/>
                  <a:gd name="T11" fmla="*/ 10 h 35"/>
                  <a:gd name="T12" fmla="*/ 19 w 33"/>
                  <a:gd name="T13" fmla="*/ 7 h 35"/>
                  <a:gd name="T14" fmla="*/ 14 w 33"/>
                  <a:gd name="T15" fmla="*/ 3 h 35"/>
                  <a:gd name="T16" fmla="*/ 7 w 33"/>
                  <a:gd name="T17" fmla="*/ 2 h 35"/>
                  <a:gd name="T18" fmla="*/ 0 w 33"/>
                  <a:gd name="T19" fmla="*/ 0 h 35"/>
                  <a:gd name="T20" fmla="*/ 0 w 33"/>
                  <a:gd name="T21" fmla="*/ 9 h 35"/>
                  <a:gd name="T22" fmla="*/ 5 w 33"/>
                  <a:gd name="T23" fmla="*/ 10 h 35"/>
                  <a:gd name="T24" fmla="*/ 10 w 33"/>
                  <a:gd name="T25" fmla="*/ 10 h 35"/>
                  <a:gd name="T26" fmla="*/ 14 w 33"/>
                  <a:gd name="T27" fmla="*/ 14 h 35"/>
                  <a:gd name="T28" fmla="*/ 17 w 33"/>
                  <a:gd name="T29" fmla="*/ 17 h 35"/>
                  <a:gd name="T30" fmla="*/ 21 w 33"/>
                  <a:gd name="T31" fmla="*/ 21 h 35"/>
                  <a:gd name="T32" fmla="*/ 23 w 33"/>
                  <a:gd name="T33" fmla="*/ 24 h 35"/>
                  <a:gd name="T34" fmla="*/ 24 w 33"/>
                  <a:gd name="T35" fmla="*/ 30 h 35"/>
                  <a:gd name="T36" fmla="*/ 24 w 33"/>
                  <a:gd name="T37" fmla="*/ 35 h 35"/>
                  <a:gd name="T38" fmla="*/ 24 w 33"/>
                  <a:gd name="T39" fmla="*/ 35 h 35"/>
                  <a:gd name="T40" fmla="*/ 33 w 33"/>
                  <a:gd name="T4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5">
                    <a:moveTo>
                      <a:pt x="33" y="35"/>
                    </a:moveTo>
                    <a:lnTo>
                      <a:pt x="33" y="35"/>
                    </a:lnTo>
                    <a:lnTo>
                      <a:pt x="33" y="28"/>
                    </a:lnTo>
                    <a:lnTo>
                      <a:pt x="31" y="21"/>
                    </a:lnTo>
                    <a:lnTo>
                      <a:pt x="28" y="16"/>
                    </a:lnTo>
                    <a:lnTo>
                      <a:pt x="24" y="10"/>
                    </a:lnTo>
                    <a:lnTo>
                      <a:pt x="19" y="7"/>
                    </a:lnTo>
                    <a:lnTo>
                      <a:pt x="14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5" y="10"/>
                    </a:lnTo>
                    <a:lnTo>
                      <a:pt x="10" y="10"/>
                    </a:lnTo>
                    <a:lnTo>
                      <a:pt x="14" y="14"/>
                    </a:lnTo>
                    <a:lnTo>
                      <a:pt x="17" y="17"/>
                    </a:lnTo>
                    <a:lnTo>
                      <a:pt x="21" y="21"/>
                    </a:lnTo>
                    <a:lnTo>
                      <a:pt x="23" y="24"/>
                    </a:lnTo>
                    <a:lnTo>
                      <a:pt x="24" y="30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6" name="Freeform 130"/>
              <p:cNvSpPr>
                <a:spLocks/>
              </p:cNvSpPr>
              <p:nvPr/>
            </p:nvSpPr>
            <p:spPr bwMode="auto">
              <a:xfrm>
                <a:off x="4027" y="1085"/>
                <a:ext cx="33" cy="33"/>
              </a:xfrm>
              <a:custGeom>
                <a:avLst/>
                <a:gdLst>
                  <a:gd name="T0" fmla="*/ 0 w 33"/>
                  <a:gd name="T1" fmla="*/ 33 h 33"/>
                  <a:gd name="T2" fmla="*/ 0 w 33"/>
                  <a:gd name="T3" fmla="*/ 33 h 33"/>
                  <a:gd name="T4" fmla="*/ 7 w 33"/>
                  <a:gd name="T5" fmla="*/ 32 h 33"/>
                  <a:gd name="T6" fmla="*/ 14 w 33"/>
                  <a:gd name="T7" fmla="*/ 30 h 33"/>
                  <a:gd name="T8" fmla="*/ 19 w 33"/>
                  <a:gd name="T9" fmla="*/ 26 h 33"/>
                  <a:gd name="T10" fmla="*/ 24 w 33"/>
                  <a:gd name="T11" fmla="*/ 23 h 33"/>
                  <a:gd name="T12" fmla="*/ 28 w 33"/>
                  <a:gd name="T13" fmla="*/ 18 h 33"/>
                  <a:gd name="T14" fmla="*/ 31 w 33"/>
                  <a:gd name="T15" fmla="*/ 12 h 33"/>
                  <a:gd name="T16" fmla="*/ 33 w 33"/>
                  <a:gd name="T17" fmla="*/ 5 h 33"/>
                  <a:gd name="T18" fmla="*/ 33 w 33"/>
                  <a:gd name="T19" fmla="*/ 0 h 33"/>
                  <a:gd name="T20" fmla="*/ 24 w 33"/>
                  <a:gd name="T21" fmla="*/ 0 h 33"/>
                  <a:gd name="T22" fmla="*/ 24 w 33"/>
                  <a:gd name="T23" fmla="*/ 3 h 33"/>
                  <a:gd name="T24" fmla="*/ 23 w 33"/>
                  <a:gd name="T25" fmla="*/ 9 h 33"/>
                  <a:gd name="T26" fmla="*/ 21 w 33"/>
                  <a:gd name="T27" fmla="*/ 12 h 33"/>
                  <a:gd name="T28" fmla="*/ 17 w 33"/>
                  <a:gd name="T29" fmla="*/ 18 h 33"/>
                  <a:gd name="T30" fmla="*/ 14 w 33"/>
                  <a:gd name="T31" fmla="*/ 19 h 33"/>
                  <a:gd name="T32" fmla="*/ 10 w 33"/>
                  <a:gd name="T33" fmla="*/ 23 h 33"/>
                  <a:gd name="T34" fmla="*/ 5 w 33"/>
                  <a:gd name="T35" fmla="*/ 23 h 33"/>
                  <a:gd name="T36" fmla="*/ 0 w 33"/>
                  <a:gd name="T37" fmla="*/ 25 h 33"/>
                  <a:gd name="T38" fmla="*/ 0 w 33"/>
                  <a:gd name="T39" fmla="*/ 25 h 33"/>
                  <a:gd name="T40" fmla="*/ 0 w 33"/>
                  <a:gd name="T4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" h="33">
                    <a:moveTo>
                      <a:pt x="0" y="33"/>
                    </a:moveTo>
                    <a:lnTo>
                      <a:pt x="0" y="33"/>
                    </a:lnTo>
                    <a:lnTo>
                      <a:pt x="7" y="32"/>
                    </a:lnTo>
                    <a:lnTo>
                      <a:pt x="14" y="30"/>
                    </a:lnTo>
                    <a:lnTo>
                      <a:pt x="19" y="26"/>
                    </a:lnTo>
                    <a:lnTo>
                      <a:pt x="24" y="23"/>
                    </a:lnTo>
                    <a:lnTo>
                      <a:pt x="28" y="18"/>
                    </a:lnTo>
                    <a:lnTo>
                      <a:pt x="31" y="12"/>
                    </a:lnTo>
                    <a:lnTo>
                      <a:pt x="33" y="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24" y="3"/>
                    </a:lnTo>
                    <a:lnTo>
                      <a:pt x="23" y="9"/>
                    </a:lnTo>
                    <a:lnTo>
                      <a:pt x="21" y="12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0" y="23"/>
                    </a:lnTo>
                    <a:lnTo>
                      <a:pt x="5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7" name="Freeform 131"/>
              <p:cNvSpPr>
                <a:spLocks/>
              </p:cNvSpPr>
              <p:nvPr/>
            </p:nvSpPr>
            <p:spPr bwMode="auto">
              <a:xfrm>
                <a:off x="3993" y="1085"/>
                <a:ext cx="34" cy="33"/>
              </a:xfrm>
              <a:custGeom>
                <a:avLst/>
                <a:gdLst>
                  <a:gd name="T0" fmla="*/ 0 w 34"/>
                  <a:gd name="T1" fmla="*/ 0 h 33"/>
                  <a:gd name="T2" fmla="*/ 0 w 34"/>
                  <a:gd name="T3" fmla="*/ 0 h 33"/>
                  <a:gd name="T4" fmla="*/ 2 w 34"/>
                  <a:gd name="T5" fmla="*/ 5 h 33"/>
                  <a:gd name="T6" fmla="*/ 4 w 34"/>
                  <a:gd name="T7" fmla="*/ 12 h 33"/>
                  <a:gd name="T8" fmla="*/ 7 w 34"/>
                  <a:gd name="T9" fmla="*/ 18 h 33"/>
                  <a:gd name="T10" fmla="*/ 11 w 34"/>
                  <a:gd name="T11" fmla="*/ 23 h 33"/>
                  <a:gd name="T12" fmla="*/ 16 w 34"/>
                  <a:gd name="T13" fmla="*/ 26 h 33"/>
                  <a:gd name="T14" fmla="*/ 22 w 34"/>
                  <a:gd name="T15" fmla="*/ 30 h 33"/>
                  <a:gd name="T16" fmla="*/ 27 w 34"/>
                  <a:gd name="T17" fmla="*/ 32 h 33"/>
                  <a:gd name="T18" fmla="*/ 34 w 34"/>
                  <a:gd name="T19" fmla="*/ 33 h 33"/>
                  <a:gd name="T20" fmla="*/ 34 w 34"/>
                  <a:gd name="T21" fmla="*/ 25 h 33"/>
                  <a:gd name="T22" fmla="*/ 29 w 34"/>
                  <a:gd name="T23" fmla="*/ 23 h 33"/>
                  <a:gd name="T24" fmla="*/ 25 w 34"/>
                  <a:gd name="T25" fmla="*/ 23 h 33"/>
                  <a:gd name="T26" fmla="*/ 20 w 34"/>
                  <a:gd name="T27" fmla="*/ 19 h 33"/>
                  <a:gd name="T28" fmla="*/ 16 w 34"/>
                  <a:gd name="T29" fmla="*/ 18 h 33"/>
                  <a:gd name="T30" fmla="*/ 15 w 34"/>
                  <a:gd name="T31" fmla="*/ 12 h 33"/>
                  <a:gd name="T32" fmla="*/ 11 w 34"/>
                  <a:gd name="T33" fmla="*/ 9 h 33"/>
                  <a:gd name="T34" fmla="*/ 9 w 34"/>
                  <a:gd name="T35" fmla="*/ 3 h 33"/>
                  <a:gd name="T36" fmla="*/ 9 w 34"/>
                  <a:gd name="T37" fmla="*/ 0 h 33"/>
                  <a:gd name="T38" fmla="*/ 9 w 34"/>
                  <a:gd name="T39" fmla="*/ 0 h 33"/>
                  <a:gd name="T40" fmla="*/ 0 w 34"/>
                  <a:gd name="T4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" h="33">
                    <a:moveTo>
                      <a:pt x="0" y="0"/>
                    </a:moveTo>
                    <a:lnTo>
                      <a:pt x="0" y="0"/>
                    </a:lnTo>
                    <a:lnTo>
                      <a:pt x="2" y="5"/>
                    </a:lnTo>
                    <a:lnTo>
                      <a:pt x="4" y="12"/>
                    </a:lnTo>
                    <a:lnTo>
                      <a:pt x="7" y="18"/>
                    </a:lnTo>
                    <a:lnTo>
                      <a:pt x="11" y="23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7" y="32"/>
                    </a:lnTo>
                    <a:lnTo>
                      <a:pt x="34" y="33"/>
                    </a:lnTo>
                    <a:lnTo>
                      <a:pt x="34" y="25"/>
                    </a:lnTo>
                    <a:lnTo>
                      <a:pt x="29" y="23"/>
                    </a:lnTo>
                    <a:lnTo>
                      <a:pt x="25" y="23"/>
                    </a:lnTo>
                    <a:lnTo>
                      <a:pt x="20" y="19"/>
                    </a:lnTo>
                    <a:lnTo>
                      <a:pt x="16" y="18"/>
                    </a:lnTo>
                    <a:lnTo>
                      <a:pt x="15" y="12"/>
                    </a:lnTo>
                    <a:lnTo>
                      <a:pt x="11" y="9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8" name="Freeform 132"/>
              <p:cNvSpPr>
                <a:spLocks/>
              </p:cNvSpPr>
              <p:nvPr/>
            </p:nvSpPr>
            <p:spPr bwMode="auto">
              <a:xfrm>
                <a:off x="3397" y="1885"/>
                <a:ext cx="165" cy="116"/>
              </a:xfrm>
              <a:custGeom>
                <a:avLst/>
                <a:gdLst>
                  <a:gd name="T0" fmla="*/ 149 w 165"/>
                  <a:gd name="T1" fmla="*/ 0 h 116"/>
                  <a:gd name="T2" fmla="*/ 153 w 165"/>
                  <a:gd name="T3" fmla="*/ 2 h 116"/>
                  <a:gd name="T4" fmla="*/ 154 w 165"/>
                  <a:gd name="T5" fmla="*/ 2 h 116"/>
                  <a:gd name="T6" fmla="*/ 158 w 165"/>
                  <a:gd name="T7" fmla="*/ 5 h 116"/>
                  <a:gd name="T8" fmla="*/ 160 w 165"/>
                  <a:gd name="T9" fmla="*/ 9 h 116"/>
                  <a:gd name="T10" fmla="*/ 161 w 165"/>
                  <a:gd name="T11" fmla="*/ 12 h 116"/>
                  <a:gd name="T12" fmla="*/ 163 w 165"/>
                  <a:gd name="T13" fmla="*/ 16 h 116"/>
                  <a:gd name="T14" fmla="*/ 165 w 165"/>
                  <a:gd name="T15" fmla="*/ 21 h 116"/>
                  <a:gd name="T16" fmla="*/ 165 w 165"/>
                  <a:gd name="T17" fmla="*/ 27 h 116"/>
                  <a:gd name="T18" fmla="*/ 165 w 165"/>
                  <a:gd name="T19" fmla="*/ 32 h 116"/>
                  <a:gd name="T20" fmla="*/ 163 w 165"/>
                  <a:gd name="T21" fmla="*/ 35 h 116"/>
                  <a:gd name="T22" fmla="*/ 161 w 165"/>
                  <a:gd name="T23" fmla="*/ 41 h 116"/>
                  <a:gd name="T24" fmla="*/ 160 w 165"/>
                  <a:gd name="T25" fmla="*/ 44 h 116"/>
                  <a:gd name="T26" fmla="*/ 158 w 165"/>
                  <a:gd name="T27" fmla="*/ 46 h 116"/>
                  <a:gd name="T28" fmla="*/ 156 w 165"/>
                  <a:gd name="T29" fmla="*/ 49 h 116"/>
                  <a:gd name="T30" fmla="*/ 153 w 165"/>
                  <a:gd name="T31" fmla="*/ 51 h 116"/>
                  <a:gd name="T32" fmla="*/ 151 w 165"/>
                  <a:gd name="T33" fmla="*/ 51 h 116"/>
                  <a:gd name="T34" fmla="*/ 0 w 165"/>
                  <a:gd name="T35" fmla="*/ 116 h 116"/>
                  <a:gd name="T36" fmla="*/ 0 w 165"/>
                  <a:gd name="T37" fmla="*/ 67 h 116"/>
                  <a:gd name="T38" fmla="*/ 140 w 165"/>
                  <a:gd name="T39" fmla="*/ 5 h 116"/>
                  <a:gd name="T40" fmla="*/ 142 w 165"/>
                  <a:gd name="T41" fmla="*/ 4 h 116"/>
                  <a:gd name="T42" fmla="*/ 144 w 165"/>
                  <a:gd name="T43" fmla="*/ 4 h 116"/>
                  <a:gd name="T44" fmla="*/ 144 w 165"/>
                  <a:gd name="T45" fmla="*/ 2 h 116"/>
                  <a:gd name="T46" fmla="*/ 146 w 165"/>
                  <a:gd name="T47" fmla="*/ 2 h 116"/>
                  <a:gd name="T48" fmla="*/ 146 w 165"/>
                  <a:gd name="T49" fmla="*/ 2 h 116"/>
                  <a:gd name="T50" fmla="*/ 147 w 165"/>
                  <a:gd name="T51" fmla="*/ 0 h 116"/>
                  <a:gd name="T52" fmla="*/ 149 w 165"/>
                  <a:gd name="T53" fmla="*/ 0 h 116"/>
                  <a:gd name="T54" fmla="*/ 149 w 165"/>
                  <a:gd name="T5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5" h="116">
                    <a:moveTo>
                      <a:pt x="149" y="0"/>
                    </a:moveTo>
                    <a:lnTo>
                      <a:pt x="153" y="2"/>
                    </a:lnTo>
                    <a:lnTo>
                      <a:pt x="154" y="2"/>
                    </a:lnTo>
                    <a:lnTo>
                      <a:pt x="158" y="5"/>
                    </a:lnTo>
                    <a:lnTo>
                      <a:pt x="160" y="9"/>
                    </a:lnTo>
                    <a:lnTo>
                      <a:pt x="161" y="12"/>
                    </a:lnTo>
                    <a:lnTo>
                      <a:pt x="163" y="16"/>
                    </a:lnTo>
                    <a:lnTo>
                      <a:pt x="165" y="21"/>
                    </a:lnTo>
                    <a:lnTo>
                      <a:pt x="165" y="27"/>
                    </a:lnTo>
                    <a:lnTo>
                      <a:pt x="165" y="32"/>
                    </a:lnTo>
                    <a:lnTo>
                      <a:pt x="163" y="35"/>
                    </a:lnTo>
                    <a:lnTo>
                      <a:pt x="161" y="41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56" y="49"/>
                    </a:lnTo>
                    <a:lnTo>
                      <a:pt x="153" y="51"/>
                    </a:lnTo>
                    <a:lnTo>
                      <a:pt x="151" y="51"/>
                    </a:lnTo>
                    <a:lnTo>
                      <a:pt x="0" y="116"/>
                    </a:lnTo>
                    <a:lnTo>
                      <a:pt x="0" y="67"/>
                    </a:lnTo>
                    <a:lnTo>
                      <a:pt x="140" y="5"/>
                    </a:lnTo>
                    <a:lnTo>
                      <a:pt x="142" y="4"/>
                    </a:lnTo>
                    <a:lnTo>
                      <a:pt x="144" y="4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79" name="Freeform 133"/>
              <p:cNvSpPr>
                <a:spLocks/>
              </p:cNvSpPr>
              <p:nvPr/>
            </p:nvSpPr>
            <p:spPr bwMode="auto">
              <a:xfrm>
                <a:off x="3397" y="1885"/>
                <a:ext cx="165" cy="116"/>
              </a:xfrm>
              <a:custGeom>
                <a:avLst/>
                <a:gdLst>
                  <a:gd name="T0" fmla="*/ 149 w 165"/>
                  <a:gd name="T1" fmla="*/ 0 h 116"/>
                  <a:gd name="T2" fmla="*/ 153 w 165"/>
                  <a:gd name="T3" fmla="*/ 2 h 116"/>
                  <a:gd name="T4" fmla="*/ 154 w 165"/>
                  <a:gd name="T5" fmla="*/ 2 h 116"/>
                  <a:gd name="T6" fmla="*/ 158 w 165"/>
                  <a:gd name="T7" fmla="*/ 5 h 116"/>
                  <a:gd name="T8" fmla="*/ 160 w 165"/>
                  <a:gd name="T9" fmla="*/ 9 h 116"/>
                  <a:gd name="T10" fmla="*/ 161 w 165"/>
                  <a:gd name="T11" fmla="*/ 12 h 116"/>
                  <a:gd name="T12" fmla="*/ 163 w 165"/>
                  <a:gd name="T13" fmla="*/ 16 h 116"/>
                  <a:gd name="T14" fmla="*/ 165 w 165"/>
                  <a:gd name="T15" fmla="*/ 21 h 116"/>
                  <a:gd name="T16" fmla="*/ 165 w 165"/>
                  <a:gd name="T17" fmla="*/ 27 h 116"/>
                  <a:gd name="T18" fmla="*/ 165 w 165"/>
                  <a:gd name="T19" fmla="*/ 32 h 116"/>
                  <a:gd name="T20" fmla="*/ 163 w 165"/>
                  <a:gd name="T21" fmla="*/ 35 h 116"/>
                  <a:gd name="T22" fmla="*/ 161 w 165"/>
                  <a:gd name="T23" fmla="*/ 41 h 116"/>
                  <a:gd name="T24" fmla="*/ 160 w 165"/>
                  <a:gd name="T25" fmla="*/ 44 h 116"/>
                  <a:gd name="T26" fmla="*/ 158 w 165"/>
                  <a:gd name="T27" fmla="*/ 46 h 116"/>
                  <a:gd name="T28" fmla="*/ 156 w 165"/>
                  <a:gd name="T29" fmla="*/ 49 h 116"/>
                  <a:gd name="T30" fmla="*/ 153 w 165"/>
                  <a:gd name="T31" fmla="*/ 51 h 116"/>
                  <a:gd name="T32" fmla="*/ 151 w 165"/>
                  <a:gd name="T33" fmla="*/ 51 h 116"/>
                  <a:gd name="T34" fmla="*/ 0 w 165"/>
                  <a:gd name="T35" fmla="*/ 116 h 116"/>
                  <a:gd name="T36" fmla="*/ 0 w 165"/>
                  <a:gd name="T37" fmla="*/ 67 h 116"/>
                  <a:gd name="T38" fmla="*/ 140 w 165"/>
                  <a:gd name="T39" fmla="*/ 5 h 116"/>
                  <a:gd name="T40" fmla="*/ 142 w 165"/>
                  <a:gd name="T41" fmla="*/ 4 h 116"/>
                  <a:gd name="T42" fmla="*/ 144 w 165"/>
                  <a:gd name="T43" fmla="*/ 4 h 116"/>
                  <a:gd name="T44" fmla="*/ 144 w 165"/>
                  <a:gd name="T45" fmla="*/ 2 h 116"/>
                  <a:gd name="T46" fmla="*/ 146 w 165"/>
                  <a:gd name="T47" fmla="*/ 2 h 116"/>
                  <a:gd name="T48" fmla="*/ 146 w 165"/>
                  <a:gd name="T49" fmla="*/ 2 h 116"/>
                  <a:gd name="T50" fmla="*/ 147 w 165"/>
                  <a:gd name="T51" fmla="*/ 0 h 116"/>
                  <a:gd name="T52" fmla="*/ 149 w 165"/>
                  <a:gd name="T53" fmla="*/ 0 h 116"/>
                  <a:gd name="T54" fmla="*/ 149 w 165"/>
                  <a:gd name="T55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65" h="116">
                    <a:moveTo>
                      <a:pt x="149" y="0"/>
                    </a:moveTo>
                    <a:lnTo>
                      <a:pt x="153" y="2"/>
                    </a:lnTo>
                    <a:lnTo>
                      <a:pt x="154" y="2"/>
                    </a:lnTo>
                    <a:lnTo>
                      <a:pt x="158" y="5"/>
                    </a:lnTo>
                    <a:lnTo>
                      <a:pt x="160" y="9"/>
                    </a:lnTo>
                    <a:lnTo>
                      <a:pt x="161" y="12"/>
                    </a:lnTo>
                    <a:lnTo>
                      <a:pt x="163" y="16"/>
                    </a:lnTo>
                    <a:lnTo>
                      <a:pt x="165" y="21"/>
                    </a:lnTo>
                    <a:lnTo>
                      <a:pt x="165" y="27"/>
                    </a:lnTo>
                    <a:lnTo>
                      <a:pt x="165" y="32"/>
                    </a:lnTo>
                    <a:lnTo>
                      <a:pt x="163" y="35"/>
                    </a:lnTo>
                    <a:lnTo>
                      <a:pt x="161" y="41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56" y="49"/>
                    </a:lnTo>
                    <a:lnTo>
                      <a:pt x="153" y="51"/>
                    </a:lnTo>
                    <a:lnTo>
                      <a:pt x="151" y="51"/>
                    </a:lnTo>
                    <a:lnTo>
                      <a:pt x="0" y="116"/>
                    </a:lnTo>
                    <a:lnTo>
                      <a:pt x="0" y="67"/>
                    </a:lnTo>
                    <a:lnTo>
                      <a:pt x="140" y="5"/>
                    </a:lnTo>
                    <a:lnTo>
                      <a:pt x="142" y="4"/>
                    </a:lnTo>
                    <a:lnTo>
                      <a:pt x="144" y="4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7" y="0"/>
                    </a:lnTo>
                    <a:lnTo>
                      <a:pt x="149" y="0"/>
                    </a:lnTo>
                    <a:lnTo>
                      <a:pt x="149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0" name="Freeform 134"/>
              <p:cNvSpPr>
                <a:spLocks/>
              </p:cNvSpPr>
              <p:nvPr/>
            </p:nvSpPr>
            <p:spPr bwMode="auto">
              <a:xfrm>
                <a:off x="3383" y="1952"/>
                <a:ext cx="30" cy="49"/>
              </a:xfrm>
              <a:custGeom>
                <a:avLst/>
                <a:gdLst>
                  <a:gd name="T0" fmla="*/ 16 w 30"/>
                  <a:gd name="T1" fmla="*/ 0 h 49"/>
                  <a:gd name="T2" fmla="*/ 17 w 30"/>
                  <a:gd name="T3" fmla="*/ 0 h 49"/>
                  <a:gd name="T4" fmla="*/ 21 w 30"/>
                  <a:gd name="T5" fmla="*/ 2 h 49"/>
                  <a:gd name="T6" fmla="*/ 23 w 30"/>
                  <a:gd name="T7" fmla="*/ 3 h 49"/>
                  <a:gd name="T8" fmla="*/ 26 w 30"/>
                  <a:gd name="T9" fmla="*/ 7 h 49"/>
                  <a:gd name="T10" fmla="*/ 28 w 30"/>
                  <a:gd name="T11" fmla="*/ 10 h 49"/>
                  <a:gd name="T12" fmla="*/ 30 w 30"/>
                  <a:gd name="T13" fmla="*/ 14 h 49"/>
                  <a:gd name="T14" fmla="*/ 30 w 30"/>
                  <a:gd name="T15" fmla="*/ 19 h 49"/>
                  <a:gd name="T16" fmla="*/ 30 w 30"/>
                  <a:gd name="T17" fmla="*/ 24 h 49"/>
                  <a:gd name="T18" fmla="*/ 30 w 30"/>
                  <a:gd name="T19" fmla="*/ 30 h 49"/>
                  <a:gd name="T20" fmla="*/ 30 w 30"/>
                  <a:gd name="T21" fmla="*/ 33 h 49"/>
                  <a:gd name="T22" fmla="*/ 28 w 30"/>
                  <a:gd name="T23" fmla="*/ 38 h 49"/>
                  <a:gd name="T24" fmla="*/ 26 w 30"/>
                  <a:gd name="T25" fmla="*/ 42 h 49"/>
                  <a:gd name="T26" fmla="*/ 23 w 30"/>
                  <a:gd name="T27" fmla="*/ 45 h 49"/>
                  <a:gd name="T28" fmla="*/ 21 w 30"/>
                  <a:gd name="T29" fmla="*/ 47 h 49"/>
                  <a:gd name="T30" fmla="*/ 17 w 30"/>
                  <a:gd name="T31" fmla="*/ 49 h 49"/>
                  <a:gd name="T32" fmla="*/ 16 w 30"/>
                  <a:gd name="T33" fmla="*/ 49 h 49"/>
                  <a:gd name="T34" fmla="*/ 12 w 30"/>
                  <a:gd name="T35" fmla="*/ 49 h 49"/>
                  <a:gd name="T36" fmla="*/ 9 w 30"/>
                  <a:gd name="T37" fmla="*/ 47 h 49"/>
                  <a:gd name="T38" fmla="*/ 7 w 30"/>
                  <a:gd name="T39" fmla="*/ 45 h 49"/>
                  <a:gd name="T40" fmla="*/ 3 w 30"/>
                  <a:gd name="T41" fmla="*/ 42 h 49"/>
                  <a:gd name="T42" fmla="*/ 2 w 30"/>
                  <a:gd name="T43" fmla="*/ 38 h 49"/>
                  <a:gd name="T44" fmla="*/ 0 w 30"/>
                  <a:gd name="T45" fmla="*/ 33 h 49"/>
                  <a:gd name="T46" fmla="*/ 0 w 30"/>
                  <a:gd name="T47" fmla="*/ 30 h 49"/>
                  <a:gd name="T48" fmla="*/ 0 w 30"/>
                  <a:gd name="T49" fmla="*/ 24 h 49"/>
                  <a:gd name="T50" fmla="*/ 0 w 30"/>
                  <a:gd name="T51" fmla="*/ 19 h 49"/>
                  <a:gd name="T52" fmla="*/ 0 w 30"/>
                  <a:gd name="T53" fmla="*/ 14 h 49"/>
                  <a:gd name="T54" fmla="*/ 2 w 30"/>
                  <a:gd name="T55" fmla="*/ 10 h 49"/>
                  <a:gd name="T56" fmla="*/ 3 w 30"/>
                  <a:gd name="T57" fmla="*/ 7 h 49"/>
                  <a:gd name="T58" fmla="*/ 7 w 30"/>
                  <a:gd name="T59" fmla="*/ 3 h 49"/>
                  <a:gd name="T60" fmla="*/ 9 w 30"/>
                  <a:gd name="T61" fmla="*/ 2 h 49"/>
                  <a:gd name="T62" fmla="*/ 12 w 30"/>
                  <a:gd name="T63" fmla="*/ 0 h 49"/>
                  <a:gd name="T64" fmla="*/ 16 w 30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49">
                    <a:moveTo>
                      <a:pt x="16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30" y="14"/>
                    </a:lnTo>
                    <a:lnTo>
                      <a:pt x="30" y="19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33"/>
                    </a:lnTo>
                    <a:lnTo>
                      <a:pt x="28" y="38"/>
                    </a:lnTo>
                    <a:lnTo>
                      <a:pt x="26" y="42"/>
                    </a:lnTo>
                    <a:lnTo>
                      <a:pt x="23" y="45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9" y="47"/>
                    </a:lnTo>
                    <a:lnTo>
                      <a:pt x="7" y="45"/>
                    </a:lnTo>
                    <a:lnTo>
                      <a:pt x="3" y="42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1" name="Freeform 135"/>
              <p:cNvSpPr>
                <a:spLocks/>
              </p:cNvSpPr>
              <p:nvPr/>
            </p:nvSpPr>
            <p:spPr bwMode="auto">
              <a:xfrm>
                <a:off x="3383" y="1952"/>
                <a:ext cx="30" cy="49"/>
              </a:xfrm>
              <a:custGeom>
                <a:avLst/>
                <a:gdLst>
                  <a:gd name="T0" fmla="*/ 16 w 30"/>
                  <a:gd name="T1" fmla="*/ 0 h 49"/>
                  <a:gd name="T2" fmla="*/ 17 w 30"/>
                  <a:gd name="T3" fmla="*/ 0 h 49"/>
                  <a:gd name="T4" fmla="*/ 21 w 30"/>
                  <a:gd name="T5" fmla="*/ 2 h 49"/>
                  <a:gd name="T6" fmla="*/ 23 w 30"/>
                  <a:gd name="T7" fmla="*/ 3 h 49"/>
                  <a:gd name="T8" fmla="*/ 26 w 30"/>
                  <a:gd name="T9" fmla="*/ 7 h 49"/>
                  <a:gd name="T10" fmla="*/ 28 w 30"/>
                  <a:gd name="T11" fmla="*/ 10 h 49"/>
                  <a:gd name="T12" fmla="*/ 30 w 30"/>
                  <a:gd name="T13" fmla="*/ 14 h 49"/>
                  <a:gd name="T14" fmla="*/ 30 w 30"/>
                  <a:gd name="T15" fmla="*/ 19 h 49"/>
                  <a:gd name="T16" fmla="*/ 30 w 30"/>
                  <a:gd name="T17" fmla="*/ 24 h 49"/>
                  <a:gd name="T18" fmla="*/ 30 w 30"/>
                  <a:gd name="T19" fmla="*/ 30 h 49"/>
                  <a:gd name="T20" fmla="*/ 30 w 30"/>
                  <a:gd name="T21" fmla="*/ 33 h 49"/>
                  <a:gd name="T22" fmla="*/ 28 w 30"/>
                  <a:gd name="T23" fmla="*/ 38 h 49"/>
                  <a:gd name="T24" fmla="*/ 26 w 30"/>
                  <a:gd name="T25" fmla="*/ 42 h 49"/>
                  <a:gd name="T26" fmla="*/ 23 w 30"/>
                  <a:gd name="T27" fmla="*/ 45 h 49"/>
                  <a:gd name="T28" fmla="*/ 21 w 30"/>
                  <a:gd name="T29" fmla="*/ 47 h 49"/>
                  <a:gd name="T30" fmla="*/ 17 w 30"/>
                  <a:gd name="T31" fmla="*/ 49 h 49"/>
                  <a:gd name="T32" fmla="*/ 16 w 30"/>
                  <a:gd name="T33" fmla="*/ 49 h 49"/>
                  <a:gd name="T34" fmla="*/ 12 w 30"/>
                  <a:gd name="T35" fmla="*/ 49 h 49"/>
                  <a:gd name="T36" fmla="*/ 9 w 30"/>
                  <a:gd name="T37" fmla="*/ 47 h 49"/>
                  <a:gd name="T38" fmla="*/ 7 w 30"/>
                  <a:gd name="T39" fmla="*/ 45 h 49"/>
                  <a:gd name="T40" fmla="*/ 3 w 30"/>
                  <a:gd name="T41" fmla="*/ 42 h 49"/>
                  <a:gd name="T42" fmla="*/ 2 w 30"/>
                  <a:gd name="T43" fmla="*/ 38 h 49"/>
                  <a:gd name="T44" fmla="*/ 0 w 30"/>
                  <a:gd name="T45" fmla="*/ 33 h 49"/>
                  <a:gd name="T46" fmla="*/ 0 w 30"/>
                  <a:gd name="T47" fmla="*/ 30 h 49"/>
                  <a:gd name="T48" fmla="*/ 0 w 30"/>
                  <a:gd name="T49" fmla="*/ 24 h 49"/>
                  <a:gd name="T50" fmla="*/ 0 w 30"/>
                  <a:gd name="T51" fmla="*/ 19 h 49"/>
                  <a:gd name="T52" fmla="*/ 0 w 30"/>
                  <a:gd name="T53" fmla="*/ 14 h 49"/>
                  <a:gd name="T54" fmla="*/ 2 w 30"/>
                  <a:gd name="T55" fmla="*/ 10 h 49"/>
                  <a:gd name="T56" fmla="*/ 3 w 30"/>
                  <a:gd name="T57" fmla="*/ 7 h 49"/>
                  <a:gd name="T58" fmla="*/ 7 w 30"/>
                  <a:gd name="T59" fmla="*/ 3 h 49"/>
                  <a:gd name="T60" fmla="*/ 9 w 30"/>
                  <a:gd name="T61" fmla="*/ 2 h 49"/>
                  <a:gd name="T62" fmla="*/ 12 w 30"/>
                  <a:gd name="T63" fmla="*/ 0 h 49"/>
                  <a:gd name="T64" fmla="*/ 16 w 30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0" h="49">
                    <a:moveTo>
                      <a:pt x="16" y="0"/>
                    </a:moveTo>
                    <a:lnTo>
                      <a:pt x="17" y="0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6" y="7"/>
                    </a:lnTo>
                    <a:lnTo>
                      <a:pt x="28" y="10"/>
                    </a:lnTo>
                    <a:lnTo>
                      <a:pt x="30" y="14"/>
                    </a:lnTo>
                    <a:lnTo>
                      <a:pt x="30" y="19"/>
                    </a:lnTo>
                    <a:lnTo>
                      <a:pt x="30" y="24"/>
                    </a:lnTo>
                    <a:lnTo>
                      <a:pt x="30" y="30"/>
                    </a:lnTo>
                    <a:lnTo>
                      <a:pt x="30" y="33"/>
                    </a:lnTo>
                    <a:lnTo>
                      <a:pt x="28" y="38"/>
                    </a:lnTo>
                    <a:lnTo>
                      <a:pt x="26" y="42"/>
                    </a:lnTo>
                    <a:lnTo>
                      <a:pt x="23" y="45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2" y="49"/>
                    </a:lnTo>
                    <a:lnTo>
                      <a:pt x="9" y="47"/>
                    </a:lnTo>
                    <a:lnTo>
                      <a:pt x="7" y="45"/>
                    </a:lnTo>
                    <a:lnTo>
                      <a:pt x="3" y="42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6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2" name="Freeform 136"/>
              <p:cNvSpPr>
                <a:spLocks/>
              </p:cNvSpPr>
              <p:nvPr/>
            </p:nvSpPr>
            <p:spPr bwMode="auto">
              <a:xfrm>
                <a:off x="3451" y="1883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30 w 49"/>
                  <a:gd name="T3" fmla="*/ 0 h 50"/>
                  <a:gd name="T4" fmla="*/ 35 w 49"/>
                  <a:gd name="T5" fmla="*/ 2 h 50"/>
                  <a:gd name="T6" fmla="*/ 39 w 49"/>
                  <a:gd name="T7" fmla="*/ 4 h 50"/>
                  <a:gd name="T8" fmla="*/ 42 w 49"/>
                  <a:gd name="T9" fmla="*/ 7 h 50"/>
                  <a:gd name="T10" fmla="*/ 46 w 49"/>
                  <a:gd name="T11" fmla="*/ 11 h 50"/>
                  <a:gd name="T12" fmla="*/ 48 w 49"/>
                  <a:gd name="T13" fmla="*/ 14 h 50"/>
                  <a:gd name="T14" fmla="*/ 49 w 49"/>
                  <a:gd name="T15" fmla="*/ 20 h 50"/>
                  <a:gd name="T16" fmla="*/ 49 w 49"/>
                  <a:gd name="T17" fmla="*/ 25 h 50"/>
                  <a:gd name="T18" fmla="*/ 49 w 49"/>
                  <a:gd name="T19" fmla="*/ 30 h 50"/>
                  <a:gd name="T20" fmla="*/ 48 w 49"/>
                  <a:gd name="T21" fmla="*/ 34 h 50"/>
                  <a:gd name="T22" fmla="*/ 46 w 49"/>
                  <a:gd name="T23" fmla="*/ 39 h 50"/>
                  <a:gd name="T24" fmla="*/ 42 w 49"/>
                  <a:gd name="T25" fmla="*/ 43 h 50"/>
                  <a:gd name="T26" fmla="*/ 39 w 49"/>
                  <a:gd name="T27" fmla="*/ 44 h 50"/>
                  <a:gd name="T28" fmla="*/ 35 w 49"/>
                  <a:gd name="T29" fmla="*/ 48 h 50"/>
                  <a:gd name="T30" fmla="*/ 30 w 49"/>
                  <a:gd name="T31" fmla="*/ 48 h 50"/>
                  <a:gd name="T32" fmla="*/ 25 w 49"/>
                  <a:gd name="T33" fmla="*/ 50 h 50"/>
                  <a:gd name="T34" fmla="*/ 20 w 49"/>
                  <a:gd name="T35" fmla="*/ 48 h 50"/>
                  <a:gd name="T36" fmla="*/ 16 w 49"/>
                  <a:gd name="T37" fmla="*/ 48 h 50"/>
                  <a:gd name="T38" fmla="*/ 11 w 49"/>
                  <a:gd name="T39" fmla="*/ 44 h 50"/>
                  <a:gd name="T40" fmla="*/ 7 w 49"/>
                  <a:gd name="T41" fmla="*/ 43 h 50"/>
                  <a:gd name="T42" fmla="*/ 6 w 49"/>
                  <a:gd name="T43" fmla="*/ 39 h 50"/>
                  <a:gd name="T44" fmla="*/ 2 w 49"/>
                  <a:gd name="T45" fmla="*/ 34 h 50"/>
                  <a:gd name="T46" fmla="*/ 2 w 49"/>
                  <a:gd name="T47" fmla="*/ 30 h 50"/>
                  <a:gd name="T48" fmla="*/ 0 w 49"/>
                  <a:gd name="T49" fmla="*/ 25 h 50"/>
                  <a:gd name="T50" fmla="*/ 2 w 49"/>
                  <a:gd name="T51" fmla="*/ 20 h 50"/>
                  <a:gd name="T52" fmla="*/ 2 w 49"/>
                  <a:gd name="T53" fmla="*/ 14 h 50"/>
                  <a:gd name="T54" fmla="*/ 6 w 49"/>
                  <a:gd name="T55" fmla="*/ 11 h 50"/>
                  <a:gd name="T56" fmla="*/ 7 w 49"/>
                  <a:gd name="T57" fmla="*/ 7 h 50"/>
                  <a:gd name="T58" fmla="*/ 11 w 49"/>
                  <a:gd name="T59" fmla="*/ 4 h 50"/>
                  <a:gd name="T60" fmla="*/ 16 w 49"/>
                  <a:gd name="T61" fmla="*/ 2 h 50"/>
                  <a:gd name="T62" fmla="*/ 20 w 49"/>
                  <a:gd name="T63" fmla="*/ 0 h 50"/>
                  <a:gd name="T64" fmla="*/ 25 w 49"/>
                  <a:gd name="T6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30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6" y="11"/>
                    </a:lnTo>
                    <a:lnTo>
                      <a:pt x="48" y="14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6" y="39"/>
                    </a:lnTo>
                    <a:lnTo>
                      <a:pt x="42" y="43"/>
                    </a:lnTo>
                    <a:lnTo>
                      <a:pt x="39" y="44"/>
                    </a:lnTo>
                    <a:lnTo>
                      <a:pt x="35" y="48"/>
                    </a:lnTo>
                    <a:lnTo>
                      <a:pt x="30" y="48"/>
                    </a:lnTo>
                    <a:lnTo>
                      <a:pt x="25" y="50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1" y="44"/>
                    </a:lnTo>
                    <a:lnTo>
                      <a:pt x="7" y="43"/>
                    </a:lnTo>
                    <a:lnTo>
                      <a:pt x="6" y="39"/>
                    </a:lnTo>
                    <a:lnTo>
                      <a:pt x="2" y="34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3" name="Freeform 137"/>
              <p:cNvSpPr>
                <a:spLocks/>
              </p:cNvSpPr>
              <p:nvPr/>
            </p:nvSpPr>
            <p:spPr bwMode="auto">
              <a:xfrm>
                <a:off x="3451" y="1883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30 w 49"/>
                  <a:gd name="T3" fmla="*/ 0 h 50"/>
                  <a:gd name="T4" fmla="*/ 35 w 49"/>
                  <a:gd name="T5" fmla="*/ 2 h 50"/>
                  <a:gd name="T6" fmla="*/ 39 w 49"/>
                  <a:gd name="T7" fmla="*/ 4 h 50"/>
                  <a:gd name="T8" fmla="*/ 42 w 49"/>
                  <a:gd name="T9" fmla="*/ 7 h 50"/>
                  <a:gd name="T10" fmla="*/ 46 w 49"/>
                  <a:gd name="T11" fmla="*/ 11 h 50"/>
                  <a:gd name="T12" fmla="*/ 48 w 49"/>
                  <a:gd name="T13" fmla="*/ 14 h 50"/>
                  <a:gd name="T14" fmla="*/ 49 w 49"/>
                  <a:gd name="T15" fmla="*/ 20 h 50"/>
                  <a:gd name="T16" fmla="*/ 49 w 49"/>
                  <a:gd name="T17" fmla="*/ 25 h 50"/>
                  <a:gd name="T18" fmla="*/ 49 w 49"/>
                  <a:gd name="T19" fmla="*/ 30 h 50"/>
                  <a:gd name="T20" fmla="*/ 48 w 49"/>
                  <a:gd name="T21" fmla="*/ 34 h 50"/>
                  <a:gd name="T22" fmla="*/ 46 w 49"/>
                  <a:gd name="T23" fmla="*/ 39 h 50"/>
                  <a:gd name="T24" fmla="*/ 42 w 49"/>
                  <a:gd name="T25" fmla="*/ 43 h 50"/>
                  <a:gd name="T26" fmla="*/ 39 w 49"/>
                  <a:gd name="T27" fmla="*/ 44 h 50"/>
                  <a:gd name="T28" fmla="*/ 35 w 49"/>
                  <a:gd name="T29" fmla="*/ 48 h 50"/>
                  <a:gd name="T30" fmla="*/ 30 w 49"/>
                  <a:gd name="T31" fmla="*/ 48 h 50"/>
                  <a:gd name="T32" fmla="*/ 25 w 49"/>
                  <a:gd name="T33" fmla="*/ 50 h 50"/>
                  <a:gd name="T34" fmla="*/ 20 w 49"/>
                  <a:gd name="T35" fmla="*/ 48 h 50"/>
                  <a:gd name="T36" fmla="*/ 16 w 49"/>
                  <a:gd name="T37" fmla="*/ 48 h 50"/>
                  <a:gd name="T38" fmla="*/ 11 w 49"/>
                  <a:gd name="T39" fmla="*/ 44 h 50"/>
                  <a:gd name="T40" fmla="*/ 7 w 49"/>
                  <a:gd name="T41" fmla="*/ 43 h 50"/>
                  <a:gd name="T42" fmla="*/ 6 w 49"/>
                  <a:gd name="T43" fmla="*/ 39 h 50"/>
                  <a:gd name="T44" fmla="*/ 2 w 49"/>
                  <a:gd name="T45" fmla="*/ 34 h 50"/>
                  <a:gd name="T46" fmla="*/ 2 w 49"/>
                  <a:gd name="T47" fmla="*/ 30 h 50"/>
                  <a:gd name="T48" fmla="*/ 0 w 49"/>
                  <a:gd name="T49" fmla="*/ 25 h 50"/>
                  <a:gd name="T50" fmla="*/ 2 w 49"/>
                  <a:gd name="T51" fmla="*/ 20 h 50"/>
                  <a:gd name="T52" fmla="*/ 2 w 49"/>
                  <a:gd name="T53" fmla="*/ 14 h 50"/>
                  <a:gd name="T54" fmla="*/ 6 w 49"/>
                  <a:gd name="T55" fmla="*/ 11 h 50"/>
                  <a:gd name="T56" fmla="*/ 7 w 49"/>
                  <a:gd name="T57" fmla="*/ 7 h 50"/>
                  <a:gd name="T58" fmla="*/ 11 w 49"/>
                  <a:gd name="T59" fmla="*/ 4 h 50"/>
                  <a:gd name="T60" fmla="*/ 16 w 49"/>
                  <a:gd name="T61" fmla="*/ 2 h 50"/>
                  <a:gd name="T62" fmla="*/ 20 w 49"/>
                  <a:gd name="T63" fmla="*/ 0 h 50"/>
                  <a:gd name="T64" fmla="*/ 25 w 49"/>
                  <a:gd name="T6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30" y="0"/>
                    </a:lnTo>
                    <a:lnTo>
                      <a:pt x="35" y="2"/>
                    </a:lnTo>
                    <a:lnTo>
                      <a:pt x="39" y="4"/>
                    </a:lnTo>
                    <a:lnTo>
                      <a:pt x="42" y="7"/>
                    </a:lnTo>
                    <a:lnTo>
                      <a:pt x="46" y="11"/>
                    </a:lnTo>
                    <a:lnTo>
                      <a:pt x="48" y="14"/>
                    </a:lnTo>
                    <a:lnTo>
                      <a:pt x="49" y="20"/>
                    </a:lnTo>
                    <a:lnTo>
                      <a:pt x="49" y="25"/>
                    </a:lnTo>
                    <a:lnTo>
                      <a:pt x="49" y="30"/>
                    </a:lnTo>
                    <a:lnTo>
                      <a:pt x="48" y="34"/>
                    </a:lnTo>
                    <a:lnTo>
                      <a:pt x="46" y="39"/>
                    </a:lnTo>
                    <a:lnTo>
                      <a:pt x="42" y="43"/>
                    </a:lnTo>
                    <a:lnTo>
                      <a:pt x="39" y="44"/>
                    </a:lnTo>
                    <a:lnTo>
                      <a:pt x="35" y="48"/>
                    </a:lnTo>
                    <a:lnTo>
                      <a:pt x="30" y="48"/>
                    </a:lnTo>
                    <a:lnTo>
                      <a:pt x="25" y="50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1" y="44"/>
                    </a:lnTo>
                    <a:lnTo>
                      <a:pt x="7" y="43"/>
                    </a:lnTo>
                    <a:lnTo>
                      <a:pt x="6" y="39"/>
                    </a:lnTo>
                    <a:lnTo>
                      <a:pt x="2" y="34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6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4" name="Freeform 138"/>
              <p:cNvSpPr>
                <a:spLocks/>
              </p:cNvSpPr>
              <p:nvPr/>
            </p:nvSpPr>
            <p:spPr bwMode="auto">
              <a:xfrm>
                <a:off x="4813" y="1066"/>
                <a:ext cx="49" cy="47"/>
              </a:xfrm>
              <a:custGeom>
                <a:avLst/>
                <a:gdLst>
                  <a:gd name="T0" fmla="*/ 24 w 49"/>
                  <a:gd name="T1" fmla="*/ 0 h 47"/>
                  <a:gd name="T2" fmla="*/ 30 w 49"/>
                  <a:gd name="T3" fmla="*/ 0 h 47"/>
                  <a:gd name="T4" fmla="*/ 35 w 49"/>
                  <a:gd name="T5" fmla="*/ 1 h 47"/>
                  <a:gd name="T6" fmla="*/ 38 w 49"/>
                  <a:gd name="T7" fmla="*/ 3 h 47"/>
                  <a:gd name="T8" fmla="*/ 42 w 49"/>
                  <a:gd name="T9" fmla="*/ 7 h 47"/>
                  <a:gd name="T10" fmla="*/ 45 w 49"/>
                  <a:gd name="T11" fmla="*/ 10 h 47"/>
                  <a:gd name="T12" fmla="*/ 47 w 49"/>
                  <a:gd name="T13" fmla="*/ 14 h 47"/>
                  <a:gd name="T14" fmla="*/ 49 w 49"/>
                  <a:gd name="T15" fmla="*/ 19 h 47"/>
                  <a:gd name="T16" fmla="*/ 49 w 49"/>
                  <a:gd name="T17" fmla="*/ 22 h 47"/>
                  <a:gd name="T18" fmla="*/ 49 w 49"/>
                  <a:gd name="T19" fmla="*/ 28 h 47"/>
                  <a:gd name="T20" fmla="*/ 47 w 49"/>
                  <a:gd name="T21" fmla="*/ 33 h 47"/>
                  <a:gd name="T22" fmla="*/ 45 w 49"/>
                  <a:gd name="T23" fmla="*/ 37 h 47"/>
                  <a:gd name="T24" fmla="*/ 42 w 49"/>
                  <a:gd name="T25" fmla="*/ 40 h 47"/>
                  <a:gd name="T26" fmla="*/ 38 w 49"/>
                  <a:gd name="T27" fmla="*/ 44 h 47"/>
                  <a:gd name="T28" fmla="*/ 35 w 49"/>
                  <a:gd name="T29" fmla="*/ 45 h 47"/>
                  <a:gd name="T30" fmla="*/ 30 w 49"/>
                  <a:gd name="T31" fmla="*/ 47 h 47"/>
                  <a:gd name="T32" fmla="*/ 24 w 49"/>
                  <a:gd name="T33" fmla="*/ 47 h 47"/>
                  <a:gd name="T34" fmla="*/ 19 w 49"/>
                  <a:gd name="T35" fmla="*/ 47 h 47"/>
                  <a:gd name="T36" fmla="*/ 16 w 49"/>
                  <a:gd name="T37" fmla="*/ 45 h 47"/>
                  <a:gd name="T38" fmla="*/ 10 w 49"/>
                  <a:gd name="T39" fmla="*/ 44 h 47"/>
                  <a:gd name="T40" fmla="*/ 7 w 49"/>
                  <a:gd name="T41" fmla="*/ 40 h 47"/>
                  <a:gd name="T42" fmla="*/ 5 w 49"/>
                  <a:gd name="T43" fmla="*/ 37 h 47"/>
                  <a:gd name="T44" fmla="*/ 2 w 49"/>
                  <a:gd name="T45" fmla="*/ 33 h 47"/>
                  <a:gd name="T46" fmla="*/ 2 w 49"/>
                  <a:gd name="T47" fmla="*/ 28 h 47"/>
                  <a:gd name="T48" fmla="*/ 0 w 49"/>
                  <a:gd name="T49" fmla="*/ 22 h 47"/>
                  <a:gd name="T50" fmla="*/ 2 w 49"/>
                  <a:gd name="T51" fmla="*/ 19 h 47"/>
                  <a:gd name="T52" fmla="*/ 2 w 49"/>
                  <a:gd name="T53" fmla="*/ 14 h 47"/>
                  <a:gd name="T54" fmla="*/ 5 w 49"/>
                  <a:gd name="T55" fmla="*/ 10 h 47"/>
                  <a:gd name="T56" fmla="*/ 7 w 49"/>
                  <a:gd name="T57" fmla="*/ 7 h 47"/>
                  <a:gd name="T58" fmla="*/ 10 w 49"/>
                  <a:gd name="T59" fmla="*/ 3 h 47"/>
                  <a:gd name="T60" fmla="*/ 16 w 49"/>
                  <a:gd name="T61" fmla="*/ 1 h 47"/>
                  <a:gd name="T62" fmla="*/ 19 w 49"/>
                  <a:gd name="T63" fmla="*/ 0 h 47"/>
                  <a:gd name="T64" fmla="*/ 24 w 49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lnTo>
                      <a:pt x="30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7" y="14"/>
                    </a:lnTo>
                    <a:lnTo>
                      <a:pt x="49" y="19"/>
                    </a:lnTo>
                    <a:lnTo>
                      <a:pt x="49" y="22"/>
                    </a:lnTo>
                    <a:lnTo>
                      <a:pt x="49" y="28"/>
                    </a:lnTo>
                    <a:lnTo>
                      <a:pt x="47" y="33"/>
                    </a:lnTo>
                    <a:lnTo>
                      <a:pt x="45" y="37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5" y="45"/>
                    </a:lnTo>
                    <a:lnTo>
                      <a:pt x="30" y="47"/>
                    </a:lnTo>
                    <a:lnTo>
                      <a:pt x="24" y="47"/>
                    </a:lnTo>
                    <a:lnTo>
                      <a:pt x="19" y="47"/>
                    </a:lnTo>
                    <a:lnTo>
                      <a:pt x="16" y="45"/>
                    </a:lnTo>
                    <a:lnTo>
                      <a:pt x="10" y="44"/>
                    </a:lnTo>
                    <a:lnTo>
                      <a:pt x="7" y="40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5" name="Freeform 139"/>
              <p:cNvSpPr>
                <a:spLocks/>
              </p:cNvSpPr>
              <p:nvPr/>
            </p:nvSpPr>
            <p:spPr bwMode="auto">
              <a:xfrm>
                <a:off x="4813" y="1066"/>
                <a:ext cx="49" cy="47"/>
              </a:xfrm>
              <a:custGeom>
                <a:avLst/>
                <a:gdLst>
                  <a:gd name="T0" fmla="*/ 24 w 49"/>
                  <a:gd name="T1" fmla="*/ 0 h 47"/>
                  <a:gd name="T2" fmla="*/ 30 w 49"/>
                  <a:gd name="T3" fmla="*/ 0 h 47"/>
                  <a:gd name="T4" fmla="*/ 35 w 49"/>
                  <a:gd name="T5" fmla="*/ 1 h 47"/>
                  <a:gd name="T6" fmla="*/ 38 w 49"/>
                  <a:gd name="T7" fmla="*/ 3 h 47"/>
                  <a:gd name="T8" fmla="*/ 42 w 49"/>
                  <a:gd name="T9" fmla="*/ 7 h 47"/>
                  <a:gd name="T10" fmla="*/ 45 w 49"/>
                  <a:gd name="T11" fmla="*/ 10 h 47"/>
                  <a:gd name="T12" fmla="*/ 47 w 49"/>
                  <a:gd name="T13" fmla="*/ 14 h 47"/>
                  <a:gd name="T14" fmla="*/ 49 w 49"/>
                  <a:gd name="T15" fmla="*/ 19 h 47"/>
                  <a:gd name="T16" fmla="*/ 49 w 49"/>
                  <a:gd name="T17" fmla="*/ 22 h 47"/>
                  <a:gd name="T18" fmla="*/ 49 w 49"/>
                  <a:gd name="T19" fmla="*/ 28 h 47"/>
                  <a:gd name="T20" fmla="*/ 47 w 49"/>
                  <a:gd name="T21" fmla="*/ 33 h 47"/>
                  <a:gd name="T22" fmla="*/ 45 w 49"/>
                  <a:gd name="T23" fmla="*/ 37 h 47"/>
                  <a:gd name="T24" fmla="*/ 42 w 49"/>
                  <a:gd name="T25" fmla="*/ 40 h 47"/>
                  <a:gd name="T26" fmla="*/ 38 w 49"/>
                  <a:gd name="T27" fmla="*/ 44 h 47"/>
                  <a:gd name="T28" fmla="*/ 35 w 49"/>
                  <a:gd name="T29" fmla="*/ 45 h 47"/>
                  <a:gd name="T30" fmla="*/ 30 w 49"/>
                  <a:gd name="T31" fmla="*/ 47 h 47"/>
                  <a:gd name="T32" fmla="*/ 24 w 49"/>
                  <a:gd name="T33" fmla="*/ 47 h 47"/>
                  <a:gd name="T34" fmla="*/ 19 w 49"/>
                  <a:gd name="T35" fmla="*/ 47 h 47"/>
                  <a:gd name="T36" fmla="*/ 16 w 49"/>
                  <a:gd name="T37" fmla="*/ 45 h 47"/>
                  <a:gd name="T38" fmla="*/ 10 w 49"/>
                  <a:gd name="T39" fmla="*/ 44 h 47"/>
                  <a:gd name="T40" fmla="*/ 7 w 49"/>
                  <a:gd name="T41" fmla="*/ 40 h 47"/>
                  <a:gd name="T42" fmla="*/ 5 w 49"/>
                  <a:gd name="T43" fmla="*/ 37 h 47"/>
                  <a:gd name="T44" fmla="*/ 2 w 49"/>
                  <a:gd name="T45" fmla="*/ 33 h 47"/>
                  <a:gd name="T46" fmla="*/ 2 w 49"/>
                  <a:gd name="T47" fmla="*/ 28 h 47"/>
                  <a:gd name="T48" fmla="*/ 0 w 49"/>
                  <a:gd name="T49" fmla="*/ 22 h 47"/>
                  <a:gd name="T50" fmla="*/ 2 w 49"/>
                  <a:gd name="T51" fmla="*/ 19 h 47"/>
                  <a:gd name="T52" fmla="*/ 2 w 49"/>
                  <a:gd name="T53" fmla="*/ 14 h 47"/>
                  <a:gd name="T54" fmla="*/ 5 w 49"/>
                  <a:gd name="T55" fmla="*/ 10 h 47"/>
                  <a:gd name="T56" fmla="*/ 7 w 49"/>
                  <a:gd name="T57" fmla="*/ 7 h 47"/>
                  <a:gd name="T58" fmla="*/ 10 w 49"/>
                  <a:gd name="T59" fmla="*/ 3 h 47"/>
                  <a:gd name="T60" fmla="*/ 16 w 49"/>
                  <a:gd name="T61" fmla="*/ 1 h 47"/>
                  <a:gd name="T62" fmla="*/ 19 w 49"/>
                  <a:gd name="T63" fmla="*/ 0 h 47"/>
                  <a:gd name="T64" fmla="*/ 24 w 49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24" y="0"/>
                    </a:moveTo>
                    <a:lnTo>
                      <a:pt x="30" y="0"/>
                    </a:lnTo>
                    <a:lnTo>
                      <a:pt x="35" y="1"/>
                    </a:lnTo>
                    <a:lnTo>
                      <a:pt x="38" y="3"/>
                    </a:lnTo>
                    <a:lnTo>
                      <a:pt x="42" y="7"/>
                    </a:lnTo>
                    <a:lnTo>
                      <a:pt x="45" y="10"/>
                    </a:lnTo>
                    <a:lnTo>
                      <a:pt x="47" y="14"/>
                    </a:lnTo>
                    <a:lnTo>
                      <a:pt x="49" y="19"/>
                    </a:lnTo>
                    <a:lnTo>
                      <a:pt x="49" y="22"/>
                    </a:lnTo>
                    <a:lnTo>
                      <a:pt x="49" y="28"/>
                    </a:lnTo>
                    <a:lnTo>
                      <a:pt x="47" y="33"/>
                    </a:lnTo>
                    <a:lnTo>
                      <a:pt x="45" y="37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5" y="45"/>
                    </a:lnTo>
                    <a:lnTo>
                      <a:pt x="30" y="47"/>
                    </a:lnTo>
                    <a:lnTo>
                      <a:pt x="24" y="47"/>
                    </a:lnTo>
                    <a:lnTo>
                      <a:pt x="19" y="47"/>
                    </a:lnTo>
                    <a:lnTo>
                      <a:pt x="16" y="45"/>
                    </a:lnTo>
                    <a:lnTo>
                      <a:pt x="10" y="44"/>
                    </a:lnTo>
                    <a:lnTo>
                      <a:pt x="7" y="40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2" y="28"/>
                    </a:lnTo>
                    <a:lnTo>
                      <a:pt x="0" y="22"/>
                    </a:lnTo>
                    <a:lnTo>
                      <a:pt x="2" y="19"/>
                    </a:lnTo>
                    <a:lnTo>
                      <a:pt x="2" y="14"/>
                    </a:lnTo>
                    <a:lnTo>
                      <a:pt x="5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6" y="1"/>
                    </a:lnTo>
                    <a:lnTo>
                      <a:pt x="19" y="0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6" name="Freeform 140"/>
              <p:cNvSpPr>
                <a:spLocks/>
              </p:cNvSpPr>
              <p:nvPr/>
            </p:nvSpPr>
            <p:spPr bwMode="auto">
              <a:xfrm>
                <a:off x="4969" y="1278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30 w 49"/>
                  <a:gd name="T3" fmla="*/ 2 h 49"/>
                  <a:gd name="T4" fmla="*/ 33 w 49"/>
                  <a:gd name="T5" fmla="*/ 2 h 49"/>
                  <a:gd name="T6" fmla="*/ 38 w 49"/>
                  <a:gd name="T7" fmla="*/ 5 h 49"/>
                  <a:gd name="T8" fmla="*/ 42 w 49"/>
                  <a:gd name="T9" fmla="*/ 7 h 49"/>
                  <a:gd name="T10" fmla="*/ 44 w 49"/>
                  <a:gd name="T11" fmla="*/ 12 h 49"/>
                  <a:gd name="T12" fmla="*/ 47 w 49"/>
                  <a:gd name="T13" fmla="*/ 16 h 49"/>
                  <a:gd name="T14" fmla="*/ 49 w 49"/>
                  <a:gd name="T15" fmla="*/ 19 h 49"/>
                  <a:gd name="T16" fmla="*/ 49 w 49"/>
                  <a:gd name="T17" fmla="*/ 25 h 49"/>
                  <a:gd name="T18" fmla="*/ 49 w 49"/>
                  <a:gd name="T19" fmla="*/ 30 h 49"/>
                  <a:gd name="T20" fmla="*/ 47 w 49"/>
                  <a:gd name="T21" fmla="*/ 35 h 49"/>
                  <a:gd name="T22" fmla="*/ 44 w 49"/>
                  <a:gd name="T23" fmla="*/ 39 h 49"/>
                  <a:gd name="T24" fmla="*/ 42 w 49"/>
                  <a:gd name="T25" fmla="*/ 42 h 49"/>
                  <a:gd name="T26" fmla="*/ 38 w 49"/>
                  <a:gd name="T27" fmla="*/ 46 h 49"/>
                  <a:gd name="T28" fmla="*/ 33 w 49"/>
                  <a:gd name="T29" fmla="*/ 47 h 49"/>
                  <a:gd name="T30" fmla="*/ 30 w 49"/>
                  <a:gd name="T31" fmla="*/ 49 h 49"/>
                  <a:gd name="T32" fmla="*/ 24 w 49"/>
                  <a:gd name="T33" fmla="*/ 49 h 49"/>
                  <a:gd name="T34" fmla="*/ 19 w 49"/>
                  <a:gd name="T35" fmla="*/ 49 h 49"/>
                  <a:gd name="T36" fmla="*/ 16 w 49"/>
                  <a:gd name="T37" fmla="*/ 47 h 49"/>
                  <a:gd name="T38" fmla="*/ 10 w 49"/>
                  <a:gd name="T39" fmla="*/ 46 h 49"/>
                  <a:gd name="T40" fmla="*/ 7 w 49"/>
                  <a:gd name="T41" fmla="*/ 42 h 49"/>
                  <a:gd name="T42" fmla="*/ 5 w 49"/>
                  <a:gd name="T43" fmla="*/ 39 h 49"/>
                  <a:gd name="T44" fmla="*/ 2 w 49"/>
                  <a:gd name="T45" fmla="*/ 35 h 49"/>
                  <a:gd name="T46" fmla="*/ 2 w 49"/>
                  <a:gd name="T47" fmla="*/ 30 h 49"/>
                  <a:gd name="T48" fmla="*/ 0 w 49"/>
                  <a:gd name="T49" fmla="*/ 25 h 49"/>
                  <a:gd name="T50" fmla="*/ 2 w 49"/>
                  <a:gd name="T51" fmla="*/ 19 h 49"/>
                  <a:gd name="T52" fmla="*/ 2 w 49"/>
                  <a:gd name="T53" fmla="*/ 16 h 49"/>
                  <a:gd name="T54" fmla="*/ 5 w 49"/>
                  <a:gd name="T55" fmla="*/ 12 h 49"/>
                  <a:gd name="T56" fmla="*/ 7 w 49"/>
                  <a:gd name="T57" fmla="*/ 7 h 49"/>
                  <a:gd name="T58" fmla="*/ 10 w 49"/>
                  <a:gd name="T59" fmla="*/ 5 h 49"/>
                  <a:gd name="T60" fmla="*/ 16 w 49"/>
                  <a:gd name="T61" fmla="*/ 2 h 49"/>
                  <a:gd name="T62" fmla="*/ 19 w 49"/>
                  <a:gd name="T63" fmla="*/ 2 h 49"/>
                  <a:gd name="T64" fmla="*/ 24 w 49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30" y="2"/>
                    </a:lnTo>
                    <a:lnTo>
                      <a:pt x="33" y="2"/>
                    </a:lnTo>
                    <a:lnTo>
                      <a:pt x="38" y="5"/>
                    </a:lnTo>
                    <a:lnTo>
                      <a:pt x="42" y="7"/>
                    </a:lnTo>
                    <a:lnTo>
                      <a:pt x="44" y="12"/>
                    </a:lnTo>
                    <a:lnTo>
                      <a:pt x="47" y="16"/>
                    </a:lnTo>
                    <a:lnTo>
                      <a:pt x="49" y="19"/>
                    </a:lnTo>
                    <a:lnTo>
                      <a:pt x="49" y="25"/>
                    </a:lnTo>
                    <a:lnTo>
                      <a:pt x="49" y="30"/>
                    </a:lnTo>
                    <a:lnTo>
                      <a:pt x="47" y="35"/>
                    </a:lnTo>
                    <a:lnTo>
                      <a:pt x="44" y="39"/>
                    </a:lnTo>
                    <a:lnTo>
                      <a:pt x="42" y="42"/>
                    </a:lnTo>
                    <a:lnTo>
                      <a:pt x="38" y="46"/>
                    </a:lnTo>
                    <a:lnTo>
                      <a:pt x="33" y="47"/>
                    </a:lnTo>
                    <a:lnTo>
                      <a:pt x="30" y="49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6" y="47"/>
                    </a:lnTo>
                    <a:lnTo>
                      <a:pt x="10" y="46"/>
                    </a:lnTo>
                    <a:lnTo>
                      <a:pt x="7" y="42"/>
                    </a:lnTo>
                    <a:lnTo>
                      <a:pt x="5" y="39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7" name="Freeform 141"/>
              <p:cNvSpPr>
                <a:spLocks/>
              </p:cNvSpPr>
              <p:nvPr/>
            </p:nvSpPr>
            <p:spPr bwMode="auto">
              <a:xfrm>
                <a:off x="4969" y="1278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30 w 49"/>
                  <a:gd name="T3" fmla="*/ 2 h 49"/>
                  <a:gd name="T4" fmla="*/ 33 w 49"/>
                  <a:gd name="T5" fmla="*/ 2 h 49"/>
                  <a:gd name="T6" fmla="*/ 38 w 49"/>
                  <a:gd name="T7" fmla="*/ 5 h 49"/>
                  <a:gd name="T8" fmla="*/ 42 w 49"/>
                  <a:gd name="T9" fmla="*/ 7 h 49"/>
                  <a:gd name="T10" fmla="*/ 44 w 49"/>
                  <a:gd name="T11" fmla="*/ 12 h 49"/>
                  <a:gd name="T12" fmla="*/ 47 w 49"/>
                  <a:gd name="T13" fmla="*/ 16 h 49"/>
                  <a:gd name="T14" fmla="*/ 49 w 49"/>
                  <a:gd name="T15" fmla="*/ 19 h 49"/>
                  <a:gd name="T16" fmla="*/ 49 w 49"/>
                  <a:gd name="T17" fmla="*/ 25 h 49"/>
                  <a:gd name="T18" fmla="*/ 49 w 49"/>
                  <a:gd name="T19" fmla="*/ 30 h 49"/>
                  <a:gd name="T20" fmla="*/ 47 w 49"/>
                  <a:gd name="T21" fmla="*/ 35 h 49"/>
                  <a:gd name="T22" fmla="*/ 44 w 49"/>
                  <a:gd name="T23" fmla="*/ 39 h 49"/>
                  <a:gd name="T24" fmla="*/ 42 w 49"/>
                  <a:gd name="T25" fmla="*/ 42 h 49"/>
                  <a:gd name="T26" fmla="*/ 38 w 49"/>
                  <a:gd name="T27" fmla="*/ 46 h 49"/>
                  <a:gd name="T28" fmla="*/ 33 w 49"/>
                  <a:gd name="T29" fmla="*/ 47 h 49"/>
                  <a:gd name="T30" fmla="*/ 30 w 49"/>
                  <a:gd name="T31" fmla="*/ 49 h 49"/>
                  <a:gd name="T32" fmla="*/ 24 w 49"/>
                  <a:gd name="T33" fmla="*/ 49 h 49"/>
                  <a:gd name="T34" fmla="*/ 19 w 49"/>
                  <a:gd name="T35" fmla="*/ 49 h 49"/>
                  <a:gd name="T36" fmla="*/ 16 w 49"/>
                  <a:gd name="T37" fmla="*/ 47 h 49"/>
                  <a:gd name="T38" fmla="*/ 10 w 49"/>
                  <a:gd name="T39" fmla="*/ 46 h 49"/>
                  <a:gd name="T40" fmla="*/ 7 w 49"/>
                  <a:gd name="T41" fmla="*/ 42 h 49"/>
                  <a:gd name="T42" fmla="*/ 5 w 49"/>
                  <a:gd name="T43" fmla="*/ 39 h 49"/>
                  <a:gd name="T44" fmla="*/ 2 w 49"/>
                  <a:gd name="T45" fmla="*/ 35 h 49"/>
                  <a:gd name="T46" fmla="*/ 2 w 49"/>
                  <a:gd name="T47" fmla="*/ 30 h 49"/>
                  <a:gd name="T48" fmla="*/ 0 w 49"/>
                  <a:gd name="T49" fmla="*/ 25 h 49"/>
                  <a:gd name="T50" fmla="*/ 2 w 49"/>
                  <a:gd name="T51" fmla="*/ 19 h 49"/>
                  <a:gd name="T52" fmla="*/ 2 w 49"/>
                  <a:gd name="T53" fmla="*/ 16 h 49"/>
                  <a:gd name="T54" fmla="*/ 5 w 49"/>
                  <a:gd name="T55" fmla="*/ 12 h 49"/>
                  <a:gd name="T56" fmla="*/ 7 w 49"/>
                  <a:gd name="T57" fmla="*/ 7 h 49"/>
                  <a:gd name="T58" fmla="*/ 10 w 49"/>
                  <a:gd name="T59" fmla="*/ 5 h 49"/>
                  <a:gd name="T60" fmla="*/ 16 w 49"/>
                  <a:gd name="T61" fmla="*/ 2 h 49"/>
                  <a:gd name="T62" fmla="*/ 19 w 49"/>
                  <a:gd name="T63" fmla="*/ 2 h 49"/>
                  <a:gd name="T64" fmla="*/ 24 w 49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30" y="2"/>
                    </a:lnTo>
                    <a:lnTo>
                      <a:pt x="33" y="2"/>
                    </a:lnTo>
                    <a:lnTo>
                      <a:pt x="38" y="5"/>
                    </a:lnTo>
                    <a:lnTo>
                      <a:pt x="42" y="7"/>
                    </a:lnTo>
                    <a:lnTo>
                      <a:pt x="44" y="12"/>
                    </a:lnTo>
                    <a:lnTo>
                      <a:pt x="47" y="16"/>
                    </a:lnTo>
                    <a:lnTo>
                      <a:pt x="49" y="19"/>
                    </a:lnTo>
                    <a:lnTo>
                      <a:pt x="49" y="25"/>
                    </a:lnTo>
                    <a:lnTo>
                      <a:pt x="49" y="30"/>
                    </a:lnTo>
                    <a:lnTo>
                      <a:pt x="47" y="35"/>
                    </a:lnTo>
                    <a:lnTo>
                      <a:pt x="44" y="39"/>
                    </a:lnTo>
                    <a:lnTo>
                      <a:pt x="42" y="42"/>
                    </a:lnTo>
                    <a:lnTo>
                      <a:pt x="38" y="46"/>
                    </a:lnTo>
                    <a:lnTo>
                      <a:pt x="33" y="47"/>
                    </a:lnTo>
                    <a:lnTo>
                      <a:pt x="30" y="49"/>
                    </a:lnTo>
                    <a:lnTo>
                      <a:pt x="24" y="49"/>
                    </a:lnTo>
                    <a:lnTo>
                      <a:pt x="19" y="49"/>
                    </a:lnTo>
                    <a:lnTo>
                      <a:pt x="16" y="47"/>
                    </a:lnTo>
                    <a:lnTo>
                      <a:pt x="10" y="46"/>
                    </a:lnTo>
                    <a:lnTo>
                      <a:pt x="7" y="42"/>
                    </a:lnTo>
                    <a:lnTo>
                      <a:pt x="5" y="39"/>
                    </a:lnTo>
                    <a:lnTo>
                      <a:pt x="2" y="35"/>
                    </a:lnTo>
                    <a:lnTo>
                      <a:pt x="2" y="30"/>
                    </a:lnTo>
                    <a:lnTo>
                      <a:pt x="0" y="25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5" y="12"/>
                    </a:lnTo>
                    <a:lnTo>
                      <a:pt x="7" y="7"/>
                    </a:lnTo>
                    <a:lnTo>
                      <a:pt x="10" y="5"/>
                    </a:lnTo>
                    <a:lnTo>
                      <a:pt x="16" y="2"/>
                    </a:lnTo>
                    <a:lnTo>
                      <a:pt x="19" y="2"/>
                    </a:lnTo>
                    <a:lnTo>
                      <a:pt x="24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8" name="Freeform 142"/>
              <p:cNvSpPr>
                <a:spLocks/>
              </p:cNvSpPr>
              <p:nvPr/>
            </p:nvSpPr>
            <p:spPr bwMode="auto">
              <a:xfrm>
                <a:off x="4690" y="1487"/>
                <a:ext cx="47" cy="47"/>
              </a:xfrm>
              <a:custGeom>
                <a:avLst/>
                <a:gdLst>
                  <a:gd name="T0" fmla="*/ 25 w 47"/>
                  <a:gd name="T1" fmla="*/ 0 h 47"/>
                  <a:gd name="T2" fmla="*/ 28 w 47"/>
                  <a:gd name="T3" fmla="*/ 0 h 47"/>
                  <a:gd name="T4" fmla="*/ 33 w 47"/>
                  <a:gd name="T5" fmla="*/ 2 h 47"/>
                  <a:gd name="T6" fmla="*/ 37 w 47"/>
                  <a:gd name="T7" fmla="*/ 3 h 47"/>
                  <a:gd name="T8" fmla="*/ 40 w 47"/>
                  <a:gd name="T9" fmla="*/ 7 h 47"/>
                  <a:gd name="T10" fmla="*/ 44 w 47"/>
                  <a:gd name="T11" fmla="*/ 10 h 47"/>
                  <a:gd name="T12" fmla="*/ 46 w 47"/>
                  <a:gd name="T13" fmla="*/ 14 h 47"/>
                  <a:gd name="T14" fmla="*/ 47 w 47"/>
                  <a:gd name="T15" fmla="*/ 19 h 47"/>
                  <a:gd name="T16" fmla="*/ 47 w 47"/>
                  <a:gd name="T17" fmla="*/ 23 h 47"/>
                  <a:gd name="T18" fmla="*/ 47 w 47"/>
                  <a:gd name="T19" fmla="*/ 28 h 47"/>
                  <a:gd name="T20" fmla="*/ 46 w 47"/>
                  <a:gd name="T21" fmla="*/ 33 h 47"/>
                  <a:gd name="T22" fmla="*/ 44 w 47"/>
                  <a:gd name="T23" fmla="*/ 37 h 47"/>
                  <a:gd name="T24" fmla="*/ 40 w 47"/>
                  <a:gd name="T25" fmla="*/ 40 h 47"/>
                  <a:gd name="T26" fmla="*/ 37 w 47"/>
                  <a:gd name="T27" fmla="*/ 44 h 47"/>
                  <a:gd name="T28" fmla="*/ 33 w 47"/>
                  <a:gd name="T29" fmla="*/ 45 h 47"/>
                  <a:gd name="T30" fmla="*/ 28 w 47"/>
                  <a:gd name="T31" fmla="*/ 47 h 47"/>
                  <a:gd name="T32" fmla="*/ 25 w 47"/>
                  <a:gd name="T33" fmla="*/ 47 h 47"/>
                  <a:gd name="T34" fmla="*/ 19 w 47"/>
                  <a:gd name="T35" fmla="*/ 47 h 47"/>
                  <a:gd name="T36" fmla="*/ 14 w 47"/>
                  <a:gd name="T37" fmla="*/ 45 h 47"/>
                  <a:gd name="T38" fmla="*/ 10 w 47"/>
                  <a:gd name="T39" fmla="*/ 44 h 47"/>
                  <a:gd name="T40" fmla="*/ 7 w 47"/>
                  <a:gd name="T41" fmla="*/ 40 h 47"/>
                  <a:gd name="T42" fmla="*/ 3 w 47"/>
                  <a:gd name="T43" fmla="*/ 37 h 47"/>
                  <a:gd name="T44" fmla="*/ 2 w 47"/>
                  <a:gd name="T45" fmla="*/ 33 h 47"/>
                  <a:gd name="T46" fmla="*/ 0 w 47"/>
                  <a:gd name="T47" fmla="*/ 28 h 47"/>
                  <a:gd name="T48" fmla="*/ 0 w 47"/>
                  <a:gd name="T49" fmla="*/ 23 h 47"/>
                  <a:gd name="T50" fmla="*/ 0 w 47"/>
                  <a:gd name="T51" fmla="*/ 19 h 47"/>
                  <a:gd name="T52" fmla="*/ 2 w 47"/>
                  <a:gd name="T53" fmla="*/ 14 h 47"/>
                  <a:gd name="T54" fmla="*/ 3 w 47"/>
                  <a:gd name="T55" fmla="*/ 10 h 47"/>
                  <a:gd name="T56" fmla="*/ 7 w 47"/>
                  <a:gd name="T57" fmla="*/ 7 h 47"/>
                  <a:gd name="T58" fmla="*/ 10 w 47"/>
                  <a:gd name="T59" fmla="*/ 3 h 47"/>
                  <a:gd name="T60" fmla="*/ 14 w 47"/>
                  <a:gd name="T61" fmla="*/ 2 h 47"/>
                  <a:gd name="T62" fmla="*/ 19 w 47"/>
                  <a:gd name="T63" fmla="*/ 0 h 47"/>
                  <a:gd name="T64" fmla="*/ 25 w 47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47">
                    <a:moveTo>
                      <a:pt x="25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40" y="7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6" y="33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4"/>
                    </a:lnTo>
                    <a:lnTo>
                      <a:pt x="33" y="45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19" y="47"/>
                    </a:lnTo>
                    <a:lnTo>
                      <a:pt x="14" y="45"/>
                    </a:lnTo>
                    <a:lnTo>
                      <a:pt x="10" y="44"/>
                    </a:lnTo>
                    <a:lnTo>
                      <a:pt x="7" y="40"/>
                    </a:lnTo>
                    <a:lnTo>
                      <a:pt x="3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9" name="Freeform 143"/>
              <p:cNvSpPr>
                <a:spLocks/>
              </p:cNvSpPr>
              <p:nvPr/>
            </p:nvSpPr>
            <p:spPr bwMode="auto">
              <a:xfrm>
                <a:off x="4690" y="1487"/>
                <a:ext cx="47" cy="47"/>
              </a:xfrm>
              <a:custGeom>
                <a:avLst/>
                <a:gdLst>
                  <a:gd name="T0" fmla="*/ 25 w 47"/>
                  <a:gd name="T1" fmla="*/ 0 h 47"/>
                  <a:gd name="T2" fmla="*/ 28 w 47"/>
                  <a:gd name="T3" fmla="*/ 0 h 47"/>
                  <a:gd name="T4" fmla="*/ 33 w 47"/>
                  <a:gd name="T5" fmla="*/ 2 h 47"/>
                  <a:gd name="T6" fmla="*/ 37 w 47"/>
                  <a:gd name="T7" fmla="*/ 3 h 47"/>
                  <a:gd name="T8" fmla="*/ 40 w 47"/>
                  <a:gd name="T9" fmla="*/ 7 h 47"/>
                  <a:gd name="T10" fmla="*/ 44 w 47"/>
                  <a:gd name="T11" fmla="*/ 10 h 47"/>
                  <a:gd name="T12" fmla="*/ 46 w 47"/>
                  <a:gd name="T13" fmla="*/ 14 h 47"/>
                  <a:gd name="T14" fmla="*/ 47 w 47"/>
                  <a:gd name="T15" fmla="*/ 19 h 47"/>
                  <a:gd name="T16" fmla="*/ 47 w 47"/>
                  <a:gd name="T17" fmla="*/ 23 h 47"/>
                  <a:gd name="T18" fmla="*/ 47 w 47"/>
                  <a:gd name="T19" fmla="*/ 28 h 47"/>
                  <a:gd name="T20" fmla="*/ 46 w 47"/>
                  <a:gd name="T21" fmla="*/ 33 h 47"/>
                  <a:gd name="T22" fmla="*/ 44 w 47"/>
                  <a:gd name="T23" fmla="*/ 37 h 47"/>
                  <a:gd name="T24" fmla="*/ 40 w 47"/>
                  <a:gd name="T25" fmla="*/ 40 h 47"/>
                  <a:gd name="T26" fmla="*/ 37 w 47"/>
                  <a:gd name="T27" fmla="*/ 44 h 47"/>
                  <a:gd name="T28" fmla="*/ 33 w 47"/>
                  <a:gd name="T29" fmla="*/ 45 h 47"/>
                  <a:gd name="T30" fmla="*/ 28 w 47"/>
                  <a:gd name="T31" fmla="*/ 47 h 47"/>
                  <a:gd name="T32" fmla="*/ 25 w 47"/>
                  <a:gd name="T33" fmla="*/ 47 h 47"/>
                  <a:gd name="T34" fmla="*/ 19 w 47"/>
                  <a:gd name="T35" fmla="*/ 47 h 47"/>
                  <a:gd name="T36" fmla="*/ 14 w 47"/>
                  <a:gd name="T37" fmla="*/ 45 h 47"/>
                  <a:gd name="T38" fmla="*/ 10 w 47"/>
                  <a:gd name="T39" fmla="*/ 44 h 47"/>
                  <a:gd name="T40" fmla="*/ 7 w 47"/>
                  <a:gd name="T41" fmla="*/ 40 h 47"/>
                  <a:gd name="T42" fmla="*/ 3 w 47"/>
                  <a:gd name="T43" fmla="*/ 37 h 47"/>
                  <a:gd name="T44" fmla="*/ 2 w 47"/>
                  <a:gd name="T45" fmla="*/ 33 h 47"/>
                  <a:gd name="T46" fmla="*/ 0 w 47"/>
                  <a:gd name="T47" fmla="*/ 28 h 47"/>
                  <a:gd name="T48" fmla="*/ 0 w 47"/>
                  <a:gd name="T49" fmla="*/ 23 h 47"/>
                  <a:gd name="T50" fmla="*/ 0 w 47"/>
                  <a:gd name="T51" fmla="*/ 19 h 47"/>
                  <a:gd name="T52" fmla="*/ 2 w 47"/>
                  <a:gd name="T53" fmla="*/ 14 h 47"/>
                  <a:gd name="T54" fmla="*/ 3 w 47"/>
                  <a:gd name="T55" fmla="*/ 10 h 47"/>
                  <a:gd name="T56" fmla="*/ 7 w 47"/>
                  <a:gd name="T57" fmla="*/ 7 h 47"/>
                  <a:gd name="T58" fmla="*/ 10 w 47"/>
                  <a:gd name="T59" fmla="*/ 3 h 47"/>
                  <a:gd name="T60" fmla="*/ 14 w 47"/>
                  <a:gd name="T61" fmla="*/ 2 h 47"/>
                  <a:gd name="T62" fmla="*/ 19 w 47"/>
                  <a:gd name="T63" fmla="*/ 0 h 47"/>
                  <a:gd name="T64" fmla="*/ 25 w 47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47">
                    <a:moveTo>
                      <a:pt x="25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3"/>
                    </a:lnTo>
                    <a:lnTo>
                      <a:pt x="40" y="7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7" y="19"/>
                    </a:lnTo>
                    <a:lnTo>
                      <a:pt x="47" y="23"/>
                    </a:lnTo>
                    <a:lnTo>
                      <a:pt x="47" y="28"/>
                    </a:lnTo>
                    <a:lnTo>
                      <a:pt x="46" y="33"/>
                    </a:lnTo>
                    <a:lnTo>
                      <a:pt x="44" y="37"/>
                    </a:lnTo>
                    <a:lnTo>
                      <a:pt x="40" y="40"/>
                    </a:lnTo>
                    <a:lnTo>
                      <a:pt x="37" y="44"/>
                    </a:lnTo>
                    <a:lnTo>
                      <a:pt x="33" y="45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19" y="47"/>
                    </a:lnTo>
                    <a:lnTo>
                      <a:pt x="14" y="45"/>
                    </a:lnTo>
                    <a:lnTo>
                      <a:pt x="10" y="44"/>
                    </a:lnTo>
                    <a:lnTo>
                      <a:pt x="7" y="40"/>
                    </a:lnTo>
                    <a:lnTo>
                      <a:pt x="3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3" y="10"/>
                    </a:lnTo>
                    <a:lnTo>
                      <a:pt x="7" y="7"/>
                    </a:lnTo>
                    <a:lnTo>
                      <a:pt x="10" y="3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0" name="Freeform 144"/>
              <p:cNvSpPr>
                <a:spLocks/>
              </p:cNvSpPr>
              <p:nvPr/>
            </p:nvSpPr>
            <p:spPr bwMode="auto">
              <a:xfrm>
                <a:off x="4695" y="1982"/>
                <a:ext cx="48" cy="47"/>
              </a:xfrm>
              <a:custGeom>
                <a:avLst/>
                <a:gdLst>
                  <a:gd name="T0" fmla="*/ 25 w 48"/>
                  <a:gd name="T1" fmla="*/ 0 h 47"/>
                  <a:gd name="T2" fmla="*/ 28 w 48"/>
                  <a:gd name="T3" fmla="*/ 0 h 47"/>
                  <a:gd name="T4" fmla="*/ 34 w 48"/>
                  <a:gd name="T5" fmla="*/ 1 h 47"/>
                  <a:gd name="T6" fmla="*/ 37 w 48"/>
                  <a:gd name="T7" fmla="*/ 3 h 47"/>
                  <a:gd name="T8" fmla="*/ 41 w 48"/>
                  <a:gd name="T9" fmla="*/ 7 h 47"/>
                  <a:gd name="T10" fmla="*/ 44 w 48"/>
                  <a:gd name="T11" fmla="*/ 10 h 47"/>
                  <a:gd name="T12" fmla="*/ 46 w 48"/>
                  <a:gd name="T13" fmla="*/ 14 h 47"/>
                  <a:gd name="T14" fmla="*/ 48 w 48"/>
                  <a:gd name="T15" fmla="*/ 19 h 47"/>
                  <a:gd name="T16" fmla="*/ 48 w 48"/>
                  <a:gd name="T17" fmla="*/ 23 h 47"/>
                  <a:gd name="T18" fmla="*/ 48 w 48"/>
                  <a:gd name="T19" fmla="*/ 28 h 47"/>
                  <a:gd name="T20" fmla="*/ 46 w 48"/>
                  <a:gd name="T21" fmla="*/ 33 h 47"/>
                  <a:gd name="T22" fmla="*/ 44 w 48"/>
                  <a:gd name="T23" fmla="*/ 37 h 47"/>
                  <a:gd name="T24" fmla="*/ 41 w 48"/>
                  <a:gd name="T25" fmla="*/ 40 h 47"/>
                  <a:gd name="T26" fmla="*/ 37 w 48"/>
                  <a:gd name="T27" fmla="*/ 44 h 47"/>
                  <a:gd name="T28" fmla="*/ 34 w 48"/>
                  <a:gd name="T29" fmla="*/ 45 h 47"/>
                  <a:gd name="T30" fmla="*/ 28 w 48"/>
                  <a:gd name="T31" fmla="*/ 47 h 47"/>
                  <a:gd name="T32" fmla="*/ 25 w 48"/>
                  <a:gd name="T33" fmla="*/ 47 h 47"/>
                  <a:gd name="T34" fmla="*/ 20 w 48"/>
                  <a:gd name="T35" fmla="*/ 47 h 47"/>
                  <a:gd name="T36" fmla="*/ 14 w 48"/>
                  <a:gd name="T37" fmla="*/ 45 h 47"/>
                  <a:gd name="T38" fmla="*/ 11 w 48"/>
                  <a:gd name="T39" fmla="*/ 44 h 47"/>
                  <a:gd name="T40" fmla="*/ 7 w 48"/>
                  <a:gd name="T41" fmla="*/ 40 h 47"/>
                  <a:gd name="T42" fmla="*/ 4 w 48"/>
                  <a:gd name="T43" fmla="*/ 37 h 47"/>
                  <a:gd name="T44" fmla="*/ 2 w 48"/>
                  <a:gd name="T45" fmla="*/ 33 h 47"/>
                  <a:gd name="T46" fmla="*/ 0 w 48"/>
                  <a:gd name="T47" fmla="*/ 28 h 47"/>
                  <a:gd name="T48" fmla="*/ 0 w 48"/>
                  <a:gd name="T49" fmla="*/ 23 h 47"/>
                  <a:gd name="T50" fmla="*/ 0 w 48"/>
                  <a:gd name="T51" fmla="*/ 19 h 47"/>
                  <a:gd name="T52" fmla="*/ 2 w 48"/>
                  <a:gd name="T53" fmla="*/ 14 h 47"/>
                  <a:gd name="T54" fmla="*/ 4 w 48"/>
                  <a:gd name="T55" fmla="*/ 10 h 47"/>
                  <a:gd name="T56" fmla="*/ 7 w 48"/>
                  <a:gd name="T57" fmla="*/ 7 h 47"/>
                  <a:gd name="T58" fmla="*/ 11 w 48"/>
                  <a:gd name="T59" fmla="*/ 3 h 47"/>
                  <a:gd name="T60" fmla="*/ 14 w 48"/>
                  <a:gd name="T61" fmla="*/ 1 h 47"/>
                  <a:gd name="T62" fmla="*/ 20 w 48"/>
                  <a:gd name="T63" fmla="*/ 0 h 47"/>
                  <a:gd name="T64" fmla="*/ 25 w 48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7">
                    <a:moveTo>
                      <a:pt x="25" y="0"/>
                    </a:moveTo>
                    <a:lnTo>
                      <a:pt x="28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7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9"/>
                    </a:lnTo>
                    <a:lnTo>
                      <a:pt x="48" y="23"/>
                    </a:lnTo>
                    <a:lnTo>
                      <a:pt x="48" y="28"/>
                    </a:lnTo>
                    <a:lnTo>
                      <a:pt x="46" y="33"/>
                    </a:lnTo>
                    <a:lnTo>
                      <a:pt x="44" y="37"/>
                    </a:lnTo>
                    <a:lnTo>
                      <a:pt x="41" y="40"/>
                    </a:lnTo>
                    <a:lnTo>
                      <a:pt x="37" y="44"/>
                    </a:lnTo>
                    <a:lnTo>
                      <a:pt x="34" y="45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20" y="47"/>
                    </a:lnTo>
                    <a:lnTo>
                      <a:pt x="14" y="45"/>
                    </a:lnTo>
                    <a:lnTo>
                      <a:pt x="11" y="44"/>
                    </a:lnTo>
                    <a:lnTo>
                      <a:pt x="7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1" name="Freeform 145"/>
              <p:cNvSpPr>
                <a:spLocks/>
              </p:cNvSpPr>
              <p:nvPr/>
            </p:nvSpPr>
            <p:spPr bwMode="auto">
              <a:xfrm>
                <a:off x="4695" y="1982"/>
                <a:ext cx="48" cy="47"/>
              </a:xfrm>
              <a:custGeom>
                <a:avLst/>
                <a:gdLst>
                  <a:gd name="T0" fmla="*/ 25 w 48"/>
                  <a:gd name="T1" fmla="*/ 0 h 47"/>
                  <a:gd name="T2" fmla="*/ 28 w 48"/>
                  <a:gd name="T3" fmla="*/ 0 h 47"/>
                  <a:gd name="T4" fmla="*/ 34 w 48"/>
                  <a:gd name="T5" fmla="*/ 1 h 47"/>
                  <a:gd name="T6" fmla="*/ 37 w 48"/>
                  <a:gd name="T7" fmla="*/ 3 h 47"/>
                  <a:gd name="T8" fmla="*/ 41 w 48"/>
                  <a:gd name="T9" fmla="*/ 7 h 47"/>
                  <a:gd name="T10" fmla="*/ 44 w 48"/>
                  <a:gd name="T11" fmla="*/ 10 h 47"/>
                  <a:gd name="T12" fmla="*/ 46 w 48"/>
                  <a:gd name="T13" fmla="*/ 14 h 47"/>
                  <a:gd name="T14" fmla="*/ 48 w 48"/>
                  <a:gd name="T15" fmla="*/ 19 h 47"/>
                  <a:gd name="T16" fmla="*/ 48 w 48"/>
                  <a:gd name="T17" fmla="*/ 23 h 47"/>
                  <a:gd name="T18" fmla="*/ 48 w 48"/>
                  <a:gd name="T19" fmla="*/ 28 h 47"/>
                  <a:gd name="T20" fmla="*/ 46 w 48"/>
                  <a:gd name="T21" fmla="*/ 33 h 47"/>
                  <a:gd name="T22" fmla="*/ 44 w 48"/>
                  <a:gd name="T23" fmla="*/ 37 h 47"/>
                  <a:gd name="T24" fmla="*/ 41 w 48"/>
                  <a:gd name="T25" fmla="*/ 40 h 47"/>
                  <a:gd name="T26" fmla="*/ 37 w 48"/>
                  <a:gd name="T27" fmla="*/ 44 h 47"/>
                  <a:gd name="T28" fmla="*/ 34 w 48"/>
                  <a:gd name="T29" fmla="*/ 45 h 47"/>
                  <a:gd name="T30" fmla="*/ 28 w 48"/>
                  <a:gd name="T31" fmla="*/ 47 h 47"/>
                  <a:gd name="T32" fmla="*/ 25 w 48"/>
                  <a:gd name="T33" fmla="*/ 47 h 47"/>
                  <a:gd name="T34" fmla="*/ 20 w 48"/>
                  <a:gd name="T35" fmla="*/ 47 h 47"/>
                  <a:gd name="T36" fmla="*/ 14 w 48"/>
                  <a:gd name="T37" fmla="*/ 45 h 47"/>
                  <a:gd name="T38" fmla="*/ 11 w 48"/>
                  <a:gd name="T39" fmla="*/ 44 h 47"/>
                  <a:gd name="T40" fmla="*/ 7 w 48"/>
                  <a:gd name="T41" fmla="*/ 40 h 47"/>
                  <a:gd name="T42" fmla="*/ 4 w 48"/>
                  <a:gd name="T43" fmla="*/ 37 h 47"/>
                  <a:gd name="T44" fmla="*/ 2 w 48"/>
                  <a:gd name="T45" fmla="*/ 33 h 47"/>
                  <a:gd name="T46" fmla="*/ 0 w 48"/>
                  <a:gd name="T47" fmla="*/ 28 h 47"/>
                  <a:gd name="T48" fmla="*/ 0 w 48"/>
                  <a:gd name="T49" fmla="*/ 23 h 47"/>
                  <a:gd name="T50" fmla="*/ 0 w 48"/>
                  <a:gd name="T51" fmla="*/ 19 h 47"/>
                  <a:gd name="T52" fmla="*/ 2 w 48"/>
                  <a:gd name="T53" fmla="*/ 14 h 47"/>
                  <a:gd name="T54" fmla="*/ 4 w 48"/>
                  <a:gd name="T55" fmla="*/ 10 h 47"/>
                  <a:gd name="T56" fmla="*/ 7 w 48"/>
                  <a:gd name="T57" fmla="*/ 7 h 47"/>
                  <a:gd name="T58" fmla="*/ 11 w 48"/>
                  <a:gd name="T59" fmla="*/ 3 h 47"/>
                  <a:gd name="T60" fmla="*/ 14 w 48"/>
                  <a:gd name="T61" fmla="*/ 1 h 47"/>
                  <a:gd name="T62" fmla="*/ 20 w 48"/>
                  <a:gd name="T63" fmla="*/ 0 h 47"/>
                  <a:gd name="T64" fmla="*/ 25 w 48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7">
                    <a:moveTo>
                      <a:pt x="25" y="0"/>
                    </a:moveTo>
                    <a:lnTo>
                      <a:pt x="28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7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9"/>
                    </a:lnTo>
                    <a:lnTo>
                      <a:pt x="48" y="23"/>
                    </a:lnTo>
                    <a:lnTo>
                      <a:pt x="48" y="28"/>
                    </a:lnTo>
                    <a:lnTo>
                      <a:pt x="46" y="33"/>
                    </a:lnTo>
                    <a:lnTo>
                      <a:pt x="44" y="37"/>
                    </a:lnTo>
                    <a:lnTo>
                      <a:pt x="41" y="40"/>
                    </a:lnTo>
                    <a:lnTo>
                      <a:pt x="37" y="44"/>
                    </a:lnTo>
                    <a:lnTo>
                      <a:pt x="34" y="45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20" y="47"/>
                    </a:lnTo>
                    <a:lnTo>
                      <a:pt x="14" y="45"/>
                    </a:lnTo>
                    <a:lnTo>
                      <a:pt x="11" y="44"/>
                    </a:lnTo>
                    <a:lnTo>
                      <a:pt x="7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4" y="1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2" name="Freeform 146"/>
              <p:cNvSpPr>
                <a:spLocks/>
              </p:cNvSpPr>
              <p:nvPr/>
            </p:nvSpPr>
            <p:spPr bwMode="auto">
              <a:xfrm>
                <a:off x="3453" y="1945"/>
                <a:ext cx="49" cy="47"/>
              </a:xfrm>
              <a:custGeom>
                <a:avLst/>
                <a:gdLst>
                  <a:gd name="T0" fmla="*/ 25 w 49"/>
                  <a:gd name="T1" fmla="*/ 0 h 47"/>
                  <a:gd name="T2" fmla="*/ 30 w 49"/>
                  <a:gd name="T3" fmla="*/ 0 h 47"/>
                  <a:gd name="T4" fmla="*/ 33 w 49"/>
                  <a:gd name="T5" fmla="*/ 2 h 47"/>
                  <a:gd name="T6" fmla="*/ 39 w 49"/>
                  <a:gd name="T7" fmla="*/ 3 h 47"/>
                  <a:gd name="T8" fmla="*/ 42 w 49"/>
                  <a:gd name="T9" fmla="*/ 7 h 47"/>
                  <a:gd name="T10" fmla="*/ 44 w 49"/>
                  <a:gd name="T11" fmla="*/ 10 h 47"/>
                  <a:gd name="T12" fmla="*/ 47 w 49"/>
                  <a:gd name="T13" fmla="*/ 14 h 47"/>
                  <a:gd name="T14" fmla="*/ 47 w 49"/>
                  <a:gd name="T15" fmla="*/ 19 h 47"/>
                  <a:gd name="T16" fmla="*/ 49 w 49"/>
                  <a:gd name="T17" fmla="*/ 23 h 47"/>
                  <a:gd name="T18" fmla="*/ 47 w 49"/>
                  <a:gd name="T19" fmla="*/ 28 h 47"/>
                  <a:gd name="T20" fmla="*/ 47 w 49"/>
                  <a:gd name="T21" fmla="*/ 33 h 47"/>
                  <a:gd name="T22" fmla="*/ 44 w 49"/>
                  <a:gd name="T23" fmla="*/ 37 h 47"/>
                  <a:gd name="T24" fmla="*/ 42 w 49"/>
                  <a:gd name="T25" fmla="*/ 40 h 47"/>
                  <a:gd name="T26" fmla="*/ 39 w 49"/>
                  <a:gd name="T27" fmla="*/ 44 h 47"/>
                  <a:gd name="T28" fmla="*/ 33 w 49"/>
                  <a:gd name="T29" fmla="*/ 45 h 47"/>
                  <a:gd name="T30" fmla="*/ 30 w 49"/>
                  <a:gd name="T31" fmla="*/ 47 h 47"/>
                  <a:gd name="T32" fmla="*/ 25 w 49"/>
                  <a:gd name="T33" fmla="*/ 47 h 47"/>
                  <a:gd name="T34" fmla="*/ 19 w 49"/>
                  <a:gd name="T35" fmla="*/ 47 h 47"/>
                  <a:gd name="T36" fmla="*/ 14 w 49"/>
                  <a:gd name="T37" fmla="*/ 45 h 47"/>
                  <a:gd name="T38" fmla="*/ 11 w 49"/>
                  <a:gd name="T39" fmla="*/ 44 h 47"/>
                  <a:gd name="T40" fmla="*/ 7 w 49"/>
                  <a:gd name="T41" fmla="*/ 40 h 47"/>
                  <a:gd name="T42" fmla="*/ 4 w 49"/>
                  <a:gd name="T43" fmla="*/ 37 h 47"/>
                  <a:gd name="T44" fmla="*/ 2 w 49"/>
                  <a:gd name="T45" fmla="*/ 33 h 47"/>
                  <a:gd name="T46" fmla="*/ 0 w 49"/>
                  <a:gd name="T47" fmla="*/ 28 h 47"/>
                  <a:gd name="T48" fmla="*/ 0 w 49"/>
                  <a:gd name="T49" fmla="*/ 23 h 47"/>
                  <a:gd name="T50" fmla="*/ 0 w 49"/>
                  <a:gd name="T51" fmla="*/ 19 h 47"/>
                  <a:gd name="T52" fmla="*/ 2 w 49"/>
                  <a:gd name="T53" fmla="*/ 14 h 47"/>
                  <a:gd name="T54" fmla="*/ 4 w 49"/>
                  <a:gd name="T55" fmla="*/ 10 h 47"/>
                  <a:gd name="T56" fmla="*/ 7 w 49"/>
                  <a:gd name="T57" fmla="*/ 7 h 47"/>
                  <a:gd name="T58" fmla="*/ 11 w 49"/>
                  <a:gd name="T59" fmla="*/ 3 h 47"/>
                  <a:gd name="T60" fmla="*/ 14 w 49"/>
                  <a:gd name="T61" fmla="*/ 2 h 47"/>
                  <a:gd name="T62" fmla="*/ 19 w 49"/>
                  <a:gd name="T63" fmla="*/ 0 h 47"/>
                  <a:gd name="T64" fmla="*/ 25 w 49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25" y="0"/>
                    </a:moveTo>
                    <a:lnTo>
                      <a:pt x="30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2" y="7"/>
                    </a:lnTo>
                    <a:lnTo>
                      <a:pt x="44" y="10"/>
                    </a:lnTo>
                    <a:lnTo>
                      <a:pt x="47" y="14"/>
                    </a:lnTo>
                    <a:lnTo>
                      <a:pt x="47" y="19"/>
                    </a:lnTo>
                    <a:lnTo>
                      <a:pt x="49" y="23"/>
                    </a:lnTo>
                    <a:lnTo>
                      <a:pt x="47" y="28"/>
                    </a:lnTo>
                    <a:lnTo>
                      <a:pt x="47" y="33"/>
                    </a:lnTo>
                    <a:lnTo>
                      <a:pt x="44" y="37"/>
                    </a:lnTo>
                    <a:lnTo>
                      <a:pt x="42" y="40"/>
                    </a:lnTo>
                    <a:lnTo>
                      <a:pt x="39" y="44"/>
                    </a:lnTo>
                    <a:lnTo>
                      <a:pt x="33" y="45"/>
                    </a:lnTo>
                    <a:lnTo>
                      <a:pt x="30" y="47"/>
                    </a:lnTo>
                    <a:lnTo>
                      <a:pt x="25" y="47"/>
                    </a:lnTo>
                    <a:lnTo>
                      <a:pt x="19" y="47"/>
                    </a:lnTo>
                    <a:lnTo>
                      <a:pt x="14" y="45"/>
                    </a:lnTo>
                    <a:lnTo>
                      <a:pt x="11" y="44"/>
                    </a:lnTo>
                    <a:lnTo>
                      <a:pt x="7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3" name="Freeform 147"/>
              <p:cNvSpPr>
                <a:spLocks/>
              </p:cNvSpPr>
              <p:nvPr/>
            </p:nvSpPr>
            <p:spPr bwMode="auto">
              <a:xfrm>
                <a:off x="3453" y="1945"/>
                <a:ext cx="49" cy="47"/>
              </a:xfrm>
              <a:custGeom>
                <a:avLst/>
                <a:gdLst>
                  <a:gd name="T0" fmla="*/ 25 w 49"/>
                  <a:gd name="T1" fmla="*/ 0 h 47"/>
                  <a:gd name="T2" fmla="*/ 30 w 49"/>
                  <a:gd name="T3" fmla="*/ 0 h 47"/>
                  <a:gd name="T4" fmla="*/ 33 w 49"/>
                  <a:gd name="T5" fmla="*/ 2 h 47"/>
                  <a:gd name="T6" fmla="*/ 39 w 49"/>
                  <a:gd name="T7" fmla="*/ 3 h 47"/>
                  <a:gd name="T8" fmla="*/ 42 w 49"/>
                  <a:gd name="T9" fmla="*/ 7 h 47"/>
                  <a:gd name="T10" fmla="*/ 44 w 49"/>
                  <a:gd name="T11" fmla="*/ 10 h 47"/>
                  <a:gd name="T12" fmla="*/ 47 w 49"/>
                  <a:gd name="T13" fmla="*/ 14 h 47"/>
                  <a:gd name="T14" fmla="*/ 47 w 49"/>
                  <a:gd name="T15" fmla="*/ 19 h 47"/>
                  <a:gd name="T16" fmla="*/ 49 w 49"/>
                  <a:gd name="T17" fmla="*/ 23 h 47"/>
                  <a:gd name="T18" fmla="*/ 47 w 49"/>
                  <a:gd name="T19" fmla="*/ 28 h 47"/>
                  <a:gd name="T20" fmla="*/ 47 w 49"/>
                  <a:gd name="T21" fmla="*/ 33 h 47"/>
                  <a:gd name="T22" fmla="*/ 44 w 49"/>
                  <a:gd name="T23" fmla="*/ 37 h 47"/>
                  <a:gd name="T24" fmla="*/ 42 w 49"/>
                  <a:gd name="T25" fmla="*/ 40 h 47"/>
                  <a:gd name="T26" fmla="*/ 39 w 49"/>
                  <a:gd name="T27" fmla="*/ 44 h 47"/>
                  <a:gd name="T28" fmla="*/ 33 w 49"/>
                  <a:gd name="T29" fmla="*/ 45 h 47"/>
                  <a:gd name="T30" fmla="*/ 30 w 49"/>
                  <a:gd name="T31" fmla="*/ 47 h 47"/>
                  <a:gd name="T32" fmla="*/ 25 w 49"/>
                  <a:gd name="T33" fmla="*/ 47 h 47"/>
                  <a:gd name="T34" fmla="*/ 19 w 49"/>
                  <a:gd name="T35" fmla="*/ 47 h 47"/>
                  <a:gd name="T36" fmla="*/ 14 w 49"/>
                  <a:gd name="T37" fmla="*/ 45 h 47"/>
                  <a:gd name="T38" fmla="*/ 11 w 49"/>
                  <a:gd name="T39" fmla="*/ 44 h 47"/>
                  <a:gd name="T40" fmla="*/ 7 w 49"/>
                  <a:gd name="T41" fmla="*/ 40 h 47"/>
                  <a:gd name="T42" fmla="*/ 4 w 49"/>
                  <a:gd name="T43" fmla="*/ 37 h 47"/>
                  <a:gd name="T44" fmla="*/ 2 w 49"/>
                  <a:gd name="T45" fmla="*/ 33 h 47"/>
                  <a:gd name="T46" fmla="*/ 0 w 49"/>
                  <a:gd name="T47" fmla="*/ 28 h 47"/>
                  <a:gd name="T48" fmla="*/ 0 w 49"/>
                  <a:gd name="T49" fmla="*/ 23 h 47"/>
                  <a:gd name="T50" fmla="*/ 0 w 49"/>
                  <a:gd name="T51" fmla="*/ 19 h 47"/>
                  <a:gd name="T52" fmla="*/ 2 w 49"/>
                  <a:gd name="T53" fmla="*/ 14 h 47"/>
                  <a:gd name="T54" fmla="*/ 4 w 49"/>
                  <a:gd name="T55" fmla="*/ 10 h 47"/>
                  <a:gd name="T56" fmla="*/ 7 w 49"/>
                  <a:gd name="T57" fmla="*/ 7 h 47"/>
                  <a:gd name="T58" fmla="*/ 11 w 49"/>
                  <a:gd name="T59" fmla="*/ 3 h 47"/>
                  <a:gd name="T60" fmla="*/ 14 w 49"/>
                  <a:gd name="T61" fmla="*/ 2 h 47"/>
                  <a:gd name="T62" fmla="*/ 19 w 49"/>
                  <a:gd name="T63" fmla="*/ 0 h 47"/>
                  <a:gd name="T64" fmla="*/ 25 w 49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47">
                    <a:moveTo>
                      <a:pt x="25" y="0"/>
                    </a:moveTo>
                    <a:lnTo>
                      <a:pt x="30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2" y="7"/>
                    </a:lnTo>
                    <a:lnTo>
                      <a:pt x="44" y="10"/>
                    </a:lnTo>
                    <a:lnTo>
                      <a:pt x="47" y="14"/>
                    </a:lnTo>
                    <a:lnTo>
                      <a:pt x="47" y="19"/>
                    </a:lnTo>
                    <a:lnTo>
                      <a:pt x="49" y="23"/>
                    </a:lnTo>
                    <a:lnTo>
                      <a:pt x="47" y="28"/>
                    </a:lnTo>
                    <a:lnTo>
                      <a:pt x="47" y="33"/>
                    </a:lnTo>
                    <a:lnTo>
                      <a:pt x="44" y="37"/>
                    </a:lnTo>
                    <a:lnTo>
                      <a:pt x="42" y="40"/>
                    </a:lnTo>
                    <a:lnTo>
                      <a:pt x="39" y="44"/>
                    </a:lnTo>
                    <a:lnTo>
                      <a:pt x="33" y="45"/>
                    </a:lnTo>
                    <a:lnTo>
                      <a:pt x="30" y="47"/>
                    </a:lnTo>
                    <a:lnTo>
                      <a:pt x="25" y="47"/>
                    </a:lnTo>
                    <a:lnTo>
                      <a:pt x="19" y="47"/>
                    </a:lnTo>
                    <a:lnTo>
                      <a:pt x="14" y="45"/>
                    </a:lnTo>
                    <a:lnTo>
                      <a:pt x="11" y="44"/>
                    </a:lnTo>
                    <a:lnTo>
                      <a:pt x="7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1" y="3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4" name="Rectangle 148"/>
              <p:cNvSpPr>
                <a:spLocks noChangeArrowheads="1"/>
              </p:cNvSpPr>
              <p:nvPr/>
            </p:nvSpPr>
            <p:spPr bwMode="auto">
              <a:xfrm>
                <a:off x="4685" y="2215"/>
                <a:ext cx="454" cy="44"/>
              </a:xfrm>
              <a:prstGeom prst="rect">
                <a:avLst/>
              </a:pr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5" name="Rectangle 149"/>
              <p:cNvSpPr>
                <a:spLocks noChangeArrowheads="1"/>
              </p:cNvSpPr>
              <p:nvPr/>
            </p:nvSpPr>
            <p:spPr bwMode="auto">
              <a:xfrm>
                <a:off x="4685" y="2215"/>
                <a:ext cx="454" cy="44"/>
              </a:xfrm>
              <a:prstGeom prst="rect">
                <a:avLst/>
              </a:prstGeom>
              <a:noFill/>
              <a:ln w="3175">
                <a:solidFill>
                  <a:srgbClr val="1F1A17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6" name="Freeform 150"/>
              <p:cNvSpPr>
                <a:spLocks/>
              </p:cNvSpPr>
              <p:nvPr/>
            </p:nvSpPr>
            <p:spPr bwMode="auto">
              <a:xfrm>
                <a:off x="5529" y="1754"/>
                <a:ext cx="10" cy="3"/>
              </a:xfrm>
              <a:custGeom>
                <a:avLst/>
                <a:gdLst>
                  <a:gd name="T0" fmla="*/ 0 w 10"/>
                  <a:gd name="T1" fmla="*/ 0 h 3"/>
                  <a:gd name="T2" fmla="*/ 0 w 10"/>
                  <a:gd name="T3" fmla="*/ 1 h 3"/>
                  <a:gd name="T4" fmla="*/ 1 w 10"/>
                  <a:gd name="T5" fmla="*/ 3 h 3"/>
                  <a:gd name="T6" fmla="*/ 3 w 10"/>
                  <a:gd name="T7" fmla="*/ 3 h 3"/>
                  <a:gd name="T8" fmla="*/ 5 w 10"/>
                  <a:gd name="T9" fmla="*/ 3 h 3"/>
                  <a:gd name="T10" fmla="*/ 7 w 10"/>
                  <a:gd name="T11" fmla="*/ 3 h 3"/>
                  <a:gd name="T12" fmla="*/ 8 w 10"/>
                  <a:gd name="T13" fmla="*/ 3 h 3"/>
                  <a:gd name="T14" fmla="*/ 10 w 10"/>
                  <a:gd name="T15" fmla="*/ 1 h 3"/>
                  <a:gd name="T16" fmla="*/ 10 w 10"/>
                  <a:gd name="T17" fmla="*/ 0 h 3"/>
                  <a:gd name="T18" fmla="*/ 0 w 10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8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7" name="Freeform 151"/>
              <p:cNvSpPr>
                <a:spLocks/>
              </p:cNvSpPr>
              <p:nvPr/>
            </p:nvSpPr>
            <p:spPr bwMode="auto">
              <a:xfrm>
                <a:off x="5529" y="1083"/>
                <a:ext cx="10" cy="671"/>
              </a:xfrm>
              <a:custGeom>
                <a:avLst/>
                <a:gdLst>
                  <a:gd name="T0" fmla="*/ 5 w 10"/>
                  <a:gd name="T1" fmla="*/ 0 h 671"/>
                  <a:gd name="T2" fmla="*/ 0 w 10"/>
                  <a:gd name="T3" fmla="*/ 0 h 671"/>
                  <a:gd name="T4" fmla="*/ 0 w 10"/>
                  <a:gd name="T5" fmla="*/ 671 h 671"/>
                  <a:gd name="T6" fmla="*/ 10 w 10"/>
                  <a:gd name="T7" fmla="*/ 671 h 671"/>
                  <a:gd name="T8" fmla="*/ 10 w 10"/>
                  <a:gd name="T9" fmla="*/ 0 h 671"/>
                  <a:gd name="T10" fmla="*/ 5 w 10"/>
                  <a:gd name="T11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671">
                    <a:moveTo>
                      <a:pt x="5" y="0"/>
                    </a:moveTo>
                    <a:lnTo>
                      <a:pt x="0" y="0"/>
                    </a:lnTo>
                    <a:lnTo>
                      <a:pt x="0" y="671"/>
                    </a:lnTo>
                    <a:lnTo>
                      <a:pt x="10" y="671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8" name="Freeform 152"/>
              <p:cNvSpPr>
                <a:spLocks/>
              </p:cNvSpPr>
              <p:nvPr/>
            </p:nvSpPr>
            <p:spPr bwMode="auto">
              <a:xfrm>
                <a:off x="5529" y="1078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3 h 5"/>
                  <a:gd name="T4" fmla="*/ 8 w 10"/>
                  <a:gd name="T5" fmla="*/ 2 h 5"/>
                  <a:gd name="T6" fmla="*/ 7 w 10"/>
                  <a:gd name="T7" fmla="*/ 0 h 5"/>
                  <a:gd name="T8" fmla="*/ 5 w 10"/>
                  <a:gd name="T9" fmla="*/ 0 h 5"/>
                  <a:gd name="T10" fmla="*/ 3 w 10"/>
                  <a:gd name="T11" fmla="*/ 0 h 5"/>
                  <a:gd name="T12" fmla="*/ 1 w 10"/>
                  <a:gd name="T13" fmla="*/ 2 h 5"/>
                  <a:gd name="T14" fmla="*/ 0 w 10"/>
                  <a:gd name="T15" fmla="*/ 3 h 5"/>
                  <a:gd name="T16" fmla="*/ 0 w 10"/>
                  <a:gd name="T17" fmla="*/ 5 h 5"/>
                  <a:gd name="T18" fmla="*/ 10 w 10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10" y="5"/>
                    </a:moveTo>
                    <a:lnTo>
                      <a:pt x="10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9" name="Freeform 153"/>
              <p:cNvSpPr>
                <a:spLocks/>
              </p:cNvSpPr>
              <p:nvPr/>
            </p:nvSpPr>
            <p:spPr bwMode="auto">
              <a:xfrm>
                <a:off x="5507" y="1066"/>
                <a:ext cx="48" cy="47"/>
              </a:xfrm>
              <a:custGeom>
                <a:avLst/>
                <a:gdLst>
                  <a:gd name="T0" fmla="*/ 25 w 48"/>
                  <a:gd name="T1" fmla="*/ 0 h 47"/>
                  <a:gd name="T2" fmla="*/ 29 w 48"/>
                  <a:gd name="T3" fmla="*/ 0 h 47"/>
                  <a:gd name="T4" fmla="*/ 34 w 48"/>
                  <a:gd name="T5" fmla="*/ 1 h 47"/>
                  <a:gd name="T6" fmla="*/ 37 w 48"/>
                  <a:gd name="T7" fmla="*/ 3 h 47"/>
                  <a:gd name="T8" fmla="*/ 41 w 48"/>
                  <a:gd name="T9" fmla="*/ 7 h 47"/>
                  <a:gd name="T10" fmla="*/ 44 w 48"/>
                  <a:gd name="T11" fmla="*/ 10 h 47"/>
                  <a:gd name="T12" fmla="*/ 46 w 48"/>
                  <a:gd name="T13" fmla="*/ 14 h 47"/>
                  <a:gd name="T14" fmla="*/ 48 w 48"/>
                  <a:gd name="T15" fmla="*/ 19 h 47"/>
                  <a:gd name="T16" fmla="*/ 48 w 48"/>
                  <a:gd name="T17" fmla="*/ 22 h 47"/>
                  <a:gd name="T18" fmla="*/ 48 w 48"/>
                  <a:gd name="T19" fmla="*/ 28 h 47"/>
                  <a:gd name="T20" fmla="*/ 46 w 48"/>
                  <a:gd name="T21" fmla="*/ 33 h 47"/>
                  <a:gd name="T22" fmla="*/ 44 w 48"/>
                  <a:gd name="T23" fmla="*/ 37 h 47"/>
                  <a:gd name="T24" fmla="*/ 41 w 48"/>
                  <a:gd name="T25" fmla="*/ 40 h 47"/>
                  <a:gd name="T26" fmla="*/ 37 w 48"/>
                  <a:gd name="T27" fmla="*/ 44 h 47"/>
                  <a:gd name="T28" fmla="*/ 34 w 48"/>
                  <a:gd name="T29" fmla="*/ 45 h 47"/>
                  <a:gd name="T30" fmla="*/ 29 w 48"/>
                  <a:gd name="T31" fmla="*/ 47 h 47"/>
                  <a:gd name="T32" fmla="*/ 25 w 48"/>
                  <a:gd name="T33" fmla="*/ 47 h 47"/>
                  <a:gd name="T34" fmla="*/ 20 w 48"/>
                  <a:gd name="T35" fmla="*/ 47 h 47"/>
                  <a:gd name="T36" fmla="*/ 15 w 48"/>
                  <a:gd name="T37" fmla="*/ 45 h 47"/>
                  <a:gd name="T38" fmla="*/ 11 w 48"/>
                  <a:gd name="T39" fmla="*/ 44 h 47"/>
                  <a:gd name="T40" fmla="*/ 8 w 48"/>
                  <a:gd name="T41" fmla="*/ 40 h 47"/>
                  <a:gd name="T42" fmla="*/ 4 w 48"/>
                  <a:gd name="T43" fmla="*/ 37 h 47"/>
                  <a:gd name="T44" fmla="*/ 2 w 48"/>
                  <a:gd name="T45" fmla="*/ 33 h 47"/>
                  <a:gd name="T46" fmla="*/ 0 w 48"/>
                  <a:gd name="T47" fmla="*/ 28 h 47"/>
                  <a:gd name="T48" fmla="*/ 0 w 48"/>
                  <a:gd name="T49" fmla="*/ 22 h 47"/>
                  <a:gd name="T50" fmla="*/ 0 w 48"/>
                  <a:gd name="T51" fmla="*/ 19 h 47"/>
                  <a:gd name="T52" fmla="*/ 2 w 48"/>
                  <a:gd name="T53" fmla="*/ 14 h 47"/>
                  <a:gd name="T54" fmla="*/ 4 w 48"/>
                  <a:gd name="T55" fmla="*/ 10 h 47"/>
                  <a:gd name="T56" fmla="*/ 8 w 48"/>
                  <a:gd name="T57" fmla="*/ 7 h 47"/>
                  <a:gd name="T58" fmla="*/ 11 w 48"/>
                  <a:gd name="T59" fmla="*/ 3 h 47"/>
                  <a:gd name="T60" fmla="*/ 15 w 48"/>
                  <a:gd name="T61" fmla="*/ 1 h 47"/>
                  <a:gd name="T62" fmla="*/ 20 w 48"/>
                  <a:gd name="T63" fmla="*/ 0 h 47"/>
                  <a:gd name="T64" fmla="*/ 25 w 48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7">
                    <a:moveTo>
                      <a:pt x="25" y="0"/>
                    </a:moveTo>
                    <a:lnTo>
                      <a:pt x="29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7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9"/>
                    </a:lnTo>
                    <a:lnTo>
                      <a:pt x="48" y="22"/>
                    </a:lnTo>
                    <a:lnTo>
                      <a:pt x="48" y="28"/>
                    </a:lnTo>
                    <a:lnTo>
                      <a:pt x="46" y="33"/>
                    </a:lnTo>
                    <a:lnTo>
                      <a:pt x="44" y="37"/>
                    </a:lnTo>
                    <a:lnTo>
                      <a:pt x="41" y="40"/>
                    </a:lnTo>
                    <a:lnTo>
                      <a:pt x="37" y="44"/>
                    </a:lnTo>
                    <a:lnTo>
                      <a:pt x="34" y="45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20" y="47"/>
                    </a:lnTo>
                    <a:lnTo>
                      <a:pt x="15" y="45"/>
                    </a:lnTo>
                    <a:lnTo>
                      <a:pt x="11" y="44"/>
                    </a:lnTo>
                    <a:lnTo>
                      <a:pt x="8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0" name="Freeform 154"/>
              <p:cNvSpPr>
                <a:spLocks/>
              </p:cNvSpPr>
              <p:nvPr/>
            </p:nvSpPr>
            <p:spPr bwMode="auto">
              <a:xfrm>
                <a:off x="5507" y="1066"/>
                <a:ext cx="48" cy="47"/>
              </a:xfrm>
              <a:custGeom>
                <a:avLst/>
                <a:gdLst>
                  <a:gd name="T0" fmla="*/ 25 w 48"/>
                  <a:gd name="T1" fmla="*/ 0 h 47"/>
                  <a:gd name="T2" fmla="*/ 29 w 48"/>
                  <a:gd name="T3" fmla="*/ 0 h 47"/>
                  <a:gd name="T4" fmla="*/ 34 w 48"/>
                  <a:gd name="T5" fmla="*/ 1 h 47"/>
                  <a:gd name="T6" fmla="*/ 37 w 48"/>
                  <a:gd name="T7" fmla="*/ 3 h 47"/>
                  <a:gd name="T8" fmla="*/ 41 w 48"/>
                  <a:gd name="T9" fmla="*/ 7 h 47"/>
                  <a:gd name="T10" fmla="*/ 44 w 48"/>
                  <a:gd name="T11" fmla="*/ 10 h 47"/>
                  <a:gd name="T12" fmla="*/ 46 w 48"/>
                  <a:gd name="T13" fmla="*/ 14 h 47"/>
                  <a:gd name="T14" fmla="*/ 48 w 48"/>
                  <a:gd name="T15" fmla="*/ 19 h 47"/>
                  <a:gd name="T16" fmla="*/ 48 w 48"/>
                  <a:gd name="T17" fmla="*/ 22 h 47"/>
                  <a:gd name="T18" fmla="*/ 48 w 48"/>
                  <a:gd name="T19" fmla="*/ 28 h 47"/>
                  <a:gd name="T20" fmla="*/ 46 w 48"/>
                  <a:gd name="T21" fmla="*/ 33 h 47"/>
                  <a:gd name="T22" fmla="*/ 44 w 48"/>
                  <a:gd name="T23" fmla="*/ 37 h 47"/>
                  <a:gd name="T24" fmla="*/ 41 w 48"/>
                  <a:gd name="T25" fmla="*/ 40 h 47"/>
                  <a:gd name="T26" fmla="*/ 37 w 48"/>
                  <a:gd name="T27" fmla="*/ 44 h 47"/>
                  <a:gd name="T28" fmla="*/ 34 w 48"/>
                  <a:gd name="T29" fmla="*/ 45 h 47"/>
                  <a:gd name="T30" fmla="*/ 29 w 48"/>
                  <a:gd name="T31" fmla="*/ 47 h 47"/>
                  <a:gd name="T32" fmla="*/ 25 w 48"/>
                  <a:gd name="T33" fmla="*/ 47 h 47"/>
                  <a:gd name="T34" fmla="*/ 20 w 48"/>
                  <a:gd name="T35" fmla="*/ 47 h 47"/>
                  <a:gd name="T36" fmla="*/ 15 w 48"/>
                  <a:gd name="T37" fmla="*/ 45 h 47"/>
                  <a:gd name="T38" fmla="*/ 11 w 48"/>
                  <a:gd name="T39" fmla="*/ 44 h 47"/>
                  <a:gd name="T40" fmla="*/ 8 w 48"/>
                  <a:gd name="T41" fmla="*/ 40 h 47"/>
                  <a:gd name="T42" fmla="*/ 4 w 48"/>
                  <a:gd name="T43" fmla="*/ 37 h 47"/>
                  <a:gd name="T44" fmla="*/ 2 w 48"/>
                  <a:gd name="T45" fmla="*/ 33 h 47"/>
                  <a:gd name="T46" fmla="*/ 0 w 48"/>
                  <a:gd name="T47" fmla="*/ 28 h 47"/>
                  <a:gd name="T48" fmla="*/ 0 w 48"/>
                  <a:gd name="T49" fmla="*/ 22 h 47"/>
                  <a:gd name="T50" fmla="*/ 0 w 48"/>
                  <a:gd name="T51" fmla="*/ 19 h 47"/>
                  <a:gd name="T52" fmla="*/ 2 w 48"/>
                  <a:gd name="T53" fmla="*/ 14 h 47"/>
                  <a:gd name="T54" fmla="*/ 4 w 48"/>
                  <a:gd name="T55" fmla="*/ 10 h 47"/>
                  <a:gd name="T56" fmla="*/ 8 w 48"/>
                  <a:gd name="T57" fmla="*/ 7 h 47"/>
                  <a:gd name="T58" fmla="*/ 11 w 48"/>
                  <a:gd name="T59" fmla="*/ 3 h 47"/>
                  <a:gd name="T60" fmla="*/ 15 w 48"/>
                  <a:gd name="T61" fmla="*/ 1 h 47"/>
                  <a:gd name="T62" fmla="*/ 20 w 48"/>
                  <a:gd name="T63" fmla="*/ 0 h 47"/>
                  <a:gd name="T64" fmla="*/ 25 w 48"/>
                  <a:gd name="T6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" h="47">
                    <a:moveTo>
                      <a:pt x="25" y="0"/>
                    </a:moveTo>
                    <a:lnTo>
                      <a:pt x="29" y="0"/>
                    </a:lnTo>
                    <a:lnTo>
                      <a:pt x="34" y="1"/>
                    </a:lnTo>
                    <a:lnTo>
                      <a:pt x="37" y="3"/>
                    </a:lnTo>
                    <a:lnTo>
                      <a:pt x="41" y="7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9"/>
                    </a:lnTo>
                    <a:lnTo>
                      <a:pt x="48" y="22"/>
                    </a:lnTo>
                    <a:lnTo>
                      <a:pt x="48" y="28"/>
                    </a:lnTo>
                    <a:lnTo>
                      <a:pt x="46" y="33"/>
                    </a:lnTo>
                    <a:lnTo>
                      <a:pt x="44" y="37"/>
                    </a:lnTo>
                    <a:lnTo>
                      <a:pt x="41" y="40"/>
                    </a:lnTo>
                    <a:lnTo>
                      <a:pt x="37" y="44"/>
                    </a:lnTo>
                    <a:lnTo>
                      <a:pt x="34" y="45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20" y="47"/>
                    </a:lnTo>
                    <a:lnTo>
                      <a:pt x="15" y="45"/>
                    </a:lnTo>
                    <a:lnTo>
                      <a:pt x="11" y="44"/>
                    </a:lnTo>
                    <a:lnTo>
                      <a:pt x="8" y="40"/>
                    </a:lnTo>
                    <a:lnTo>
                      <a:pt x="4" y="37"/>
                    </a:lnTo>
                    <a:lnTo>
                      <a:pt x="2" y="33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8" y="7"/>
                    </a:lnTo>
                    <a:lnTo>
                      <a:pt x="11" y="3"/>
                    </a:lnTo>
                    <a:lnTo>
                      <a:pt x="15" y="1"/>
                    </a:lnTo>
                    <a:lnTo>
                      <a:pt x="20" y="0"/>
                    </a:lnTo>
                    <a:lnTo>
                      <a:pt x="25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1" name="Freeform 155"/>
              <p:cNvSpPr>
                <a:spLocks/>
              </p:cNvSpPr>
              <p:nvPr/>
            </p:nvSpPr>
            <p:spPr bwMode="auto">
              <a:xfrm>
                <a:off x="5606" y="1883"/>
                <a:ext cx="10" cy="6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2 h 6"/>
                  <a:gd name="T4" fmla="*/ 1 w 10"/>
                  <a:gd name="T5" fmla="*/ 4 h 6"/>
                  <a:gd name="T6" fmla="*/ 3 w 10"/>
                  <a:gd name="T7" fmla="*/ 6 h 6"/>
                  <a:gd name="T8" fmla="*/ 5 w 10"/>
                  <a:gd name="T9" fmla="*/ 6 h 6"/>
                  <a:gd name="T10" fmla="*/ 7 w 10"/>
                  <a:gd name="T11" fmla="*/ 6 h 6"/>
                  <a:gd name="T12" fmla="*/ 9 w 10"/>
                  <a:gd name="T13" fmla="*/ 4 h 6"/>
                  <a:gd name="T14" fmla="*/ 9 w 10"/>
                  <a:gd name="T15" fmla="*/ 2 h 6"/>
                  <a:gd name="T16" fmla="*/ 10 w 10"/>
                  <a:gd name="T17" fmla="*/ 0 h 6"/>
                  <a:gd name="T18" fmla="*/ 0 w 10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2" name="Freeform 156"/>
              <p:cNvSpPr>
                <a:spLocks/>
              </p:cNvSpPr>
              <p:nvPr/>
            </p:nvSpPr>
            <p:spPr bwMode="auto">
              <a:xfrm>
                <a:off x="5606" y="1503"/>
                <a:ext cx="10" cy="380"/>
              </a:xfrm>
              <a:custGeom>
                <a:avLst/>
                <a:gdLst>
                  <a:gd name="T0" fmla="*/ 5 w 10"/>
                  <a:gd name="T1" fmla="*/ 0 h 380"/>
                  <a:gd name="T2" fmla="*/ 0 w 10"/>
                  <a:gd name="T3" fmla="*/ 0 h 380"/>
                  <a:gd name="T4" fmla="*/ 0 w 10"/>
                  <a:gd name="T5" fmla="*/ 380 h 380"/>
                  <a:gd name="T6" fmla="*/ 10 w 10"/>
                  <a:gd name="T7" fmla="*/ 380 h 380"/>
                  <a:gd name="T8" fmla="*/ 10 w 10"/>
                  <a:gd name="T9" fmla="*/ 0 h 380"/>
                  <a:gd name="T10" fmla="*/ 5 w 10"/>
                  <a:gd name="T11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80">
                    <a:moveTo>
                      <a:pt x="5" y="0"/>
                    </a:moveTo>
                    <a:lnTo>
                      <a:pt x="0" y="0"/>
                    </a:lnTo>
                    <a:lnTo>
                      <a:pt x="0" y="380"/>
                    </a:lnTo>
                    <a:lnTo>
                      <a:pt x="10" y="380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3" name="Freeform 157"/>
              <p:cNvSpPr>
                <a:spLocks/>
              </p:cNvSpPr>
              <p:nvPr/>
            </p:nvSpPr>
            <p:spPr bwMode="auto">
              <a:xfrm>
                <a:off x="5606" y="1497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9 w 10"/>
                  <a:gd name="T3" fmla="*/ 4 h 6"/>
                  <a:gd name="T4" fmla="*/ 9 w 10"/>
                  <a:gd name="T5" fmla="*/ 2 h 6"/>
                  <a:gd name="T6" fmla="*/ 7 w 10"/>
                  <a:gd name="T7" fmla="*/ 2 h 6"/>
                  <a:gd name="T8" fmla="*/ 5 w 10"/>
                  <a:gd name="T9" fmla="*/ 0 h 6"/>
                  <a:gd name="T10" fmla="*/ 3 w 10"/>
                  <a:gd name="T11" fmla="*/ 2 h 6"/>
                  <a:gd name="T12" fmla="*/ 1 w 10"/>
                  <a:gd name="T13" fmla="*/ 2 h 6"/>
                  <a:gd name="T14" fmla="*/ 0 w 10"/>
                  <a:gd name="T15" fmla="*/ 4 h 6"/>
                  <a:gd name="T16" fmla="*/ 0 w 10"/>
                  <a:gd name="T17" fmla="*/ 6 h 6"/>
                  <a:gd name="T18" fmla="*/ 10 w 10"/>
                  <a:gd name="T1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6">
                    <a:moveTo>
                      <a:pt x="10" y="6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4" name="Freeform 158"/>
              <p:cNvSpPr>
                <a:spLocks/>
              </p:cNvSpPr>
              <p:nvPr/>
            </p:nvSpPr>
            <p:spPr bwMode="auto">
              <a:xfrm>
                <a:off x="5585" y="1485"/>
                <a:ext cx="47" cy="49"/>
              </a:xfrm>
              <a:custGeom>
                <a:avLst/>
                <a:gdLst>
                  <a:gd name="T0" fmla="*/ 22 w 47"/>
                  <a:gd name="T1" fmla="*/ 0 h 49"/>
                  <a:gd name="T2" fmla="*/ 28 w 47"/>
                  <a:gd name="T3" fmla="*/ 0 h 49"/>
                  <a:gd name="T4" fmla="*/ 33 w 47"/>
                  <a:gd name="T5" fmla="*/ 2 h 49"/>
                  <a:gd name="T6" fmla="*/ 37 w 47"/>
                  <a:gd name="T7" fmla="*/ 4 h 49"/>
                  <a:gd name="T8" fmla="*/ 40 w 47"/>
                  <a:gd name="T9" fmla="*/ 7 h 49"/>
                  <a:gd name="T10" fmla="*/ 44 w 47"/>
                  <a:gd name="T11" fmla="*/ 11 h 49"/>
                  <a:gd name="T12" fmla="*/ 45 w 47"/>
                  <a:gd name="T13" fmla="*/ 16 h 49"/>
                  <a:gd name="T14" fmla="*/ 47 w 47"/>
                  <a:gd name="T15" fmla="*/ 19 h 49"/>
                  <a:gd name="T16" fmla="*/ 47 w 47"/>
                  <a:gd name="T17" fmla="*/ 25 h 49"/>
                  <a:gd name="T18" fmla="*/ 47 w 47"/>
                  <a:gd name="T19" fmla="*/ 30 h 49"/>
                  <a:gd name="T20" fmla="*/ 45 w 47"/>
                  <a:gd name="T21" fmla="*/ 33 h 49"/>
                  <a:gd name="T22" fmla="*/ 44 w 47"/>
                  <a:gd name="T23" fmla="*/ 39 h 49"/>
                  <a:gd name="T24" fmla="*/ 40 w 47"/>
                  <a:gd name="T25" fmla="*/ 42 h 49"/>
                  <a:gd name="T26" fmla="*/ 37 w 47"/>
                  <a:gd name="T27" fmla="*/ 44 h 49"/>
                  <a:gd name="T28" fmla="*/ 33 w 47"/>
                  <a:gd name="T29" fmla="*/ 47 h 49"/>
                  <a:gd name="T30" fmla="*/ 28 w 47"/>
                  <a:gd name="T31" fmla="*/ 47 h 49"/>
                  <a:gd name="T32" fmla="*/ 22 w 47"/>
                  <a:gd name="T33" fmla="*/ 49 h 49"/>
                  <a:gd name="T34" fmla="*/ 19 w 47"/>
                  <a:gd name="T35" fmla="*/ 47 h 49"/>
                  <a:gd name="T36" fmla="*/ 14 w 47"/>
                  <a:gd name="T37" fmla="*/ 47 h 49"/>
                  <a:gd name="T38" fmla="*/ 10 w 47"/>
                  <a:gd name="T39" fmla="*/ 44 h 49"/>
                  <a:gd name="T40" fmla="*/ 7 w 47"/>
                  <a:gd name="T41" fmla="*/ 42 h 49"/>
                  <a:gd name="T42" fmla="*/ 3 w 47"/>
                  <a:gd name="T43" fmla="*/ 39 h 49"/>
                  <a:gd name="T44" fmla="*/ 1 w 47"/>
                  <a:gd name="T45" fmla="*/ 33 h 49"/>
                  <a:gd name="T46" fmla="*/ 0 w 47"/>
                  <a:gd name="T47" fmla="*/ 30 h 49"/>
                  <a:gd name="T48" fmla="*/ 0 w 47"/>
                  <a:gd name="T49" fmla="*/ 25 h 49"/>
                  <a:gd name="T50" fmla="*/ 0 w 47"/>
                  <a:gd name="T51" fmla="*/ 19 h 49"/>
                  <a:gd name="T52" fmla="*/ 1 w 47"/>
                  <a:gd name="T53" fmla="*/ 16 h 49"/>
                  <a:gd name="T54" fmla="*/ 3 w 47"/>
                  <a:gd name="T55" fmla="*/ 11 h 49"/>
                  <a:gd name="T56" fmla="*/ 7 w 47"/>
                  <a:gd name="T57" fmla="*/ 7 h 49"/>
                  <a:gd name="T58" fmla="*/ 10 w 47"/>
                  <a:gd name="T59" fmla="*/ 4 h 49"/>
                  <a:gd name="T60" fmla="*/ 14 w 47"/>
                  <a:gd name="T61" fmla="*/ 2 h 49"/>
                  <a:gd name="T62" fmla="*/ 19 w 47"/>
                  <a:gd name="T63" fmla="*/ 0 h 49"/>
                  <a:gd name="T64" fmla="*/ 22 w 47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49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0" y="7"/>
                    </a:lnTo>
                    <a:lnTo>
                      <a:pt x="44" y="11"/>
                    </a:lnTo>
                    <a:lnTo>
                      <a:pt x="45" y="16"/>
                    </a:lnTo>
                    <a:lnTo>
                      <a:pt x="47" y="19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5" y="33"/>
                    </a:lnTo>
                    <a:lnTo>
                      <a:pt x="44" y="39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3" y="47"/>
                    </a:lnTo>
                    <a:lnTo>
                      <a:pt x="28" y="47"/>
                    </a:lnTo>
                    <a:lnTo>
                      <a:pt x="22" y="49"/>
                    </a:lnTo>
                    <a:lnTo>
                      <a:pt x="19" y="47"/>
                    </a:lnTo>
                    <a:lnTo>
                      <a:pt x="14" y="47"/>
                    </a:lnTo>
                    <a:lnTo>
                      <a:pt x="10" y="44"/>
                    </a:lnTo>
                    <a:lnTo>
                      <a:pt x="7" y="42"/>
                    </a:lnTo>
                    <a:lnTo>
                      <a:pt x="3" y="39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5" name="Freeform 159"/>
              <p:cNvSpPr>
                <a:spLocks/>
              </p:cNvSpPr>
              <p:nvPr/>
            </p:nvSpPr>
            <p:spPr bwMode="auto">
              <a:xfrm>
                <a:off x="5585" y="1485"/>
                <a:ext cx="47" cy="49"/>
              </a:xfrm>
              <a:custGeom>
                <a:avLst/>
                <a:gdLst>
                  <a:gd name="T0" fmla="*/ 22 w 47"/>
                  <a:gd name="T1" fmla="*/ 0 h 49"/>
                  <a:gd name="T2" fmla="*/ 28 w 47"/>
                  <a:gd name="T3" fmla="*/ 0 h 49"/>
                  <a:gd name="T4" fmla="*/ 33 w 47"/>
                  <a:gd name="T5" fmla="*/ 2 h 49"/>
                  <a:gd name="T6" fmla="*/ 37 w 47"/>
                  <a:gd name="T7" fmla="*/ 4 h 49"/>
                  <a:gd name="T8" fmla="*/ 40 w 47"/>
                  <a:gd name="T9" fmla="*/ 7 h 49"/>
                  <a:gd name="T10" fmla="*/ 44 w 47"/>
                  <a:gd name="T11" fmla="*/ 11 h 49"/>
                  <a:gd name="T12" fmla="*/ 45 w 47"/>
                  <a:gd name="T13" fmla="*/ 16 h 49"/>
                  <a:gd name="T14" fmla="*/ 47 w 47"/>
                  <a:gd name="T15" fmla="*/ 19 h 49"/>
                  <a:gd name="T16" fmla="*/ 47 w 47"/>
                  <a:gd name="T17" fmla="*/ 25 h 49"/>
                  <a:gd name="T18" fmla="*/ 47 w 47"/>
                  <a:gd name="T19" fmla="*/ 30 h 49"/>
                  <a:gd name="T20" fmla="*/ 45 w 47"/>
                  <a:gd name="T21" fmla="*/ 33 h 49"/>
                  <a:gd name="T22" fmla="*/ 44 w 47"/>
                  <a:gd name="T23" fmla="*/ 39 h 49"/>
                  <a:gd name="T24" fmla="*/ 40 w 47"/>
                  <a:gd name="T25" fmla="*/ 42 h 49"/>
                  <a:gd name="T26" fmla="*/ 37 w 47"/>
                  <a:gd name="T27" fmla="*/ 44 h 49"/>
                  <a:gd name="T28" fmla="*/ 33 w 47"/>
                  <a:gd name="T29" fmla="*/ 47 h 49"/>
                  <a:gd name="T30" fmla="*/ 28 w 47"/>
                  <a:gd name="T31" fmla="*/ 47 h 49"/>
                  <a:gd name="T32" fmla="*/ 22 w 47"/>
                  <a:gd name="T33" fmla="*/ 49 h 49"/>
                  <a:gd name="T34" fmla="*/ 19 w 47"/>
                  <a:gd name="T35" fmla="*/ 47 h 49"/>
                  <a:gd name="T36" fmla="*/ 14 w 47"/>
                  <a:gd name="T37" fmla="*/ 47 h 49"/>
                  <a:gd name="T38" fmla="*/ 10 w 47"/>
                  <a:gd name="T39" fmla="*/ 44 h 49"/>
                  <a:gd name="T40" fmla="*/ 7 w 47"/>
                  <a:gd name="T41" fmla="*/ 42 h 49"/>
                  <a:gd name="T42" fmla="*/ 3 w 47"/>
                  <a:gd name="T43" fmla="*/ 39 h 49"/>
                  <a:gd name="T44" fmla="*/ 1 w 47"/>
                  <a:gd name="T45" fmla="*/ 33 h 49"/>
                  <a:gd name="T46" fmla="*/ 0 w 47"/>
                  <a:gd name="T47" fmla="*/ 30 h 49"/>
                  <a:gd name="T48" fmla="*/ 0 w 47"/>
                  <a:gd name="T49" fmla="*/ 25 h 49"/>
                  <a:gd name="T50" fmla="*/ 0 w 47"/>
                  <a:gd name="T51" fmla="*/ 19 h 49"/>
                  <a:gd name="T52" fmla="*/ 1 w 47"/>
                  <a:gd name="T53" fmla="*/ 16 h 49"/>
                  <a:gd name="T54" fmla="*/ 3 w 47"/>
                  <a:gd name="T55" fmla="*/ 11 h 49"/>
                  <a:gd name="T56" fmla="*/ 7 w 47"/>
                  <a:gd name="T57" fmla="*/ 7 h 49"/>
                  <a:gd name="T58" fmla="*/ 10 w 47"/>
                  <a:gd name="T59" fmla="*/ 4 h 49"/>
                  <a:gd name="T60" fmla="*/ 14 w 47"/>
                  <a:gd name="T61" fmla="*/ 2 h 49"/>
                  <a:gd name="T62" fmla="*/ 19 w 47"/>
                  <a:gd name="T63" fmla="*/ 0 h 49"/>
                  <a:gd name="T64" fmla="*/ 22 w 47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49">
                    <a:moveTo>
                      <a:pt x="22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4"/>
                    </a:lnTo>
                    <a:lnTo>
                      <a:pt x="40" y="7"/>
                    </a:lnTo>
                    <a:lnTo>
                      <a:pt x="44" y="11"/>
                    </a:lnTo>
                    <a:lnTo>
                      <a:pt x="45" y="16"/>
                    </a:lnTo>
                    <a:lnTo>
                      <a:pt x="47" y="19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5" y="33"/>
                    </a:lnTo>
                    <a:lnTo>
                      <a:pt x="44" y="39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3" y="47"/>
                    </a:lnTo>
                    <a:lnTo>
                      <a:pt x="28" y="47"/>
                    </a:lnTo>
                    <a:lnTo>
                      <a:pt x="22" y="49"/>
                    </a:lnTo>
                    <a:lnTo>
                      <a:pt x="19" y="47"/>
                    </a:lnTo>
                    <a:lnTo>
                      <a:pt x="14" y="47"/>
                    </a:lnTo>
                    <a:lnTo>
                      <a:pt x="10" y="44"/>
                    </a:lnTo>
                    <a:lnTo>
                      <a:pt x="7" y="42"/>
                    </a:lnTo>
                    <a:lnTo>
                      <a:pt x="3" y="39"/>
                    </a:lnTo>
                    <a:lnTo>
                      <a:pt x="1" y="33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6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2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6" name="Freeform 160"/>
              <p:cNvSpPr>
                <a:spLocks/>
              </p:cNvSpPr>
              <p:nvPr/>
            </p:nvSpPr>
            <p:spPr bwMode="auto">
              <a:xfrm>
                <a:off x="5683" y="1752"/>
                <a:ext cx="10" cy="5"/>
              </a:xfrm>
              <a:custGeom>
                <a:avLst/>
                <a:gdLst>
                  <a:gd name="T0" fmla="*/ 0 w 10"/>
                  <a:gd name="T1" fmla="*/ 0 h 5"/>
                  <a:gd name="T2" fmla="*/ 0 w 10"/>
                  <a:gd name="T3" fmla="*/ 2 h 5"/>
                  <a:gd name="T4" fmla="*/ 2 w 10"/>
                  <a:gd name="T5" fmla="*/ 3 h 5"/>
                  <a:gd name="T6" fmla="*/ 3 w 10"/>
                  <a:gd name="T7" fmla="*/ 5 h 5"/>
                  <a:gd name="T8" fmla="*/ 5 w 10"/>
                  <a:gd name="T9" fmla="*/ 5 h 5"/>
                  <a:gd name="T10" fmla="*/ 7 w 10"/>
                  <a:gd name="T11" fmla="*/ 5 h 5"/>
                  <a:gd name="T12" fmla="*/ 9 w 10"/>
                  <a:gd name="T13" fmla="*/ 3 h 5"/>
                  <a:gd name="T14" fmla="*/ 10 w 10"/>
                  <a:gd name="T15" fmla="*/ 2 h 5"/>
                  <a:gd name="T16" fmla="*/ 10 w 10"/>
                  <a:gd name="T17" fmla="*/ 0 h 5"/>
                  <a:gd name="T18" fmla="*/ 0 w 10"/>
                  <a:gd name="T1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9" y="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7" name="Freeform 161"/>
              <p:cNvSpPr>
                <a:spLocks/>
              </p:cNvSpPr>
              <p:nvPr/>
            </p:nvSpPr>
            <p:spPr bwMode="auto">
              <a:xfrm>
                <a:off x="5683" y="1294"/>
                <a:ext cx="10" cy="458"/>
              </a:xfrm>
              <a:custGeom>
                <a:avLst/>
                <a:gdLst>
                  <a:gd name="T0" fmla="*/ 5 w 10"/>
                  <a:gd name="T1" fmla="*/ 0 h 458"/>
                  <a:gd name="T2" fmla="*/ 0 w 10"/>
                  <a:gd name="T3" fmla="*/ 0 h 458"/>
                  <a:gd name="T4" fmla="*/ 0 w 10"/>
                  <a:gd name="T5" fmla="*/ 458 h 458"/>
                  <a:gd name="T6" fmla="*/ 10 w 10"/>
                  <a:gd name="T7" fmla="*/ 458 h 458"/>
                  <a:gd name="T8" fmla="*/ 10 w 10"/>
                  <a:gd name="T9" fmla="*/ 0 h 458"/>
                  <a:gd name="T10" fmla="*/ 5 w 10"/>
                  <a:gd name="T11" fmla="*/ 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458">
                    <a:moveTo>
                      <a:pt x="5" y="0"/>
                    </a:moveTo>
                    <a:lnTo>
                      <a:pt x="0" y="0"/>
                    </a:lnTo>
                    <a:lnTo>
                      <a:pt x="0" y="458"/>
                    </a:lnTo>
                    <a:lnTo>
                      <a:pt x="10" y="458"/>
                    </a:lnTo>
                    <a:lnTo>
                      <a:pt x="1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8" name="Freeform 162"/>
              <p:cNvSpPr>
                <a:spLocks/>
              </p:cNvSpPr>
              <p:nvPr/>
            </p:nvSpPr>
            <p:spPr bwMode="auto">
              <a:xfrm>
                <a:off x="5683" y="1290"/>
                <a:ext cx="10" cy="4"/>
              </a:xfrm>
              <a:custGeom>
                <a:avLst/>
                <a:gdLst>
                  <a:gd name="T0" fmla="*/ 10 w 10"/>
                  <a:gd name="T1" fmla="*/ 4 h 4"/>
                  <a:gd name="T2" fmla="*/ 10 w 10"/>
                  <a:gd name="T3" fmla="*/ 2 h 4"/>
                  <a:gd name="T4" fmla="*/ 9 w 10"/>
                  <a:gd name="T5" fmla="*/ 0 h 4"/>
                  <a:gd name="T6" fmla="*/ 7 w 10"/>
                  <a:gd name="T7" fmla="*/ 0 h 4"/>
                  <a:gd name="T8" fmla="*/ 5 w 10"/>
                  <a:gd name="T9" fmla="*/ 0 h 4"/>
                  <a:gd name="T10" fmla="*/ 3 w 10"/>
                  <a:gd name="T11" fmla="*/ 0 h 4"/>
                  <a:gd name="T12" fmla="*/ 2 w 10"/>
                  <a:gd name="T13" fmla="*/ 0 h 4"/>
                  <a:gd name="T14" fmla="*/ 0 w 10"/>
                  <a:gd name="T15" fmla="*/ 2 h 4"/>
                  <a:gd name="T16" fmla="*/ 0 w 10"/>
                  <a:gd name="T17" fmla="*/ 4 h 4"/>
                  <a:gd name="T18" fmla="*/ 10 w 10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10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9" name="Freeform 163"/>
              <p:cNvSpPr>
                <a:spLocks/>
              </p:cNvSpPr>
              <p:nvPr/>
            </p:nvSpPr>
            <p:spPr bwMode="auto">
              <a:xfrm>
                <a:off x="5662" y="1276"/>
                <a:ext cx="47" cy="49"/>
              </a:xfrm>
              <a:custGeom>
                <a:avLst/>
                <a:gdLst>
                  <a:gd name="T0" fmla="*/ 23 w 47"/>
                  <a:gd name="T1" fmla="*/ 0 h 49"/>
                  <a:gd name="T2" fmla="*/ 28 w 47"/>
                  <a:gd name="T3" fmla="*/ 0 h 49"/>
                  <a:gd name="T4" fmla="*/ 33 w 47"/>
                  <a:gd name="T5" fmla="*/ 2 h 49"/>
                  <a:gd name="T6" fmla="*/ 37 w 47"/>
                  <a:gd name="T7" fmla="*/ 6 h 49"/>
                  <a:gd name="T8" fmla="*/ 40 w 47"/>
                  <a:gd name="T9" fmla="*/ 7 h 49"/>
                  <a:gd name="T10" fmla="*/ 44 w 47"/>
                  <a:gd name="T11" fmla="*/ 11 h 49"/>
                  <a:gd name="T12" fmla="*/ 45 w 47"/>
                  <a:gd name="T13" fmla="*/ 16 h 49"/>
                  <a:gd name="T14" fmla="*/ 47 w 47"/>
                  <a:gd name="T15" fmla="*/ 20 h 49"/>
                  <a:gd name="T16" fmla="*/ 47 w 47"/>
                  <a:gd name="T17" fmla="*/ 25 h 49"/>
                  <a:gd name="T18" fmla="*/ 47 w 47"/>
                  <a:gd name="T19" fmla="*/ 30 h 49"/>
                  <a:gd name="T20" fmla="*/ 45 w 47"/>
                  <a:gd name="T21" fmla="*/ 34 h 49"/>
                  <a:gd name="T22" fmla="*/ 44 w 47"/>
                  <a:gd name="T23" fmla="*/ 39 h 49"/>
                  <a:gd name="T24" fmla="*/ 40 w 47"/>
                  <a:gd name="T25" fmla="*/ 42 h 49"/>
                  <a:gd name="T26" fmla="*/ 37 w 47"/>
                  <a:gd name="T27" fmla="*/ 44 h 49"/>
                  <a:gd name="T28" fmla="*/ 33 w 47"/>
                  <a:gd name="T29" fmla="*/ 48 h 49"/>
                  <a:gd name="T30" fmla="*/ 28 w 47"/>
                  <a:gd name="T31" fmla="*/ 49 h 49"/>
                  <a:gd name="T32" fmla="*/ 23 w 47"/>
                  <a:gd name="T33" fmla="*/ 49 h 49"/>
                  <a:gd name="T34" fmla="*/ 19 w 47"/>
                  <a:gd name="T35" fmla="*/ 49 h 49"/>
                  <a:gd name="T36" fmla="*/ 14 w 47"/>
                  <a:gd name="T37" fmla="*/ 48 h 49"/>
                  <a:gd name="T38" fmla="*/ 10 w 47"/>
                  <a:gd name="T39" fmla="*/ 44 h 49"/>
                  <a:gd name="T40" fmla="*/ 7 w 47"/>
                  <a:gd name="T41" fmla="*/ 42 h 49"/>
                  <a:gd name="T42" fmla="*/ 3 w 47"/>
                  <a:gd name="T43" fmla="*/ 39 h 49"/>
                  <a:gd name="T44" fmla="*/ 2 w 47"/>
                  <a:gd name="T45" fmla="*/ 34 h 49"/>
                  <a:gd name="T46" fmla="*/ 0 w 47"/>
                  <a:gd name="T47" fmla="*/ 30 h 49"/>
                  <a:gd name="T48" fmla="*/ 0 w 47"/>
                  <a:gd name="T49" fmla="*/ 25 h 49"/>
                  <a:gd name="T50" fmla="*/ 0 w 47"/>
                  <a:gd name="T51" fmla="*/ 20 h 49"/>
                  <a:gd name="T52" fmla="*/ 2 w 47"/>
                  <a:gd name="T53" fmla="*/ 16 h 49"/>
                  <a:gd name="T54" fmla="*/ 3 w 47"/>
                  <a:gd name="T55" fmla="*/ 11 h 49"/>
                  <a:gd name="T56" fmla="*/ 7 w 47"/>
                  <a:gd name="T57" fmla="*/ 7 h 49"/>
                  <a:gd name="T58" fmla="*/ 10 w 47"/>
                  <a:gd name="T59" fmla="*/ 6 h 49"/>
                  <a:gd name="T60" fmla="*/ 14 w 47"/>
                  <a:gd name="T61" fmla="*/ 2 h 49"/>
                  <a:gd name="T62" fmla="*/ 19 w 47"/>
                  <a:gd name="T63" fmla="*/ 0 h 49"/>
                  <a:gd name="T64" fmla="*/ 23 w 47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49">
                    <a:moveTo>
                      <a:pt x="23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6"/>
                    </a:lnTo>
                    <a:lnTo>
                      <a:pt x="40" y="7"/>
                    </a:lnTo>
                    <a:lnTo>
                      <a:pt x="44" y="11"/>
                    </a:lnTo>
                    <a:lnTo>
                      <a:pt x="45" y="16"/>
                    </a:lnTo>
                    <a:lnTo>
                      <a:pt x="47" y="20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5" y="34"/>
                    </a:lnTo>
                    <a:lnTo>
                      <a:pt x="44" y="39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3" y="48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9" y="49"/>
                    </a:lnTo>
                    <a:lnTo>
                      <a:pt x="14" y="48"/>
                    </a:lnTo>
                    <a:lnTo>
                      <a:pt x="10" y="44"/>
                    </a:lnTo>
                    <a:lnTo>
                      <a:pt x="7" y="42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3733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0" name="Freeform 164"/>
              <p:cNvSpPr>
                <a:spLocks/>
              </p:cNvSpPr>
              <p:nvPr/>
            </p:nvSpPr>
            <p:spPr bwMode="auto">
              <a:xfrm>
                <a:off x="5662" y="1276"/>
                <a:ext cx="47" cy="49"/>
              </a:xfrm>
              <a:custGeom>
                <a:avLst/>
                <a:gdLst>
                  <a:gd name="T0" fmla="*/ 23 w 47"/>
                  <a:gd name="T1" fmla="*/ 0 h 49"/>
                  <a:gd name="T2" fmla="*/ 28 w 47"/>
                  <a:gd name="T3" fmla="*/ 0 h 49"/>
                  <a:gd name="T4" fmla="*/ 33 w 47"/>
                  <a:gd name="T5" fmla="*/ 2 h 49"/>
                  <a:gd name="T6" fmla="*/ 37 w 47"/>
                  <a:gd name="T7" fmla="*/ 6 h 49"/>
                  <a:gd name="T8" fmla="*/ 40 w 47"/>
                  <a:gd name="T9" fmla="*/ 7 h 49"/>
                  <a:gd name="T10" fmla="*/ 44 w 47"/>
                  <a:gd name="T11" fmla="*/ 11 h 49"/>
                  <a:gd name="T12" fmla="*/ 45 w 47"/>
                  <a:gd name="T13" fmla="*/ 16 h 49"/>
                  <a:gd name="T14" fmla="*/ 47 w 47"/>
                  <a:gd name="T15" fmla="*/ 20 h 49"/>
                  <a:gd name="T16" fmla="*/ 47 w 47"/>
                  <a:gd name="T17" fmla="*/ 25 h 49"/>
                  <a:gd name="T18" fmla="*/ 47 w 47"/>
                  <a:gd name="T19" fmla="*/ 30 h 49"/>
                  <a:gd name="T20" fmla="*/ 45 w 47"/>
                  <a:gd name="T21" fmla="*/ 34 h 49"/>
                  <a:gd name="T22" fmla="*/ 44 w 47"/>
                  <a:gd name="T23" fmla="*/ 39 h 49"/>
                  <a:gd name="T24" fmla="*/ 40 w 47"/>
                  <a:gd name="T25" fmla="*/ 42 h 49"/>
                  <a:gd name="T26" fmla="*/ 37 w 47"/>
                  <a:gd name="T27" fmla="*/ 44 h 49"/>
                  <a:gd name="T28" fmla="*/ 33 w 47"/>
                  <a:gd name="T29" fmla="*/ 48 h 49"/>
                  <a:gd name="T30" fmla="*/ 28 w 47"/>
                  <a:gd name="T31" fmla="*/ 49 h 49"/>
                  <a:gd name="T32" fmla="*/ 23 w 47"/>
                  <a:gd name="T33" fmla="*/ 49 h 49"/>
                  <a:gd name="T34" fmla="*/ 19 w 47"/>
                  <a:gd name="T35" fmla="*/ 49 h 49"/>
                  <a:gd name="T36" fmla="*/ 14 w 47"/>
                  <a:gd name="T37" fmla="*/ 48 h 49"/>
                  <a:gd name="T38" fmla="*/ 10 w 47"/>
                  <a:gd name="T39" fmla="*/ 44 h 49"/>
                  <a:gd name="T40" fmla="*/ 7 w 47"/>
                  <a:gd name="T41" fmla="*/ 42 h 49"/>
                  <a:gd name="T42" fmla="*/ 3 w 47"/>
                  <a:gd name="T43" fmla="*/ 39 h 49"/>
                  <a:gd name="T44" fmla="*/ 2 w 47"/>
                  <a:gd name="T45" fmla="*/ 34 h 49"/>
                  <a:gd name="T46" fmla="*/ 0 w 47"/>
                  <a:gd name="T47" fmla="*/ 30 h 49"/>
                  <a:gd name="T48" fmla="*/ 0 w 47"/>
                  <a:gd name="T49" fmla="*/ 25 h 49"/>
                  <a:gd name="T50" fmla="*/ 0 w 47"/>
                  <a:gd name="T51" fmla="*/ 20 h 49"/>
                  <a:gd name="T52" fmla="*/ 2 w 47"/>
                  <a:gd name="T53" fmla="*/ 16 h 49"/>
                  <a:gd name="T54" fmla="*/ 3 w 47"/>
                  <a:gd name="T55" fmla="*/ 11 h 49"/>
                  <a:gd name="T56" fmla="*/ 7 w 47"/>
                  <a:gd name="T57" fmla="*/ 7 h 49"/>
                  <a:gd name="T58" fmla="*/ 10 w 47"/>
                  <a:gd name="T59" fmla="*/ 6 h 49"/>
                  <a:gd name="T60" fmla="*/ 14 w 47"/>
                  <a:gd name="T61" fmla="*/ 2 h 49"/>
                  <a:gd name="T62" fmla="*/ 19 w 47"/>
                  <a:gd name="T63" fmla="*/ 0 h 49"/>
                  <a:gd name="T64" fmla="*/ 23 w 47"/>
                  <a:gd name="T6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" h="49">
                    <a:moveTo>
                      <a:pt x="23" y="0"/>
                    </a:moveTo>
                    <a:lnTo>
                      <a:pt x="28" y="0"/>
                    </a:lnTo>
                    <a:lnTo>
                      <a:pt x="33" y="2"/>
                    </a:lnTo>
                    <a:lnTo>
                      <a:pt x="37" y="6"/>
                    </a:lnTo>
                    <a:lnTo>
                      <a:pt x="40" y="7"/>
                    </a:lnTo>
                    <a:lnTo>
                      <a:pt x="44" y="11"/>
                    </a:lnTo>
                    <a:lnTo>
                      <a:pt x="45" y="16"/>
                    </a:lnTo>
                    <a:lnTo>
                      <a:pt x="47" y="20"/>
                    </a:lnTo>
                    <a:lnTo>
                      <a:pt x="47" y="25"/>
                    </a:lnTo>
                    <a:lnTo>
                      <a:pt x="47" y="30"/>
                    </a:lnTo>
                    <a:lnTo>
                      <a:pt x="45" y="34"/>
                    </a:lnTo>
                    <a:lnTo>
                      <a:pt x="44" y="39"/>
                    </a:lnTo>
                    <a:lnTo>
                      <a:pt x="40" y="42"/>
                    </a:lnTo>
                    <a:lnTo>
                      <a:pt x="37" y="44"/>
                    </a:lnTo>
                    <a:lnTo>
                      <a:pt x="33" y="48"/>
                    </a:lnTo>
                    <a:lnTo>
                      <a:pt x="28" y="49"/>
                    </a:lnTo>
                    <a:lnTo>
                      <a:pt x="23" y="49"/>
                    </a:lnTo>
                    <a:lnTo>
                      <a:pt x="19" y="49"/>
                    </a:lnTo>
                    <a:lnTo>
                      <a:pt x="14" y="48"/>
                    </a:lnTo>
                    <a:lnTo>
                      <a:pt x="10" y="44"/>
                    </a:lnTo>
                    <a:lnTo>
                      <a:pt x="7" y="42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2" y="16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9" y="0"/>
                    </a:lnTo>
                    <a:lnTo>
                      <a:pt x="2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1" name="Freeform 165"/>
              <p:cNvSpPr>
                <a:spLocks/>
              </p:cNvSpPr>
              <p:nvPr/>
            </p:nvSpPr>
            <p:spPr bwMode="auto">
              <a:xfrm>
                <a:off x="5576" y="1629"/>
                <a:ext cx="70" cy="40"/>
              </a:xfrm>
              <a:custGeom>
                <a:avLst/>
                <a:gdLst>
                  <a:gd name="T0" fmla="*/ 0 w 70"/>
                  <a:gd name="T1" fmla="*/ 40 h 40"/>
                  <a:gd name="T2" fmla="*/ 70 w 70"/>
                  <a:gd name="T3" fmla="*/ 40 h 40"/>
                  <a:gd name="T4" fmla="*/ 70 w 70"/>
                  <a:gd name="T5" fmla="*/ 5 h 40"/>
                  <a:gd name="T6" fmla="*/ 61 w 70"/>
                  <a:gd name="T7" fmla="*/ 3 h 40"/>
                  <a:gd name="T8" fmla="*/ 53 w 70"/>
                  <a:gd name="T9" fmla="*/ 2 h 40"/>
                  <a:gd name="T10" fmla="*/ 44 w 70"/>
                  <a:gd name="T11" fmla="*/ 2 h 40"/>
                  <a:gd name="T12" fmla="*/ 35 w 70"/>
                  <a:gd name="T13" fmla="*/ 0 h 40"/>
                  <a:gd name="T14" fmla="*/ 26 w 70"/>
                  <a:gd name="T15" fmla="*/ 0 h 40"/>
                  <a:gd name="T16" fmla="*/ 17 w 70"/>
                  <a:gd name="T17" fmla="*/ 2 h 40"/>
                  <a:gd name="T18" fmla="*/ 10 w 70"/>
                  <a:gd name="T19" fmla="*/ 2 h 40"/>
                  <a:gd name="T20" fmla="*/ 2 w 70"/>
                  <a:gd name="T21" fmla="*/ 3 h 40"/>
                  <a:gd name="T22" fmla="*/ 0 w 70"/>
                  <a:gd name="T23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40">
                    <a:moveTo>
                      <a:pt x="0" y="40"/>
                    </a:moveTo>
                    <a:lnTo>
                      <a:pt x="70" y="40"/>
                    </a:lnTo>
                    <a:lnTo>
                      <a:pt x="70" y="5"/>
                    </a:lnTo>
                    <a:lnTo>
                      <a:pt x="61" y="3"/>
                    </a:lnTo>
                    <a:lnTo>
                      <a:pt x="53" y="2"/>
                    </a:lnTo>
                    <a:lnTo>
                      <a:pt x="44" y="2"/>
                    </a:lnTo>
                    <a:lnTo>
                      <a:pt x="35" y="0"/>
                    </a:lnTo>
                    <a:lnTo>
                      <a:pt x="26" y="0"/>
                    </a:lnTo>
                    <a:lnTo>
                      <a:pt x="17" y="2"/>
                    </a:lnTo>
                    <a:lnTo>
                      <a:pt x="10" y="2"/>
                    </a:lnTo>
                    <a:lnTo>
                      <a:pt x="2" y="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2" name="Freeform 166"/>
              <p:cNvSpPr>
                <a:spLocks/>
              </p:cNvSpPr>
              <p:nvPr/>
            </p:nvSpPr>
            <p:spPr bwMode="auto">
              <a:xfrm>
                <a:off x="5576" y="1664"/>
                <a:ext cx="74" cy="9"/>
              </a:xfrm>
              <a:custGeom>
                <a:avLst/>
                <a:gdLst>
                  <a:gd name="T0" fmla="*/ 65 w 74"/>
                  <a:gd name="T1" fmla="*/ 5 h 9"/>
                  <a:gd name="T2" fmla="*/ 70 w 74"/>
                  <a:gd name="T3" fmla="*/ 0 h 9"/>
                  <a:gd name="T4" fmla="*/ 0 w 74"/>
                  <a:gd name="T5" fmla="*/ 0 h 9"/>
                  <a:gd name="T6" fmla="*/ 0 w 74"/>
                  <a:gd name="T7" fmla="*/ 9 h 9"/>
                  <a:gd name="T8" fmla="*/ 70 w 74"/>
                  <a:gd name="T9" fmla="*/ 9 h 9"/>
                  <a:gd name="T10" fmla="*/ 74 w 74"/>
                  <a:gd name="T11" fmla="*/ 5 h 9"/>
                  <a:gd name="T12" fmla="*/ 70 w 74"/>
                  <a:gd name="T13" fmla="*/ 9 h 9"/>
                  <a:gd name="T14" fmla="*/ 72 w 74"/>
                  <a:gd name="T15" fmla="*/ 9 h 9"/>
                  <a:gd name="T16" fmla="*/ 74 w 74"/>
                  <a:gd name="T17" fmla="*/ 9 h 9"/>
                  <a:gd name="T18" fmla="*/ 74 w 74"/>
                  <a:gd name="T19" fmla="*/ 7 h 9"/>
                  <a:gd name="T20" fmla="*/ 74 w 74"/>
                  <a:gd name="T21" fmla="*/ 5 h 9"/>
                  <a:gd name="T22" fmla="*/ 74 w 74"/>
                  <a:gd name="T23" fmla="*/ 4 h 9"/>
                  <a:gd name="T24" fmla="*/ 74 w 74"/>
                  <a:gd name="T25" fmla="*/ 2 h 9"/>
                  <a:gd name="T26" fmla="*/ 72 w 74"/>
                  <a:gd name="T27" fmla="*/ 0 h 9"/>
                  <a:gd name="T28" fmla="*/ 70 w 74"/>
                  <a:gd name="T29" fmla="*/ 0 h 9"/>
                  <a:gd name="T30" fmla="*/ 65 w 74"/>
                  <a:gd name="T3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9">
                    <a:moveTo>
                      <a:pt x="65" y="5"/>
                    </a:moveTo>
                    <a:lnTo>
                      <a:pt x="70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70" y="9"/>
                    </a:lnTo>
                    <a:lnTo>
                      <a:pt x="74" y="5"/>
                    </a:lnTo>
                    <a:lnTo>
                      <a:pt x="70" y="9"/>
                    </a:lnTo>
                    <a:lnTo>
                      <a:pt x="72" y="9"/>
                    </a:lnTo>
                    <a:lnTo>
                      <a:pt x="74" y="9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5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3" name="Freeform 167"/>
              <p:cNvSpPr>
                <a:spLocks/>
              </p:cNvSpPr>
              <p:nvPr/>
            </p:nvSpPr>
            <p:spPr bwMode="auto">
              <a:xfrm>
                <a:off x="5641" y="1629"/>
                <a:ext cx="9" cy="40"/>
              </a:xfrm>
              <a:custGeom>
                <a:avLst/>
                <a:gdLst>
                  <a:gd name="T0" fmla="*/ 3 w 9"/>
                  <a:gd name="T1" fmla="*/ 9 h 40"/>
                  <a:gd name="T2" fmla="*/ 0 w 9"/>
                  <a:gd name="T3" fmla="*/ 5 h 40"/>
                  <a:gd name="T4" fmla="*/ 0 w 9"/>
                  <a:gd name="T5" fmla="*/ 40 h 40"/>
                  <a:gd name="T6" fmla="*/ 9 w 9"/>
                  <a:gd name="T7" fmla="*/ 40 h 40"/>
                  <a:gd name="T8" fmla="*/ 9 w 9"/>
                  <a:gd name="T9" fmla="*/ 5 h 40"/>
                  <a:gd name="T10" fmla="*/ 5 w 9"/>
                  <a:gd name="T11" fmla="*/ 0 h 40"/>
                  <a:gd name="T12" fmla="*/ 9 w 9"/>
                  <a:gd name="T13" fmla="*/ 5 h 40"/>
                  <a:gd name="T14" fmla="*/ 9 w 9"/>
                  <a:gd name="T15" fmla="*/ 2 h 40"/>
                  <a:gd name="T16" fmla="*/ 9 w 9"/>
                  <a:gd name="T17" fmla="*/ 2 h 40"/>
                  <a:gd name="T18" fmla="*/ 7 w 9"/>
                  <a:gd name="T19" fmla="*/ 0 h 40"/>
                  <a:gd name="T20" fmla="*/ 5 w 9"/>
                  <a:gd name="T21" fmla="*/ 0 h 40"/>
                  <a:gd name="T22" fmla="*/ 3 w 9"/>
                  <a:gd name="T23" fmla="*/ 0 h 40"/>
                  <a:gd name="T24" fmla="*/ 2 w 9"/>
                  <a:gd name="T25" fmla="*/ 2 h 40"/>
                  <a:gd name="T26" fmla="*/ 0 w 9"/>
                  <a:gd name="T27" fmla="*/ 2 h 40"/>
                  <a:gd name="T28" fmla="*/ 0 w 9"/>
                  <a:gd name="T29" fmla="*/ 5 h 40"/>
                  <a:gd name="T30" fmla="*/ 3 w 9"/>
                  <a:gd name="T31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40">
                    <a:moveTo>
                      <a:pt x="3" y="9"/>
                    </a:moveTo>
                    <a:lnTo>
                      <a:pt x="0" y="5"/>
                    </a:lnTo>
                    <a:lnTo>
                      <a:pt x="0" y="40"/>
                    </a:lnTo>
                    <a:lnTo>
                      <a:pt x="9" y="40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9" y="5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4" name="Freeform 168"/>
              <p:cNvSpPr>
                <a:spLocks/>
              </p:cNvSpPr>
              <p:nvPr/>
            </p:nvSpPr>
            <p:spPr bwMode="auto">
              <a:xfrm>
                <a:off x="5572" y="1625"/>
                <a:ext cx="74" cy="13"/>
              </a:xfrm>
              <a:custGeom>
                <a:avLst/>
                <a:gdLst>
                  <a:gd name="T0" fmla="*/ 9 w 74"/>
                  <a:gd name="T1" fmla="*/ 7 h 13"/>
                  <a:gd name="T2" fmla="*/ 6 w 74"/>
                  <a:gd name="T3" fmla="*/ 11 h 13"/>
                  <a:gd name="T4" fmla="*/ 14 w 74"/>
                  <a:gd name="T5" fmla="*/ 11 h 13"/>
                  <a:gd name="T6" fmla="*/ 23 w 74"/>
                  <a:gd name="T7" fmla="*/ 9 h 13"/>
                  <a:gd name="T8" fmla="*/ 30 w 74"/>
                  <a:gd name="T9" fmla="*/ 9 h 13"/>
                  <a:gd name="T10" fmla="*/ 39 w 74"/>
                  <a:gd name="T11" fmla="*/ 9 h 13"/>
                  <a:gd name="T12" fmla="*/ 48 w 74"/>
                  <a:gd name="T13" fmla="*/ 9 h 13"/>
                  <a:gd name="T14" fmla="*/ 57 w 74"/>
                  <a:gd name="T15" fmla="*/ 11 h 13"/>
                  <a:gd name="T16" fmla="*/ 65 w 74"/>
                  <a:gd name="T17" fmla="*/ 11 h 13"/>
                  <a:gd name="T18" fmla="*/ 72 w 74"/>
                  <a:gd name="T19" fmla="*/ 13 h 13"/>
                  <a:gd name="T20" fmla="*/ 74 w 74"/>
                  <a:gd name="T21" fmla="*/ 4 h 13"/>
                  <a:gd name="T22" fmla="*/ 65 w 74"/>
                  <a:gd name="T23" fmla="*/ 2 h 13"/>
                  <a:gd name="T24" fmla="*/ 57 w 74"/>
                  <a:gd name="T25" fmla="*/ 2 h 13"/>
                  <a:gd name="T26" fmla="*/ 48 w 74"/>
                  <a:gd name="T27" fmla="*/ 0 h 13"/>
                  <a:gd name="T28" fmla="*/ 39 w 74"/>
                  <a:gd name="T29" fmla="*/ 0 h 13"/>
                  <a:gd name="T30" fmla="*/ 30 w 74"/>
                  <a:gd name="T31" fmla="*/ 0 h 13"/>
                  <a:gd name="T32" fmla="*/ 21 w 74"/>
                  <a:gd name="T33" fmla="*/ 0 h 13"/>
                  <a:gd name="T34" fmla="*/ 13 w 74"/>
                  <a:gd name="T35" fmla="*/ 2 h 13"/>
                  <a:gd name="T36" fmla="*/ 4 w 74"/>
                  <a:gd name="T37" fmla="*/ 2 h 13"/>
                  <a:gd name="T38" fmla="*/ 0 w 74"/>
                  <a:gd name="T39" fmla="*/ 7 h 13"/>
                  <a:gd name="T40" fmla="*/ 4 w 74"/>
                  <a:gd name="T41" fmla="*/ 2 h 13"/>
                  <a:gd name="T42" fmla="*/ 2 w 74"/>
                  <a:gd name="T43" fmla="*/ 4 h 13"/>
                  <a:gd name="T44" fmla="*/ 0 w 74"/>
                  <a:gd name="T45" fmla="*/ 4 h 13"/>
                  <a:gd name="T46" fmla="*/ 0 w 74"/>
                  <a:gd name="T47" fmla="*/ 6 h 13"/>
                  <a:gd name="T48" fmla="*/ 0 w 74"/>
                  <a:gd name="T49" fmla="*/ 7 h 13"/>
                  <a:gd name="T50" fmla="*/ 0 w 74"/>
                  <a:gd name="T51" fmla="*/ 9 h 13"/>
                  <a:gd name="T52" fmla="*/ 2 w 74"/>
                  <a:gd name="T53" fmla="*/ 11 h 13"/>
                  <a:gd name="T54" fmla="*/ 4 w 74"/>
                  <a:gd name="T55" fmla="*/ 11 h 13"/>
                  <a:gd name="T56" fmla="*/ 6 w 74"/>
                  <a:gd name="T57" fmla="*/ 11 h 13"/>
                  <a:gd name="T58" fmla="*/ 9 w 74"/>
                  <a:gd name="T5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13">
                    <a:moveTo>
                      <a:pt x="9" y="7"/>
                    </a:moveTo>
                    <a:lnTo>
                      <a:pt x="6" y="11"/>
                    </a:lnTo>
                    <a:lnTo>
                      <a:pt x="14" y="11"/>
                    </a:lnTo>
                    <a:lnTo>
                      <a:pt x="23" y="9"/>
                    </a:lnTo>
                    <a:lnTo>
                      <a:pt x="30" y="9"/>
                    </a:lnTo>
                    <a:lnTo>
                      <a:pt x="39" y="9"/>
                    </a:lnTo>
                    <a:lnTo>
                      <a:pt x="48" y="9"/>
                    </a:lnTo>
                    <a:lnTo>
                      <a:pt x="57" y="11"/>
                    </a:lnTo>
                    <a:lnTo>
                      <a:pt x="65" y="11"/>
                    </a:lnTo>
                    <a:lnTo>
                      <a:pt x="72" y="13"/>
                    </a:lnTo>
                    <a:lnTo>
                      <a:pt x="74" y="4"/>
                    </a:lnTo>
                    <a:lnTo>
                      <a:pt x="65" y="2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4" y="2"/>
                    </a:lnTo>
                    <a:lnTo>
                      <a:pt x="0" y="7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5" name="Freeform 169"/>
              <p:cNvSpPr>
                <a:spLocks/>
              </p:cNvSpPr>
              <p:nvPr/>
            </p:nvSpPr>
            <p:spPr bwMode="auto">
              <a:xfrm>
                <a:off x="5572" y="1632"/>
                <a:ext cx="9" cy="41"/>
              </a:xfrm>
              <a:custGeom>
                <a:avLst/>
                <a:gdLst>
                  <a:gd name="T0" fmla="*/ 4 w 9"/>
                  <a:gd name="T1" fmla="*/ 32 h 41"/>
                  <a:gd name="T2" fmla="*/ 9 w 9"/>
                  <a:gd name="T3" fmla="*/ 37 h 41"/>
                  <a:gd name="T4" fmla="*/ 9 w 9"/>
                  <a:gd name="T5" fmla="*/ 0 h 41"/>
                  <a:gd name="T6" fmla="*/ 0 w 9"/>
                  <a:gd name="T7" fmla="*/ 0 h 41"/>
                  <a:gd name="T8" fmla="*/ 0 w 9"/>
                  <a:gd name="T9" fmla="*/ 37 h 41"/>
                  <a:gd name="T10" fmla="*/ 4 w 9"/>
                  <a:gd name="T11" fmla="*/ 41 h 41"/>
                  <a:gd name="T12" fmla="*/ 0 w 9"/>
                  <a:gd name="T13" fmla="*/ 37 h 41"/>
                  <a:gd name="T14" fmla="*/ 0 w 9"/>
                  <a:gd name="T15" fmla="*/ 39 h 41"/>
                  <a:gd name="T16" fmla="*/ 2 w 9"/>
                  <a:gd name="T17" fmla="*/ 41 h 41"/>
                  <a:gd name="T18" fmla="*/ 2 w 9"/>
                  <a:gd name="T19" fmla="*/ 41 h 41"/>
                  <a:gd name="T20" fmla="*/ 4 w 9"/>
                  <a:gd name="T21" fmla="*/ 41 h 41"/>
                  <a:gd name="T22" fmla="*/ 6 w 9"/>
                  <a:gd name="T23" fmla="*/ 41 h 41"/>
                  <a:gd name="T24" fmla="*/ 7 w 9"/>
                  <a:gd name="T25" fmla="*/ 41 h 41"/>
                  <a:gd name="T26" fmla="*/ 9 w 9"/>
                  <a:gd name="T27" fmla="*/ 39 h 41"/>
                  <a:gd name="T28" fmla="*/ 9 w 9"/>
                  <a:gd name="T29" fmla="*/ 37 h 41"/>
                  <a:gd name="T30" fmla="*/ 4 w 9"/>
                  <a:gd name="T31" fmla="*/ 3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41">
                    <a:moveTo>
                      <a:pt x="4" y="32"/>
                    </a:moveTo>
                    <a:lnTo>
                      <a:pt x="9" y="37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7"/>
                    </a:lnTo>
                    <a:lnTo>
                      <a:pt x="4" y="41"/>
                    </a:lnTo>
                    <a:lnTo>
                      <a:pt x="0" y="37"/>
                    </a:lnTo>
                    <a:lnTo>
                      <a:pt x="0" y="39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4" y="41"/>
                    </a:lnTo>
                    <a:lnTo>
                      <a:pt x="6" y="41"/>
                    </a:lnTo>
                    <a:lnTo>
                      <a:pt x="7" y="41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4" y="32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6" name="Freeform 170"/>
              <p:cNvSpPr>
                <a:spLocks/>
              </p:cNvSpPr>
              <p:nvPr/>
            </p:nvSpPr>
            <p:spPr bwMode="auto">
              <a:xfrm>
                <a:off x="5576" y="1871"/>
                <a:ext cx="70" cy="37"/>
              </a:xfrm>
              <a:custGeom>
                <a:avLst/>
                <a:gdLst>
                  <a:gd name="T0" fmla="*/ 70 w 70"/>
                  <a:gd name="T1" fmla="*/ 0 h 37"/>
                  <a:gd name="T2" fmla="*/ 0 w 70"/>
                  <a:gd name="T3" fmla="*/ 0 h 37"/>
                  <a:gd name="T4" fmla="*/ 0 w 70"/>
                  <a:gd name="T5" fmla="*/ 33 h 37"/>
                  <a:gd name="T6" fmla="*/ 9 w 70"/>
                  <a:gd name="T7" fmla="*/ 35 h 37"/>
                  <a:gd name="T8" fmla="*/ 17 w 70"/>
                  <a:gd name="T9" fmla="*/ 37 h 37"/>
                  <a:gd name="T10" fmla="*/ 26 w 70"/>
                  <a:gd name="T11" fmla="*/ 37 h 37"/>
                  <a:gd name="T12" fmla="*/ 35 w 70"/>
                  <a:gd name="T13" fmla="*/ 37 h 37"/>
                  <a:gd name="T14" fmla="*/ 44 w 70"/>
                  <a:gd name="T15" fmla="*/ 37 h 37"/>
                  <a:gd name="T16" fmla="*/ 53 w 70"/>
                  <a:gd name="T17" fmla="*/ 35 h 37"/>
                  <a:gd name="T18" fmla="*/ 61 w 70"/>
                  <a:gd name="T19" fmla="*/ 35 h 37"/>
                  <a:gd name="T20" fmla="*/ 68 w 70"/>
                  <a:gd name="T21" fmla="*/ 33 h 37"/>
                  <a:gd name="T22" fmla="*/ 70 w 70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37">
                    <a:moveTo>
                      <a:pt x="70" y="0"/>
                    </a:moveTo>
                    <a:lnTo>
                      <a:pt x="0" y="0"/>
                    </a:lnTo>
                    <a:lnTo>
                      <a:pt x="0" y="33"/>
                    </a:lnTo>
                    <a:lnTo>
                      <a:pt x="9" y="35"/>
                    </a:lnTo>
                    <a:lnTo>
                      <a:pt x="17" y="37"/>
                    </a:lnTo>
                    <a:lnTo>
                      <a:pt x="26" y="37"/>
                    </a:lnTo>
                    <a:lnTo>
                      <a:pt x="35" y="37"/>
                    </a:lnTo>
                    <a:lnTo>
                      <a:pt x="44" y="37"/>
                    </a:lnTo>
                    <a:lnTo>
                      <a:pt x="53" y="35"/>
                    </a:lnTo>
                    <a:lnTo>
                      <a:pt x="61" y="35"/>
                    </a:lnTo>
                    <a:lnTo>
                      <a:pt x="68" y="3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7" name="Freeform 171"/>
              <p:cNvSpPr>
                <a:spLocks/>
              </p:cNvSpPr>
              <p:nvPr/>
            </p:nvSpPr>
            <p:spPr bwMode="auto">
              <a:xfrm>
                <a:off x="5572" y="1868"/>
                <a:ext cx="74" cy="8"/>
              </a:xfrm>
              <a:custGeom>
                <a:avLst/>
                <a:gdLst>
                  <a:gd name="T0" fmla="*/ 9 w 74"/>
                  <a:gd name="T1" fmla="*/ 3 h 8"/>
                  <a:gd name="T2" fmla="*/ 4 w 74"/>
                  <a:gd name="T3" fmla="*/ 8 h 8"/>
                  <a:gd name="T4" fmla="*/ 74 w 74"/>
                  <a:gd name="T5" fmla="*/ 8 h 8"/>
                  <a:gd name="T6" fmla="*/ 74 w 74"/>
                  <a:gd name="T7" fmla="*/ 0 h 8"/>
                  <a:gd name="T8" fmla="*/ 4 w 74"/>
                  <a:gd name="T9" fmla="*/ 0 h 8"/>
                  <a:gd name="T10" fmla="*/ 0 w 74"/>
                  <a:gd name="T11" fmla="*/ 3 h 8"/>
                  <a:gd name="T12" fmla="*/ 4 w 74"/>
                  <a:gd name="T13" fmla="*/ 0 h 8"/>
                  <a:gd name="T14" fmla="*/ 2 w 74"/>
                  <a:gd name="T15" fmla="*/ 0 h 8"/>
                  <a:gd name="T16" fmla="*/ 2 w 74"/>
                  <a:gd name="T17" fmla="*/ 1 h 8"/>
                  <a:gd name="T18" fmla="*/ 0 w 74"/>
                  <a:gd name="T19" fmla="*/ 1 h 8"/>
                  <a:gd name="T20" fmla="*/ 0 w 74"/>
                  <a:gd name="T21" fmla="*/ 3 h 8"/>
                  <a:gd name="T22" fmla="*/ 0 w 74"/>
                  <a:gd name="T23" fmla="*/ 5 h 8"/>
                  <a:gd name="T24" fmla="*/ 2 w 74"/>
                  <a:gd name="T25" fmla="*/ 7 h 8"/>
                  <a:gd name="T26" fmla="*/ 2 w 74"/>
                  <a:gd name="T27" fmla="*/ 8 h 8"/>
                  <a:gd name="T28" fmla="*/ 4 w 74"/>
                  <a:gd name="T29" fmla="*/ 8 h 8"/>
                  <a:gd name="T30" fmla="*/ 9 w 74"/>
                  <a:gd name="T3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4" h="8">
                    <a:moveTo>
                      <a:pt x="9" y="3"/>
                    </a:moveTo>
                    <a:lnTo>
                      <a:pt x="4" y="8"/>
                    </a:lnTo>
                    <a:lnTo>
                      <a:pt x="74" y="8"/>
                    </a:lnTo>
                    <a:lnTo>
                      <a:pt x="7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8" name="Freeform 172"/>
              <p:cNvSpPr>
                <a:spLocks/>
              </p:cNvSpPr>
              <p:nvPr/>
            </p:nvSpPr>
            <p:spPr bwMode="auto">
              <a:xfrm>
                <a:off x="5572" y="1871"/>
                <a:ext cx="9" cy="39"/>
              </a:xfrm>
              <a:custGeom>
                <a:avLst/>
                <a:gdLst>
                  <a:gd name="T0" fmla="*/ 6 w 9"/>
                  <a:gd name="T1" fmla="*/ 30 h 39"/>
                  <a:gd name="T2" fmla="*/ 9 w 9"/>
                  <a:gd name="T3" fmla="*/ 33 h 39"/>
                  <a:gd name="T4" fmla="*/ 9 w 9"/>
                  <a:gd name="T5" fmla="*/ 0 h 39"/>
                  <a:gd name="T6" fmla="*/ 0 w 9"/>
                  <a:gd name="T7" fmla="*/ 0 h 39"/>
                  <a:gd name="T8" fmla="*/ 0 w 9"/>
                  <a:gd name="T9" fmla="*/ 33 h 39"/>
                  <a:gd name="T10" fmla="*/ 4 w 9"/>
                  <a:gd name="T11" fmla="*/ 39 h 39"/>
                  <a:gd name="T12" fmla="*/ 0 w 9"/>
                  <a:gd name="T13" fmla="*/ 33 h 39"/>
                  <a:gd name="T14" fmla="*/ 0 w 9"/>
                  <a:gd name="T15" fmla="*/ 35 h 39"/>
                  <a:gd name="T16" fmla="*/ 2 w 9"/>
                  <a:gd name="T17" fmla="*/ 37 h 39"/>
                  <a:gd name="T18" fmla="*/ 4 w 9"/>
                  <a:gd name="T19" fmla="*/ 39 h 39"/>
                  <a:gd name="T20" fmla="*/ 4 w 9"/>
                  <a:gd name="T21" fmla="*/ 39 h 39"/>
                  <a:gd name="T22" fmla="*/ 6 w 9"/>
                  <a:gd name="T23" fmla="*/ 39 h 39"/>
                  <a:gd name="T24" fmla="*/ 7 w 9"/>
                  <a:gd name="T25" fmla="*/ 37 h 39"/>
                  <a:gd name="T26" fmla="*/ 9 w 9"/>
                  <a:gd name="T27" fmla="*/ 35 h 39"/>
                  <a:gd name="T28" fmla="*/ 9 w 9"/>
                  <a:gd name="T29" fmla="*/ 33 h 39"/>
                  <a:gd name="T30" fmla="*/ 6 w 9"/>
                  <a:gd name="T31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9">
                    <a:moveTo>
                      <a:pt x="6" y="30"/>
                    </a:moveTo>
                    <a:lnTo>
                      <a:pt x="9" y="33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33"/>
                    </a:lnTo>
                    <a:lnTo>
                      <a:pt x="4" y="39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4" y="39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7" y="37"/>
                    </a:lnTo>
                    <a:lnTo>
                      <a:pt x="9" y="35"/>
                    </a:lnTo>
                    <a:lnTo>
                      <a:pt x="9" y="33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9" name="Freeform 173"/>
              <p:cNvSpPr>
                <a:spLocks/>
              </p:cNvSpPr>
              <p:nvPr/>
            </p:nvSpPr>
            <p:spPr bwMode="auto">
              <a:xfrm>
                <a:off x="5576" y="1899"/>
                <a:ext cx="74" cy="14"/>
              </a:xfrm>
              <a:custGeom>
                <a:avLst/>
                <a:gdLst>
                  <a:gd name="T0" fmla="*/ 65 w 74"/>
                  <a:gd name="T1" fmla="*/ 5 h 14"/>
                  <a:gd name="T2" fmla="*/ 68 w 74"/>
                  <a:gd name="T3" fmla="*/ 0 h 14"/>
                  <a:gd name="T4" fmla="*/ 60 w 74"/>
                  <a:gd name="T5" fmla="*/ 2 h 14"/>
                  <a:gd name="T6" fmla="*/ 51 w 74"/>
                  <a:gd name="T7" fmla="*/ 4 h 14"/>
                  <a:gd name="T8" fmla="*/ 44 w 74"/>
                  <a:gd name="T9" fmla="*/ 4 h 14"/>
                  <a:gd name="T10" fmla="*/ 35 w 74"/>
                  <a:gd name="T11" fmla="*/ 5 h 14"/>
                  <a:gd name="T12" fmla="*/ 26 w 74"/>
                  <a:gd name="T13" fmla="*/ 5 h 14"/>
                  <a:gd name="T14" fmla="*/ 17 w 74"/>
                  <a:gd name="T15" fmla="*/ 4 h 14"/>
                  <a:gd name="T16" fmla="*/ 10 w 74"/>
                  <a:gd name="T17" fmla="*/ 4 h 14"/>
                  <a:gd name="T18" fmla="*/ 2 w 74"/>
                  <a:gd name="T19" fmla="*/ 2 h 14"/>
                  <a:gd name="T20" fmla="*/ 0 w 74"/>
                  <a:gd name="T21" fmla="*/ 11 h 14"/>
                  <a:gd name="T22" fmla="*/ 9 w 74"/>
                  <a:gd name="T23" fmla="*/ 13 h 14"/>
                  <a:gd name="T24" fmla="*/ 17 w 74"/>
                  <a:gd name="T25" fmla="*/ 13 h 14"/>
                  <a:gd name="T26" fmla="*/ 26 w 74"/>
                  <a:gd name="T27" fmla="*/ 14 h 14"/>
                  <a:gd name="T28" fmla="*/ 35 w 74"/>
                  <a:gd name="T29" fmla="*/ 14 h 14"/>
                  <a:gd name="T30" fmla="*/ 44 w 74"/>
                  <a:gd name="T31" fmla="*/ 13 h 14"/>
                  <a:gd name="T32" fmla="*/ 53 w 74"/>
                  <a:gd name="T33" fmla="*/ 13 h 14"/>
                  <a:gd name="T34" fmla="*/ 61 w 74"/>
                  <a:gd name="T35" fmla="*/ 11 h 14"/>
                  <a:gd name="T36" fmla="*/ 70 w 74"/>
                  <a:gd name="T37" fmla="*/ 9 h 14"/>
                  <a:gd name="T38" fmla="*/ 74 w 74"/>
                  <a:gd name="T39" fmla="*/ 5 h 14"/>
                  <a:gd name="T40" fmla="*/ 70 w 74"/>
                  <a:gd name="T41" fmla="*/ 9 h 14"/>
                  <a:gd name="T42" fmla="*/ 72 w 74"/>
                  <a:gd name="T43" fmla="*/ 9 h 14"/>
                  <a:gd name="T44" fmla="*/ 74 w 74"/>
                  <a:gd name="T45" fmla="*/ 7 h 14"/>
                  <a:gd name="T46" fmla="*/ 74 w 74"/>
                  <a:gd name="T47" fmla="*/ 5 h 14"/>
                  <a:gd name="T48" fmla="*/ 74 w 74"/>
                  <a:gd name="T49" fmla="*/ 4 h 14"/>
                  <a:gd name="T50" fmla="*/ 74 w 74"/>
                  <a:gd name="T51" fmla="*/ 2 h 14"/>
                  <a:gd name="T52" fmla="*/ 72 w 74"/>
                  <a:gd name="T53" fmla="*/ 2 h 14"/>
                  <a:gd name="T54" fmla="*/ 70 w 74"/>
                  <a:gd name="T55" fmla="*/ 0 h 14"/>
                  <a:gd name="T56" fmla="*/ 68 w 74"/>
                  <a:gd name="T57" fmla="*/ 0 h 14"/>
                  <a:gd name="T58" fmla="*/ 65 w 74"/>
                  <a:gd name="T59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4" h="14">
                    <a:moveTo>
                      <a:pt x="65" y="5"/>
                    </a:moveTo>
                    <a:lnTo>
                      <a:pt x="68" y="0"/>
                    </a:lnTo>
                    <a:lnTo>
                      <a:pt x="60" y="2"/>
                    </a:lnTo>
                    <a:lnTo>
                      <a:pt x="51" y="4"/>
                    </a:lnTo>
                    <a:lnTo>
                      <a:pt x="44" y="4"/>
                    </a:lnTo>
                    <a:lnTo>
                      <a:pt x="35" y="5"/>
                    </a:lnTo>
                    <a:lnTo>
                      <a:pt x="26" y="5"/>
                    </a:lnTo>
                    <a:lnTo>
                      <a:pt x="17" y="4"/>
                    </a:lnTo>
                    <a:lnTo>
                      <a:pt x="10" y="4"/>
                    </a:lnTo>
                    <a:lnTo>
                      <a:pt x="2" y="2"/>
                    </a:lnTo>
                    <a:lnTo>
                      <a:pt x="0" y="11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6" y="14"/>
                    </a:lnTo>
                    <a:lnTo>
                      <a:pt x="35" y="14"/>
                    </a:lnTo>
                    <a:lnTo>
                      <a:pt x="44" y="13"/>
                    </a:lnTo>
                    <a:lnTo>
                      <a:pt x="53" y="13"/>
                    </a:lnTo>
                    <a:lnTo>
                      <a:pt x="61" y="11"/>
                    </a:lnTo>
                    <a:lnTo>
                      <a:pt x="70" y="9"/>
                    </a:lnTo>
                    <a:lnTo>
                      <a:pt x="74" y="5"/>
                    </a:lnTo>
                    <a:lnTo>
                      <a:pt x="70" y="9"/>
                    </a:lnTo>
                    <a:lnTo>
                      <a:pt x="72" y="9"/>
                    </a:lnTo>
                    <a:lnTo>
                      <a:pt x="74" y="7"/>
                    </a:lnTo>
                    <a:lnTo>
                      <a:pt x="74" y="5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2" y="2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5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0" name="Freeform 174"/>
              <p:cNvSpPr>
                <a:spLocks/>
              </p:cNvSpPr>
              <p:nvPr/>
            </p:nvSpPr>
            <p:spPr bwMode="auto">
              <a:xfrm>
                <a:off x="5641" y="1868"/>
                <a:ext cx="10" cy="36"/>
              </a:xfrm>
              <a:custGeom>
                <a:avLst/>
                <a:gdLst>
                  <a:gd name="T0" fmla="*/ 5 w 10"/>
                  <a:gd name="T1" fmla="*/ 8 h 36"/>
                  <a:gd name="T2" fmla="*/ 0 w 10"/>
                  <a:gd name="T3" fmla="*/ 3 h 36"/>
                  <a:gd name="T4" fmla="*/ 0 w 10"/>
                  <a:gd name="T5" fmla="*/ 36 h 36"/>
                  <a:gd name="T6" fmla="*/ 9 w 10"/>
                  <a:gd name="T7" fmla="*/ 36 h 36"/>
                  <a:gd name="T8" fmla="*/ 10 w 10"/>
                  <a:gd name="T9" fmla="*/ 3 h 36"/>
                  <a:gd name="T10" fmla="*/ 5 w 10"/>
                  <a:gd name="T11" fmla="*/ 0 h 36"/>
                  <a:gd name="T12" fmla="*/ 10 w 10"/>
                  <a:gd name="T13" fmla="*/ 3 h 36"/>
                  <a:gd name="T14" fmla="*/ 9 w 10"/>
                  <a:gd name="T15" fmla="*/ 1 h 36"/>
                  <a:gd name="T16" fmla="*/ 9 w 10"/>
                  <a:gd name="T17" fmla="*/ 1 h 36"/>
                  <a:gd name="T18" fmla="*/ 7 w 10"/>
                  <a:gd name="T19" fmla="*/ 0 h 36"/>
                  <a:gd name="T20" fmla="*/ 5 w 10"/>
                  <a:gd name="T21" fmla="*/ 0 h 36"/>
                  <a:gd name="T22" fmla="*/ 3 w 10"/>
                  <a:gd name="T23" fmla="*/ 0 h 36"/>
                  <a:gd name="T24" fmla="*/ 2 w 10"/>
                  <a:gd name="T25" fmla="*/ 0 h 36"/>
                  <a:gd name="T26" fmla="*/ 2 w 10"/>
                  <a:gd name="T27" fmla="*/ 1 h 36"/>
                  <a:gd name="T28" fmla="*/ 0 w 10"/>
                  <a:gd name="T29" fmla="*/ 3 h 36"/>
                  <a:gd name="T30" fmla="*/ 5 w 10"/>
                  <a:gd name="T31" fmla="*/ 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" h="36">
                    <a:moveTo>
                      <a:pt x="5" y="8"/>
                    </a:moveTo>
                    <a:lnTo>
                      <a:pt x="0" y="3"/>
                    </a:lnTo>
                    <a:lnTo>
                      <a:pt x="0" y="36"/>
                    </a:lnTo>
                    <a:lnTo>
                      <a:pt x="9" y="36"/>
                    </a:lnTo>
                    <a:lnTo>
                      <a:pt x="10" y="3"/>
                    </a:lnTo>
                    <a:lnTo>
                      <a:pt x="5" y="0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1" name="Freeform 175"/>
              <p:cNvSpPr>
                <a:spLocks/>
              </p:cNvSpPr>
              <p:nvPr/>
            </p:nvSpPr>
            <p:spPr bwMode="auto">
              <a:xfrm>
                <a:off x="5609" y="1769"/>
                <a:ext cx="144" cy="144"/>
              </a:xfrm>
              <a:custGeom>
                <a:avLst/>
                <a:gdLst>
                  <a:gd name="T0" fmla="*/ 135 w 144"/>
                  <a:gd name="T1" fmla="*/ 0 h 144"/>
                  <a:gd name="T2" fmla="*/ 135 w 144"/>
                  <a:gd name="T3" fmla="*/ 0 h 144"/>
                  <a:gd name="T4" fmla="*/ 135 w 144"/>
                  <a:gd name="T5" fmla="*/ 14 h 144"/>
                  <a:gd name="T6" fmla="*/ 134 w 144"/>
                  <a:gd name="T7" fmla="*/ 27 h 144"/>
                  <a:gd name="T8" fmla="*/ 130 w 144"/>
                  <a:gd name="T9" fmla="*/ 41 h 144"/>
                  <a:gd name="T10" fmla="*/ 125 w 144"/>
                  <a:gd name="T11" fmla="*/ 53 h 144"/>
                  <a:gd name="T12" fmla="*/ 120 w 144"/>
                  <a:gd name="T13" fmla="*/ 65 h 144"/>
                  <a:gd name="T14" fmla="*/ 113 w 144"/>
                  <a:gd name="T15" fmla="*/ 76 h 144"/>
                  <a:gd name="T16" fmla="*/ 104 w 144"/>
                  <a:gd name="T17" fmla="*/ 86 h 144"/>
                  <a:gd name="T18" fmla="*/ 95 w 144"/>
                  <a:gd name="T19" fmla="*/ 95 h 144"/>
                  <a:gd name="T20" fmla="*/ 86 w 144"/>
                  <a:gd name="T21" fmla="*/ 104 h 144"/>
                  <a:gd name="T22" fmla="*/ 76 w 144"/>
                  <a:gd name="T23" fmla="*/ 113 h 144"/>
                  <a:gd name="T24" fmla="*/ 65 w 144"/>
                  <a:gd name="T25" fmla="*/ 120 h 144"/>
                  <a:gd name="T26" fmla="*/ 53 w 144"/>
                  <a:gd name="T27" fmla="*/ 125 h 144"/>
                  <a:gd name="T28" fmla="*/ 41 w 144"/>
                  <a:gd name="T29" fmla="*/ 130 h 144"/>
                  <a:gd name="T30" fmla="*/ 27 w 144"/>
                  <a:gd name="T31" fmla="*/ 134 h 144"/>
                  <a:gd name="T32" fmla="*/ 14 w 144"/>
                  <a:gd name="T33" fmla="*/ 135 h 144"/>
                  <a:gd name="T34" fmla="*/ 0 w 144"/>
                  <a:gd name="T35" fmla="*/ 135 h 144"/>
                  <a:gd name="T36" fmla="*/ 0 w 144"/>
                  <a:gd name="T37" fmla="*/ 144 h 144"/>
                  <a:gd name="T38" fmla="*/ 14 w 144"/>
                  <a:gd name="T39" fmla="*/ 144 h 144"/>
                  <a:gd name="T40" fmla="*/ 28 w 144"/>
                  <a:gd name="T41" fmla="*/ 143 h 144"/>
                  <a:gd name="T42" fmla="*/ 42 w 144"/>
                  <a:gd name="T43" fmla="*/ 139 h 144"/>
                  <a:gd name="T44" fmla="*/ 56 w 144"/>
                  <a:gd name="T45" fmla="*/ 134 h 144"/>
                  <a:gd name="T46" fmla="*/ 69 w 144"/>
                  <a:gd name="T47" fmla="*/ 127 h 144"/>
                  <a:gd name="T48" fmla="*/ 81 w 144"/>
                  <a:gd name="T49" fmla="*/ 120 h 144"/>
                  <a:gd name="T50" fmla="*/ 91 w 144"/>
                  <a:gd name="T51" fmla="*/ 111 h 144"/>
                  <a:gd name="T52" fmla="*/ 102 w 144"/>
                  <a:gd name="T53" fmla="*/ 102 h 144"/>
                  <a:gd name="T54" fmla="*/ 113 w 144"/>
                  <a:gd name="T55" fmla="*/ 92 h 144"/>
                  <a:gd name="T56" fmla="*/ 120 w 144"/>
                  <a:gd name="T57" fmla="*/ 81 h 144"/>
                  <a:gd name="T58" fmla="*/ 127 w 144"/>
                  <a:gd name="T59" fmla="*/ 69 h 144"/>
                  <a:gd name="T60" fmla="*/ 134 w 144"/>
                  <a:gd name="T61" fmla="*/ 57 h 144"/>
                  <a:gd name="T62" fmla="*/ 139 w 144"/>
                  <a:gd name="T63" fmla="*/ 42 h 144"/>
                  <a:gd name="T64" fmla="*/ 142 w 144"/>
                  <a:gd name="T65" fmla="*/ 28 h 144"/>
                  <a:gd name="T66" fmla="*/ 144 w 144"/>
                  <a:gd name="T67" fmla="*/ 14 h 144"/>
                  <a:gd name="T68" fmla="*/ 144 w 144"/>
                  <a:gd name="T69" fmla="*/ 0 h 144"/>
                  <a:gd name="T70" fmla="*/ 144 w 144"/>
                  <a:gd name="T71" fmla="*/ 0 h 144"/>
                  <a:gd name="T72" fmla="*/ 135 w 144"/>
                  <a:gd name="T7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44">
                    <a:moveTo>
                      <a:pt x="135" y="0"/>
                    </a:moveTo>
                    <a:lnTo>
                      <a:pt x="135" y="0"/>
                    </a:lnTo>
                    <a:lnTo>
                      <a:pt x="135" y="14"/>
                    </a:lnTo>
                    <a:lnTo>
                      <a:pt x="134" y="27"/>
                    </a:lnTo>
                    <a:lnTo>
                      <a:pt x="130" y="41"/>
                    </a:lnTo>
                    <a:lnTo>
                      <a:pt x="125" y="53"/>
                    </a:lnTo>
                    <a:lnTo>
                      <a:pt x="120" y="65"/>
                    </a:lnTo>
                    <a:lnTo>
                      <a:pt x="113" y="76"/>
                    </a:lnTo>
                    <a:lnTo>
                      <a:pt x="104" y="86"/>
                    </a:lnTo>
                    <a:lnTo>
                      <a:pt x="95" y="95"/>
                    </a:lnTo>
                    <a:lnTo>
                      <a:pt x="86" y="104"/>
                    </a:lnTo>
                    <a:lnTo>
                      <a:pt x="76" y="113"/>
                    </a:lnTo>
                    <a:lnTo>
                      <a:pt x="65" y="120"/>
                    </a:lnTo>
                    <a:lnTo>
                      <a:pt x="53" y="125"/>
                    </a:lnTo>
                    <a:lnTo>
                      <a:pt x="41" y="130"/>
                    </a:lnTo>
                    <a:lnTo>
                      <a:pt x="27" y="134"/>
                    </a:lnTo>
                    <a:lnTo>
                      <a:pt x="14" y="135"/>
                    </a:lnTo>
                    <a:lnTo>
                      <a:pt x="0" y="135"/>
                    </a:lnTo>
                    <a:lnTo>
                      <a:pt x="0" y="144"/>
                    </a:lnTo>
                    <a:lnTo>
                      <a:pt x="14" y="144"/>
                    </a:lnTo>
                    <a:lnTo>
                      <a:pt x="28" y="143"/>
                    </a:lnTo>
                    <a:lnTo>
                      <a:pt x="42" y="139"/>
                    </a:lnTo>
                    <a:lnTo>
                      <a:pt x="56" y="134"/>
                    </a:lnTo>
                    <a:lnTo>
                      <a:pt x="69" y="127"/>
                    </a:lnTo>
                    <a:lnTo>
                      <a:pt x="81" y="120"/>
                    </a:lnTo>
                    <a:lnTo>
                      <a:pt x="91" y="111"/>
                    </a:lnTo>
                    <a:lnTo>
                      <a:pt x="102" y="102"/>
                    </a:lnTo>
                    <a:lnTo>
                      <a:pt x="113" y="92"/>
                    </a:lnTo>
                    <a:lnTo>
                      <a:pt x="120" y="81"/>
                    </a:lnTo>
                    <a:lnTo>
                      <a:pt x="127" y="69"/>
                    </a:lnTo>
                    <a:lnTo>
                      <a:pt x="134" y="57"/>
                    </a:lnTo>
                    <a:lnTo>
                      <a:pt x="139" y="42"/>
                    </a:lnTo>
                    <a:lnTo>
                      <a:pt x="142" y="28"/>
                    </a:lnTo>
                    <a:lnTo>
                      <a:pt x="144" y="14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2" name="Freeform 176"/>
              <p:cNvSpPr>
                <a:spLocks/>
              </p:cNvSpPr>
              <p:nvPr/>
            </p:nvSpPr>
            <p:spPr bwMode="auto">
              <a:xfrm>
                <a:off x="5609" y="1624"/>
                <a:ext cx="144" cy="145"/>
              </a:xfrm>
              <a:custGeom>
                <a:avLst/>
                <a:gdLst>
                  <a:gd name="T0" fmla="*/ 0 w 144"/>
                  <a:gd name="T1" fmla="*/ 8 h 145"/>
                  <a:gd name="T2" fmla="*/ 0 w 144"/>
                  <a:gd name="T3" fmla="*/ 8 h 145"/>
                  <a:gd name="T4" fmla="*/ 14 w 144"/>
                  <a:gd name="T5" fmla="*/ 10 h 145"/>
                  <a:gd name="T6" fmla="*/ 27 w 144"/>
                  <a:gd name="T7" fmla="*/ 12 h 145"/>
                  <a:gd name="T8" fmla="*/ 41 w 144"/>
                  <a:gd name="T9" fmla="*/ 16 h 145"/>
                  <a:gd name="T10" fmla="*/ 53 w 144"/>
                  <a:gd name="T11" fmla="*/ 19 h 145"/>
                  <a:gd name="T12" fmla="*/ 65 w 144"/>
                  <a:gd name="T13" fmla="*/ 26 h 145"/>
                  <a:gd name="T14" fmla="*/ 76 w 144"/>
                  <a:gd name="T15" fmla="*/ 33 h 145"/>
                  <a:gd name="T16" fmla="*/ 86 w 144"/>
                  <a:gd name="T17" fmla="*/ 40 h 145"/>
                  <a:gd name="T18" fmla="*/ 95 w 144"/>
                  <a:gd name="T19" fmla="*/ 49 h 145"/>
                  <a:gd name="T20" fmla="*/ 104 w 144"/>
                  <a:gd name="T21" fmla="*/ 59 h 145"/>
                  <a:gd name="T22" fmla="*/ 113 w 144"/>
                  <a:gd name="T23" fmla="*/ 70 h 145"/>
                  <a:gd name="T24" fmla="*/ 120 w 144"/>
                  <a:gd name="T25" fmla="*/ 80 h 145"/>
                  <a:gd name="T26" fmla="*/ 125 w 144"/>
                  <a:gd name="T27" fmla="*/ 93 h 145"/>
                  <a:gd name="T28" fmla="*/ 130 w 144"/>
                  <a:gd name="T29" fmla="*/ 105 h 145"/>
                  <a:gd name="T30" fmla="*/ 134 w 144"/>
                  <a:gd name="T31" fmla="*/ 117 h 145"/>
                  <a:gd name="T32" fmla="*/ 135 w 144"/>
                  <a:gd name="T33" fmla="*/ 131 h 145"/>
                  <a:gd name="T34" fmla="*/ 135 w 144"/>
                  <a:gd name="T35" fmla="*/ 145 h 145"/>
                  <a:gd name="T36" fmla="*/ 144 w 144"/>
                  <a:gd name="T37" fmla="*/ 145 h 145"/>
                  <a:gd name="T38" fmla="*/ 144 w 144"/>
                  <a:gd name="T39" fmla="*/ 130 h 145"/>
                  <a:gd name="T40" fmla="*/ 142 w 144"/>
                  <a:gd name="T41" fmla="*/ 116 h 145"/>
                  <a:gd name="T42" fmla="*/ 139 w 144"/>
                  <a:gd name="T43" fmla="*/ 101 h 145"/>
                  <a:gd name="T44" fmla="*/ 134 w 144"/>
                  <a:gd name="T45" fmla="*/ 89 h 145"/>
                  <a:gd name="T46" fmla="*/ 127 w 144"/>
                  <a:gd name="T47" fmla="*/ 75 h 145"/>
                  <a:gd name="T48" fmla="*/ 120 w 144"/>
                  <a:gd name="T49" fmla="*/ 65 h 145"/>
                  <a:gd name="T50" fmla="*/ 113 w 144"/>
                  <a:gd name="T51" fmla="*/ 52 h 145"/>
                  <a:gd name="T52" fmla="*/ 102 w 144"/>
                  <a:gd name="T53" fmla="*/ 42 h 145"/>
                  <a:gd name="T54" fmla="*/ 91 w 144"/>
                  <a:gd name="T55" fmla="*/ 33 h 145"/>
                  <a:gd name="T56" fmla="*/ 81 w 144"/>
                  <a:gd name="T57" fmla="*/ 24 h 145"/>
                  <a:gd name="T58" fmla="*/ 69 w 144"/>
                  <a:gd name="T59" fmla="*/ 17 h 145"/>
                  <a:gd name="T60" fmla="*/ 56 w 144"/>
                  <a:gd name="T61" fmla="*/ 12 h 145"/>
                  <a:gd name="T62" fmla="*/ 42 w 144"/>
                  <a:gd name="T63" fmla="*/ 7 h 145"/>
                  <a:gd name="T64" fmla="*/ 28 w 144"/>
                  <a:gd name="T65" fmla="*/ 3 h 145"/>
                  <a:gd name="T66" fmla="*/ 14 w 144"/>
                  <a:gd name="T67" fmla="*/ 1 h 145"/>
                  <a:gd name="T68" fmla="*/ 0 w 144"/>
                  <a:gd name="T69" fmla="*/ 0 h 145"/>
                  <a:gd name="T70" fmla="*/ 0 w 144"/>
                  <a:gd name="T71" fmla="*/ 0 h 145"/>
                  <a:gd name="T72" fmla="*/ 0 w 144"/>
                  <a:gd name="T73" fmla="*/ 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4" h="145">
                    <a:moveTo>
                      <a:pt x="0" y="8"/>
                    </a:moveTo>
                    <a:lnTo>
                      <a:pt x="0" y="8"/>
                    </a:lnTo>
                    <a:lnTo>
                      <a:pt x="14" y="10"/>
                    </a:lnTo>
                    <a:lnTo>
                      <a:pt x="27" y="12"/>
                    </a:lnTo>
                    <a:lnTo>
                      <a:pt x="41" y="16"/>
                    </a:lnTo>
                    <a:lnTo>
                      <a:pt x="53" y="19"/>
                    </a:lnTo>
                    <a:lnTo>
                      <a:pt x="65" y="26"/>
                    </a:lnTo>
                    <a:lnTo>
                      <a:pt x="76" y="33"/>
                    </a:lnTo>
                    <a:lnTo>
                      <a:pt x="86" y="40"/>
                    </a:lnTo>
                    <a:lnTo>
                      <a:pt x="95" y="49"/>
                    </a:lnTo>
                    <a:lnTo>
                      <a:pt x="104" y="59"/>
                    </a:lnTo>
                    <a:lnTo>
                      <a:pt x="113" y="70"/>
                    </a:lnTo>
                    <a:lnTo>
                      <a:pt x="120" y="80"/>
                    </a:lnTo>
                    <a:lnTo>
                      <a:pt x="125" y="93"/>
                    </a:lnTo>
                    <a:lnTo>
                      <a:pt x="130" y="105"/>
                    </a:lnTo>
                    <a:lnTo>
                      <a:pt x="134" y="117"/>
                    </a:lnTo>
                    <a:lnTo>
                      <a:pt x="135" y="131"/>
                    </a:lnTo>
                    <a:lnTo>
                      <a:pt x="135" y="145"/>
                    </a:lnTo>
                    <a:lnTo>
                      <a:pt x="144" y="145"/>
                    </a:lnTo>
                    <a:lnTo>
                      <a:pt x="144" y="130"/>
                    </a:lnTo>
                    <a:lnTo>
                      <a:pt x="142" y="116"/>
                    </a:lnTo>
                    <a:lnTo>
                      <a:pt x="139" y="101"/>
                    </a:lnTo>
                    <a:lnTo>
                      <a:pt x="134" y="89"/>
                    </a:lnTo>
                    <a:lnTo>
                      <a:pt x="127" y="75"/>
                    </a:lnTo>
                    <a:lnTo>
                      <a:pt x="120" y="65"/>
                    </a:lnTo>
                    <a:lnTo>
                      <a:pt x="113" y="52"/>
                    </a:lnTo>
                    <a:lnTo>
                      <a:pt x="102" y="42"/>
                    </a:lnTo>
                    <a:lnTo>
                      <a:pt x="91" y="33"/>
                    </a:lnTo>
                    <a:lnTo>
                      <a:pt x="81" y="24"/>
                    </a:lnTo>
                    <a:lnTo>
                      <a:pt x="69" y="17"/>
                    </a:lnTo>
                    <a:lnTo>
                      <a:pt x="56" y="12"/>
                    </a:lnTo>
                    <a:lnTo>
                      <a:pt x="42" y="7"/>
                    </a:lnTo>
                    <a:lnTo>
                      <a:pt x="28" y="3"/>
                    </a:lnTo>
                    <a:lnTo>
                      <a:pt x="1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3" name="Freeform 177"/>
              <p:cNvSpPr>
                <a:spLocks/>
              </p:cNvSpPr>
              <p:nvPr/>
            </p:nvSpPr>
            <p:spPr bwMode="auto">
              <a:xfrm>
                <a:off x="5464" y="1624"/>
                <a:ext cx="145" cy="145"/>
              </a:xfrm>
              <a:custGeom>
                <a:avLst/>
                <a:gdLst>
                  <a:gd name="T0" fmla="*/ 8 w 145"/>
                  <a:gd name="T1" fmla="*/ 145 h 145"/>
                  <a:gd name="T2" fmla="*/ 8 w 145"/>
                  <a:gd name="T3" fmla="*/ 145 h 145"/>
                  <a:gd name="T4" fmla="*/ 10 w 145"/>
                  <a:gd name="T5" fmla="*/ 131 h 145"/>
                  <a:gd name="T6" fmla="*/ 12 w 145"/>
                  <a:gd name="T7" fmla="*/ 117 h 145"/>
                  <a:gd name="T8" fmla="*/ 15 w 145"/>
                  <a:gd name="T9" fmla="*/ 105 h 145"/>
                  <a:gd name="T10" fmla="*/ 21 w 145"/>
                  <a:gd name="T11" fmla="*/ 93 h 145"/>
                  <a:gd name="T12" fmla="*/ 26 w 145"/>
                  <a:gd name="T13" fmla="*/ 80 h 145"/>
                  <a:gd name="T14" fmla="*/ 33 w 145"/>
                  <a:gd name="T15" fmla="*/ 70 h 145"/>
                  <a:gd name="T16" fmla="*/ 40 w 145"/>
                  <a:gd name="T17" fmla="*/ 59 h 145"/>
                  <a:gd name="T18" fmla="*/ 49 w 145"/>
                  <a:gd name="T19" fmla="*/ 49 h 145"/>
                  <a:gd name="T20" fmla="*/ 59 w 145"/>
                  <a:gd name="T21" fmla="*/ 40 h 145"/>
                  <a:gd name="T22" fmla="*/ 70 w 145"/>
                  <a:gd name="T23" fmla="*/ 33 h 145"/>
                  <a:gd name="T24" fmla="*/ 80 w 145"/>
                  <a:gd name="T25" fmla="*/ 26 h 145"/>
                  <a:gd name="T26" fmla="*/ 93 w 145"/>
                  <a:gd name="T27" fmla="*/ 19 h 145"/>
                  <a:gd name="T28" fmla="*/ 105 w 145"/>
                  <a:gd name="T29" fmla="*/ 16 h 145"/>
                  <a:gd name="T30" fmla="*/ 117 w 145"/>
                  <a:gd name="T31" fmla="*/ 12 h 145"/>
                  <a:gd name="T32" fmla="*/ 131 w 145"/>
                  <a:gd name="T33" fmla="*/ 10 h 145"/>
                  <a:gd name="T34" fmla="*/ 145 w 145"/>
                  <a:gd name="T35" fmla="*/ 8 h 145"/>
                  <a:gd name="T36" fmla="*/ 145 w 145"/>
                  <a:gd name="T37" fmla="*/ 0 h 145"/>
                  <a:gd name="T38" fmla="*/ 129 w 145"/>
                  <a:gd name="T39" fmla="*/ 1 h 145"/>
                  <a:gd name="T40" fmla="*/ 115 w 145"/>
                  <a:gd name="T41" fmla="*/ 3 h 145"/>
                  <a:gd name="T42" fmla="*/ 101 w 145"/>
                  <a:gd name="T43" fmla="*/ 7 h 145"/>
                  <a:gd name="T44" fmla="*/ 89 w 145"/>
                  <a:gd name="T45" fmla="*/ 12 h 145"/>
                  <a:gd name="T46" fmla="*/ 75 w 145"/>
                  <a:gd name="T47" fmla="*/ 17 h 145"/>
                  <a:gd name="T48" fmla="*/ 65 w 145"/>
                  <a:gd name="T49" fmla="*/ 24 h 145"/>
                  <a:gd name="T50" fmla="*/ 52 w 145"/>
                  <a:gd name="T51" fmla="*/ 33 h 145"/>
                  <a:gd name="T52" fmla="*/ 42 w 145"/>
                  <a:gd name="T53" fmla="*/ 42 h 145"/>
                  <a:gd name="T54" fmla="*/ 33 w 145"/>
                  <a:gd name="T55" fmla="*/ 52 h 145"/>
                  <a:gd name="T56" fmla="*/ 24 w 145"/>
                  <a:gd name="T57" fmla="*/ 65 h 145"/>
                  <a:gd name="T58" fmla="*/ 17 w 145"/>
                  <a:gd name="T59" fmla="*/ 75 h 145"/>
                  <a:gd name="T60" fmla="*/ 12 w 145"/>
                  <a:gd name="T61" fmla="*/ 89 h 145"/>
                  <a:gd name="T62" fmla="*/ 7 w 145"/>
                  <a:gd name="T63" fmla="*/ 101 h 145"/>
                  <a:gd name="T64" fmla="*/ 3 w 145"/>
                  <a:gd name="T65" fmla="*/ 116 h 145"/>
                  <a:gd name="T66" fmla="*/ 1 w 145"/>
                  <a:gd name="T67" fmla="*/ 130 h 145"/>
                  <a:gd name="T68" fmla="*/ 0 w 145"/>
                  <a:gd name="T69" fmla="*/ 145 h 145"/>
                  <a:gd name="T70" fmla="*/ 0 w 145"/>
                  <a:gd name="T71" fmla="*/ 145 h 145"/>
                  <a:gd name="T72" fmla="*/ 8 w 145"/>
                  <a:gd name="T7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5" h="145">
                    <a:moveTo>
                      <a:pt x="8" y="145"/>
                    </a:moveTo>
                    <a:lnTo>
                      <a:pt x="8" y="145"/>
                    </a:lnTo>
                    <a:lnTo>
                      <a:pt x="10" y="131"/>
                    </a:lnTo>
                    <a:lnTo>
                      <a:pt x="12" y="117"/>
                    </a:lnTo>
                    <a:lnTo>
                      <a:pt x="15" y="105"/>
                    </a:lnTo>
                    <a:lnTo>
                      <a:pt x="21" y="93"/>
                    </a:lnTo>
                    <a:lnTo>
                      <a:pt x="26" y="80"/>
                    </a:lnTo>
                    <a:lnTo>
                      <a:pt x="33" y="70"/>
                    </a:lnTo>
                    <a:lnTo>
                      <a:pt x="40" y="59"/>
                    </a:lnTo>
                    <a:lnTo>
                      <a:pt x="49" y="49"/>
                    </a:lnTo>
                    <a:lnTo>
                      <a:pt x="59" y="40"/>
                    </a:lnTo>
                    <a:lnTo>
                      <a:pt x="70" y="33"/>
                    </a:lnTo>
                    <a:lnTo>
                      <a:pt x="80" y="26"/>
                    </a:lnTo>
                    <a:lnTo>
                      <a:pt x="93" y="19"/>
                    </a:lnTo>
                    <a:lnTo>
                      <a:pt x="105" y="16"/>
                    </a:lnTo>
                    <a:lnTo>
                      <a:pt x="117" y="12"/>
                    </a:lnTo>
                    <a:lnTo>
                      <a:pt x="131" y="10"/>
                    </a:lnTo>
                    <a:lnTo>
                      <a:pt x="145" y="8"/>
                    </a:lnTo>
                    <a:lnTo>
                      <a:pt x="145" y="0"/>
                    </a:lnTo>
                    <a:lnTo>
                      <a:pt x="129" y="1"/>
                    </a:lnTo>
                    <a:lnTo>
                      <a:pt x="115" y="3"/>
                    </a:lnTo>
                    <a:lnTo>
                      <a:pt x="101" y="7"/>
                    </a:lnTo>
                    <a:lnTo>
                      <a:pt x="89" y="12"/>
                    </a:lnTo>
                    <a:lnTo>
                      <a:pt x="75" y="17"/>
                    </a:lnTo>
                    <a:lnTo>
                      <a:pt x="65" y="24"/>
                    </a:lnTo>
                    <a:lnTo>
                      <a:pt x="52" y="33"/>
                    </a:lnTo>
                    <a:lnTo>
                      <a:pt x="42" y="42"/>
                    </a:lnTo>
                    <a:lnTo>
                      <a:pt x="33" y="52"/>
                    </a:lnTo>
                    <a:lnTo>
                      <a:pt x="24" y="65"/>
                    </a:lnTo>
                    <a:lnTo>
                      <a:pt x="17" y="75"/>
                    </a:lnTo>
                    <a:lnTo>
                      <a:pt x="12" y="89"/>
                    </a:lnTo>
                    <a:lnTo>
                      <a:pt x="7" y="101"/>
                    </a:lnTo>
                    <a:lnTo>
                      <a:pt x="3" y="116"/>
                    </a:lnTo>
                    <a:lnTo>
                      <a:pt x="1" y="130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8" y="14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4" name="Freeform 178"/>
              <p:cNvSpPr>
                <a:spLocks/>
              </p:cNvSpPr>
              <p:nvPr/>
            </p:nvSpPr>
            <p:spPr bwMode="auto">
              <a:xfrm>
                <a:off x="5464" y="1769"/>
                <a:ext cx="145" cy="144"/>
              </a:xfrm>
              <a:custGeom>
                <a:avLst/>
                <a:gdLst>
                  <a:gd name="T0" fmla="*/ 145 w 145"/>
                  <a:gd name="T1" fmla="*/ 135 h 144"/>
                  <a:gd name="T2" fmla="*/ 145 w 145"/>
                  <a:gd name="T3" fmla="*/ 135 h 144"/>
                  <a:gd name="T4" fmla="*/ 131 w 145"/>
                  <a:gd name="T5" fmla="*/ 135 h 144"/>
                  <a:gd name="T6" fmla="*/ 117 w 145"/>
                  <a:gd name="T7" fmla="*/ 134 h 144"/>
                  <a:gd name="T8" fmla="*/ 105 w 145"/>
                  <a:gd name="T9" fmla="*/ 130 h 144"/>
                  <a:gd name="T10" fmla="*/ 93 w 145"/>
                  <a:gd name="T11" fmla="*/ 125 h 144"/>
                  <a:gd name="T12" fmla="*/ 80 w 145"/>
                  <a:gd name="T13" fmla="*/ 120 h 144"/>
                  <a:gd name="T14" fmla="*/ 70 w 145"/>
                  <a:gd name="T15" fmla="*/ 113 h 144"/>
                  <a:gd name="T16" fmla="*/ 59 w 145"/>
                  <a:gd name="T17" fmla="*/ 104 h 144"/>
                  <a:gd name="T18" fmla="*/ 49 w 145"/>
                  <a:gd name="T19" fmla="*/ 95 h 144"/>
                  <a:gd name="T20" fmla="*/ 40 w 145"/>
                  <a:gd name="T21" fmla="*/ 86 h 144"/>
                  <a:gd name="T22" fmla="*/ 33 w 145"/>
                  <a:gd name="T23" fmla="*/ 76 h 144"/>
                  <a:gd name="T24" fmla="*/ 26 w 145"/>
                  <a:gd name="T25" fmla="*/ 65 h 144"/>
                  <a:gd name="T26" fmla="*/ 21 w 145"/>
                  <a:gd name="T27" fmla="*/ 53 h 144"/>
                  <a:gd name="T28" fmla="*/ 15 w 145"/>
                  <a:gd name="T29" fmla="*/ 41 h 144"/>
                  <a:gd name="T30" fmla="*/ 12 w 145"/>
                  <a:gd name="T31" fmla="*/ 27 h 144"/>
                  <a:gd name="T32" fmla="*/ 10 w 145"/>
                  <a:gd name="T33" fmla="*/ 14 h 144"/>
                  <a:gd name="T34" fmla="*/ 8 w 145"/>
                  <a:gd name="T35" fmla="*/ 0 h 144"/>
                  <a:gd name="T36" fmla="*/ 0 w 145"/>
                  <a:gd name="T37" fmla="*/ 0 h 144"/>
                  <a:gd name="T38" fmla="*/ 1 w 145"/>
                  <a:gd name="T39" fmla="*/ 14 h 144"/>
                  <a:gd name="T40" fmla="*/ 3 w 145"/>
                  <a:gd name="T41" fmla="*/ 28 h 144"/>
                  <a:gd name="T42" fmla="*/ 7 w 145"/>
                  <a:gd name="T43" fmla="*/ 42 h 144"/>
                  <a:gd name="T44" fmla="*/ 12 w 145"/>
                  <a:gd name="T45" fmla="*/ 57 h 144"/>
                  <a:gd name="T46" fmla="*/ 17 w 145"/>
                  <a:gd name="T47" fmla="*/ 69 h 144"/>
                  <a:gd name="T48" fmla="*/ 24 w 145"/>
                  <a:gd name="T49" fmla="*/ 81 h 144"/>
                  <a:gd name="T50" fmla="*/ 33 w 145"/>
                  <a:gd name="T51" fmla="*/ 92 h 144"/>
                  <a:gd name="T52" fmla="*/ 42 w 145"/>
                  <a:gd name="T53" fmla="*/ 102 h 144"/>
                  <a:gd name="T54" fmla="*/ 52 w 145"/>
                  <a:gd name="T55" fmla="*/ 111 h 144"/>
                  <a:gd name="T56" fmla="*/ 65 w 145"/>
                  <a:gd name="T57" fmla="*/ 120 h 144"/>
                  <a:gd name="T58" fmla="*/ 75 w 145"/>
                  <a:gd name="T59" fmla="*/ 127 h 144"/>
                  <a:gd name="T60" fmla="*/ 89 w 145"/>
                  <a:gd name="T61" fmla="*/ 134 h 144"/>
                  <a:gd name="T62" fmla="*/ 101 w 145"/>
                  <a:gd name="T63" fmla="*/ 139 h 144"/>
                  <a:gd name="T64" fmla="*/ 115 w 145"/>
                  <a:gd name="T65" fmla="*/ 143 h 144"/>
                  <a:gd name="T66" fmla="*/ 129 w 145"/>
                  <a:gd name="T67" fmla="*/ 144 h 144"/>
                  <a:gd name="T68" fmla="*/ 145 w 145"/>
                  <a:gd name="T69" fmla="*/ 144 h 144"/>
                  <a:gd name="T70" fmla="*/ 145 w 145"/>
                  <a:gd name="T71" fmla="*/ 144 h 144"/>
                  <a:gd name="T72" fmla="*/ 145 w 145"/>
                  <a:gd name="T73" fmla="*/ 135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5" h="144">
                    <a:moveTo>
                      <a:pt x="145" y="135"/>
                    </a:moveTo>
                    <a:lnTo>
                      <a:pt x="145" y="135"/>
                    </a:lnTo>
                    <a:lnTo>
                      <a:pt x="131" y="135"/>
                    </a:lnTo>
                    <a:lnTo>
                      <a:pt x="117" y="134"/>
                    </a:lnTo>
                    <a:lnTo>
                      <a:pt x="105" y="130"/>
                    </a:lnTo>
                    <a:lnTo>
                      <a:pt x="93" y="125"/>
                    </a:lnTo>
                    <a:lnTo>
                      <a:pt x="80" y="120"/>
                    </a:lnTo>
                    <a:lnTo>
                      <a:pt x="70" y="113"/>
                    </a:lnTo>
                    <a:lnTo>
                      <a:pt x="59" y="104"/>
                    </a:lnTo>
                    <a:lnTo>
                      <a:pt x="49" y="95"/>
                    </a:lnTo>
                    <a:lnTo>
                      <a:pt x="40" y="86"/>
                    </a:lnTo>
                    <a:lnTo>
                      <a:pt x="33" y="76"/>
                    </a:lnTo>
                    <a:lnTo>
                      <a:pt x="26" y="65"/>
                    </a:lnTo>
                    <a:lnTo>
                      <a:pt x="21" y="53"/>
                    </a:lnTo>
                    <a:lnTo>
                      <a:pt x="15" y="41"/>
                    </a:lnTo>
                    <a:lnTo>
                      <a:pt x="12" y="27"/>
                    </a:lnTo>
                    <a:lnTo>
                      <a:pt x="10" y="1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3" y="28"/>
                    </a:lnTo>
                    <a:lnTo>
                      <a:pt x="7" y="42"/>
                    </a:lnTo>
                    <a:lnTo>
                      <a:pt x="12" y="57"/>
                    </a:lnTo>
                    <a:lnTo>
                      <a:pt x="17" y="69"/>
                    </a:lnTo>
                    <a:lnTo>
                      <a:pt x="24" y="81"/>
                    </a:lnTo>
                    <a:lnTo>
                      <a:pt x="33" y="92"/>
                    </a:lnTo>
                    <a:lnTo>
                      <a:pt x="42" y="102"/>
                    </a:lnTo>
                    <a:lnTo>
                      <a:pt x="52" y="111"/>
                    </a:lnTo>
                    <a:lnTo>
                      <a:pt x="65" y="120"/>
                    </a:lnTo>
                    <a:lnTo>
                      <a:pt x="75" y="127"/>
                    </a:lnTo>
                    <a:lnTo>
                      <a:pt x="89" y="134"/>
                    </a:lnTo>
                    <a:lnTo>
                      <a:pt x="101" y="139"/>
                    </a:lnTo>
                    <a:lnTo>
                      <a:pt x="115" y="143"/>
                    </a:lnTo>
                    <a:lnTo>
                      <a:pt x="129" y="144"/>
                    </a:lnTo>
                    <a:lnTo>
                      <a:pt x="145" y="144"/>
                    </a:lnTo>
                    <a:lnTo>
                      <a:pt x="145" y="144"/>
                    </a:lnTo>
                    <a:lnTo>
                      <a:pt x="145" y="13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5" name="Freeform 179"/>
              <p:cNvSpPr>
                <a:spLocks/>
              </p:cNvSpPr>
              <p:nvPr/>
            </p:nvSpPr>
            <p:spPr bwMode="auto">
              <a:xfrm>
                <a:off x="5509" y="1743"/>
                <a:ext cx="53" cy="53"/>
              </a:xfrm>
              <a:custGeom>
                <a:avLst/>
                <a:gdLst>
                  <a:gd name="T0" fmla="*/ 27 w 53"/>
                  <a:gd name="T1" fmla="*/ 0 h 53"/>
                  <a:gd name="T2" fmla="*/ 32 w 53"/>
                  <a:gd name="T3" fmla="*/ 0 h 53"/>
                  <a:gd name="T4" fmla="*/ 37 w 53"/>
                  <a:gd name="T5" fmla="*/ 2 h 53"/>
                  <a:gd name="T6" fmla="*/ 41 w 53"/>
                  <a:gd name="T7" fmla="*/ 4 h 53"/>
                  <a:gd name="T8" fmla="*/ 44 w 53"/>
                  <a:gd name="T9" fmla="*/ 7 h 53"/>
                  <a:gd name="T10" fmla="*/ 48 w 53"/>
                  <a:gd name="T11" fmla="*/ 11 h 53"/>
                  <a:gd name="T12" fmla="*/ 51 w 53"/>
                  <a:gd name="T13" fmla="*/ 16 h 53"/>
                  <a:gd name="T14" fmla="*/ 53 w 53"/>
                  <a:gd name="T15" fmla="*/ 21 h 53"/>
                  <a:gd name="T16" fmla="*/ 53 w 53"/>
                  <a:gd name="T17" fmla="*/ 26 h 53"/>
                  <a:gd name="T18" fmla="*/ 53 w 53"/>
                  <a:gd name="T19" fmla="*/ 32 h 53"/>
                  <a:gd name="T20" fmla="*/ 51 w 53"/>
                  <a:gd name="T21" fmla="*/ 35 h 53"/>
                  <a:gd name="T22" fmla="*/ 48 w 53"/>
                  <a:gd name="T23" fmla="*/ 40 h 53"/>
                  <a:gd name="T24" fmla="*/ 44 w 53"/>
                  <a:gd name="T25" fmla="*/ 44 h 53"/>
                  <a:gd name="T26" fmla="*/ 41 w 53"/>
                  <a:gd name="T27" fmla="*/ 47 h 53"/>
                  <a:gd name="T28" fmla="*/ 37 w 53"/>
                  <a:gd name="T29" fmla="*/ 49 h 53"/>
                  <a:gd name="T30" fmla="*/ 32 w 53"/>
                  <a:gd name="T31" fmla="*/ 51 h 53"/>
                  <a:gd name="T32" fmla="*/ 27 w 53"/>
                  <a:gd name="T33" fmla="*/ 53 h 53"/>
                  <a:gd name="T34" fmla="*/ 21 w 53"/>
                  <a:gd name="T35" fmla="*/ 51 h 53"/>
                  <a:gd name="T36" fmla="*/ 16 w 53"/>
                  <a:gd name="T37" fmla="*/ 49 h 53"/>
                  <a:gd name="T38" fmla="*/ 11 w 53"/>
                  <a:gd name="T39" fmla="*/ 47 h 53"/>
                  <a:gd name="T40" fmla="*/ 7 w 53"/>
                  <a:gd name="T41" fmla="*/ 44 h 53"/>
                  <a:gd name="T42" fmla="*/ 4 w 53"/>
                  <a:gd name="T43" fmla="*/ 40 h 53"/>
                  <a:gd name="T44" fmla="*/ 2 w 53"/>
                  <a:gd name="T45" fmla="*/ 35 h 53"/>
                  <a:gd name="T46" fmla="*/ 0 w 53"/>
                  <a:gd name="T47" fmla="*/ 32 h 53"/>
                  <a:gd name="T48" fmla="*/ 0 w 53"/>
                  <a:gd name="T49" fmla="*/ 26 h 53"/>
                  <a:gd name="T50" fmla="*/ 0 w 53"/>
                  <a:gd name="T51" fmla="*/ 21 h 53"/>
                  <a:gd name="T52" fmla="*/ 2 w 53"/>
                  <a:gd name="T53" fmla="*/ 16 h 53"/>
                  <a:gd name="T54" fmla="*/ 4 w 53"/>
                  <a:gd name="T55" fmla="*/ 11 h 53"/>
                  <a:gd name="T56" fmla="*/ 7 w 53"/>
                  <a:gd name="T57" fmla="*/ 7 h 53"/>
                  <a:gd name="T58" fmla="*/ 11 w 53"/>
                  <a:gd name="T59" fmla="*/ 4 h 53"/>
                  <a:gd name="T60" fmla="*/ 16 w 53"/>
                  <a:gd name="T61" fmla="*/ 2 h 53"/>
                  <a:gd name="T62" fmla="*/ 21 w 53"/>
                  <a:gd name="T63" fmla="*/ 0 h 53"/>
                  <a:gd name="T64" fmla="*/ 27 w 53"/>
                  <a:gd name="T6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3" h="53">
                    <a:moveTo>
                      <a:pt x="27" y="0"/>
                    </a:moveTo>
                    <a:lnTo>
                      <a:pt x="32" y="0"/>
                    </a:lnTo>
                    <a:lnTo>
                      <a:pt x="37" y="2"/>
                    </a:lnTo>
                    <a:lnTo>
                      <a:pt x="41" y="4"/>
                    </a:lnTo>
                    <a:lnTo>
                      <a:pt x="44" y="7"/>
                    </a:lnTo>
                    <a:lnTo>
                      <a:pt x="48" y="11"/>
                    </a:lnTo>
                    <a:lnTo>
                      <a:pt x="51" y="16"/>
                    </a:lnTo>
                    <a:lnTo>
                      <a:pt x="53" y="21"/>
                    </a:lnTo>
                    <a:lnTo>
                      <a:pt x="53" y="26"/>
                    </a:lnTo>
                    <a:lnTo>
                      <a:pt x="53" y="32"/>
                    </a:lnTo>
                    <a:lnTo>
                      <a:pt x="51" y="35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1" y="47"/>
                    </a:lnTo>
                    <a:lnTo>
                      <a:pt x="37" y="49"/>
                    </a:lnTo>
                    <a:lnTo>
                      <a:pt x="32" y="51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6" y="49"/>
                    </a:lnTo>
                    <a:lnTo>
                      <a:pt x="11" y="47"/>
                    </a:lnTo>
                    <a:lnTo>
                      <a:pt x="7" y="44"/>
                    </a:lnTo>
                    <a:lnTo>
                      <a:pt x="4" y="40"/>
                    </a:lnTo>
                    <a:lnTo>
                      <a:pt x="2" y="35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4" y="11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6" y="2"/>
                    </a:lnTo>
                    <a:lnTo>
                      <a:pt x="2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6" name="Freeform 180"/>
              <p:cNvSpPr>
                <a:spLocks/>
              </p:cNvSpPr>
              <p:nvPr/>
            </p:nvSpPr>
            <p:spPr bwMode="auto">
              <a:xfrm>
                <a:off x="5536" y="1738"/>
                <a:ext cx="29" cy="31"/>
              </a:xfrm>
              <a:custGeom>
                <a:avLst/>
                <a:gdLst>
                  <a:gd name="T0" fmla="*/ 29 w 29"/>
                  <a:gd name="T1" fmla="*/ 31 h 31"/>
                  <a:gd name="T2" fmla="*/ 29 w 29"/>
                  <a:gd name="T3" fmla="*/ 31 h 31"/>
                  <a:gd name="T4" fmla="*/ 29 w 29"/>
                  <a:gd name="T5" fmla="*/ 24 h 31"/>
                  <a:gd name="T6" fmla="*/ 28 w 29"/>
                  <a:gd name="T7" fmla="*/ 19 h 31"/>
                  <a:gd name="T8" fmla="*/ 24 w 29"/>
                  <a:gd name="T9" fmla="*/ 14 h 31"/>
                  <a:gd name="T10" fmla="*/ 21 w 29"/>
                  <a:gd name="T11" fmla="*/ 9 h 31"/>
                  <a:gd name="T12" fmla="*/ 17 w 29"/>
                  <a:gd name="T13" fmla="*/ 5 h 31"/>
                  <a:gd name="T14" fmla="*/ 12 w 29"/>
                  <a:gd name="T15" fmla="*/ 3 h 31"/>
                  <a:gd name="T16" fmla="*/ 5 w 29"/>
                  <a:gd name="T17" fmla="*/ 2 h 31"/>
                  <a:gd name="T18" fmla="*/ 0 w 29"/>
                  <a:gd name="T19" fmla="*/ 0 h 31"/>
                  <a:gd name="T20" fmla="*/ 0 w 29"/>
                  <a:gd name="T21" fmla="*/ 9 h 31"/>
                  <a:gd name="T22" fmla="*/ 3 w 29"/>
                  <a:gd name="T23" fmla="*/ 10 h 31"/>
                  <a:gd name="T24" fmla="*/ 8 w 29"/>
                  <a:gd name="T25" fmla="*/ 10 h 31"/>
                  <a:gd name="T26" fmla="*/ 12 w 29"/>
                  <a:gd name="T27" fmla="*/ 14 h 31"/>
                  <a:gd name="T28" fmla="*/ 15 w 29"/>
                  <a:gd name="T29" fmla="*/ 16 h 31"/>
                  <a:gd name="T30" fmla="*/ 17 w 29"/>
                  <a:gd name="T31" fmla="*/ 19 h 31"/>
                  <a:gd name="T32" fmla="*/ 19 w 29"/>
                  <a:gd name="T33" fmla="*/ 23 h 31"/>
                  <a:gd name="T34" fmla="*/ 21 w 29"/>
                  <a:gd name="T35" fmla="*/ 26 h 31"/>
                  <a:gd name="T36" fmla="*/ 21 w 29"/>
                  <a:gd name="T37" fmla="*/ 31 h 31"/>
                  <a:gd name="T38" fmla="*/ 21 w 29"/>
                  <a:gd name="T39" fmla="*/ 31 h 31"/>
                  <a:gd name="T40" fmla="*/ 29 w 29"/>
                  <a:gd name="T4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1">
                    <a:moveTo>
                      <a:pt x="29" y="31"/>
                    </a:moveTo>
                    <a:lnTo>
                      <a:pt x="29" y="31"/>
                    </a:lnTo>
                    <a:lnTo>
                      <a:pt x="29" y="24"/>
                    </a:lnTo>
                    <a:lnTo>
                      <a:pt x="28" y="19"/>
                    </a:lnTo>
                    <a:lnTo>
                      <a:pt x="24" y="14"/>
                    </a:lnTo>
                    <a:lnTo>
                      <a:pt x="21" y="9"/>
                    </a:lnTo>
                    <a:lnTo>
                      <a:pt x="17" y="5"/>
                    </a:lnTo>
                    <a:lnTo>
                      <a:pt x="12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8" y="10"/>
                    </a:lnTo>
                    <a:lnTo>
                      <a:pt x="12" y="14"/>
                    </a:lnTo>
                    <a:lnTo>
                      <a:pt x="15" y="16"/>
                    </a:lnTo>
                    <a:lnTo>
                      <a:pt x="17" y="19"/>
                    </a:lnTo>
                    <a:lnTo>
                      <a:pt x="19" y="23"/>
                    </a:lnTo>
                    <a:lnTo>
                      <a:pt x="21" y="26"/>
                    </a:lnTo>
                    <a:lnTo>
                      <a:pt x="21" y="31"/>
                    </a:lnTo>
                    <a:lnTo>
                      <a:pt x="21" y="31"/>
                    </a:lnTo>
                    <a:lnTo>
                      <a:pt x="29" y="3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7" name="Freeform 181"/>
              <p:cNvSpPr>
                <a:spLocks/>
              </p:cNvSpPr>
              <p:nvPr/>
            </p:nvSpPr>
            <p:spPr bwMode="auto">
              <a:xfrm>
                <a:off x="5536" y="1769"/>
                <a:ext cx="29" cy="30"/>
              </a:xfrm>
              <a:custGeom>
                <a:avLst/>
                <a:gdLst>
                  <a:gd name="T0" fmla="*/ 0 w 29"/>
                  <a:gd name="T1" fmla="*/ 30 h 30"/>
                  <a:gd name="T2" fmla="*/ 0 w 29"/>
                  <a:gd name="T3" fmla="*/ 30 h 30"/>
                  <a:gd name="T4" fmla="*/ 5 w 29"/>
                  <a:gd name="T5" fmla="*/ 30 h 30"/>
                  <a:gd name="T6" fmla="*/ 12 w 29"/>
                  <a:gd name="T7" fmla="*/ 28 h 30"/>
                  <a:gd name="T8" fmla="*/ 17 w 29"/>
                  <a:gd name="T9" fmla="*/ 25 h 30"/>
                  <a:gd name="T10" fmla="*/ 21 w 29"/>
                  <a:gd name="T11" fmla="*/ 21 h 30"/>
                  <a:gd name="T12" fmla="*/ 24 w 29"/>
                  <a:gd name="T13" fmla="*/ 16 h 30"/>
                  <a:gd name="T14" fmla="*/ 28 w 29"/>
                  <a:gd name="T15" fmla="*/ 11 h 30"/>
                  <a:gd name="T16" fmla="*/ 29 w 29"/>
                  <a:gd name="T17" fmla="*/ 6 h 30"/>
                  <a:gd name="T18" fmla="*/ 29 w 29"/>
                  <a:gd name="T19" fmla="*/ 0 h 30"/>
                  <a:gd name="T20" fmla="*/ 21 w 29"/>
                  <a:gd name="T21" fmla="*/ 0 h 30"/>
                  <a:gd name="T22" fmla="*/ 21 w 29"/>
                  <a:gd name="T23" fmla="*/ 4 h 30"/>
                  <a:gd name="T24" fmla="*/ 19 w 29"/>
                  <a:gd name="T25" fmla="*/ 7 h 30"/>
                  <a:gd name="T26" fmla="*/ 17 w 29"/>
                  <a:gd name="T27" fmla="*/ 13 h 30"/>
                  <a:gd name="T28" fmla="*/ 15 w 29"/>
                  <a:gd name="T29" fmla="*/ 14 h 30"/>
                  <a:gd name="T30" fmla="*/ 12 w 29"/>
                  <a:gd name="T31" fmla="*/ 18 h 30"/>
                  <a:gd name="T32" fmla="*/ 8 w 29"/>
                  <a:gd name="T33" fmla="*/ 20 h 30"/>
                  <a:gd name="T34" fmla="*/ 3 w 29"/>
                  <a:gd name="T35" fmla="*/ 21 h 30"/>
                  <a:gd name="T36" fmla="*/ 0 w 29"/>
                  <a:gd name="T37" fmla="*/ 21 h 30"/>
                  <a:gd name="T38" fmla="*/ 0 w 29"/>
                  <a:gd name="T39" fmla="*/ 21 h 30"/>
                  <a:gd name="T40" fmla="*/ 0 w 29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" h="30">
                    <a:moveTo>
                      <a:pt x="0" y="30"/>
                    </a:moveTo>
                    <a:lnTo>
                      <a:pt x="0" y="30"/>
                    </a:lnTo>
                    <a:lnTo>
                      <a:pt x="5" y="30"/>
                    </a:lnTo>
                    <a:lnTo>
                      <a:pt x="12" y="28"/>
                    </a:lnTo>
                    <a:lnTo>
                      <a:pt x="17" y="25"/>
                    </a:lnTo>
                    <a:lnTo>
                      <a:pt x="21" y="21"/>
                    </a:lnTo>
                    <a:lnTo>
                      <a:pt x="24" y="16"/>
                    </a:lnTo>
                    <a:lnTo>
                      <a:pt x="28" y="11"/>
                    </a:lnTo>
                    <a:lnTo>
                      <a:pt x="29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21" y="4"/>
                    </a:lnTo>
                    <a:lnTo>
                      <a:pt x="19" y="7"/>
                    </a:lnTo>
                    <a:lnTo>
                      <a:pt x="17" y="13"/>
                    </a:lnTo>
                    <a:lnTo>
                      <a:pt x="15" y="14"/>
                    </a:lnTo>
                    <a:lnTo>
                      <a:pt x="12" y="18"/>
                    </a:lnTo>
                    <a:lnTo>
                      <a:pt x="8" y="20"/>
                    </a:lnTo>
                    <a:lnTo>
                      <a:pt x="3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8" name="Freeform 182"/>
              <p:cNvSpPr>
                <a:spLocks/>
              </p:cNvSpPr>
              <p:nvPr/>
            </p:nvSpPr>
            <p:spPr bwMode="auto">
              <a:xfrm>
                <a:off x="5504" y="1769"/>
                <a:ext cx="32" cy="30"/>
              </a:xfrm>
              <a:custGeom>
                <a:avLst/>
                <a:gdLst>
                  <a:gd name="T0" fmla="*/ 0 w 32"/>
                  <a:gd name="T1" fmla="*/ 0 h 30"/>
                  <a:gd name="T2" fmla="*/ 0 w 32"/>
                  <a:gd name="T3" fmla="*/ 0 h 30"/>
                  <a:gd name="T4" fmla="*/ 0 w 32"/>
                  <a:gd name="T5" fmla="*/ 6 h 30"/>
                  <a:gd name="T6" fmla="*/ 2 w 32"/>
                  <a:gd name="T7" fmla="*/ 11 h 30"/>
                  <a:gd name="T8" fmla="*/ 5 w 32"/>
                  <a:gd name="T9" fmla="*/ 16 h 30"/>
                  <a:gd name="T10" fmla="*/ 9 w 32"/>
                  <a:gd name="T11" fmla="*/ 21 h 30"/>
                  <a:gd name="T12" fmla="*/ 14 w 32"/>
                  <a:gd name="T13" fmla="*/ 25 h 30"/>
                  <a:gd name="T14" fmla="*/ 19 w 32"/>
                  <a:gd name="T15" fmla="*/ 28 h 30"/>
                  <a:gd name="T16" fmla="*/ 25 w 32"/>
                  <a:gd name="T17" fmla="*/ 30 h 30"/>
                  <a:gd name="T18" fmla="*/ 32 w 32"/>
                  <a:gd name="T19" fmla="*/ 30 h 30"/>
                  <a:gd name="T20" fmla="*/ 32 w 32"/>
                  <a:gd name="T21" fmla="*/ 21 h 30"/>
                  <a:gd name="T22" fmla="*/ 26 w 32"/>
                  <a:gd name="T23" fmla="*/ 21 h 30"/>
                  <a:gd name="T24" fmla="*/ 23 w 32"/>
                  <a:gd name="T25" fmla="*/ 20 h 30"/>
                  <a:gd name="T26" fmla="*/ 19 w 32"/>
                  <a:gd name="T27" fmla="*/ 18 h 30"/>
                  <a:gd name="T28" fmla="*/ 16 w 32"/>
                  <a:gd name="T29" fmla="*/ 14 h 30"/>
                  <a:gd name="T30" fmla="*/ 12 w 32"/>
                  <a:gd name="T31" fmla="*/ 13 h 30"/>
                  <a:gd name="T32" fmla="*/ 11 w 32"/>
                  <a:gd name="T33" fmla="*/ 7 h 30"/>
                  <a:gd name="T34" fmla="*/ 9 w 32"/>
                  <a:gd name="T35" fmla="*/ 4 h 30"/>
                  <a:gd name="T36" fmla="*/ 9 w 32"/>
                  <a:gd name="T37" fmla="*/ 0 h 30"/>
                  <a:gd name="T38" fmla="*/ 9 w 32"/>
                  <a:gd name="T39" fmla="*/ 0 h 30"/>
                  <a:gd name="T40" fmla="*/ 0 w 32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0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5" y="16"/>
                    </a:lnTo>
                    <a:lnTo>
                      <a:pt x="9" y="21"/>
                    </a:lnTo>
                    <a:lnTo>
                      <a:pt x="14" y="25"/>
                    </a:lnTo>
                    <a:lnTo>
                      <a:pt x="19" y="28"/>
                    </a:lnTo>
                    <a:lnTo>
                      <a:pt x="25" y="30"/>
                    </a:lnTo>
                    <a:lnTo>
                      <a:pt x="32" y="30"/>
                    </a:lnTo>
                    <a:lnTo>
                      <a:pt x="32" y="21"/>
                    </a:lnTo>
                    <a:lnTo>
                      <a:pt x="26" y="21"/>
                    </a:lnTo>
                    <a:lnTo>
                      <a:pt x="23" y="20"/>
                    </a:lnTo>
                    <a:lnTo>
                      <a:pt x="19" y="18"/>
                    </a:lnTo>
                    <a:lnTo>
                      <a:pt x="16" y="14"/>
                    </a:lnTo>
                    <a:lnTo>
                      <a:pt x="12" y="13"/>
                    </a:lnTo>
                    <a:lnTo>
                      <a:pt x="11" y="7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9" name="Freeform 183"/>
              <p:cNvSpPr>
                <a:spLocks/>
              </p:cNvSpPr>
              <p:nvPr/>
            </p:nvSpPr>
            <p:spPr bwMode="auto">
              <a:xfrm>
                <a:off x="5504" y="1738"/>
                <a:ext cx="32" cy="31"/>
              </a:xfrm>
              <a:custGeom>
                <a:avLst/>
                <a:gdLst>
                  <a:gd name="T0" fmla="*/ 32 w 32"/>
                  <a:gd name="T1" fmla="*/ 0 h 31"/>
                  <a:gd name="T2" fmla="*/ 32 w 32"/>
                  <a:gd name="T3" fmla="*/ 0 h 31"/>
                  <a:gd name="T4" fmla="*/ 25 w 32"/>
                  <a:gd name="T5" fmla="*/ 2 h 31"/>
                  <a:gd name="T6" fmla="*/ 19 w 32"/>
                  <a:gd name="T7" fmla="*/ 3 h 31"/>
                  <a:gd name="T8" fmla="*/ 14 w 32"/>
                  <a:gd name="T9" fmla="*/ 5 h 31"/>
                  <a:gd name="T10" fmla="*/ 9 w 32"/>
                  <a:gd name="T11" fmla="*/ 9 h 31"/>
                  <a:gd name="T12" fmla="*/ 5 w 32"/>
                  <a:gd name="T13" fmla="*/ 14 h 31"/>
                  <a:gd name="T14" fmla="*/ 2 w 32"/>
                  <a:gd name="T15" fmla="*/ 19 h 31"/>
                  <a:gd name="T16" fmla="*/ 0 w 32"/>
                  <a:gd name="T17" fmla="*/ 24 h 31"/>
                  <a:gd name="T18" fmla="*/ 0 w 32"/>
                  <a:gd name="T19" fmla="*/ 31 h 31"/>
                  <a:gd name="T20" fmla="*/ 9 w 32"/>
                  <a:gd name="T21" fmla="*/ 31 h 31"/>
                  <a:gd name="T22" fmla="*/ 9 w 32"/>
                  <a:gd name="T23" fmla="*/ 26 h 31"/>
                  <a:gd name="T24" fmla="*/ 11 w 32"/>
                  <a:gd name="T25" fmla="*/ 23 h 31"/>
                  <a:gd name="T26" fmla="*/ 12 w 32"/>
                  <a:gd name="T27" fmla="*/ 19 h 31"/>
                  <a:gd name="T28" fmla="*/ 16 w 32"/>
                  <a:gd name="T29" fmla="*/ 16 h 31"/>
                  <a:gd name="T30" fmla="*/ 19 w 32"/>
                  <a:gd name="T31" fmla="*/ 14 h 31"/>
                  <a:gd name="T32" fmla="*/ 23 w 32"/>
                  <a:gd name="T33" fmla="*/ 10 h 31"/>
                  <a:gd name="T34" fmla="*/ 26 w 32"/>
                  <a:gd name="T35" fmla="*/ 10 h 31"/>
                  <a:gd name="T36" fmla="*/ 32 w 32"/>
                  <a:gd name="T37" fmla="*/ 9 h 31"/>
                  <a:gd name="T38" fmla="*/ 32 w 32"/>
                  <a:gd name="T39" fmla="*/ 9 h 31"/>
                  <a:gd name="T40" fmla="*/ 32 w 32"/>
                  <a:gd name="T4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1">
                    <a:moveTo>
                      <a:pt x="32" y="0"/>
                    </a:moveTo>
                    <a:lnTo>
                      <a:pt x="32" y="0"/>
                    </a:lnTo>
                    <a:lnTo>
                      <a:pt x="25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9" y="31"/>
                    </a:lnTo>
                    <a:lnTo>
                      <a:pt x="9" y="26"/>
                    </a:lnTo>
                    <a:lnTo>
                      <a:pt x="11" y="23"/>
                    </a:lnTo>
                    <a:lnTo>
                      <a:pt x="12" y="19"/>
                    </a:lnTo>
                    <a:lnTo>
                      <a:pt x="16" y="16"/>
                    </a:lnTo>
                    <a:lnTo>
                      <a:pt x="19" y="14"/>
                    </a:lnTo>
                    <a:lnTo>
                      <a:pt x="23" y="10"/>
                    </a:lnTo>
                    <a:lnTo>
                      <a:pt x="26" y="10"/>
                    </a:lnTo>
                    <a:lnTo>
                      <a:pt x="32" y="9"/>
                    </a:lnTo>
                    <a:lnTo>
                      <a:pt x="32" y="9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0" name="Freeform 184"/>
              <p:cNvSpPr>
                <a:spLocks/>
              </p:cNvSpPr>
              <p:nvPr/>
            </p:nvSpPr>
            <p:spPr bwMode="auto">
              <a:xfrm>
                <a:off x="5655" y="1741"/>
                <a:ext cx="52" cy="53"/>
              </a:xfrm>
              <a:custGeom>
                <a:avLst/>
                <a:gdLst>
                  <a:gd name="T0" fmla="*/ 26 w 52"/>
                  <a:gd name="T1" fmla="*/ 0 h 53"/>
                  <a:gd name="T2" fmla="*/ 31 w 52"/>
                  <a:gd name="T3" fmla="*/ 2 h 53"/>
                  <a:gd name="T4" fmla="*/ 37 w 52"/>
                  <a:gd name="T5" fmla="*/ 2 h 53"/>
                  <a:gd name="T6" fmla="*/ 40 w 52"/>
                  <a:gd name="T7" fmla="*/ 6 h 53"/>
                  <a:gd name="T8" fmla="*/ 45 w 52"/>
                  <a:gd name="T9" fmla="*/ 9 h 53"/>
                  <a:gd name="T10" fmla="*/ 47 w 52"/>
                  <a:gd name="T11" fmla="*/ 13 h 53"/>
                  <a:gd name="T12" fmla="*/ 51 w 52"/>
                  <a:gd name="T13" fmla="*/ 16 h 53"/>
                  <a:gd name="T14" fmla="*/ 52 w 52"/>
                  <a:gd name="T15" fmla="*/ 21 h 53"/>
                  <a:gd name="T16" fmla="*/ 52 w 52"/>
                  <a:gd name="T17" fmla="*/ 27 h 53"/>
                  <a:gd name="T18" fmla="*/ 52 w 52"/>
                  <a:gd name="T19" fmla="*/ 32 h 53"/>
                  <a:gd name="T20" fmla="*/ 51 w 52"/>
                  <a:gd name="T21" fmla="*/ 37 h 53"/>
                  <a:gd name="T22" fmla="*/ 47 w 52"/>
                  <a:gd name="T23" fmla="*/ 41 h 53"/>
                  <a:gd name="T24" fmla="*/ 45 w 52"/>
                  <a:gd name="T25" fmla="*/ 46 h 53"/>
                  <a:gd name="T26" fmla="*/ 40 w 52"/>
                  <a:gd name="T27" fmla="*/ 48 h 53"/>
                  <a:gd name="T28" fmla="*/ 37 w 52"/>
                  <a:gd name="T29" fmla="*/ 51 h 53"/>
                  <a:gd name="T30" fmla="*/ 31 w 52"/>
                  <a:gd name="T31" fmla="*/ 53 h 53"/>
                  <a:gd name="T32" fmla="*/ 26 w 52"/>
                  <a:gd name="T33" fmla="*/ 53 h 53"/>
                  <a:gd name="T34" fmla="*/ 21 w 52"/>
                  <a:gd name="T35" fmla="*/ 53 h 53"/>
                  <a:gd name="T36" fmla="*/ 16 w 52"/>
                  <a:gd name="T37" fmla="*/ 51 h 53"/>
                  <a:gd name="T38" fmla="*/ 10 w 52"/>
                  <a:gd name="T39" fmla="*/ 48 h 53"/>
                  <a:gd name="T40" fmla="*/ 7 w 52"/>
                  <a:gd name="T41" fmla="*/ 46 h 53"/>
                  <a:gd name="T42" fmla="*/ 3 w 52"/>
                  <a:gd name="T43" fmla="*/ 41 h 53"/>
                  <a:gd name="T44" fmla="*/ 2 w 52"/>
                  <a:gd name="T45" fmla="*/ 37 h 53"/>
                  <a:gd name="T46" fmla="*/ 0 w 52"/>
                  <a:gd name="T47" fmla="*/ 32 h 53"/>
                  <a:gd name="T48" fmla="*/ 0 w 52"/>
                  <a:gd name="T49" fmla="*/ 27 h 53"/>
                  <a:gd name="T50" fmla="*/ 0 w 52"/>
                  <a:gd name="T51" fmla="*/ 21 h 53"/>
                  <a:gd name="T52" fmla="*/ 2 w 52"/>
                  <a:gd name="T53" fmla="*/ 16 h 53"/>
                  <a:gd name="T54" fmla="*/ 3 w 52"/>
                  <a:gd name="T55" fmla="*/ 13 h 53"/>
                  <a:gd name="T56" fmla="*/ 7 w 52"/>
                  <a:gd name="T57" fmla="*/ 9 h 53"/>
                  <a:gd name="T58" fmla="*/ 10 w 52"/>
                  <a:gd name="T59" fmla="*/ 6 h 53"/>
                  <a:gd name="T60" fmla="*/ 16 w 52"/>
                  <a:gd name="T61" fmla="*/ 2 h 53"/>
                  <a:gd name="T62" fmla="*/ 21 w 52"/>
                  <a:gd name="T63" fmla="*/ 2 h 53"/>
                  <a:gd name="T64" fmla="*/ 26 w 52"/>
                  <a:gd name="T6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2" h="53">
                    <a:moveTo>
                      <a:pt x="26" y="0"/>
                    </a:moveTo>
                    <a:lnTo>
                      <a:pt x="31" y="2"/>
                    </a:lnTo>
                    <a:lnTo>
                      <a:pt x="37" y="2"/>
                    </a:lnTo>
                    <a:lnTo>
                      <a:pt x="40" y="6"/>
                    </a:lnTo>
                    <a:lnTo>
                      <a:pt x="45" y="9"/>
                    </a:lnTo>
                    <a:lnTo>
                      <a:pt x="47" y="13"/>
                    </a:lnTo>
                    <a:lnTo>
                      <a:pt x="51" y="16"/>
                    </a:lnTo>
                    <a:lnTo>
                      <a:pt x="52" y="21"/>
                    </a:lnTo>
                    <a:lnTo>
                      <a:pt x="52" y="27"/>
                    </a:lnTo>
                    <a:lnTo>
                      <a:pt x="52" y="32"/>
                    </a:lnTo>
                    <a:lnTo>
                      <a:pt x="51" y="37"/>
                    </a:lnTo>
                    <a:lnTo>
                      <a:pt x="47" y="41"/>
                    </a:lnTo>
                    <a:lnTo>
                      <a:pt x="45" y="46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1" y="53"/>
                    </a:lnTo>
                    <a:lnTo>
                      <a:pt x="26" y="53"/>
                    </a:lnTo>
                    <a:lnTo>
                      <a:pt x="21" y="53"/>
                    </a:lnTo>
                    <a:lnTo>
                      <a:pt x="16" y="51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1"/>
                    </a:lnTo>
                    <a:lnTo>
                      <a:pt x="2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1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7" y="9"/>
                    </a:lnTo>
                    <a:lnTo>
                      <a:pt x="10" y="6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1" name="Freeform 185"/>
              <p:cNvSpPr>
                <a:spLocks/>
              </p:cNvSpPr>
              <p:nvPr/>
            </p:nvSpPr>
            <p:spPr bwMode="auto">
              <a:xfrm>
                <a:off x="5681" y="1738"/>
                <a:ext cx="32" cy="30"/>
              </a:xfrm>
              <a:custGeom>
                <a:avLst/>
                <a:gdLst>
                  <a:gd name="T0" fmla="*/ 32 w 32"/>
                  <a:gd name="T1" fmla="*/ 30 h 30"/>
                  <a:gd name="T2" fmla="*/ 32 w 32"/>
                  <a:gd name="T3" fmla="*/ 30 h 30"/>
                  <a:gd name="T4" fmla="*/ 30 w 32"/>
                  <a:gd name="T5" fmla="*/ 24 h 30"/>
                  <a:gd name="T6" fmla="*/ 28 w 32"/>
                  <a:gd name="T7" fmla="*/ 17 h 30"/>
                  <a:gd name="T8" fmla="*/ 26 w 32"/>
                  <a:gd name="T9" fmla="*/ 12 h 30"/>
                  <a:gd name="T10" fmla="*/ 21 w 32"/>
                  <a:gd name="T11" fmla="*/ 9 h 30"/>
                  <a:gd name="T12" fmla="*/ 18 w 32"/>
                  <a:gd name="T13" fmla="*/ 5 h 30"/>
                  <a:gd name="T14" fmla="*/ 12 w 32"/>
                  <a:gd name="T15" fmla="*/ 2 h 30"/>
                  <a:gd name="T16" fmla="*/ 5 w 32"/>
                  <a:gd name="T17" fmla="*/ 0 h 30"/>
                  <a:gd name="T18" fmla="*/ 0 w 32"/>
                  <a:gd name="T19" fmla="*/ 0 h 30"/>
                  <a:gd name="T20" fmla="*/ 0 w 32"/>
                  <a:gd name="T21" fmla="*/ 9 h 30"/>
                  <a:gd name="T22" fmla="*/ 4 w 32"/>
                  <a:gd name="T23" fmla="*/ 9 h 30"/>
                  <a:gd name="T24" fmla="*/ 9 w 32"/>
                  <a:gd name="T25" fmla="*/ 10 h 30"/>
                  <a:gd name="T26" fmla="*/ 12 w 32"/>
                  <a:gd name="T27" fmla="*/ 12 h 30"/>
                  <a:gd name="T28" fmla="*/ 16 w 32"/>
                  <a:gd name="T29" fmla="*/ 14 h 30"/>
                  <a:gd name="T30" fmla="*/ 18 w 32"/>
                  <a:gd name="T31" fmla="*/ 17 h 30"/>
                  <a:gd name="T32" fmla="*/ 19 w 32"/>
                  <a:gd name="T33" fmla="*/ 21 h 30"/>
                  <a:gd name="T34" fmla="*/ 21 w 32"/>
                  <a:gd name="T35" fmla="*/ 26 h 30"/>
                  <a:gd name="T36" fmla="*/ 21 w 32"/>
                  <a:gd name="T37" fmla="*/ 30 h 30"/>
                  <a:gd name="T38" fmla="*/ 21 w 32"/>
                  <a:gd name="T39" fmla="*/ 30 h 30"/>
                  <a:gd name="T40" fmla="*/ 32 w 32"/>
                  <a:gd name="T4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30">
                    <a:moveTo>
                      <a:pt x="32" y="30"/>
                    </a:moveTo>
                    <a:lnTo>
                      <a:pt x="32" y="30"/>
                    </a:lnTo>
                    <a:lnTo>
                      <a:pt x="30" y="24"/>
                    </a:lnTo>
                    <a:lnTo>
                      <a:pt x="28" y="17"/>
                    </a:lnTo>
                    <a:lnTo>
                      <a:pt x="26" y="12"/>
                    </a:lnTo>
                    <a:lnTo>
                      <a:pt x="21" y="9"/>
                    </a:lnTo>
                    <a:lnTo>
                      <a:pt x="18" y="5"/>
                    </a:lnTo>
                    <a:lnTo>
                      <a:pt x="12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9" y="10"/>
                    </a:lnTo>
                    <a:lnTo>
                      <a:pt x="12" y="12"/>
                    </a:lnTo>
                    <a:lnTo>
                      <a:pt x="16" y="14"/>
                    </a:lnTo>
                    <a:lnTo>
                      <a:pt x="18" y="17"/>
                    </a:lnTo>
                    <a:lnTo>
                      <a:pt x="19" y="21"/>
                    </a:lnTo>
                    <a:lnTo>
                      <a:pt x="21" y="26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2" name="Freeform 186"/>
              <p:cNvSpPr>
                <a:spLocks/>
              </p:cNvSpPr>
              <p:nvPr/>
            </p:nvSpPr>
            <p:spPr bwMode="auto">
              <a:xfrm>
                <a:off x="5681" y="1768"/>
                <a:ext cx="32" cy="29"/>
              </a:xfrm>
              <a:custGeom>
                <a:avLst/>
                <a:gdLst>
                  <a:gd name="T0" fmla="*/ 0 w 32"/>
                  <a:gd name="T1" fmla="*/ 29 h 29"/>
                  <a:gd name="T2" fmla="*/ 0 w 32"/>
                  <a:gd name="T3" fmla="*/ 29 h 29"/>
                  <a:gd name="T4" fmla="*/ 5 w 32"/>
                  <a:gd name="T5" fmla="*/ 29 h 29"/>
                  <a:gd name="T6" fmla="*/ 12 w 32"/>
                  <a:gd name="T7" fmla="*/ 28 h 29"/>
                  <a:gd name="T8" fmla="*/ 18 w 32"/>
                  <a:gd name="T9" fmla="*/ 26 h 29"/>
                  <a:gd name="T10" fmla="*/ 21 w 32"/>
                  <a:gd name="T11" fmla="*/ 21 h 29"/>
                  <a:gd name="T12" fmla="*/ 26 w 32"/>
                  <a:gd name="T13" fmla="*/ 17 h 29"/>
                  <a:gd name="T14" fmla="*/ 28 w 32"/>
                  <a:gd name="T15" fmla="*/ 12 h 29"/>
                  <a:gd name="T16" fmla="*/ 30 w 32"/>
                  <a:gd name="T17" fmla="*/ 7 h 29"/>
                  <a:gd name="T18" fmla="*/ 32 w 32"/>
                  <a:gd name="T19" fmla="*/ 0 h 29"/>
                  <a:gd name="T20" fmla="*/ 21 w 32"/>
                  <a:gd name="T21" fmla="*/ 0 h 29"/>
                  <a:gd name="T22" fmla="*/ 21 w 32"/>
                  <a:gd name="T23" fmla="*/ 5 h 29"/>
                  <a:gd name="T24" fmla="*/ 19 w 32"/>
                  <a:gd name="T25" fmla="*/ 8 h 29"/>
                  <a:gd name="T26" fmla="*/ 18 w 32"/>
                  <a:gd name="T27" fmla="*/ 12 h 29"/>
                  <a:gd name="T28" fmla="*/ 16 w 32"/>
                  <a:gd name="T29" fmla="*/ 15 h 29"/>
                  <a:gd name="T30" fmla="*/ 12 w 32"/>
                  <a:gd name="T31" fmla="*/ 17 h 29"/>
                  <a:gd name="T32" fmla="*/ 9 w 32"/>
                  <a:gd name="T33" fmla="*/ 19 h 29"/>
                  <a:gd name="T34" fmla="*/ 4 w 32"/>
                  <a:gd name="T35" fmla="*/ 21 h 29"/>
                  <a:gd name="T36" fmla="*/ 0 w 32"/>
                  <a:gd name="T37" fmla="*/ 21 h 29"/>
                  <a:gd name="T38" fmla="*/ 0 w 32"/>
                  <a:gd name="T39" fmla="*/ 21 h 29"/>
                  <a:gd name="T40" fmla="*/ 0 w 32"/>
                  <a:gd name="T4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2" h="29">
                    <a:moveTo>
                      <a:pt x="0" y="29"/>
                    </a:moveTo>
                    <a:lnTo>
                      <a:pt x="0" y="29"/>
                    </a:lnTo>
                    <a:lnTo>
                      <a:pt x="5" y="29"/>
                    </a:lnTo>
                    <a:lnTo>
                      <a:pt x="12" y="28"/>
                    </a:lnTo>
                    <a:lnTo>
                      <a:pt x="18" y="26"/>
                    </a:lnTo>
                    <a:lnTo>
                      <a:pt x="21" y="21"/>
                    </a:lnTo>
                    <a:lnTo>
                      <a:pt x="26" y="17"/>
                    </a:lnTo>
                    <a:lnTo>
                      <a:pt x="28" y="12"/>
                    </a:lnTo>
                    <a:lnTo>
                      <a:pt x="30" y="7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8" y="12"/>
                    </a:lnTo>
                    <a:lnTo>
                      <a:pt x="16" y="15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4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3" name="Freeform 187"/>
              <p:cNvSpPr>
                <a:spLocks/>
              </p:cNvSpPr>
              <p:nvPr/>
            </p:nvSpPr>
            <p:spPr bwMode="auto">
              <a:xfrm>
                <a:off x="5650" y="1768"/>
                <a:ext cx="31" cy="29"/>
              </a:xfrm>
              <a:custGeom>
                <a:avLst/>
                <a:gdLst>
                  <a:gd name="T0" fmla="*/ 0 w 31"/>
                  <a:gd name="T1" fmla="*/ 0 h 29"/>
                  <a:gd name="T2" fmla="*/ 0 w 31"/>
                  <a:gd name="T3" fmla="*/ 0 h 29"/>
                  <a:gd name="T4" fmla="*/ 1 w 31"/>
                  <a:gd name="T5" fmla="*/ 7 h 29"/>
                  <a:gd name="T6" fmla="*/ 3 w 31"/>
                  <a:gd name="T7" fmla="*/ 12 h 29"/>
                  <a:gd name="T8" fmla="*/ 5 w 31"/>
                  <a:gd name="T9" fmla="*/ 17 h 29"/>
                  <a:gd name="T10" fmla="*/ 8 w 31"/>
                  <a:gd name="T11" fmla="*/ 21 h 29"/>
                  <a:gd name="T12" fmla="*/ 14 w 31"/>
                  <a:gd name="T13" fmla="*/ 26 h 29"/>
                  <a:gd name="T14" fmla="*/ 19 w 31"/>
                  <a:gd name="T15" fmla="*/ 28 h 29"/>
                  <a:gd name="T16" fmla="*/ 24 w 31"/>
                  <a:gd name="T17" fmla="*/ 29 h 29"/>
                  <a:gd name="T18" fmla="*/ 31 w 31"/>
                  <a:gd name="T19" fmla="*/ 29 h 29"/>
                  <a:gd name="T20" fmla="*/ 31 w 31"/>
                  <a:gd name="T21" fmla="*/ 21 h 29"/>
                  <a:gd name="T22" fmla="*/ 26 w 31"/>
                  <a:gd name="T23" fmla="*/ 21 h 29"/>
                  <a:gd name="T24" fmla="*/ 22 w 31"/>
                  <a:gd name="T25" fmla="*/ 19 h 29"/>
                  <a:gd name="T26" fmla="*/ 19 w 31"/>
                  <a:gd name="T27" fmla="*/ 17 h 29"/>
                  <a:gd name="T28" fmla="*/ 15 w 31"/>
                  <a:gd name="T29" fmla="*/ 15 h 29"/>
                  <a:gd name="T30" fmla="*/ 12 w 31"/>
                  <a:gd name="T31" fmla="*/ 12 h 29"/>
                  <a:gd name="T32" fmla="*/ 10 w 31"/>
                  <a:gd name="T33" fmla="*/ 8 h 29"/>
                  <a:gd name="T34" fmla="*/ 10 w 31"/>
                  <a:gd name="T35" fmla="*/ 5 h 29"/>
                  <a:gd name="T36" fmla="*/ 8 w 31"/>
                  <a:gd name="T37" fmla="*/ 0 h 29"/>
                  <a:gd name="T38" fmla="*/ 8 w 31"/>
                  <a:gd name="T39" fmla="*/ 0 h 29"/>
                  <a:gd name="T40" fmla="*/ 0 w 31"/>
                  <a:gd name="T4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29">
                    <a:moveTo>
                      <a:pt x="0" y="0"/>
                    </a:moveTo>
                    <a:lnTo>
                      <a:pt x="0" y="0"/>
                    </a:lnTo>
                    <a:lnTo>
                      <a:pt x="1" y="7"/>
                    </a:lnTo>
                    <a:lnTo>
                      <a:pt x="3" y="12"/>
                    </a:lnTo>
                    <a:lnTo>
                      <a:pt x="5" y="17"/>
                    </a:lnTo>
                    <a:lnTo>
                      <a:pt x="8" y="21"/>
                    </a:lnTo>
                    <a:lnTo>
                      <a:pt x="14" y="26"/>
                    </a:lnTo>
                    <a:lnTo>
                      <a:pt x="19" y="28"/>
                    </a:lnTo>
                    <a:lnTo>
                      <a:pt x="24" y="29"/>
                    </a:lnTo>
                    <a:lnTo>
                      <a:pt x="31" y="29"/>
                    </a:lnTo>
                    <a:lnTo>
                      <a:pt x="31" y="21"/>
                    </a:lnTo>
                    <a:lnTo>
                      <a:pt x="26" y="21"/>
                    </a:lnTo>
                    <a:lnTo>
                      <a:pt x="22" y="19"/>
                    </a:lnTo>
                    <a:lnTo>
                      <a:pt x="19" y="17"/>
                    </a:lnTo>
                    <a:lnTo>
                      <a:pt x="15" y="15"/>
                    </a:lnTo>
                    <a:lnTo>
                      <a:pt x="12" y="12"/>
                    </a:lnTo>
                    <a:lnTo>
                      <a:pt x="10" y="8"/>
                    </a:lnTo>
                    <a:lnTo>
                      <a:pt x="10" y="5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4" name="Freeform 188"/>
              <p:cNvSpPr>
                <a:spLocks/>
              </p:cNvSpPr>
              <p:nvPr/>
            </p:nvSpPr>
            <p:spPr bwMode="auto">
              <a:xfrm>
                <a:off x="5650" y="1738"/>
                <a:ext cx="31" cy="30"/>
              </a:xfrm>
              <a:custGeom>
                <a:avLst/>
                <a:gdLst>
                  <a:gd name="T0" fmla="*/ 31 w 31"/>
                  <a:gd name="T1" fmla="*/ 0 h 30"/>
                  <a:gd name="T2" fmla="*/ 31 w 31"/>
                  <a:gd name="T3" fmla="*/ 0 h 30"/>
                  <a:gd name="T4" fmla="*/ 24 w 31"/>
                  <a:gd name="T5" fmla="*/ 0 h 30"/>
                  <a:gd name="T6" fmla="*/ 19 w 31"/>
                  <a:gd name="T7" fmla="*/ 2 h 30"/>
                  <a:gd name="T8" fmla="*/ 14 w 31"/>
                  <a:gd name="T9" fmla="*/ 5 h 30"/>
                  <a:gd name="T10" fmla="*/ 8 w 31"/>
                  <a:gd name="T11" fmla="*/ 9 h 30"/>
                  <a:gd name="T12" fmla="*/ 5 w 31"/>
                  <a:gd name="T13" fmla="*/ 12 h 30"/>
                  <a:gd name="T14" fmla="*/ 3 w 31"/>
                  <a:gd name="T15" fmla="*/ 17 h 30"/>
                  <a:gd name="T16" fmla="*/ 1 w 31"/>
                  <a:gd name="T17" fmla="*/ 24 h 30"/>
                  <a:gd name="T18" fmla="*/ 0 w 31"/>
                  <a:gd name="T19" fmla="*/ 30 h 30"/>
                  <a:gd name="T20" fmla="*/ 8 w 31"/>
                  <a:gd name="T21" fmla="*/ 30 h 30"/>
                  <a:gd name="T22" fmla="*/ 10 w 31"/>
                  <a:gd name="T23" fmla="*/ 26 h 30"/>
                  <a:gd name="T24" fmla="*/ 10 w 31"/>
                  <a:gd name="T25" fmla="*/ 21 h 30"/>
                  <a:gd name="T26" fmla="*/ 12 w 31"/>
                  <a:gd name="T27" fmla="*/ 17 h 30"/>
                  <a:gd name="T28" fmla="*/ 15 w 31"/>
                  <a:gd name="T29" fmla="*/ 14 h 30"/>
                  <a:gd name="T30" fmla="*/ 19 w 31"/>
                  <a:gd name="T31" fmla="*/ 12 h 30"/>
                  <a:gd name="T32" fmla="*/ 22 w 31"/>
                  <a:gd name="T33" fmla="*/ 10 h 30"/>
                  <a:gd name="T34" fmla="*/ 26 w 31"/>
                  <a:gd name="T35" fmla="*/ 9 h 30"/>
                  <a:gd name="T36" fmla="*/ 31 w 31"/>
                  <a:gd name="T37" fmla="*/ 9 h 30"/>
                  <a:gd name="T38" fmla="*/ 31 w 31"/>
                  <a:gd name="T39" fmla="*/ 9 h 30"/>
                  <a:gd name="T40" fmla="*/ 31 w 31"/>
                  <a:gd name="T4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" h="30">
                    <a:moveTo>
                      <a:pt x="31" y="0"/>
                    </a:moveTo>
                    <a:lnTo>
                      <a:pt x="31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4" y="5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3" y="17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10" y="26"/>
                    </a:lnTo>
                    <a:lnTo>
                      <a:pt x="10" y="21"/>
                    </a:lnTo>
                    <a:lnTo>
                      <a:pt x="12" y="17"/>
                    </a:lnTo>
                    <a:lnTo>
                      <a:pt x="15" y="14"/>
                    </a:lnTo>
                    <a:lnTo>
                      <a:pt x="19" y="12"/>
                    </a:lnTo>
                    <a:lnTo>
                      <a:pt x="22" y="10"/>
                    </a:lnTo>
                    <a:lnTo>
                      <a:pt x="26" y="9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5" name="Freeform 189"/>
              <p:cNvSpPr>
                <a:spLocks/>
              </p:cNvSpPr>
              <p:nvPr/>
            </p:nvSpPr>
            <p:spPr bwMode="auto">
              <a:xfrm>
                <a:off x="2844" y="2570"/>
                <a:ext cx="507" cy="687"/>
              </a:xfrm>
              <a:custGeom>
                <a:avLst/>
                <a:gdLst>
                  <a:gd name="T0" fmla="*/ 72 w 507"/>
                  <a:gd name="T1" fmla="*/ 0 h 687"/>
                  <a:gd name="T2" fmla="*/ 435 w 507"/>
                  <a:gd name="T3" fmla="*/ 0 h 687"/>
                  <a:gd name="T4" fmla="*/ 449 w 507"/>
                  <a:gd name="T5" fmla="*/ 1 h 687"/>
                  <a:gd name="T6" fmla="*/ 464 w 507"/>
                  <a:gd name="T7" fmla="*/ 5 h 687"/>
                  <a:gd name="T8" fmla="*/ 476 w 507"/>
                  <a:gd name="T9" fmla="*/ 12 h 687"/>
                  <a:gd name="T10" fmla="*/ 486 w 507"/>
                  <a:gd name="T11" fmla="*/ 21 h 687"/>
                  <a:gd name="T12" fmla="*/ 495 w 507"/>
                  <a:gd name="T13" fmla="*/ 31 h 687"/>
                  <a:gd name="T14" fmla="*/ 502 w 507"/>
                  <a:gd name="T15" fmla="*/ 43 h 687"/>
                  <a:gd name="T16" fmla="*/ 506 w 507"/>
                  <a:gd name="T17" fmla="*/ 56 h 687"/>
                  <a:gd name="T18" fmla="*/ 507 w 507"/>
                  <a:gd name="T19" fmla="*/ 72 h 687"/>
                  <a:gd name="T20" fmla="*/ 507 w 507"/>
                  <a:gd name="T21" fmla="*/ 616 h 687"/>
                  <a:gd name="T22" fmla="*/ 506 w 507"/>
                  <a:gd name="T23" fmla="*/ 630 h 687"/>
                  <a:gd name="T24" fmla="*/ 502 w 507"/>
                  <a:gd name="T25" fmla="*/ 644 h 687"/>
                  <a:gd name="T26" fmla="*/ 495 w 507"/>
                  <a:gd name="T27" fmla="*/ 656 h 687"/>
                  <a:gd name="T28" fmla="*/ 486 w 507"/>
                  <a:gd name="T29" fmla="*/ 666 h 687"/>
                  <a:gd name="T30" fmla="*/ 476 w 507"/>
                  <a:gd name="T31" fmla="*/ 675 h 687"/>
                  <a:gd name="T32" fmla="*/ 464 w 507"/>
                  <a:gd name="T33" fmla="*/ 682 h 687"/>
                  <a:gd name="T34" fmla="*/ 449 w 507"/>
                  <a:gd name="T35" fmla="*/ 686 h 687"/>
                  <a:gd name="T36" fmla="*/ 435 w 507"/>
                  <a:gd name="T37" fmla="*/ 687 h 687"/>
                  <a:gd name="T38" fmla="*/ 72 w 507"/>
                  <a:gd name="T39" fmla="*/ 687 h 687"/>
                  <a:gd name="T40" fmla="*/ 58 w 507"/>
                  <a:gd name="T41" fmla="*/ 686 h 687"/>
                  <a:gd name="T42" fmla="*/ 44 w 507"/>
                  <a:gd name="T43" fmla="*/ 682 h 687"/>
                  <a:gd name="T44" fmla="*/ 32 w 507"/>
                  <a:gd name="T45" fmla="*/ 675 h 687"/>
                  <a:gd name="T46" fmla="*/ 21 w 507"/>
                  <a:gd name="T47" fmla="*/ 666 h 687"/>
                  <a:gd name="T48" fmla="*/ 13 w 507"/>
                  <a:gd name="T49" fmla="*/ 656 h 687"/>
                  <a:gd name="T50" fmla="*/ 6 w 507"/>
                  <a:gd name="T51" fmla="*/ 644 h 687"/>
                  <a:gd name="T52" fmla="*/ 2 w 507"/>
                  <a:gd name="T53" fmla="*/ 630 h 687"/>
                  <a:gd name="T54" fmla="*/ 0 w 507"/>
                  <a:gd name="T55" fmla="*/ 616 h 687"/>
                  <a:gd name="T56" fmla="*/ 0 w 507"/>
                  <a:gd name="T57" fmla="*/ 72 h 687"/>
                  <a:gd name="T58" fmla="*/ 2 w 507"/>
                  <a:gd name="T59" fmla="*/ 56 h 687"/>
                  <a:gd name="T60" fmla="*/ 6 w 507"/>
                  <a:gd name="T61" fmla="*/ 43 h 687"/>
                  <a:gd name="T62" fmla="*/ 13 w 507"/>
                  <a:gd name="T63" fmla="*/ 31 h 687"/>
                  <a:gd name="T64" fmla="*/ 21 w 507"/>
                  <a:gd name="T65" fmla="*/ 21 h 687"/>
                  <a:gd name="T66" fmla="*/ 32 w 507"/>
                  <a:gd name="T67" fmla="*/ 12 h 687"/>
                  <a:gd name="T68" fmla="*/ 44 w 507"/>
                  <a:gd name="T69" fmla="*/ 5 h 687"/>
                  <a:gd name="T70" fmla="*/ 58 w 507"/>
                  <a:gd name="T71" fmla="*/ 1 h 687"/>
                  <a:gd name="T72" fmla="*/ 72 w 507"/>
                  <a:gd name="T7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07" h="687">
                    <a:moveTo>
                      <a:pt x="72" y="0"/>
                    </a:moveTo>
                    <a:lnTo>
                      <a:pt x="435" y="0"/>
                    </a:lnTo>
                    <a:lnTo>
                      <a:pt x="449" y="1"/>
                    </a:lnTo>
                    <a:lnTo>
                      <a:pt x="464" y="5"/>
                    </a:lnTo>
                    <a:lnTo>
                      <a:pt x="476" y="12"/>
                    </a:lnTo>
                    <a:lnTo>
                      <a:pt x="486" y="21"/>
                    </a:lnTo>
                    <a:lnTo>
                      <a:pt x="495" y="31"/>
                    </a:lnTo>
                    <a:lnTo>
                      <a:pt x="502" y="43"/>
                    </a:lnTo>
                    <a:lnTo>
                      <a:pt x="506" y="56"/>
                    </a:lnTo>
                    <a:lnTo>
                      <a:pt x="507" y="72"/>
                    </a:lnTo>
                    <a:lnTo>
                      <a:pt x="507" y="616"/>
                    </a:lnTo>
                    <a:lnTo>
                      <a:pt x="506" y="630"/>
                    </a:lnTo>
                    <a:lnTo>
                      <a:pt x="502" y="644"/>
                    </a:lnTo>
                    <a:lnTo>
                      <a:pt x="495" y="656"/>
                    </a:lnTo>
                    <a:lnTo>
                      <a:pt x="486" y="666"/>
                    </a:lnTo>
                    <a:lnTo>
                      <a:pt x="476" y="675"/>
                    </a:lnTo>
                    <a:lnTo>
                      <a:pt x="464" y="682"/>
                    </a:lnTo>
                    <a:lnTo>
                      <a:pt x="449" y="686"/>
                    </a:lnTo>
                    <a:lnTo>
                      <a:pt x="435" y="687"/>
                    </a:lnTo>
                    <a:lnTo>
                      <a:pt x="72" y="687"/>
                    </a:lnTo>
                    <a:lnTo>
                      <a:pt x="58" y="686"/>
                    </a:lnTo>
                    <a:lnTo>
                      <a:pt x="44" y="682"/>
                    </a:lnTo>
                    <a:lnTo>
                      <a:pt x="32" y="675"/>
                    </a:lnTo>
                    <a:lnTo>
                      <a:pt x="21" y="666"/>
                    </a:lnTo>
                    <a:lnTo>
                      <a:pt x="13" y="656"/>
                    </a:lnTo>
                    <a:lnTo>
                      <a:pt x="6" y="644"/>
                    </a:lnTo>
                    <a:lnTo>
                      <a:pt x="2" y="630"/>
                    </a:lnTo>
                    <a:lnTo>
                      <a:pt x="0" y="616"/>
                    </a:lnTo>
                    <a:lnTo>
                      <a:pt x="0" y="72"/>
                    </a:lnTo>
                    <a:lnTo>
                      <a:pt x="2" y="56"/>
                    </a:lnTo>
                    <a:lnTo>
                      <a:pt x="6" y="43"/>
                    </a:lnTo>
                    <a:lnTo>
                      <a:pt x="13" y="31"/>
                    </a:lnTo>
                    <a:lnTo>
                      <a:pt x="21" y="21"/>
                    </a:lnTo>
                    <a:lnTo>
                      <a:pt x="32" y="12"/>
                    </a:lnTo>
                    <a:lnTo>
                      <a:pt x="44" y="5"/>
                    </a:lnTo>
                    <a:lnTo>
                      <a:pt x="58" y="1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6" name="Freeform 190"/>
              <p:cNvSpPr>
                <a:spLocks/>
              </p:cNvSpPr>
              <p:nvPr/>
            </p:nvSpPr>
            <p:spPr bwMode="auto">
              <a:xfrm>
                <a:off x="2916" y="2566"/>
                <a:ext cx="363" cy="7"/>
              </a:xfrm>
              <a:custGeom>
                <a:avLst/>
                <a:gdLst>
                  <a:gd name="T0" fmla="*/ 363 w 363"/>
                  <a:gd name="T1" fmla="*/ 0 h 7"/>
                  <a:gd name="T2" fmla="*/ 363 w 363"/>
                  <a:gd name="T3" fmla="*/ 0 h 7"/>
                  <a:gd name="T4" fmla="*/ 0 w 363"/>
                  <a:gd name="T5" fmla="*/ 0 h 7"/>
                  <a:gd name="T6" fmla="*/ 0 w 363"/>
                  <a:gd name="T7" fmla="*/ 7 h 7"/>
                  <a:gd name="T8" fmla="*/ 363 w 363"/>
                  <a:gd name="T9" fmla="*/ 7 h 7"/>
                  <a:gd name="T10" fmla="*/ 363 w 363"/>
                  <a:gd name="T11" fmla="*/ 7 h 7"/>
                  <a:gd name="T12" fmla="*/ 363 w 36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7">
                    <a:moveTo>
                      <a:pt x="363" y="0"/>
                    </a:moveTo>
                    <a:lnTo>
                      <a:pt x="363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63" y="7"/>
                    </a:lnTo>
                    <a:lnTo>
                      <a:pt x="363" y="7"/>
                    </a:lnTo>
                    <a:lnTo>
                      <a:pt x="363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7" name="Freeform 191"/>
              <p:cNvSpPr>
                <a:spLocks/>
              </p:cNvSpPr>
              <p:nvPr/>
            </p:nvSpPr>
            <p:spPr bwMode="auto">
              <a:xfrm>
                <a:off x="3279" y="2566"/>
                <a:ext cx="76" cy="76"/>
              </a:xfrm>
              <a:custGeom>
                <a:avLst/>
                <a:gdLst>
                  <a:gd name="T0" fmla="*/ 76 w 76"/>
                  <a:gd name="T1" fmla="*/ 76 h 76"/>
                  <a:gd name="T2" fmla="*/ 76 w 76"/>
                  <a:gd name="T3" fmla="*/ 76 h 76"/>
                  <a:gd name="T4" fmla="*/ 74 w 76"/>
                  <a:gd name="T5" fmla="*/ 60 h 76"/>
                  <a:gd name="T6" fmla="*/ 69 w 76"/>
                  <a:gd name="T7" fmla="*/ 46 h 76"/>
                  <a:gd name="T8" fmla="*/ 62 w 76"/>
                  <a:gd name="T9" fmla="*/ 33 h 76"/>
                  <a:gd name="T10" fmla="*/ 53 w 76"/>
                  <a:gd name="T11" fmla="*/ 23 h 76"/>
                  <a:gd name="T12" fmla="*/ 43 w 76"/>
                  <a:gd name="T13" fmla="*/ 12 h 76"/>
                  <a:gd name="T14" fmla="*/ 30 w 76"/>
                  <a:gd name="T15" fmla="*/ 5 h 76"/>
                  <a:gd name="T16" fmla="*/ 16 w 76"/>
                  <a:gd name="T17" fmla="*/ 2 h 76"/>
                  <a:gd name="T18" fmla="*/ 0 w 76"/>
                  <a:gd name="T19" fmla="*/ 0 h 76"/>
                  <a:gd name="T20" fmla="*/ 0 w 76"/>
                  <a:gd name="T21" fmla="*/ 7 h 76"/>
                  <a:gd name="T22" fmla="*/ 14 w 76"/>
                  <a:gd name="T23" fmla="*/ 7 h 76"/>
                  <a:gd name="T24" fmla="*/ 27 w 76"/>
                  <a:gd name="T25" fmla="*/ 12 h 76"/>
                  <a:gd name="T26" fmla="*/ 39 w 76"/>
                  <a:gd name="T27" fmla="*/ 18 h 76"/>
                  <a:gd name="T28" fmla="*/ 50 w 76"/>
                  <a:gd name="T29" fmla="*/ 26 h 76"/>
                  <a:gd name="T30" fmla="*/ 58 w 76"/>
                  <a:gd name="T31" fmla="*/ 37 h 76"/>
                  <a:gd name="T32" fmla="*/ 64 w 76"/>
                  <a:gd name="T33" fmla="*/ 47 h 76"/>
                  <a:gd name="T34" fmla="*/ 67 w 76"/>
                  <a:gd name="T35" fmla="*/ 61 h 76"/>
                  <a:gd name="T36" fmla="*/ 69 w 76"/>
                  <a:gd name="T37" fmla="*/ 76 h 76"/>
                  <a:gd name="T38" fmla="*/ 69 w 76"/>
                  <a:gd name="T39" fmla="*/ 76 h 76"/>
                  <a:gd name="T40" fmla="*/ 76 w 76"/>
                  <a:gd name="T41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6" h="76">
                    <a:moveTo>
                      <a:pt x="76" y="76"/>
                    </a:moveTo>
                    <a:lnTo>
                      <a:pt x="76" y="76"/>
                    </a:lnTo>
                    <a:lnTo>
                      <a:pt x="74" y="60"/>
                    </a:lnTo>
                    <a:lnTo>
                      <a:pt x="69" y="46"/>
                    </a:lnTo>
                    <a:lnTo>
                      <a:pt x="62" y="33"/>
                    </a:lnTo>
                    <a:lnTo>
                      <a:pt x="53" y="23"/>
                    </a:lnTo>
                    <a:lnTo>
                      <a:pt x="43" y="12"/>
                    </a:lnTo>
                    <a:lnTo>
                      <a:pt x="30" y="5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4" y="7"/>
                    </a:lnTo>
                    <a:lnTo>
                      <a:pt x="27" y="12"/>
                    </a:lnTo>
                    <a:lnTo>
                      <a:pt x="39" y="18"/>
                    </a:lnTo>
                    <a:lnTo>
                      <a:pt x="50" y="26"/>
                    </a:lnTo>
                    <a:lnTo>
                      <a:pt x="58" y="37"/>
                    </a:lnTo>
                    <a:lnTo>
                      <a:pt x="64" y="47"/>
                    </a:lnTo>
                    <a:lnTo>
                      <a:pt x="67" y="61"/>
                    </a:lnTo>
                    <a:lnTo>
                      <a:pt x="69" y="76"/>
                    </a:lnTo>
                    <a:lnTo>
                      <a:pt x="69" y="76"/>
                    </a:lnTo>
                    <a:lnTo>
                      <a:pt x="76" y="76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8" name="Freeform 192"/>
              <p:cNvSpPr>
                <a:spLocks/>
              </p:cNvSpPr>
              <p:nvPr/>
            </p:nvSpPr>
            <p:spPr bwMode="auto">
              <a:xfrm>
                <a:off x="3348" y="2642"/>
                <a:ext cx="7" cy="544"/>
              </a:xfrm>
              <a:custGeom>
                <a:avLst/>
                <a:gdLst>
                  <a:gd name="T0" fmla="*/ 7 w 7"/>
                  <a:gd name="T1" fmla="*/ 544 h 544"/>
                  <a:gd name="T2" fmla="*/ 7 w 7"/>
                  <a:gd name="T3" fmla="*/ 544 h 544"/>
                  <a:gd name="T4" fmla="*/ 7 w 7"/>
                  <a:gd name="T5" fmla="*/ 0 h 544"/>
                  <a:gd name="T6" fmla="*/ 0 w 7"/>
                  <a:gd name="T7" fmla="*/ 0 h 544"/>
                  <a:gd name="T8" fmla="*/ 0 w 7"/>
                  <a:gd name="T9" fmla="*/ 544 h 544"/>
                  <a:gd name="T10" fmla="*/ 0 w 7"/>
                  <a:gd name="T11" fmla="*/ 544 h 544"/>
                  <a:gd name="T12" fmla="*/ 7 w 7"/>
                  <a:gd name="T13" fmla="*/ 54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44">
                    <a:moveTo>
                      <a:pt x="7" y="544"/>
                    </a:moveTo>
                    <a:lnTo>
                      <a:pt x="7" y="544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544"/>
                    </a:lnTo>
                    <a:lnTo>
                      <a:pt x="0" y="544"/>
                    </a:lnTo>
                    <a:lnTo>
                      <a:pt x="7" y="54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9" name="Freeform 193"/>
              <p:cNvSpPr>
                <a:spLocks/>
              </p:cNvSpPr>
              <p:nvPr/>
            </p:nvSpPr>
            <p:spPr bwMode="auto">
              <a:xfrm>
                <a:off x="3279" y="3186"/>
                <a:ext cx="76" cy="73"/>
              </a:xfrm>
              <a:custGeom>
                <a:avLst/>
                <a:gdLst>
                  <a:gd name="T0" fmla="*/ 0 w 76"/>
                  <a:gd name="T1" fmla="*/ 73 h 73"/>
                  <a:gd name="T2" fmla="*/ 0 w 76"/>
                  <a:gd name="T3" fmla="*/ 73 h 73"/>
                  <a:gd name="T4" fmla="*/ 16 w 76"/>
                  <a:gd name="T5" fmla="*/ 73 h 73"/>
                  <a:gd name="T6" fmla="*/ 30 w 76"/>
                  <a:gd name="T7" fmla="*/ 68 h 73"/>
                  <a:gd name="T8" fmla="*/ 43 w 76"/>
                  <a:gd name="T9" fmla="*/ 61 h 73"/>
                  <a:gd name="T10" fmla="*/ 53 w 76"/>
                  <a:gd name="T11" fmla="*/ 52 h 73"/>
                  <a:gd name="T12" fmla="*/ 62 w 76"/>
                  <a:gd name="T13" fmla="*/ 42 h 73"/>
                  <a:gd name="T14" fmla="*/ 69 w 76"/>
                  <a:gd name="T15" fmla="*/ 28 h 73"/>
                  <a:gd name="T16" fmla="*/ 74 w 76"/>
                  <a:gd name="T17" fmla="*/ 15 h 73"/>
                  <a:gd name="T18" fmla="*/ 76 w 76"/>
                  <a:gd name="T19" fmla="*/ 0 h 73"/>
                  <a:gd name="T20" fmla="*/ 69 w 76"/>
                  <a:gd name="T21" fmla="*/ 0 h 73"/>
                  <a:gd name="T22" fmla="*/ 67 w 76"/>
                  <a:gd name="T23" fmla="*/ 14 h 73"/>
                  <a:gd name="T24" fmla="*/ 64 w 76"/>
                  <a:gd name="T25" fmla="*/ 26 h 73"/>
                  <a:gd name="T26" fmla="*/ 58 w 76"/>
                  <a:gd name="T27" fmla="*/ 38 h 73"/>
                  <a:gd name="T28" fmla="*/ 50 w 76"/>
                  <a:gd name="T29" fmla="*/ 49 h 73"/>
                  <a:gd name="T30" fmla="*/ 39 w 76"/>
                  <a:gd name="T31" fmla="*/ 56 h 73"/>
                  <a:gd name="T32" fmla="*/ 27 w 76"/>
                  <a:gd name="T33" fmla="*/ 63 h 73"/>
                  <a:gd name="T34" fmla="*/ 14 w 76"/>
                  <a:gd name="T35" fmla="*/ 66 h 73"/>
                  <a:gd name="T36" fmla="*/ 0 w 76"/>
                  <a:gd name="T37" fmla="*/ 68 h 73"/>
                  <a:gd name="T38" fmla="*/ 0 w 76"/>
                  <a:gd name="T39" fmla="*/ 68 h 73"/>
                  <a:gd name="T40" fmla="*/ 0 w 76"/>
                  <a:gd name="T41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6" h="73">
                    <a:moveTo>
                      <a:pt x="0" y="73"/>
                    </a:moveTo>
                    <a:lnTo>
                      <a:pt x="0" y="73"/>
                    </a:lnTo>
                    <a:lnTo>
                      <a:pt x="16" y="73"/>
                    </a:lnTo>
                    <a:lnTo>
                      <a:pt x="30" y="68"/>
                    </a:lnTo>
                    <a:lnTo>
                      <a:pt x="43" y="61"/>
                    </a:lnTo>
                    <a:lnTo>
                      <a:pt x="53" y="52"/>
                    </a:lnTo>
                    <a:lnTo>
                      <a:pt x="62" y="42"/>
                    </a:lnTo>
                    <a:lnTo>
                      <a:pt x="69" y="28"/>
                    </a:lnTo>
                    <a:lnTo>
                      <a:pt x="74" y="15"/>
                    </a:lnTo>
                    <a:lnTo>
                      <a:pt x="76" y="0"/>
                    </a:lnTo>
                    <a:lnTo>
                      <a:pt x="69" y="0"/>
                    </a:lnTo>
                    <a:lnTo>
                      <a:pt x="67" y="14"/>
                    </a:lnTo>
                    <a:lnTo>
                      <a:pt x="64" y="26"/>
                    </a:lnTo>
                    <a:lnTo>
                      <a:pt x="58" y="38"/>
                    </a:lnTo>
                    <a:lnTo>
                      <a:pt x="50" y="49"/>
                    </a:lnTo>
                    <a:lnTo>
                      <a:pt x="39" y="56"/>
                    </a:lnTo>
                    <a:lnTo>
                      <a:pt x="27" y="63"/>
                    </a:lnTo>
                    <a:lnTo>
                      <a:pt x="14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0" name="Freeform 194"/>
              <p:cNvSpPr>
                <a:spLocks/>
              </p:cNvSpPr>
              <p:nvPr/>
            </p:nvSpPr>
            <p:spPr bwMode="auto">
              <a:xfrm>
                <a:off x="2916" y="3254"/>
                <a:ext cx="363" cy="5"/>
              </a:xfrm>
              <a:custGeom>
                <a:avLst/>
                <a:gdLst>
                  <a:gd name="T0" fmla="*/ 0 w 363"/>
                  <a:gd name="T1" fmla="*/ 5 h 5"/>
                  <a:gd name="T2" fmla="*/ 0 w 363"/>
                  <a:gd name="T3" fmla="*/ 5 h 5"/>
                  <a:gd name="T4" fmla="*/ 363 w 363"/>
                  <a:gd name="T5" fmla="*/ 5 h 5"/>
                  <a:gd name="T6" fmla="*/ 363 w 363"/>
                  <a:gd name="T7" fmla="*/ 0 h 5"/>
                  <a:gd name="T8" fmla="*/ 0 w 363"/>
                  <a:gd name="T9" fmla="*/ 0 h 5"/>
                  <a:gd name="T10" fmla="*/ 0 w 363"/>
                  <a:gd name="T11" fmla="*/ 0 h 5"/>
                  <a:gd name="T12" fmla="*/ 0 w 363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3" h="5">
                    <a:moveTo>
                      <a:pt x="0" y="5"/>
                    </a:moveTo>
                    <a:lnTo>
                      <a:pt x="0" y="5"/>
                    </a:lnTo>
                    <a:lnTo>
                      <a:pt x="363" y="5"/>
                    </a:lnTo>
                    <a:lnTo>
                      <a:pt x="36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1" name="Freeform 195"/>
              <p:cNvSpPr>
                <a:spLocks/>
              </p:cNvSpPr>
              <p:nvPr/>
            </p:nvSpPr>
            <p:spPr bwMode="auto">
              <a:xfrm>
                <a:off x="2841" y="3186"/>
                <a:ext cx="75" cy="73"/>
              </a:xfrm>
              <a:custGeom>
                <a:avLst/>
                <a:gdLst>
                  <a:gd name="T0" fmla="*/ 0 w 75"/>
                  <a:gd name="T1" fmla="*/ 0 h 73"/>
                  <a:gd name="T2" fmla="*/ 0 w 75"/>
                  <a:gd name="T3" fmla="*/ 0 h 73"/>
                  <a:gd name="T4" fmla="*/ 2 w 75"/>
                  <a:gd name="T5" fmla="*/ 15 h 73"/>
                  <a:gd name="T6" fmla="*/ 7 w 75"/>
                  <a:gd name="T7" fmla="*/ 28 h 73"/>
                  <a:gd name="T8" fmla="*/ 14 w 75"/>
                  <a:gd name="T9" fmla="*/ 42 h 73"/>
                  <a:gd name="T10" fmla="*/ 23 w 75"/>
                  <a:gd name="T11" fmla="*/ 52 h 73"/>
                  <a:gd name="T12" fmla="*/ 33 w 75"/>
                  <a:gd name="T13" fmla="*/ 61 h 73"/>
                  <a:gd name="T14" fmla="*/ 45 w 75"/>
                  <a:gd name="T15" fmla="*/ 68 h 73"/>
                  <a:gd name="T16" fmla="*/ 59 w 75"/>
                  <a:gd name="T17" fmla="*/ 73 h 73"/>
                  <a:gd name="T18" fmla="*/ 75 w 75"/>
                  <a:gd name="T19" fmla="*/ 73 h 73"/>
                  <a:gd name="T20" fmla="*/ 75 w 75"/>
                  <a:gd name="T21" fmla="*/ 68 h 73"/>
                  <a:gd name="T22" fmla="*/ 61 w 75"/>
                  <a:gd name="T23" fmla="*/ 66 h 73"/>
                  <a:gd name="T24" fmla="*/ 49 w 75"/>
                  <a:gd name="T25" fmla="*/ 63 h 73"/>
                  <a:gd name="T26" fmla="*/ 37 w 75"/>
                  <a:gd name="T27" fmla="*/ 56 h 73"/>
                  <a:gd name="T28" fmla="*/ 26 w 75"/>
                  <a:gd name="T29" fmla="*/ 49 h 73"/>
                  <a:gd name="T30" fmla="*/ 17 w 75"/>
                  <a:gd name="T31" fmla="*/ 38 h 73"/>
                  <a:gd name="T32" fmla="*/ 12 w 75"/>
                  <a:gd name="T33" fmla="*/ 26 h 73"/>
                  <a:gd name="T34" fmla="*/ 7 w 75"/>
                  <a:gd name="T35" fmla="*/ 14 h 73"/>
                  <a:gd name="T36" fmla="*/ 7 w 75"/>
                  <a:gd name="T37" fmla="*/ 0 h 73"/>
                  <a:gd name="T38" fmla="*/ 7 w 75"/>
                  <a:gd name="T39" fmla="*/ 0 h 73"/>
                  <a:gd name="T40" fmla="*/ 0 w 75"/>
                  <a:gd name="T41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73">
                    <a:moveTo>
                      <a:pt x="0" y="0"/>
                    </a:moveTo>
                    <a:lnTo>
                      <a:pt x="0" y="0"/>
                    </a:lnTo>
                    <a:lnTo>
                      <a:pt x="2" y="15"/>
                    </a:lnTo>
                    <a:lnTo>
                      <a:pt x="7" y="28"/>
                    </a:lnTo>
                    <a:lnTo>
                      <a:pt x="14" y="42"/>
                    </a:lnTo>
                    <a:lnTo>
                      <a:pt x="23" y="52"/>
                    </a:lnTo>
                    <a:lnTo>
                      <a:pt x="33" y="61"/>
                    </a:lnTo>
                    <a:lnTo>
                      <a:pt x="45" y="68"/>
                    </a:lnTo>
                    <a:lnTo>
                      <a:pt x="59" y="73"/>
                    </a:lnTo>
                    <a:lnTo>
                      <a:pt x="75" y="73"/>
                    </a:lnTo>
                    <a:lnTo>
                      <a:pt x="75" y="68"/>
                    </a:lnTo>
                    <a:lnTo>
                      <a:pt x="61" y="66"/>
                    </a:lnTo>
                    <a:lnTo>
                      <a:pt x="49" y="63"/>
                    </a:lnTo>
                    <a:lnTo>
                      <a:pt x="37" y="56"/>
                    </a:lnTo>
                    <a:lnTo>
                      <a:pt x="26" y="49"/>
                    </a:lnTo>
                    <a:lnTo>
                      <a:pt x="17" y="38"/>
                    </a:lnTo>
                    <a:lnTo>
                      <a:pt x="12" y="26"/>
                    </a:lnTo>
                    <a:lnTo>
                      <a:pt x="7" y="1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2" name="Freeform 196"/>
              <p:cNvSpPr>
                <a:spLocks/>
              </p:cNvSpPr>
              <p:nvPr/>
            </p:nvSpPr>
            <p:spPr bwMode="auto">
              <a:xfrm>
                <a:off x="2841" y="2642"/>
                <a:ext cx="7" cy="544"/>
              </a:xfrm>
              <a:custGeom>
                <a:avLst/>
                <a:gdLst>
                  <a:gd name="T0" fmla="*/ 0 w 7"/>
                  <a:gd name="T1" fmla="*/ 0 h 544"/>
                  <a:gd name="T2" fmla="*/ 0 w 7"/>
                  <a:gd name="T3" fmla="*/ 0 h 544"/>
                  <a:gd name="T4" fmla="*/ 0 w 7"/>
                  <a:gd name="T5" fmla="*/ 544 h 544"/>
                  <a:gd name="T6" fmla="*/ 7 w 7"/>
                  <a:gd name="T7" fmla="*/ 544 h 544"/>
                  <a:gd name="T8" fmla="*/ 7 w 7"/>
                  <a:gd name="T9" fmla="*/ 0 h 544"/>
                  <a:gd name="T10" fmla="*/ 7 w 7"/>
                  <a:gd name="T11" fmla="*/ 0 h 544"/>
                  <a:gd name="T12" fmla="*/ 0 w 7"/>
                  <a:gd name="T1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544">
                    <a:moveTo>
                      <a:pt x="0" y="0"/>
                    </a:moveTo>
                    <a:lnTo>
                      <a:pt x="0" y="0"/>
                    </a:lnTo>
                    <a:lnTo>
                      <a:pt x="0" y="544"/>
                    </a:lnTo>
                    <a:lnTo>
                      <a:pt x="7" y="544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3" name="Freeform 197"/>
              <p:cNvSpPr>
                <a:spLocks/>
              </p:cNvSpPr>
              <p:nvPr/>
            </p:nvSpPr>
            <p:spPr bwMode="auto">
              <a:xfrm>
                <a:off x="2841" y="2566"/>
                <a:ext cx="75" cy="76"/>
              </a:xfrm>
              <a:custGeom>
                <a:avLst/>
                <a:gdLst>
                  <a:gd name="T0" fmla="*/ 75 w 75"/>
                  <a:gd name="T1" fmla="*/ 0 h 76"/>
                  <a:gd name="T2" fmla="*/ 75 w 75"/>
                  <a:gd name="T3" fmla="*/ 0 h 76"/>
                  <a:gd name="T4" fmla="*/ 59 w 75"/>
                  <a:gd name="T5" fmla="*/ 2 h 76"/>
                  <a:gd name="T6" fmla="*/ 45 w 75"/>
                  <a:gd name="T7" fmla="*/ 5 h 76"/>
                  <a:gd name="T8" fmla="*/ 33 w 75"/>
                  <a:gd name="T9" fmla="*/ 12 h 76"/>
                  <a:gd name="T10" fmla="*/ 23 w 75"/>
                  <a:gd name="T11" fmla="*/ 23 h 76"/>
                  <a:gd name="T12" fmla="*/ 14 w 75"/>
                  <a:gd name="T13" fmla="*/ 33 h 76"/>
                  <a:gd name="T14" fmla="*/ 7 w 75"/>
                  <a:gd name="T15" fmla="*/ 46 h 76"/>
                  <a:gd name="T16" fmla="*/ 2 w 75"/>
                  <a:gd name="T17" fmla="*/ 60 h 76"/>
                  <a:gd name="T18" fmla="*/ 0 w 75"/>
                  <a:gd name="T19" fmla="*/ 76 h 76"/>
                  <a:gd name="T20" fmla="*/ 7 w 75"/>
                  <a:gd name="T21" fmla="*/ 76 h 76"/>
                  <a:gd name="T22" fmla="*/ 7 w 75"/>
                  <a:gd name="T23" fmla="*/ 61 h 76"/>
                  <a:gd name="T24" fmla="*/ 12 w 75"/>
                  <a:gd name="T25" fmla="*/ 47 h 76"/>
                  <a:gd name="T26" fmla="*/ 17 w 75"/>
                  <a:gd name="T27" fmla="*/ 37 h 76"/>
                  <a:gd name="T28" fmla="*/ 26 w 75"/>
                  <a:gd name="T29" fmla="*/ 26 h 76"/>
                  <a:gd name="T30" fmla="*/ 37 w 75"/>
                  <a:gd name="T31" fmla="*/ 18 h 76"/>
                  <a:gd name="T32" fmla="*/ 49 w 75"/>
                  <a:gd name="T33" fmla="*/ 12 h 76"/>
                  <a:gd name="T34" fmla="*/ 61 w 75"/>
                  <a:gd name="T35" fmla="*/ 7 h 76"/>
                  <a:gd name="T36" fmla="*/ 75 w 75"/>
                  <a:gd name="T37" fmla="*/ 7 h 76"/>
                  <a:gd name="T38" fmla="*/ 75 w 75"/>
                  <a:gd name="T39" fmla="*/ 7 h 76"/>
                  <a:gd name="T40" fmla="*/ 75 w 75"/>
                  <a:gd name="T4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5" h="76">
                    <a:moveTo>
                      <a:pt x="75" y="0"/>
                    </a:moveTo>
                    <a:lnTo>
                      <a:pt x="75" y="0"/>
                    </a:lnTo>
                    <a:lnTo>
                      <a:pt x="59" y="2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3" y="23"/>
                    </a:lnTo>
                    <a:lnTo>
                      <a:pt x="14" y="33"/>
                    </a:lnTo>
                    <a:lnTo>
                      <a:pt x="7" y="46"/>
                    </a:lnTo>
                    <a:lnTo>
                      <a:pt x="2" y="60"/>
                    </a:lnTo>
                    <a:lnTo>
                      <a:pt x="0" y="76"/>
                    </a:lnTo>
                    <a:lnTo>
                      <a:pt x="7" y="76"/>
                    </a:lnTo>
                    <a:lnTo>
                      <a:pt x="7" y="61"/>
                    </a:lnTo>
                    <a:lnTo>
                      <a:pt x="12" y="47"/>
                    </a:lnTo>
                    <a:lnTo>
                      <a:pt x="17" y="37"/>
                    </a:lnTo>
                    <a:lnTo>
                      <a:pt x="26" y="26"/>
                    </a:lnTo>
                    <a:lnTo>
                      <a:pt x="37" y="18"/>
                    </a:lnTo>
                    <a:lnTo>
                      <a:pt x="49" y="12"/>
                    </a:lnTo>
                    <a:lnTo>
                      <a:pt x="61" y="7"/>
                    </a:lnTo>
                    <a:lnTo>
                      <a:pt x="75" y="7"/>
                    </a:lnTo>
                    <a:lnTo>
                      <a:pt x="75" y="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4" name="Freeform 198"/>
              <p:cNvSpPr>
                <a:spLocks/>
              </p:cNvSpPr>
              <p:nvPr/>
            </p:nvSpPr>
            <p:spPr bwMode="auto">
              <a:xfrm>
                <a:off x="2937" y="2659"/>
                <a:ext cx="318" cy="316"/>
              </a:xfrm>
              <a:custGeom>
                <a:avLst/>
                <a:gdLst>
                  <a:gd name="T0" fmla="*/ 176 w 318"/>
                  <a:gd name="T1" fmla="*/ 0 h 316"/>
                  <a:gd name="T2" fmla="*/ 207 w 318"/>
                  <a:gd name="T3" fmla="*/ 7 h 316"/>
                  <a:gd name="T4" fmla="*/ 235 w 318"/>
                  <a:gd name="T5" fmla="*/ 18 h 316"/>
                  <a:gd name="T6" fmla="*/ 260 w 318"/>
                  <a:gd name="T7" fmla="*/ 35 h 316"/>
                  <a:gd name="T8" fmla="*/ 283 w 318"/>
                  <a:gd name="T9" fmla="*/ 58 h 316"/>
                  <a:gd name="T10" fmla="*/ 299 w 318"/>
                  <a:gd name="T11" fmla="*/ 83 h 316"/>
                  <a:gd name="T12" fmla="*/ 311 w 318"/>
                  <a:gd name="T13" fmla="*/ 111 h 316"/>
                  <a:gd name="T14" fmla="*/ 318 w 318"/>
                  <a:gd name="T15" fmla="*/ 142 h 316"/>
                  <a:gd name="T16" fmla="*/ 318 w 318"/>
                  <a:gd name="T17" fmla="*/ 174 h 316"/>
                  <a:gd name="T18" fmla="*/ 311 w 318"/>
                  <a:gd name="T19" fmla="*/ 205 h 316"/>
                  <a:gd name="T20" fmla="*/ 299 w 318"/>
                  <a:gd name="T21" fmla="*/ 233 h 316"/>
                  <a:gd name="T22" fmla="*/ 283 w 318"/>
                  <a:gd name="T23" fmla="*/ 258 h 316"/>
                  <a:gd name="T24" fmla="*/ 260 w 318"/>
                  <a:gd name="T25" fmla="*/ 281 h 316"/>
                  <a:gd name="T26" fmla="*/ 235 w 318"/>
                  <a:gd name="T27" fmla="*/ 297 h 316"/>
                  <a:gd name="T28" fmla="*/ 207 w 318"/>
                  <a:gd name="T29" fmla="*/ 309 h 316"/>
                  <a:gd name="T30" fmla="*/ 176 w 318"/>
                  <a:gd name="T31" fmla="*/ 316 h 316"/>
                  <a:gd name="T32" fmla="*/ 144 w 318"/>
                  <a:gd name="T33" fmla="*/ 316 h 316"/>
                  <a:gd name="T34" fmla="*/ 113 w 318"/>
                  <a:gd name="T35" fmla="*/ 309 h 316"/>
                  <a:gd name="T36" fmla="*/ 85 w 318"/>
                  <a:gd name="T37" fmla="*/ 297 h 316"/>
                  <a:gd name="T38" fmla="*/ 58 w 318"/>
                  <a:gd name="T39" fmla="*/ 281 h 316"/>
                  <a:gd name="T40" fmla="*/ 37 w 318"/>
                  <a:gd name="T41" fmla="*/ 258 h 316"/>
                  <a:gd name="T42" fmla="*/ 20 w 318"/>
                  <a:gd name="T43" fmla="*/ 233 h 316"/>
                  <a:gd name="T44" fmla="*/ 7 w 318"/>
                  <a:gd name="T45" fmla="*/ 205 h 316"/>
                  <a:gd name="T46" fmla="*/ 2 w 318"/>
                  <a:gd name="T47" fmla="*/ 174 h 316"/>
                  <a:gd name="T48" fmla="*/ 2 w 318"/>
                  <a:gd name="T49" fmla="*/ 142 h 316"/>
                  <a:gd name="T50" fmla="*/ 7 w 318"/>
                  <a:gd name="T51" fmla="*/ 111 h 316"/>
                  <a:gd name="T52" fmla="*/ 20 w 318"/>
                  <a:gd name="T53" fmla="*/ 83 h 316"/>
                  <a:gd name="T54" fmla="*/ 37 w 318"/>
                  <a:gd name="T55" fmla="*/ 58 h 316"/>
                  <a:gd name="T56" fmla="*/ 58 w 318"/>
                  <a:gd name="T57" fmla="*/ 35 h 316"/>
                  <a:gd name="T58" fmla="*/ 85 w 318"/>
                  <a:gd name="T59" fmla="*/ 18 h 316"/>
                  <a:gd name="T60" fmla="*/ 113 w 318"/>
                  <a:gd name="T61" fmla="*/ 7 h 316"/>
                  <a:gd name="T62" fmla="*/ 144 w 318"/>
                  <a:gd name="T63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18" h="316">
                    <a:moveTo>
                      <a:pt x="160" y="0"/>
                    </a:moveTo>
                    <a:lnTo>
                      <a:pt x="176" y="0"/>
                    </a:lnTo>
                    <a:lnTo>
                      <a:pt x="192" y="2"/>
                    </a:lnTo>
                    <a:lnTo>
                      <a:pt x="207" y="7"/>
                    </a:lnTo>
                    <a:lnTo>
                      <a:pt x="221" y="12"/>
                    </a:lnTo>
                    <a:lnTo>
                      <a:pt x="235" y="18"/>
                    </a:lnTo>
                    <a:lnTo>
                      <a:pt x="248" y="26"/>
                    </a:lnTo>
                    <a:lnTo>
                      <a:pt x="260" y="35"/>
                    </a:lnTo>
                    <a:lnTo>
                      <a:pt x="272" y="46"/>
                    </a:lnTo>
                    <a:lnTo>
                      <a:pt x="283" y="58"/>
                    </a:lnTo>
                    <a:lnTo>
                      <a:pt x="292" y="69"/>
                    </a:lnTo>
                    <a:lnTo>
                      <a:pt x="299" y="83"/>
                    </a:lnTo>
                    <a:lnTo>
                      <a:pt x="306" y="97"/>
                    </a:lnTo>
                    <a:lnTo>
                      <a:pt x="311" y="111"/>
                    </a:lnTo>
                    <a:lnTo>
                      <a:pt x="314" y="126"/>
                    </a:lnTo>
                    <a:lnTo>
                      <a:pt x="318" y="142"/>
                    </a:lnTo>
                    <a:lnTo>
                      <a:pt x="318" y="158"/>
                    </a:lnTo>
                    <a:lnTo>
                      <a:pt x="318" y="174"/>
                    </a:lnTo>
                    <a:lnTo>
                      <a:pt x="314" y="190"/>
                    </a:lnTo>
                    <a:lnTo>
                      <a:pt x="311" y="205"/>
                    </a:lnTo>
                    <a:lnTo>
                      <a:pt x="306" y="219"/>
                    </a:lnTo>
                    <a:lnTo>
                      <a:pt x="299" y="233"/>
                    </a:lnTo>
                    <a:lnTo>
                      <a:pt x="292" y="246"/>
                    </a:lnTo>
                    <a:lnTo>
                      <a:pt x="283" y="258"/>
                    </a:lnTo>
                    <a:lnTo>
                      <a:pt x="272" y="270"/>
                    </a:lnTo>
                    <a:lnTo>
                      <a:pt x="260" y="281"/>
                    </a:lnTo>
                    <a:lnTo>
                      <a:pt x="248" y="290"/>
                    </a:lnTo>
                    <a:lnTo>
                      <a:pt x="235" y="297"/>
                    </a:lnTo>
                    <a:lnTo>
                      <a:pt x="221" y="304"/>
                    </a:lnTo>
                    <a:lnTo>
                      <a:pt x="207" y="309"/>
                    </a:lnTo>
                    <a:lnTo>
                      <a:pt x="192" y="312"/>
                    </a:lnTo>
                    <a:lnTo>
                      <a:pt x="176" y="316"/>
                    </a:lnTo>
                    <a:lnTo>
                      <a:pt x="160" y="316"/>
                    </a:lnTo>
                    <a:lnTo>
                      <a:pt x="144" y="316"/>
                    </a:lnTo>
                    <a:lnTo>
                      <a:pt x="128" y="312"/>
                    </a:lnTo>
                    <a:lnTo>
                      <a:pt x="113" y="309"/>
                    </a:lnTo>
                    <a:lnTo>
                      <a:pt x="99" y="304"/>
                    </a:lnTo>
                    <a:lnTo>
                      <a:pt x="85" y="297"/>
                    </a:lnTo>
                    <a:lnTo>
                      <a:pt x="71" y="290"/>
                    </a:lnTo>
                    <a:lnTo>
                      <a:pt x="58" y="281"/>
                    </a:lnTo>
                    <a:lnTo>
                      <a:pt x="48" y="270"/>
                    </a:lnTo>
                    <a:lnTo>
                      <a:pt x="37" y="258"/>
                    </a:lnTo>
                    <a:lnTo>
                      <a:pt x="28" y="246"/>
                    </a:lnTo>
                    <a:lnTo>
                      <a:pt x="20" y="233"/>
                    </a:lnTo>
                    <a:lnTo>
                      <a:pt x="14" y="219"/>
                    </a:lnTo>
                    <a:lnTo>
                      <a:pt x="7" y="205"/>
                    </a:lnTo>
                    <a:lnTo>
                      <a:pt x="4" y="190"/>
                    </a:lnTo>
                    <a:lnTo>
                      <a:pt x="2" y="174"/>
                    </a:lnTo>
                    <a:lnTo>
                      <a:pt x="0" y="158"/>
                    </a:lnTo>
                    <a:lnTo>
                      <a:pt x="2" y="142"/>
                    </a:lnTo>
                    <a:lnTo>
                      <a:pt x="4" y="126"/>
                    </a:lnTo>
                    <a:lnTo>
                      <a:pt x="7" y="111"/>
                    </a:lnTo>
                    <a:lnTo>
                      <a:pt x="14" y="97"/>
                    </a:lnTo>
                    <a:lnTo>
                      <a:pt x="20" y="83"/>
                    </a:lnTo>
                    <a:lnTo>
                      <a:pt x="28" y="69"/>
                    </a:lnTo>
                    <a:lnTo>
                      <a:pt x="37" y="58"/>
                    </a:lnTo>
                    <a:lnTo>
                      <a:pt x="48" y="46"/>
                    </a:lnTo>
                    <a:lnTo>
                      <a:pt x="58" y="35"/>
                    </a:lnTo>
                    <a:lnTo>
                      <a:pt x="71" y="26"/>
                    </a:lnTo>
                    <a:lnTo>
                      <a:pt x="85" y="18"/>
                    </a:lnTo>
                    <a:lnTo>
                      <a:pt x="99" y="12"/>
                    </a:lnTo>
                    <a:lnTo>
                      <a:pt x="113" y="7"/>
                    </a:lnTo>
                    <a:lnTo>
                      <a:pt x="128" y="2"/>
                    </a:lnTo>
                    <a:lnTo>
                      <a:pt x="144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5" name="Freeform 199"/>
              <p:cNvSpPr>
                <a:spLocks/>
              </p:cNvSpPr>
              <p:nvPr/>
            </p:nvSpPr>
            <p:spPr bwMode="auto">
              <a:xfrm>
                <a:off x="3097" y="2656"/>
                <a:ext cx="161" cy="161"/>
              </a:xfrm>
              <a:custGeom>
                <a:avLst/>
                <a:gdLst>
                  <a:gd name="T0" fmla="*/ 161 w 161"/>
                  <a:gd name="T1" fmla="*/ 161 h 161"/>
                  <a:gd name="T2" fmla="*/ 161 w 161"/>
                  <a:gd name="T3" fmla="*/ 161 h 161"/>
                  <a:gd name="T4" fmla="*/ 160 w 161"/>
                  <a:gd name="T5" fmla="*/ 145 h 161"/>
                  <a:gd name="T6" fmla="*/ 158 w 161"/>
                  <a:gd name="T7" fmla="*/ 128 h 161"/>
                  <a:gd name="T8" fmla="*/ 154 w 161"/>
                  <a:gd name="T9" fmla="*/ 114 h 161"/>
                  <a:gd name="T10" fmla="*/ 149 w 161"/>
                  <a:gd name="T11" fmla="*/ 98 h 161"/>
                  <a:gd name="T12" fmla="*/ 142 w 161"/>
                  <a:gd name="T13" fmla="*/ 84 h 161"/>
                  <a:gd name="T14" fmla="*/ 133 w 161"/>
                  <a:gd name="T15" fmla="*/ 70 h 161"/>
                  <a:gd name="T16" fmla="*/ 125 w 161"/>
                  <a:gd name="T17" fmla="*/ 57 h 161"/>
                  <a:gd name="T18" fmla="*/ 114 w 161"/>
                  <a:gd name="T19" fmla="*/ 47 h 161"/>
                  <a:gd name="T20" fmla="*/ 102 w 161"/>
                  <a:gd name="T21" fmla="*/ 36 h 161"/>
                  <a:gd name="T22" fmla="*/ 89 w 161"/>
                  <a:gd name="T23" fmla="*/ 28 h 161"/>
                  <a:gd name="T24" fmla="*/ 77 w 161"/>
                  <a:gd name="T25" fmla="*/ 19 h 161"/>
                  <a:gd name="T26" fmla="*/ 63 w 161"/>
                  <a:gd name="T27" fmla="*/ 12 h 161"/>
                  <a:gd name="T28" fmla="*/ 47 w 161"/>
                  <a:gd name="T29" fmla="*/ 7 h 161"/>
                  <a:gd name="T30" fmla="*/ 32 w 161"/>
                  <a:gd name="T31" fmla="*/ 3 h 161"/>
                  <a:gd name="T32" fmla="*/ 16 w 161"/>
                  <a:gd name="T33" fmla="*/ 0 h 161"/>
                  <a:gd name="T34" fmla="*/ 0 w 161"/>
                  <a:gd name="T35" fmla="*/ 0 h 161"/>
                  <a:gd name="T36" fmla="*/ 0 w 161"/>
                  <a:gd name="T37" fmla="*/ 5 h 161"/>
                  <a:gd name="T38" fmla="*/ 16 w 161"/>
                  <a:gd name="T39" fmla="*/ 7 h 161"/>
                  <a:gd name="T40" fmla="*/ 32 w 161"/>
                  <a:gd name="T41" fmla="*/ 8 h 161"/>
                  <a:gd name="T42" fmla="*/ 46 w 161"/>
                  <a:gd name="T43" fmla="*/ 12 h 161"/>
                  <a:gd name="T44" fmla="*/ 60 w 161"/>
                  <a:gd name="T45" fmla="*/ 17 h 161"/>
                  <a:gd name="T46" fmla="*/ 74 w 161"/>
                  <a:gd name="T47" fmla="*/ 24 h 161"/>
                  <a:gd name="T48" fmla="*/ 86 w 161"/>
                  <a:gd name="T49" fmla="*/ 31 h 161"/>
                  <a:gd name="T50" fmla="*/ 98 w 161"/>
                  <a:gd name="T51" fmla="*/ 42 h 161"/>
                  <a:gd name="T52" fmla="*/ 109 w 161"/>
                  <a:gd name="T53" fmla="*/ 50 h 161"/>
                  <a:gd name="T54" fmla="*/ 119 w 161"/>
                  <a:gd name="T55" fmla="*/ 63 h 161"/>
                  <a:gd name="T56" fmla="*/ 128 w 161"/>
                  <a:gd name="T57" fmla="*/ 73 h 161"/>
                  <a:gd name="T58" fmla="*/ 137 w 161"/>
                  <a:gd name="T59" fmla="*/ 87 h 161"/>
                  <a:gd name="T60" fmla="*/ 142 w 161"/>
                  <a:gd name="T61" fmla="*/ 101 h 161"/>
                  <a:gd name="T62" fmla="*/ 147 w 161"/>
                  <a:gd name="T63" fmla="*/ 115 h 161"/>
                  <a:gd name="T64" fmla="*/ 153 w 161"/>
                  <a:gd name="T65" fmla="*/ 129 h 161"/>
                  <a:gd name="T66" fmla="*/ 154 w 161"/>
                  <a:gd name="T67" fmla="*/ 145 h 161"/>
                  <a:gd name="T68" fmla="*/ 154 w 161"/>
                  <a:gd name="T69" fmla="*/ 161 h 161"/>
                  <a:gd name="T70" fmla="*/ 154 w 161"/>
                  <a:gd name="T71" fmla="*/ 161 h 161"/>
                  <a:gd name="T72" fmla="*/ 161 w 161"/>
                  <a:gd name="T7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161">
                    <a:moveTo>
                      <a:pt x="161" y="161"/>
                    </a:moveTo>
                    <a:lnTo>
                      <a:pt x="161" y="161"/>
                    </a:lnTo>
                    <a:lnTo>
                      <a:pt x="160" y="145"/>
                    </a:lnTo>
                    <a:lnTo>
                      <a:pt x="158" y="128"/>
                    </a:lnTo>
                    <a:lnTo>
                      <a:pt x="154" y="114"/>
                    </a:lnTo>
                    <a:lnTo>
                      <a:pt x="149" y="98"/>
                    </a:lnTo>
                    <a:lnTo>
                      <a:pt x="142" y="84"/>
                    </a:lnTo>
                    <a:lnTo>
                      <a:pt x="133" y="70"/>
                    </a:lnTo>
                    <a:lnTo>
                      <a:pt x="125" y="57"/>
                    </a:lnTo>
                    <a:lnTo>
                      <a:pt x="114" y="47"/>
                    </a:lnTo>
                    <a:lnTo>
                      <a:pt x="102" y="36"/>
                    </a:lnTo>
                    <a:lnTo>
                      <a:pt x="89" y="28"/>
                    </a:lnTo>
                    <a:lnTo>
                      <a:pt x="77" y="19"/>
                    </a:lnTo>
                    <a:lnTo>
                      <a:pt x="63" y="12"/>
                    </a:lnTo>
                    <a:lnTo>
                      <a:pt x="47" y="7"/>
                    </a:lnTo>
                    <a:lnTo>
                      <a:pt x="32" y="3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6" y="7"/>
                    </a:lnTo>
                    <a:lnTo>
                      <a:pt x="32" y="8"/>
                    </a:lnTo>
                    <a:lnTo>
                      <a:pt x="46" y="12"/>
                    </a:lnTo>
                    <a:lnTo>
                      <a:pt x="60" y="17"/>
                    </a:lnTo>
                    <a:lnTo>
                      <a:pt x="74" y="24"/>
                    </a:lnTo>
                    <a:lnTo>
                      <a:pt x="86" y="31"/>
                    </a:lnTo>
                    <a:lnTo>
                      <a:pt x="98" y="42"/>
                    </a:lnTo>
                    <a:lnTo>
                      <a:pt x="109" y="50"/>
                    </a:lnTo>
                    <a:lnTo>
                      <a:pt x="119" y="63"/>
                    </a:lnTo>
                    <a:lnTo>
                      <a:pt x="128" y="73"/>
                    </a:lnTo>
                    <a:lnTo>
                      <a:pt x="137" y="87"/>
                    </a:lnTo>
                    <a:lnTo>
                      <a:pt x="142" y="101"/>
                    </a:lnTo>
                    <a:lnTo>
                      <a:pt x="147" y="115"/>
                    </a:lnTo>
                    <a:lnTo>
                      <a:pt x="153" y="129"/>
                    </a:lnTo>
                    <a:lnTo>
                      <a:pt x="154" y="145"/>
                    </a:lnTo>
                    <a:lnTo>
                      <a:pt x="154" y="161"/>
                    </a:lnTo>
                    <a:lnTo>
                      <a:pt x="154" y="161"/>
                    </a:lnTo>
                    <a:lnTo>
                      <a:pt x="161" y="1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6" name="Freeform 200"/>
              <p:cNvSpPr>
                <a:spLocks/>
              </p:cNvSpPr>
              <p:nvPr/>
            </p:nvSpPr>
            <p:spPr bwMode="auto">
              <a:xfrm>
                <a:off x="3097" y="2817"/>
                <a:ext cx="161" cy="161"/>
              </a:xfrm>
              <a:custGeom>
                <a:avLst/>
                <a:gdLst>
                  <a:gd name="T0" fmla="*/ 0 w 161"/>
                  <a:gd name="T1" fmla="*/ 161 h 161"/>
                  <a:gd name="T2" fmla="*/ 0 w 161"/>
                  <a:gd name="T3" fmla="*/ 161 h 161"/>
                  <a:gd name="T4" fmla="*/ 16 w 161"/>
                  <a:gd name="T5" fmla="*/ 161 h 161"/>
                  <a:gd name="T6" fmla="*/ 32 w 161"/>
                  <a:gd name="T7" fmla="*/ 158 h 161"/>
                  <a:gd name="T8" fmla="*/ 47 w 161"/>
                  <a:gd name="T9" fmla="*/ 154 h 161"/>
                  <a:gd name="T10" fmla="*/ 63 w 161"/>
                  <a:gd name="T11" fmla="*/ 149 h 161"/>
                  <a:gd name="T12" fmla="*/ 77 w 161"/>
                  <a:gd name="T13" fmla="*/ 142 h 161"/>
                  <a:gd name="T14" fmla="*/ 89 w 161"/>
                  <a:gd name="T15" fmla="*/ 133 h 161"/>
                  <a:gd name="T16" fmla="*/ 102 w 161"/>
                  <a:gd name="T17" fmla="*/ 125 h 161"/>
                  <a:gd name="T18" fmla="*/ 114 w 161"/>
                  <a:gd name="T19" fmla="*/ 114 h 161"/>
                  <a:gd name="T20" fmla="*/ 125 w 161"/>
                  <a:gd name="T21" fmla="*/ 104 h 161"/>
                  <a:gd name="T22" fmla="*/ 133 w 161"/>
                  <a:gd name="T23" fmla="*/ 90 h 161"/>
                  <a:gd name="T24" fmla="*/ 142 w 161"/>
                  <a:gd name="T25" fmla="*/ 77 h 161"/>
                  <a:gd name="T26" fmla="*/ 149 w 161"/>
                  <a:gd name="T27" fmla="*/ 63 h 161"/>
                  <a:gd name="T28" fmla="*/ 154 w 161"/>
                  <a:gd name="T29" fmla="*/ 47 h 161"/>
                  <a:gd name="T30" fmla="*/ 158 w 161"/>
                  <a:gd name="T31" fmla="*/ 32 h 161"/>
                  <a:gd name="T32" fmla="*/ 160 w 161"/>
                  <a:gd name="T33" fmla="*/ 16 h 161"/>
                  <a:gd name="T34" fmla="*/ 161 w 161"/>
                  <a:gd name="T35" fmla="*/ 0 h 161"/>
                  <a:gd name="T36" fmla="*/ 154 w 161"/>
                  <a:gd name="T37" fmla="*/ 0 h 161"/>
                  <a:gd name="T38" fmla="*/ 154 w 161"/>
                  <a:gd name="T39" fmla="*/ 16 h 161"/>
                  <a:gd name="T40" fmla="*/ 153 w 161"/>
                  <a:gd name="T41" fmla="*/ 32 h 161"/>
                  <a:gd name="T42" fmla="*/ 147 w 161"/>
                  <a:gd name="T43" fmla="*/ 46 h 161"/>
                  <a:gd name="T44" fmla="*/ 142 w 161"/>
                  <a:gd name="T45" fmla="*/ 60 h 161"/>
                  <a:gd name="T46" fmla="*/ 137 w 161"/>
                  <a:gd name="T47" fmla="*/ 74 h 161"/>
                  <a:gd name="T48" fmla="*/ 128 w 161"/>
                  <a:gd name="T49" fmla="*/ 86 h 161"/>
                  <a:gd name="T50" fmla="*/ 119 w 161"/>
                  <a:gd name="T51" fmla="*/ 98 h 161"/>
                  <a:gd name="T52" fmla="*/ 109 w 161"/>
                  <a:gd name="T53" fmla="*/ 111 h 161"/>
                  <a:gd name="T54" fmla="*/ 98 w 161"/>
                  <a:gd name="T55" fmla="*/ 119 h 161"/>
                  <a:gd name="T56" fmla="*/ 86 w 161"/>
                  <a:gd name="T57" fmla="*/ 128 h 161"/>
                  <a:gd name="T58" fmla="*/ 74 w 161"/>
                  <a:gd name="T59" fmla="*/ 137 h 161"/>
                  <a:gd name="T60" fmla="*/ 60 w 161"/>
                  <a:gd name="T61" fmla="*/ 144 h 161"/>
                  <a:gd name="T62" fmla="*/ 46 w 161"/>
                  <a:gd name="T63" fmla="*/ 149 h 161"/>
                  <a:gd name="T64" fmla="*/ 32 w 161"/>
                  <a:gd name="T65" fmla="*/ 153 h 161"/>
                  <a:gd name="T66" fmla="*/ 16 w 161"/>
                  <a:gd name="T67" fmla="*/ 154 h 161"/>
                  <a:gd name="T68" fmla="*/ 0 w 161"/>
                  <a:gd name="T69" fmla="*/ 156 h 161"/>
                  <a:gd name="T70" fmla="*/ 0 w 161"/>
                  <a:gd name="T71" fmla="*/ 156 h 161"/>
                  <a:gd name="T72" fmla="*/ 0 w 161"/>
                  <a:gd name="T73" fmla="*/ 161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161">
                    <a:moveTo>
                      <a:pt x="0" y="161"/>
                    </a:moveTo>
                    <a:lnTo>
                      <a:pt x="0" y="161"/>
                    </a:lnTo>
                    <a:lnTo>
                      <a:pt x="16" y="161"/>
                    </a:lnTo>
                    <a:lnTo>
                      <a:pt x="32" y="158"/>
                    </a:lnTo>
                    <a:lnTo>
                      <a:pt x="47" y="154"/>
                    </a:lnTo>
                    <a:lnTo>
                      <a:pt x="63" y="149"/>
                    </a:lnTo>
                    <a:lnTo>
                      <a:pt x="77" y="142"/>
                    </a:lnTo>
                    <a:lnTo>
                      <a:pt x="89" y="133"/>
                    </a:lnTo>
                    <a:lnTo>
                      <a:pt x="102" y="125"/>
                    </a:lnTo>
                    <a:lnTo>
                      <a:pt x="114" y="114"/>
                    </a:lnTo>
                    <a:lnTo>
                      <a:pt x="125" y="104"/>
                    </a:lnTo>
                    <a:lnTo>
                      <a:pt x="133" y="90"/>
                    </a:lnTo>
                    <a:lnTo>
                      <a:pt x="142" y="77"/>
                    </a:lnTo>
                    <a:lnTo>
                      <a:pt x="149" y="63"/>
                    </a:lnTo>
                    <a:lnTo>
                      <a:pt x="154" y="47"/>
                    </a:lnTo>
                    <a:lnTo>
                      <a:pt x="158" y="32"/>
                    </a:lnTo>
                    <a:lnTo>
                      <a:pt x="160" y="16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4" y="16"/>
                    </a:lnTo>
                    <a:lnTo>
                      <a:pt x="153" y="32"/>
                    </a:lnTo>
                    <a:lnTo>
                      <a:pt x="147" y="46"/>
                    </a:lnTo>
                    <a:lnTo>
                      <a:pt x="142" y="60"/>
                    </a:lnTo>
                    <a:lnTo>
                      <a:pt x="137" y="74"/>
                    </a:lnTo>
                    <a:lnTo>
                      <a:pt x="128" y="86"/>
                    </a:lnTo>
                    <a:lnTo>
                      <a:pt x="119" y="98"/>
                    </a:lnTo>
                    <a:lnTo>
                      <a:pt x="109" y="111"/>
                    </a:lnTo>
                    <a:lnTo>
                      <a:pt x="98" y="119"/>
                    </a:lnTo>
                    <a:lnTo>
                      <a:pt x="86" y="128"/>
                    </a:lnTo>
                    <a:lnTo>
                      <a:pt x="74" y="137"/>
                    </a:lnTo>
                    <a:lnTo>
                      <a:pt x="60" y="144"/>
                    </a:lnTo>
                    <a:lnTo>
                      <a:pt x="46" y="149"/>
                    </a:lnTo>
                    <a:lnTo>
                      <a:pt x="32" y="153"/>
                    </a:lnTo>
                    <a:lnTo>
                      <a:pt x="16" y="154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7" name="Freeform 201"/>
              <p:cNvSpPr>
                <a:spLocks/>
              </p:cNvSpPr>
              <p:nvPr/>
            </p:nvSpPr>
            <p:spPr bwMode="auto">
              <a:xfrm>
                <a:off x="2936" y="2817"/>
                <a:ext cx="161" cy="161"/>
              </a:xfrm>
              <a:custGeom>
                <a:avLst/>
                <a:gdLst>
                  <a:gd name="T0" fmla="*/ 0 w 161"/>
                  <a:gd name="T1" fmla="*/ 0 h 161"/>
                  <a:gd name="T2" fmla="*/ 0 w 161"/>
                  <a:gd name="T3" fmla="*/ 0 h 161"/>
                  <a:gd name="T4" fmla="*/ 0 w 161"/>
                  <a:gd name="T5" fmla="*/ 16 h 161"/>
                  <a:gd name="T6" fmla="*/ 3 w 161"/>
                  <a:gd name="T7" fmla="*/ 32 h 161"/>
                  <a:gd name="T8" fmla="*/ 7 w 161"/>
                  <a:gd name="T9" fmla="*/ 47 h 161"/>
                  <a:gd name="T10" fmla="*/ 12 w 161"/>
                  <a:gd name="T11" fmla="*/ 63 h 161"/>
                  <a:gd name="T12" fmla="*/ 19 w 161"/>
                  <a:gd name="T13" fmla="*/ 77 h 161"/>
                  <a:gd name="T14" fmla="*/ 26 w 161"/>
                  <a:gd name="T15" fmla="*/ 90 h 161"/>
                  <a:gd name="T16" fmla="*/ 36 w 161"/>
                  <a:gd name="T17" fmla="*/ 104 h 161"/>
                  <a:gd name="T18" fmla="*/ 47 w 161"/>
                  <a:gd name="T19" fmla="*/ 114 h 161"/>
                  <a:gd name="T20" fmla="*/ 57 w 161"/>
                  <a:gd name="T21" fmla="*/ 125 h 161"/>
                  <a:gd name="T22" fmla="*/ 70 w 161"/>
                  <a:gd name="T23" fmla="*/ 133 h 161"/>
                  <a:gd name="T24" fmla="*/ 84 w 161"/>
                  <a:gd name="T25" fmla="*/ 142 h 161"/>
                  <a:gd name="T26" fmla="*/ 98 w 161"/>
                  <a:gd name="T27" fmla="*/ 149 h 161"/>
                  <a:gd name="T28" fmla="*/ 112 w 161"/>
                  <a:gd name="T29" fmla="*/ 154 h 161"/>
                  <a:gd name="T30" fmla="*/ 128 w 161"/>
                  <a:gd name="T31" fmla="*/ 158 h 161"/>
                  <a:gd name="T32" fmla="*/ 143 w 161"/>
                  <a:gd name="T33" fmla="*/ 161 h 161"/>
                  <a:gd name="T34" fmla="*/ 161 w 161"/>
                  <a:gd name="T35" fmla="*/ 161 h 161"/>
                  <a:gd name="T36" fmla="*/ 161 w 161"/>
                  <a:gd name="T37" fmla="*/ 156 h 161"/>
                  <a:gd name="T38" fmla="*/ 145 w 161"/>
                  <a:gd name="T39" fmla="*/ 154 h 161"/>
                  <a:gd name="T40" fmla="*/ 129 w 161"/>
                  <a:gd name="T41" fmla="*/ 153 h 161"/>
                  <a:gd name="T42" fmla="*/ 115 w 161"/>
                  <a:gd name="T43" fmla="*/ 149 h 161"/>
                  <a:gd name="T44" fmla="*/ 100 w 161"/>
                  <a:gd name="T45" fmla="*/ 144 h 161"/>
                  <a:gd name="T46" fmla="*/ 87 w 161"/>
                  <a:gd name="T47" fmla="*/ 137 h 161"/>
                  <a:gd name="T48" fmla="*/ 73 w 161"/>
                  <a:gd name="T49" fmla="*/ 128 h 161"/>
                  <a:gd name="T50" fmla="*/ 61 w 161"/>
                  <a:gd name="T51" fmla="*/ 119 h 161"/>
                  <a:gd name="T52" fmla="*/ 50 w 161"/>
                  <a:gd name="T53" fmla="*/ 111 h 161"/>
                  <a:gd name="T54" fmla="*/ 40 w 161"/>
                  <a:gd name="T55" fmla="*/ 98 h 161"/>
                  <a:gd name="T56" fmla="*/ 31 w 161"/>
                  <a:gd name="T57" fmla="*/ 86 h 161"/>
                  <a:gd name="T58" fmla="*/ 24 w 161"/>
                  <a:gd name="T59" fmla="*/ 74 h 161"/>
                  <a:gd name="T60" fmla="*/ 17 w 161"/>
                  <a:gd name="T61" fmla="*/ 60 h 161"/>
                  <a:gd name="T62" fmla="*/ 12 w 161"/>
                  <a:gd name="T63" fmla="*/ 46 h 161"/>
                  <a:gd name="T64" fmla="*/ 8 w 161"/>
                  <a:gd name="T65" fmla="*/ 32 h 161"/>
                  <a:gd name="T66" fmla="*/ 7 w 161"/>
                  <a:gd name="T67" fmla="*/ 16 h 161"/>
                  <a:gd name="T68" fmla="*/ 5 w 161"/>
                  <a:gd name="T69" fmla="*/ 0 h 161"/>
                  <a:gd name="T70" fmla="*/ 5 w 161"/>
                  <a:gd name="T71" fmla="*/ 0 h 161"/>
                  <a:gd name="T72" fmla="*/ 0 w 161"/>
                  <a:gd name="T7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161">
                    <a:moveTo>
                      <a:pt x="0" y="0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3" y="32"/>
                    </a:lnTo>
                    <a:lnTo>
                      <a:pt x="7" y="47"/>
                    </a:lnTo>
                    <a:lnTo>
                      <a:pt x="12" y="63"/>
                    </a:lnTo>
                    <a:lnTo>
                      <a:pt x="19" y="77"/>
                    </a:lnTo>
                    <a:lnTo>
                      <a:pt x="26" y="90"/>
                    </a:lnTo>
                    <a:lnTo>
                      <a:pt x="36" y="104"/>
                    </a:lnTo>
                    <a:lnTo>
                      <a:pt x="47" y="114"/>
                    </a:lnTo>
                    <a:lnTo>
                      <a:pt x="57" y="125"/>
                    </a:lnTo>
                    <a:lnTo>
                      <a:pt x="70" y="133"/>
                    </a:lnTo>
                    <a:lnTo>
                      <a:pt x="84" y="142"/>
                    </a:lnTo>
                    <a:lnTo>
                      <a:pt x="98" y="149"/>
                    </a:lnTo>
                    <a:lnTo>
                      <a:pt x="112" y="154"/>
                    </a:lnTo>
                    <a:lnTo>
                      <a:pt x="128" y="158"/>
                    </a:lnTo>
                    <a:lnTo>
                      <a:pt x="143" y="161"/>
                    </a:lnTo>
                    <a:lnTo>
                      <a:pt x="161" y="161"/>
                    </a:lnTo>
                    <a:lnTo>
                      <a:pt x="161" y="156"/>
                    </a:lnTo>
                    <a:lnTo>
                      <a:pt x="145" y="154"/>
                    </a:lnTo>
                    <a:lnTo>
                      <a:pt x="129" y="153"/>
                    </a:lnTo>
                    <a:lnTo>
                      <a:pt x="115" y="149"/>
                    </a:lnTo>
                    <a:lnTo>
                      <a:pt x="100" y="144"/>
                    </a:lnTo>
                    <a:lnTo>
                      <a:pt x="87" y="137"/>
                    </a:lnTo>
                    <a:lnTo>
                      <a:pt x="73" y="128"/>
                    </a:lnTo>
                    <a:lnTo>
                      <a:pt x="61" y="119"/>
                    </a:lnTo>
                    <a:lnTo>
                      <a:pt x="50" y="111"/>
                    </a:lnTo>
                    <a:lnTo>
                      <a:pt x="40" y="98"/>
                    </a:lnTo>
                    <a:lnTo>
                      <a:pt x="31" y="86"/>
                    </a:lnTo>
                    <a:lnTo>
                      <a:pt x="24" y="74"/>
                    </a:lnTo>
                    <a:lnTo>
                      <a:pt x="17" y="60"/>
                    </a:lnTo>
                    <a:lnTo>
                      <a:pt x="12" y="46"/>
                    </a:lnTo>
                    <a:lnTo>
                      <a:pt x="8" y="32"/>
                    </a:lnTo>
                    <a:lnTo>
                      <a:pt x="7" y="16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8" name="Freeform 202"/>
              <p:cNvSpPr>
                <a:spLocks/>
              </p:cNvSpPr>
              <p:nvPr/>
            </p:nvSpPr>
            <p:spPr bwMode="auto">
              <a:xfrm>
                <a:off x="2936" y="2656"/>
                <a:ext cx="161" cy="161"/>
              </a:xfrm>
              <a:custGeom>
                <a:avLst/>
                <a:gdLst>
                  <a:gd name="T0" fmla="*/ 161 w 161"/>
                  <a:gd name="T1" fmla="*/ 0 h 161"/>
                  <a:gd name="T2" fmla="*/ 161 w 161"/>
                  <a:gd name="T3" fmla="*/ 0 h 161"/>
                  <a:gd name="T4" fmla="*/ 143 w 161"/>
                  <a:gd name="T5" fmla="*/ 0 h 161"/>
                  <a:gd name="T6" fmla="*/ 128 w 161"/>
                  <a:gd name="T7" fmla="*/ 3 h 161"/>
                  <a:gd name="T8" fmla="*/ 112 w 161"/>
                  <a:gd name="T9" fmla="*/ 7 h 161"/>
                  <a:gd name="T10" fmla="*/ 98 w 161"/>
                  <a:gd name="T11" fmla="*/ 12 h 161"/>
                  <a:gd name="T12" fmla="*/ 84 w 161"/>
                  <a:gd name="T13" fmla="*/ 19 h 161"/>
                  <a:gd name="T14" fmla="*/ 70 w 161"/>
                  <a:gd name="T15" fmla="*/ 28 h 161"/>
                  <a:gd name="T16" fmla="*/ 57 w 161"/>
                  <a:gd name="T17" fmla="*/ 36 h 161"/>
                  <a:gd name="T18" fmla="*/ 47 w 161"/>
                  <a:gd name="T19" fmla="*/ 47 h 161"/>
                  <a:gd name="T20" fmla="*/ 36 w 161"/>
                  <a:gd name="T21" fmla="*/ 57 h 161"/>
                  <a:gd name="T22" fmla="*/ 26 w 161"/>
                  <a:gd name="T23" fmla="*/ 70 h 161"/>
                  <a:gd name="T24" fmla="*/ 19 w 161"/>
                  <a:gd name="T25" fmla="*/ 84 h 161"/>
                  <a:gd name="T26" fmla="*/ 12 w 161"/>
                  <a:gd name="T27" fmla="*/ 98 h 161"/>
                  <a:gd name="T28" fmla="*/ 7 w 161"/>
                  <a:gd name="T29" fmla="*/ 114 h 161"/>
                  <a:gd name="T30" fmla="*/ 3 w 161"/>
                  <a:gd name="T31" fmla="*/ 128 h 161"/>
                  <a:gd name="T32" fmla="*/ 0 w 161"/>
                  <a:gd name="T33" fmla="*/ 145 h 161"/>
                  <a:gd name="T34" fmla="*/ 0 w 161"/>
                  <a:gd name="T35" fmla="*/ 161 h 161"/>
                  <a:gd name="T36" fmla="*/ 5 w 161"/>
                  <a:gd name="T37" fmla="*/ 161 h 161"/>
                  <a:gd name="T38" fmla="*/ 7 w 161"/>
                  <a:gd name="T39" fmla="*/ 145 h 161"/>
                  <a:gd name="T40" fmla="*/ 8 w 161"/>
                  <a:gd name="T41" fmla="*/ 129 h 161"/>
                  <a:gd name="T42" fmla="*/ 12 w 161"/>
                  <a:gd name="T43" fmla="*/ 115 h 161"/>
                  <a:gd name="T44" fmla="*/ 17 w 161"/>
                  <a:gd name="T45" fmla="*/ 101 h 161"/>
                  <a:gd name="T46" fmla="*/ 24 w 161"/>
                  <a:gd name="T47" fmla="*/ 87 h 161"/>
                  <a:gd name="T48" fmla="*/ 31 w 161"/>
                  <a:gd name="T49" fmla="*/ 73 h 161"/>
                  <a:gd name="T50" fmla="*/ 40 w 161"/>
                  <a:gd name="T51" fmla="*/ 63 h 161"/>
                  <a:gd name="T52" fmla="*/ 50 w 161"/>
                  <a:gd name="T53" fmla="*/ 50 h 161"/>
                  <a:gd name="T54" fmla="*/ 61 w 161"/>
                  <a:gd name="T55" fmla="*/ 42 h 161"/>
                  <a:gd name="T56" fmla="*/ 73 w 161"/>
                  <a:gd name="T57" fmla="*/ 31 h 161"/>
                  <a:gd name="T58" fmla="*/ 87 w 161"/>
                  <a:gd name="T59" fmla="*/ 24 h 161"/>
                  <a:gd name="T60" fmla="*/ 100 w 161"/>
                  <a:gd name="T61" fmla="*/ 17 h 161"/>
                  <a:gd name="T62" fmla="*/ 115 w 161"/>
                  <a:gd name="T63" fmla="*/ 12 h 161"/>
                  <a:gd name="T64" fmla="*/ 129 w 161"/>
                  <a:gd name="T65" fmla="*/ 8 h 161"/>
                  <a:gd name="T66" fmla="*/ 145 w 161"/>
                  <a:gd name="T67" fmla="*/ 7 h 161"/>
                  <a:gd name="T68" fmla="*/ 161 w 161"/>
                  <a:gd name="T69" fmla="*/ 5 h 161"/>
                  <a:gd name="T70" fmla="*/ 161 w 161"/>
                  <a:gd name="T71" fmla="*/ 5 h 161"/>
                  <a:gd name="T72" fmla="*/ 161 w 161"/>
                  <a:gd name="T73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1" h="161">
                    <a:moveTo>
                      <a:pt x="161" y="0"/>
                    </a:moveTo>
                    <a:lnTo>
                      <a:pt x="161" y="0"/>
                    </a:lnTo>
                    <a:lnTo>
                      <a:pt x="143" y="0"/>
                    </a:lnTo>
                    <a:lnTo>
                      <a:pt x="128" y="3"/>
                    </a:lnTo>
                    <a:lnTo>
                      <a:pt x="112" y="7"/>
                    </a:lnTo>
                    <a:lnTo>
                      <a:pt x="98" y="12"/>
                    </a:lnTo>
                    <a:lnTo>
                      <a:pt x="84" y="19"/>
                    </a:lnTo>
                    <a:lnTo>
                      <a:pt x="70" y="28"/>
                    </a:lnTo>
                    <a:lnTo>
                      <a:pt x="57" y="36"/>
                    </a:lnTo>
                    <a:lnTo>
                      <a:pt x="47" y="47"/>
                    </a:lnTo>
                    <a:lnTo>
                      <a:pt x="36" y="57"/>
                    </a:lnTo>
                    <a:lnTo>
                      <a:pt x="26" y="70"/>
                    </a:lnTo>
                    <a:lnTo>
                      <a:pt x="19" y="84"/>
                    </a:lnTo>
                    <a:lnTo>
                      <a:pt x="12" y="98"/>
                    </a:lnTo>
                    <a:lnTo>
                      <a:pt x="7" y="114"/>
                    </a:lnTo>
                    <a:lnTo>
                      <a:pt x="3" y="128"/>
                    </a:lnTo>
                    <a:lnTo>
                      <a:pt x="0" y="145"/>
                    </a:lnTo>
                    <a:lnTo>
                      <a:pt x="0" y="161"/>
                    </a:lnTo>
                    <a:lnTo>
                      <a:pt x="5" y="161"/>
                    </a:lnTo>
                    <a:lnTo>
                      <a:pt x="7" y="145"/>
                    </a:lnTo>
                    <a:lnTo>
                      <a:pt x="8" y="129"/>
                    </a:lnTo>
                    <a:lnTo>
                      <a:pt x="12" y="115"/>
                    </a:lnTo>
                    <a:lnTo>
                      <a:pt x="17" y="101"/>
                    </a:lnTo>
                    <a:lnTo>
                      <a:pt x="24" y="87"/>
                    </a:lnTo>
                    <a:lnTo>
                      <a:pt x="31" y="73"/>
                    </a:lnTo>
                    <a:lnTo>
                      <a:pt x="40" y="63"/>
                    </a:lnTo>
                    <a:lnTo>
                      <a:pt x="50" y="50"/>
                    </a:lnTo>
                    <a:lnTo>
                      <a:pt x="61" y="42"/>
                    </a:lnTo>
                    <a:lnTo>
                      <a:pt x="73" y="31"/>
                    </a:lnTo>
                    <a:lnTo>
                      <a:pt x="87" y="24"/>
                    </a:lnTo>
                    <a:lnTo>
                      <a:pt x="100" y="17"/>
                    </a:lnTo>
                    <a:lnTo>
                      <a:pt x="115" y="12"/>
                    </a:lnTo>
                    <a:lnTo>
                      <a:pt x="129" y="8"/>
                    </a:lnTo>
                    <a:lnTo>
                      <a:pt x="145" y="7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9" name="Freeform 203"/>
              <p:cNvSpPr>
                <a:spLocks/>
              </p:cNvSpPr>
              <p:nvPr/>
            </p:nvSpPr>
            <p:spPr bwMode="auto">
              <a:xfrm>
                <a:off x="2995" y="2896"/>
                <a:ext cx="11" cy="11"/>
              </a:xfrm>
              <a:custGeom>
                <a:avLst/>
                <a:gdLst>
                  <a:gd name="T0" fmla="*/ 2 w 11"/>
                  <a:gd name="T1" fmla="*/ 0 h 11"/>
                  <a:gd name="T2" fmla="*/ 0 w 11"/>
                  <a:gd name="T3" fmla="*/ 2 h 11"/>
                  <a:gd name="T4" fmla="*/ 0 w 11"/>
                  <a:gd name="T5" fmla="*/ 5 h 11"/>
                  <a:gd name="T6" fmla="*/ 0 w 11"/>
                  <a:gd name="T7" fmla="*/ 7 h 11"/>
                  <a:gd name="T8" fmla="*/ 2 w 11"/>
                  <a:gd name="T9" fmla="*/ 9 h 11"/>
                  <a:gd name="T10" fmla="*/ 4 w 11"/>
                  <a:gd name="T11" fmla="*/ 11 h 11"/>
                  <a:gd name="T12" fmla="*/ 5 w 11"/>
                  <a:gd name="T13" fmla="*/ 11 h 11"/>
                  <a:gd name="T14" fmla="*/ 9 w 11"/>
                  <a:gd name="T15" fmla="*/ 11 h 11"/>
                  <a:gd name="T16" fmla="*/ 11 w 11"/>
                  <a:gd name="T17" fmla="*/ 9 h 11"/>
                  <a:gd name="T18" fmla="*/ 2 w 11"/>
                  <a:gd name="T1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1">
                    <a:moveTo>
                      <a:pt x="2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50" name="Freeform 204"/>
              <p:cNvSpPr>
                <a:spLocks/>
              </p:cNvSpPr>
              <p:nvPr/>
            </p:nvSpPr>
            <p:spPr bwMode="auto">
              <a:xfrm>
                <a:off x="2997" y="2773"/>
                <a:ext cx="135" cy="132"/>
              </a:xfrm>
              <a:custGeom>
                <a:avLst/>
                <a:gdLst>
                  <a:gd name="T0" fmla="*/ 132 w 135"/>
                  <a:gd name="T1" fmla="*/ 4 h 132"/>
                  <a:gd name="T2" fmla="*/ 126 w 135"/>
                  <a:gd name="T3" fmla="*/ 0 h 132"/>
                  <a:gd name="T4" fmla="*/ 0 w 135"/>
                  <a:gd name="T5" fmla="*/ 123 h 132"/>
                  <a:gd name="T6" fmla="*/ 9 w 135"/>
                  <a:gd name="T7" fmla="*/ 132 h 132"/>
                  <a:gd name="T8" fmla="*/ 135 w 135"/>
                  <a:gd name="T9" fmla="*/ 9 h 132"/>
                  <a:gd name="T10" fmla="*/ 132 w 135"/>
                  <a:gd name="T11" fmla="*/ 4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32">
                    <a:moveTo>
                      <a:pt x="132" y="4"/>
                    </a:moveTo>
                    <a:lnTo>
                      <a:pt x="126" y="0"/>
                    </a:lnTo>
                    <a:lnTo>
                      <a:pt x="0" y="123"/>
                    </a:lnTo>
                    <a:lnTo>
                      <a:pt x="9" y="132"/>
                    </a:lnTo>
                    <a:lnTo>
                      <a:pt x="135" y="9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</p:grpSp>
        <p:sp>
          <p:nvSpPr>
            <p:cNvPr id="7" name="Freeform 206"/>
            <p:cNvSpPr>
              <a:spLocks/>
            </p:cNvSpPr>
            <p:nvPr/>
          </p:nvSpPr>
          <p:spPr bwMode="auto">
            <a:xfrm>
              <a:off x="3100" y="2729"/>
              <a:ext cx="78" cy="77"/>
            </a:xfrm>
            <a:custGeom>
              <a:avLst/>
              <a:gdLst>
                <a:gd name="T0" fmla="*/ 78 w 78"/>
                <a:gd name="T1" fmla="*/ 0 h 77"/>
                <a:gd name="T2" fmla="*/ 0 w 78"/>
                <a:gd name="T3" fmla="*/ 25 h 77"/>
                <a:gd name="T4" fmla="*/ 50 w 78"/>
                <a:gd name="T5" fmla="*/ 77 h 77"/>
                <a:gd name="T6" fmla="*/ 78 w 78"/>
                <a:gd name="T7" fmla="*/ 0 h 77"/>
                <a:gd name="T8" fmla="*/ 78 w 78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78" y="0"/>
                  </a:moveTo>
                  <a:lnTo>
                    <a:pt x="0" y="25"/>
                  </a:lnTo>
                  <a:lnTo>
                    <a:pt x="50" y="77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" name="Freeform 207"/>
            <p:cNvSpPr>
              <a:spLocks/>
            </p:cNvSpPr>
            <p:nvPr/>
          </p:nvSpPr>
          <p:spPr bwMode="auto">
            <a:xfrm>
              <a:off x="3123" y="2771"/>
              <a:ext cx="11" cy="11"/>
            </a:xfrm>
            <a:custGeom>
              <a:avLst/>
              <a:gdLst>
                <a:gd name="T0" fmla="*/ 9 w 11"/>
                <a:gd name="T1" fmla="*/ 11 h 11"/>
                <a:gd name="T2" fmla="*/ 11 w 11"/>
                <a:gd name="T3" fmla="*/ 7 h 11"/>
                <a:gd name="T4" fmla="*/ 11 w 11"/>
                <a:gd name="T5" fmla="*/ 6 h 11"/>
                <a:gd name="T6" fmla="*/ 11 w 11"/>
                <a:gd name="T7" fmla="*/ 4 h 11"/>
                <a:gd name="T8" fmla="*/ 9 w 11"/>
                <a:gd name="T9" fmla="*/ 2 h 11"/>
                <a:gd name="T10" fmla="*/ 7 w 11"/>
                <a:gd name="T11" fmla="*/ 0 h 11"/>
                <a:gd name="T12" fmla="*/ 6 w 11"/>
                <a:gd name="T13" fmla="*/ 0 h 11"/>
                <a:gd name="T14" fmla="*/ 4 w 11"/>
                <a:gd name="T15" fmla="*/ 0 h 11"/>
                <a:gd name="T16" fmla="*/ 0 w 11"/>
                <a:gd name="T17" fmla="*/ 2 h 11"/>
                <a:gd name="T18" fmla="*/ 9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9" y="11"/>
                  </a:moveTo>
                  <a:lnTo>
                    <a:pt x="11" y="7"/>
                  </a:lnTo>
                  <a:lnTo>
                    <a:pt x="11" y="6"/>
                  </a:lnTo>
                  <a:lnTo>
                    <a:pt x="11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" name="Rectangle 208"/>
            <p:cNvSpPr>
              <a:spLocks noChangeArrowheads="1"/>
            </p:cNvSpPr>
            <p:nvPr/>
          </p:nvSpPr>
          <p:spPr bwMode="auto">
            <a:xfrm>
              <a:off x="2951" y="2986"/>
              <a:ext cx="14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09"/>
            <p:cNvSpPr>
              <a:spLocks noChangeArrowheads="1"/>
            </p:cNvSpPr>
            <p:nvPr/>
          </p:nvSpPr>
          <p:spPr bwMode="auto">
            <a:xfrm>
              <a:off x="3106" y="3089"/>
              <a:ext cx="1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10"/>
            <p:cNvSpPr>
              <a:spLocks noChangeArrowheads="1"/>
            </p:cNvSpPr>
            <p:nvPr/>
          </p:nvSpPr>
          <p:spPr bwMode="auto">
            <a:xfrm>
              <a:off x="2993" y="2399"/>
              <a:ext cx="1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211"/>
            <p:cNvSpPr>
              <a:spLocks/>
            </p:cNvSpPr>
            <p:nvPr/>
          </p:nvSpPr>
          <p:spPr bwMode="auto">
            <a:xfrm>
              <a:off x="2934" y="2571"/>
              <a:ext cx="14" cy="7"/>
            </a:xfrm>
            <a:custGeom>
              <a:avLst/>
              <a:gdLst>
                <a:gd name="T0" fmla="*/ 0 w 14"/>
                <a:gd name="T1" fmla="*/ 0 h 7"/>
                <a:gd name="T2" fmla="*/ 0 w 14"/>
                <a:gd name="T3" fmla="*/ 4 h 7"/>
                <a:gd name="T4" fmla="*/ 2 w 14"/>
                <a:gd name="T5" fmla="*/ 6 h 7"/>
                <a:gd name="T6" fmla="*/ 5 w 14"/>
                <a:gd name="T7" fmla="*/ 7 h 7"/>
                <a:gd name="T8" fmla="*/ 7 w 14"/>
                <a:gd name="T9" fmla="*/ 7 h 7"/>
                <a:gd name="T10" fmla="*/ 9 w 14"/>
                <a:gd name="T11" fmla="*/ 7 h 7"/>
                <a:gd name="T12" fmla="*/ 12 w 14"/>
                <a:gd name="T13" fmla="*/ 6 h 7"/>
                <a:gd name="T14" fmla="*/ 14 w 14"/>
                <a:gd name="T15" fmla="*/ 4 h 7"/>
                <a:gd name="T16" fmla="*/ 14 w 14"/>
                <a:gd name="T17" fmla="*/ 0 h 7"/>
                <a:gd name="T18" fmla="*/ 0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5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6" name="Freeform 212"/>
            <p:cNvSpPr>
              <a:spLocks/>
            </p:cNvSpPr>
            <p:nvPr/>
          </p:nvSpPr>
          <p:spPr bwMode="auto">
            <a:xfrm>
              <a:off x="2934" y="2364"/>
              <a:ext cx="14" cy="207"/>
            </a:xfrm>
            <a:custGeom>
              <a:avLst/>
              <a:gdLst>
                <a:gd name="T0" fmla="*/ 14 w 14"/>
                <a:gd name="T1" fmla="*/ 7 h 207"/>
                <a:gd name="T2" fmla="*/ 0 w 14"/>
                <a:gd name="T3" fmla="*/ 7 h 207"/>
                <a:gd name="T4" fmla="*/ 0 w 14"/>
                <a:gd name="T5" fmla="*/ 207 h 207"/>
                <a:gd name="T6" fmla="*/ 14 w 14"/>
                <a:gd name="T7" fmla="*/ 207 h 207"/>
                <a:gd name="T8" fmla="*/ 14 w 14"/>
                <a:gd name="T9" fmla="*/ 7 h 207"/>
                <a:gd name="T10" fmla="*/ 0 w 14"/>
                <a:gd name="T11" fmla="*/ 7 h 207"/>
                <a:gd name="T12" fmla="*/ 14 w 14"/>
                <a:gd name="T13" fmla="*/ 7 h 207"/>
                <a:gd name="T14" fmla="*/ 14 w 14"/>
                <a:gd name="T15" fmla="*/ 6 h 207"/>
                <a:gd name="T16" fmla="*/ 12 w 14"/>
                <a:gd name="T17" fmla="*/ 2 h 207"/>
                <a:gd name="T18" fmla="*/ 10 w 14"/>
                <a:gd name="T19" fmla="*/ 2 h 207"/>
                <a:gd name="T20" fmla="*/ 7 w 14"/>
                <a:gd name="T21" fmla="*/ 0 h 207"/>
                <a:gd name="T22" fmla="*/ 5 w 14"/>
                <a:gd name="T23" fmla="*/ 2 h 207"/>
                <a:gd name="T24" fmla="*/ 3 w 14"/>
                <a:gd name="T25" fmla="*/ 2 h 207"/>
                <a:gd name="T26" fmla="*/ 2 w 14"/>
                <a:gd name="T27" fmla="*/ 6 h 207"/>
                <a:gd name="T28" fmla="*/ 0 w 14"/>
                <a:gd name="T29" fmla="*/ 7 h 207"/>
                <a:gd name="T30" fmla="*/ 14 w 14"/>
                <a:gd name="T3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07">
                  <a:moveTo>
                    <a:pt x="14" y="7"/>
                  </a:moveTo>
                  <a:lnTo>
                    <a:pt x="0" y="7"/>
                  </a:lnTo>
                  <a:lnTo>
                    <a:pt x="0" y="207"/>
                  </a:lnTo>
                  <a:lnTo>
                    <a:pt x="14" y="207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6"/>
                  </a:lnTo>
                  <a:lnTo>
                    <a:pt x="0" y="7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7" name="Freeform 213"/>
            <p:cNvSpPr>
              <a:spLocks/>
            </p:cNvSpPr>
            <p:nvPr/>
          </p:nvSpPr>
          <p:spPr bwMode="auto">
            <a:xfrm>
              <a:off x="2934" y="2371"/>
              <a:ext cx="14" cy="11"/>
            </a:xfrm>
            <a:custGeom>
              <a:avLst/>
              <a:gdLst>
                <a:gd name="T0" fmla="*/ 0 w 14"/>
                <a:gd name="T1" fmla="*/ 4 h 11"/>
                <a:gd name="T2" fmla="*/ 14 w 14"/>
                <a:gd name="T3" fmla="*/ 4 h 11"/>
                <a:gd name="T4" fmla="*/ 14 w 14"/>
                <a:gd name="T5" fmla="*/ 0 h 11"/>
                <a:gd name="T6" fmla="*/ 0 w 14"/>
                <a:gd name="T7" fmla="*/ 0 h 11"/>
                <a:gd name="T8" fmla="*/ 0 w 14"/>
                <a:gd name="T9" fmla="*/ 4 h 11"/>
                <a:gd name="T10" fmla="*/ 14 w 14"/>
                <a:gd name="T11" fmla="*/ 4 h 11"/>
                <a:gd name="T12" fmla="*/ 0 w 14"/>
                <a:gd name="T13" fmla="*/ 4 h 11"/>
                <a:gd name="T14" fmla="*/ 2 w 14"/>
                <a:gd name="T15" fmla="*/ 6 h 11"/>
                <a:gd name="T16" fmla="*/ 3 w 14"/>
                <a:gd name="T17" fmla="*/ 9 h 11"/>
                <a:gd name="T18" fmla="*/ 5 w 14"/>
                <a:gd name="T19" fmla="*/ 9 h 11"/>
                <a:gd name="T20" fmla="*/ 7 w 14"/>
                <a:gd name="T21" fmla="*/ 11 h 11"/>
                <a:gd name="T22" fmla="*/ 10 w 14"/>
                <a:gd name="T23" fmla="*/ 9 h 11"/>
                <a:gd name="T24" fmla="*/ 12 w 14"/>
                <a:gd name="T25" fmla="*/ 9 h 11"/>
                <a:gd name="T26" fmla="*/ 14 w 14"/>
                <a:gd name="T27" fmla="*/ 6 h 11"/>
                <a:gd name="T28" fmla="*/ 14 w 14"/>
                <a:gd name="T29" fmla="*/ 4 h 11"/>
                <a:gd name="T30" fmla="*/ 0 w 14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0" y="4"/>
                  </a:moveTo>
                  <a:lnTo>
                    <a:pt x="14" y="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4" y="4"/>
                  </a:lnTo>
                  <a:lnTo>
                    <a:pt x="0" y="4"/>
                  </a:lnTo>
                  <a:lnTo>
                    <a:pt x="2" y="6"/>
                  </a:lnTo>
                  <a:lnTo>
                    <a:pt x="3" y="9"/>
                  </a:lnTo>
                  <a:lnTo>
                    <a:pt x="5" y="9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8" name="Freeform 214"/>
            <p:cNvSpPr>
              <a:spLocks/>
            </p:cNvSpPr>
            <p:nvPr/>
          </p:nvSpPr>
          <p:spPr bwMode="auto">
            <a:xfrm>
              <a:off x="2934" y="1503"/>
              <a:ext cx="14" cy="872"/>
            </a:xfrm>
            <a:custGeom>
              <a:avLst/>
              <a:gdLst>
                <a:gd name="T0" fmla="*/ 7 w 14"/>
                <a:gd name="T1" fmla="*/ 0 h 872"/>
                <a:gd name="T2" fmla="*/ 0 w 14"/>
                <a:gd name="T3" fmla="*/ 7 h 872"/>
                <a:gd name="T4" fmla="*/ 0 w 14"/>
                <a:gd name="T5" fmla="*/ 872 h 872"/>
                <a:gd name="T6" fmla="*/ 14 w 14"/>
                <a:gd name="T7" fmla="*/ 872 h 872"/>
                <a:gd name="T8" fmla="*/ 14 w 14"/>
                <a:gd name="T9" fmla="*/ 7 h 872"/>
                <a:gd name="T10" fmla="*/ 7 w 14"/>
                <a:gd name="T11" fmla="*/ 14 h 872"/>
                <a:gd name="T12" fmla="*/ 14 w 14"/>
                <a:gd name="T13" fmla="*/ 7 h 872"/>
                <a:gd name="T14" fmla="*/ 14 w 14"/>
                <a:gd name="T15" fmla="*/ 5 h 872"/>
                <a:gd name="T16" fmla="*/ 12 w 14"/>
                <a:gd name="T17" fmla="*/ 1 h 872"/>
                <a:gd name="T18" fmla="*/ 9 w 14"/>
                <a:gd name="T19" fmla="*/ 1 h 872"/>
                <a:gd name="T20" fmla="*/ 7 w 14"/>
                <a:gd name="T21" fmla="*/ 0 h 872"/>
                <a:gd name="T22" fmla="*/ 5 w 14"/>
                <a:gd name="T23" fmla="*/ 1 h 872"/>
                <a:gd name="T24" fmla="*/ 2 w 14"/>
                <a:gd name="T25" fmla="*/ 1 h 872"/>
                <a:gd name="T26" fmla="*/ 0 w 14"/>
                <a:gd name="T27" fmla="*/ 5 h 872"/>
                <a:gd name="T28" fmla="*/ 0 w 14"/>
                <a:gd name="T29" fmla="*/ 7 h 872"/>
                <a:gd name="T30" fmla="*/ 7 w 14"/>
                <a:gd name="T31" fmla="*/ 0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872">
                  <a:moveTo>
                    <a:pt x="7" y="0"/>
                  </a:moveTo>
                  <a:lnTo>
                    <a:pt x="0" y="7"/>
                  </a:lnTo>
                  <a:lnTo>
                    <a:pt x="0" y="872"/>
                  </a:lnTo>
                  <a:lnTo>
                    <a:pt x="14" y="872"/>
                  </a:lnTo>
                  <a:lnTo>
                    <a:pt x="14" y="7"/>
                  </a:lnTo>
                  <a:lnTo>
                    <a:pt x="7" y="14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1"/>
                  </a:lnTo>
                  <a:lnTo>
                    <a:pt x="2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9" name="Freeform 215"/>
            <p:cNvSpPr>
              <a:spLocks/>
            </p:cNvSpPr>
            <p:nvPr/>
          </p:nvSpPr>
          <p:spPr bwMode="auto">
            <a:xfrm>
              <a:off x="2941" y="1503"/>
              <a:ext cx="381" cy="14"/>
            </a:xfrm>
            <a:custGeom>
              <a:avLst/>
              <a:gdLst>
                <a:gd name="T0" fmla="*/ 379 w 381"/>
                <a:gd name="T1" fmla="*/ 1 h 14"/>
                <a:gd name="T2" fmla="*/ 374 w 381"/>
                <a:gd name="T3" fmla="*/ 0 h 14"/>
                <a:gd name="T4" fmla="*/ 0 w 381"/>
                <a:gd name="T5" fmla="*/ 0 h 14"/>
                <a:gd name="T6" fmla="*/ 0 w 381"/>
                <a:gd name="T7" fmla="*/ 14 h 14"/>
                <a:gd name="T8" fmla="*/ 374 w 381"/>
                <a:gd name="T9" fmla="*/ 14 h 14"/>
                <a:gd name="T10" fmla="*/ 368 w 381"/>
                <a:gd name="T11" fmla="*/ 12 h 14"/>
                <a:gd name="T12" fmla="*/ 374 w 381"/>
                <a:gd name="T13" fmla="*/ 14 h 14"/>
                <a:gd name="T14" fmla="*/ 377 w 381"/>
                <a:gd name="T15" fmla="*/ 12 h 14"/>
                <a:gd name="T16" fmla="*/ 379 w 381"/>
                <a:gd name="T17" fmla="*/ 12 h 14"/>
                <a:gd name="T18" fmla="*/ 381 w 381"/>
                <a:gd name="T19" fmla="*/ 8 h 14"/>
                <a:gd name="T20" fmla="*/ 381 w 381"/>
                <a:gd name="T21" fmla="*/ 7 h 14"/>
                <a:gd name="T22" fmla="*/ 381 w 381"/>
                <a:gd name="T23" fmla="*/ 3 h 14"/>
                <a:gd name="T24" fmla="*/ 379 w 381"/>
                <a:gd name="T25" fmla="*/ 1 h 14"/>
                <a:gd name="T26" fmla="*/ 377 w 381"/>
                <a:gd name="T27" fmla="*/ 0 h 14"/>
                <a:gd name="T28" fmla="*/ 374 w 381"/>
                <a:gd name="T29" fmla="*/ 0 h 14"/>
                <a:gd name="T30" fmla="*/ 379 w 381"/>
                <a:gd name="T3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1" h="14">
                  <a:moveTo>
                    <a:pt x="379" y="1"/>
                  </a:moveTo>
                  <a:lnTo>
                    <a:pt x="374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374" y="14"/>
                  </a:lnTo>
                  <a:lnTo>
                    <a:pt x="368" y="12"/>
                  </a:lnTo>
                  <a:lnTo>
                    <a:pt x="374" y="14"/>
                  </a:lnTo>
                  <a:lnTo>
                    <a:pt x="377" y="12"/>
                  </a:lnTo>
                  <a:lnTo>
                    <a:pt x="379" y="12"/>
                  </a:lnTo>
                  <a:lnTo>
                    <a:pt x="381" y="8"/>
                  </a:lnTo>
                  <a:lnTo>
                    <a:pt x="381" y="7"/>
                  </a:lnTo>
                  <a:lnTo>
                    <a:pt x="381" y="3"/>
                  </a:lnTo>
                  <a:lnTo>
                    <a:pt x="379" y="1"/>
                  </a:lnTo>
                  <a:lnTo>
                    <a:pt x="377" y="0"/>
                  </a:lnTo>
                  <a:lnTo>
                    <a:pt x="374" y="0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0" name="Freeform 216"/>
            <p:cNvSpPr>
              <a:spLocks/>
            </p:cNvSpPr>
            <p:nvPr/>
          </p:nvSpPr>
          <p:spPr bwMode="auto">
            <a:xfrm>
              <a:off x="3309" y="1504"/>
              <a:ext cx="123" cy="128"/>
            </a:xfrm>
            <a:custGeom>
              <a:avLst/>
              <a:gdLst>
                <a:gd name="T0" fmla="*/ 118 w 123"/>
                <a:gd name="T1" fmla="*/ 123 h 128"/>
                <a:gd name="T2" fmla="*/ 123 w 123"/>
                <a:gd name="T3" fmla="*/ 118 h 128"/>
                <a:gd name="T4" fmla="*/ 11 w 123"/>
                <a:gd name="T5" fmla="*/ 0 h 128"/>
                <a:gd name="T6" fmla="*/ 0 w 123"/>
                <a:gd name="T7" fmla="*/ 11 h 128"/>
                <a:gd name="T8" fmla="*/ 114 w 123"/>
                <a:gd name="T9" fmla="*/ 128 h 128"/>
                <a:gd name="T10" fmla="*/ 118 w 123"/>
                <a:gd name="T11" fmla="*/ 12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" h="128">
                  <a:moveTo>
                    <a:pt x="118" y="123"/>
                  </a:moveTo>
                  <a:lnTo>
                    <a:pt x="123" y="118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4" y="128"/>
                  </a:lnTo>
                  <a:lnTo>
                    <a:pt x="118" y="12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1" name="Freeform 217"/>
            <p:cNvSpPr>
              <a:spLocks/>
            </p:cNvSpPr>
            <p:nvPr/>
          </p:nvSpPr>
          <p:spPr bwMode="auto">
            <a:xfrm>
              <a:off x="3364" y="1564"/>
              <a:ext cx="98" cy="98"/>
            </a:xfrm>
            <a:custGeom>
              <a:avLst/>
              <a:gdLst>
                <a:gd name="T0" fmla="*/ 98 w 98"/>
                <a:gd name="T1" fmla="*/ 98 h 98"/>
                <a:gd name="T2" fmla="*/ 59 w 98"/>
                <a:gd name="T3" fmla="*/ 0 h 98"/>
                <a:gd name="T4" fmla="*/ 59 w 98"/>
                <a:gd name="T5" fmla="*/ 0 h 98"/>
                <a:gd name="T6" fmla="*/ 59 w 98"/>
                <a:gd name="T7" fmla="*/ 4 h 98"/>
                <a:gd name="T8" fmla="*/ 58 w 98"/>
                <a:gd name="T9" fmla="*/ 5 h 98"/>
                <a:gd name="T10" fmla="*/ 58 w 98"/>
                <a:gd name="T11" fmla="*/ 9 h 98"/>
                <a:gd name="T12" fmla="*/ 56 w 98"/>
                <a:gd name="T13" fmla="*/ 11 h 98"/>
                <a:gd name="T14" fmla="*/ 54 w 98"/>
                <a:gd name="T15" fmla="*/ 12 h 98"/>
                <a:gd name="T16" fmla="*/ 54 w 98"/>
                <a:gd name="T17" fmla="*/ 16 h 98"/>
                <a:gd name="T18" fmla="*/ 52 w 98"/>
                <a:gd name="T19" fmla="*/ 18 h 98"/>
                <a:gd name="T20" fmla="*/ 51 w 98"/>
                <a:gd name="T21" fmla="*/ 19 h 98"/>
                <a:gd name="T22" fmla="*/ 49 w 98"/>
                <a:gd name="T23" fmla="*/ 23 h 98"/>
                <a:gd name="T24" fmla="*/ 47 w 98"/>
                <a:gd name="T25" fmla="*/ 25 h 98"/>
                <a:gd name="T26" fmla="*/ 45 w 98"/>
                <a:gd name="T27" fmla="*/ 26 h 98"/>
                <a:gd name="T28" fmla="*/ 45 w 98"/>
                <a:gd name="T29" fmla="*/ 28 h 98"/>
                <a:gd name="T30" fmla="*/ 44 w 98"/>
                <a:gd name="T31" fmla="*/ 30 h 98"/>
                <a:gd name="T32" fmla="*/ 42 w 98"/>
                <a:gd name="T33" fmla="*/ 33 h 98"/>
                <a:gd name="T34" fmla="*/ 40 w 98"/>
                <a:gd name="T35" fmla="*/ 35 h 98"/>
                <a:gd name="T36" fmla="*/ 38 w 98"/>
                <a:gd name="T37" fmla="*/ 37 h 98"/>
                <a:gd name="T38" fmla="*/ 35 w 98"/>
                <a:gd name="T39" fmla="*/ 39 h 98"/>
                <a:gd name="T40" fmla="*/ 33 w 98"/>
                <a:gd name="T41" fmla="*/ 40 h 98"/>
                <a:gd name="T42" fmla="*/ 31 w 98"/>
                <a:gd name="T43" fmla="*/ 42 h 98"/>
                <a:gd name="T44" fmla="*/ 29 w 98"/>
                <a:gd name="T45" fmla="*/ 42 h 98"/>
                <a:gd name="T46" fmla="*/ 28 w 98"/>
                <a:gd name="T47" fmla="*/ 44 h 98"/>
                <a:gd name="T48" fmla="*/ 26 w 98"/>
                <a:gd name="T49" fmla="*/ 46 h 98"/>
                <a:gd name="T50" fmla="*/ 22 w 98"/>
                <a:gd name="T51" fmla="*/ 47 h 98"/>
                <a:gd name="T52" fmla="*/ 21 w 98"/>
                <a:gd name="T53" fmla="*/ 49 h 98"/>
                <a:gd name="T54" fmla="*/ 19 w 98"/>
                <a:gd name="T55" fmla="*/ 51 h 98"/>
                <a:gd name="T56" fmla="*/ 15 w 98"/>
                <a:gd name="T57" fmla="*/ 51 h 98"/>
                <a:gd name="T58" fmla="*/ 14 w 98"/>
                <a:gd name="T59" fmla="*/ 53 h 98"/>
                <a:gd name="T60" fmla="*/ 10 w 98"/>
                <a:gd name="T61" fmla="*/ 54 h 98"/>
                <a:gd name="T62" fmla="*/ 8 w 98"/>
                <a:gd name="T63" fmla="*/ 54 h 98"/>
                <a:gd name="T64" fmla="*/ 5 w 98"/>
                <a:gd name="T65" fmla="*/ 56 h 98"/>
                <a:gd name="T66" fmla="*/ 3 w 98"/>
                <a:gd name="T67" fmla="*/ 56 h 98"/>
                <a:gd name="T68" fmla="*/ 0 w 98"/>
                <a:gd name="T69" fmla="*/ 58 h 98"/>
                <a:gd name="T70" fmla="*/ 98 w 98"/>
                <a:gd name="T71" fmla="*/ 98 h 98"/>
                <a:gd name="T72" fmla="*/ 98 w 98"/>
                <a:gd name="T7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8" h="98">
                  <a:moveTo>
                    <a:pt x="98" y="98"/>
                  </a:moveTo>
                  <a:lnTo>
                    <a:pt x="59" y="0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58" y="5"/>
                  </a:lnTo>
                  <a:lnTo>
                    <a:pt x="58" y="9"/>
                  </a:lnTo>
                  <a:lnTo>
                    <a:pt x="56" y="11"/>
                  </a:lnTo>
                  <a:lnTo>
                    <a:pt x="54" y="12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51" y="19"/>
                  </a:lnTo>
                  <a:lnTo>
                    <a:pt x="49" y="23"/>
                  </a:lnTo>
                  <a:lnTo>
                    <a:pt x="47" y="25"/>
                  </a:lnTo>
                  <a:lnTo>
                    <a:pt x="45" y="26"/>
                  </a:lnTo>
                  <a:lnTo>
                    <a:pt x="45" y="28"/>
                  </a:lnTo>
                  <a:lnTo>
                    <a:pt x="44" y="30"/>
                  </a:lnTo>
                  <a:lnTo>
                    <a:pt x="42" y="33"/>
                  </a:lnTo>
                  <a:lnTo>
                    <a:pt x="40" y="35"/>
                  </a:lnTo>
                  <a:lnTo>
                    <a:pt x="38" y="37"/>
                  </a:lnTo>
                  <a:lnTo>
                    <a:pt x="35" y="39"/>
                  </a:lnTo>
                  <a:lnTo>
                    <a:pt x="33" y="40"/>
                  </a:lnTo>
                  <a:lnTo>
                    <a:pt x="31" y="42"/>
                  </a:lnTo>
                  <a:lnTo>
                    <a:pt x="29" y="42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2" y="47"/>
                  </a:lnTo>
                  <a:lnTo>
                    <a:pt x="21" y="49"/>
                  </a:lnTo>
                  <a:lnTo>
                    <a:pt x="19" y="51"/>
                  </a:lnTo>
                  <a:lnTo>
                    <a:pt x="15" y="51"/>
                  </a:lnTo>
                  <a:lnTo>
                    <a:pt x="14" y="53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0" y="58"/>
                  </a:lnTo>
                  <a:lnTo>
                    <a:pt x="98" y="98"/>
                  </a:lnTo>
                  <a:lnTo>
                    <a:pt x="98" y="98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2" name="Freeform 218"/>
            <p:cNvSpPr>
              <a:spLocks/>
            </p:cNvSpPr>
            <p:nvPr/>
          </p:nvSpPr>
          <p:spPr bwMode="auto">
            <a:xfrm>
              <a:off x="3423" y="1622"/>
              <a:ext cx="11" cy="12"/>
            </a:xfrm>
            <a:custGeom>
              <a:avLst/>
              <a:gdLst>
                <a:gd name="T0" fmla="*/ 0 w 11"/>
                <a:gd name="T1" fmla="*/ 10 h 12"/>
                <a:gd name="T2" fmla="*/ 2 w 11"/>
                <a:gd name="T3" fmla="*/ 12 h 12"/>
                <a:gd name="T4" fmla="*/ 4 w 11"/>
                <a:gd name="T5" fmla="*/ 12 h 12"/>
                <a:gd name="T6" fmla="*/ 7 w 11"/>
                <a:gd name="T7" fmla="*/ 12 h 12"/>
                <a:gd name="T8" fmla="*/ 9 w 11"/>
                <a:gd name="T9" fmla="*/ 10 h 12"/>
                <a:gd name="T10" fmla="*/ 11 w 11"/>
                <a:gd name="T11" fmla="*/ 9 h 12"/>
                <a:gd name="T12" fmla="*/ 11 w 11"/>
                <a:gd name="T13" fmla="*/ 5 h 12"/>
                <a:gd name="T14" fmla="*/ 11 w 11"/>
                <a:gd name="T15" fmla="*/ 3 h 12"/>
                <a:gd name="T16" fmla="*/ 9 w 11"/>
                <a:gd name="T17" fmla="*/ 0 h 12"/>
                <a:gd name="T18" fmla="*/ 0 w 11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2">
                  <a:moveTo>
                    <a:pt x="0" y="10"/>
                  </a:moveTo>
                  <a:lnTo>
                    <a:pt x="2" y="12"/>
                  </a:lnTo>
                  <a:lnTo>
                    <a:pt x="4" y="12"/>
                  </a:lnTo>
                  <a:lnTo>
                    <a:pt x="7" y="12"/>
                  </a:lnTo>
                  <a:lnTo>
                    <a:pt x="9" y="10"/>
                  </a:lnTo>
                  <a:lnTo>
                    <a:pt x="11" y="9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9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3" name="Freeform 219"/>
            <p:cNvSpPr>
              <a:spLocks/>
            </p:cNvSpPr>
            <p:nvPr/>
          </p:nvSpPr>
          <p:spPr bwMode="auto">
            <a:xfrm>
              <a:off x="3264" y="2571"/>
              <a:ext cx="12" cy="7"/>
            </a:xfrm>
            <a:custGeom>
              <a:avLst/>
              <a:gdLst>
                <a:gd name="T0" fmla="*/ 12 w 12"/>
                <a:gd name="T1" fmla="*/ 0 h 7"/>
                <a:gd name="T2" fmla="*/ 12 w 12"/>
                <a:gd name="T3" fmla="*/ 4 h 7"/>
                <a:gd name="T4" fmla="*/ 10 w 12"/>
                <a:gd name="T5" fmla="*/ 6 h 7"/>
                <a:gd name="T6" fmla="*/ 8 w 12"/>
                <a:gd name="T7" fmla="*/ 7 h 7"/>
                <a:gd name="T8" fmla="*/ 5 w 12"/>
                <a:gd name="T9" fmla="*/ 7 h 7"/>
                <a:gd name="T10" fmla="*/ 3 w 12"/>
                <a:gd name="T11" fmla="*/ 7 h 7"/>
                <a:gd name="T12" fmla="*/ 1 w 12"/>
                <a:gd name="T13" fmla="*/ 6 h 7"/>
                <a:gd name="T14" fmla="*/ 0 w 12"/>
                <a:gd name="T15" fmla="*/ 4 h 7"/>
                <a:gd name="T16" fmla="*/ 0 w 12"/>
                <a:gd name="T17" fmla="*/ 0 h 7"/>
                <a:gd name="T18" fmla="*/ 12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12" y="4"/>
                  </a:lnTo>
                  <a:lnTo>
                    <a:pt x="10" y="6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4" name="Freeform 220"/>
            <p:cNvSpPr>
              <a:spLocks/>
            </p:cNvSpPr>
            <p:nvPr/>
          </p:nvSpPr>
          <p:spPr bwMode="auto">
            <a:xfrm>
              <a:off x="3262" y="2364"/>
              <a:ext cx="14" cy="207"/>
            </a:xfrm>
            <a:custGeom>
              <a:avLst/>
              <a:gdLst>
                <a:gd name="T0" fmla="*/ 0 w 14"/>
                <a:gd name="T1" fmla="*/ 7 h 207"/>
                <a:gd name="T2" fmla="*/ 14 w 14"/>
                <a:gd name="T3" fmla="*/ 7 h 207"/>
                <a:gd name="T4" fmla="*/ 14 w 14"/>
                <a:gd name="T5" fmla="*/ 207 h 207"/>
                <a:gd name="T6" fmla="*/ 2 w 14"/>
                <a:gd name="T7" fmla="*/ 207 h 207"/>
                <a:gd name="T8" fmla="*/ 0 w 14"/>
                <a:gd name="T9" fmla="*/ 7 h 207"/>
                <a:gd name="T10" fmla="*/ 14 w 14"/>
                <a:gd name="T11" fmla="*/ 7 h 207"/>
                <a:gd name="T12" fmla="*/ 0 w 14"/>
                <a:gd name="T13" fmla="*/ 7 h 207"/>
                <a:gd name="T14" fmla="*/ 2 w 14"/>
                <a:gd name="T15" fmla="*/ 6 h 207"/>
                <a:gd name="T16" fmla="*/ 2 w 14"/>
                <a:gd name="T17" fmla="*/ 2 h 207"/>
                <a:gd name="T18" fmla="*/ 5 w 14"/>
                <a:gd name="T19" fmla="*/ 2 h 207"/>
                <a:gd name="T20" fmla="*/ 7 w 14"/>
                <a:gd name="T21" fmla="*/ 0 h 207"/>
                <a:gd name="T22" fmla="*/ 10 w 14"/>
                <a:gd name="T23" fmla="*/ 2 h 207"/>
                <a:gd name="T24" fmla="*/ 12 w 14"/>
                <a:gd name="T25" fmla="*/ 2 h 207"/>
                <a:gd name="T26" fmla="*/ 14 w 14"/>
                <a:gd name="T27" fmla="*/ 6 h 207"/>
                <a:gd name="T28" fmla="*/ 14 w 14"/>
                <a:gd name="T29" fmla="*/ 7 h 207"/>
                <a:gd name="T30" fmla="*/ 0 w 14"/>
                <a:gd name="T3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07">
                  <a:moveTo>
                    <a:pt x="0" y="7"/>
                  </a:moveTo>
                  <a:lnTo>
                    <a:pt x="14" y="7"/>
                  </a:lnTo>
                  <a:lnTo>
                    <a:pt x="14" y="207"/>
                  </a:lnTo>
                  <a:lnTo>
                    <a:pt x="2" y="207"/>
                  </a:lnTo>
                  <a:lnTo>
                    <a:pt x="0" y="7"/>
                  </a:lnTo>
                  <a:lnTo>
                    <a:pt x="14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5" name="Freeform 221"/>
            <p:cNvSpPr>
              <a:spLocks/>
            </p:cNvSpPr>
            <p:nvPr/>
          </p:nvSpPr>
          <p:spPr bwMode="auto">
            <a:xfrm>
              <a:off x="3262" y="2371"/>
              <a:ext cx="14" cy="11"/>
            </a:xfrm>
            <a:custGeom>
              <a:avLst/>
              <a:gdLst>
                <a:gd name="T0" fmla="*/ 14 w 14"/>
                <a:gd name="T1" fmla="*/ 4 h 11"/>
                <a:gd name="T2" fmla="*/ 0 w 14"/>
                <a:gd name="T3" fmla="*/ 4 h 11"/>
                <a:gd name="T4" fmla="*/ 0 w 14"/>
                <a:gd name="T5" fmla="*/ 0 h 11"/>
                <a:gd name="T6" fmla="*/ 14 w 14"/>
                <a:gd name="T7" fmla="*/ 0 h 11"/>
                <a:gd name="T8" fmla="*/ 14 w 14"/>
                <a:gd name="T9" fmla="*/ 4 h 11"/>
                <a:gd name="T10" fmla="*/ 0 w 14"/>
                <a:gd name="T11" fmla="*/ 4 h 11"/>
                <a:gd name="T12" fmla="*/ 14 w 14"/>
                <a:gd name="T13" fmla="*/ 4 h 11"/>
                <a:gd name="T14" fmla="*/ 14 w 14"/>
                <a:gd name="T15" fmla="*/ 6 h 11"/>
                <a:gd name="T16" fmla="*/ 12 w 14"/>
                <a:gd name="T17" fmla="*/ 9 h 11"/>
                <a:gd name="T18" fmla="*/ 10 w 14"/>
                <a:gd name="T19" fmla="*/ 9 h 11"/>
                <a:gd name="T20" fmla="*/ 7 w 14"/>
                <a:gd name="T21" fmla="*/ 11 h 11"/>
                <a:gd name="T22" fmla="*/ 5 w 14"/>
                <a:gd name="T23" fmla="*/ 9 h 11"/>
                <a:gd name="T24" fmla="*/ 2 w 14"/>
                <a:gd name="T25" fmla="*/ 9 h 11"/>
                <a:gd name="T26" fmla="*/ 2 w 14"/>
                <a:gd name="T27" fmla="*/ 6 h 11"/>
                <a:gd name="T28" fmla="*/ 0 w 14"/>
                <a:gd name="T29" fmla="*/ 4 h 11"/>
                <a:gd name="T30" fmla="*/ 14 w 14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9"/>
                  </a:lnTo>
                  <a:lnTo>
                    <a:pt x="10" y="9"/>
                  </a:lnTo>
                  <a:lnTo>
                    <a:pt x="7" y="11"/>
                  </a:lnTo>
                  <a:lnTo>
                    <a:pt x="5" y="9"/>
                  </a:lnTo>
                  <a:lnTo>
                    <a:pt x="2" y="9"/>
                  </a:lnTo>
                  <a:lnTo>
                    <a:pt x="2" y="6"/>
                  </a:lnTo>
                  <a:lnTo>
                    <a:pt x="0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6" name="Freeform 222"/>
            <p:cNvSpPr>
              <a:spLocks/>
            </p:cNvSpPr>
            <p:nvPr/>
          </p:nvSpPr>
          <p:spPr bwMode="auto">
            <a:xfrm>
              <a:off x="3262" y="2226"/>
              <a:ext cx="14" cy="149"/>
            </a:xfrm>
            <a:custGeom>
              <a:avLst/>
              <a:gdLst>
                <a:gd name="T0" fmla="*/ 14 w 14"/>
                <a:gd name="T1" fmla="*/ 10 h 149"/>
                <a:gd name="T2" fmla="*/ 14 w 14"/>
                <a:gd name="T3" fmla="*/ 7 h 149"/>
                <a:gd name="T4" fmla="*/ 14 w 14"/>
                <a:gd name="T5" fmla="*/ 149 h 149"/>
                <a:gd name="T6" fmla="*/ 0 w 14"/>
                <a:gd name="T7" fmla="*/ 149 h 149"/>
                <a:gd name="T8" fmla="*/ 2 w 14"/>
                <a:gd name="T9" fmla="*/ 7 h 149"/>
                <a:gd name="T10" fmla="*/ 2 w 14"/>
                <a:gd name="T11" fmla="*/ 1 h 149"/>
                <a:gd name="T12" fmla="*/ 2 w 14"/>
                <a:gd name="T13" fmla="*/ 7 h 149"/>
                <a:gd name="T14" fmla="*/ 2 w 14"/>
                <a:gd name="T15" fmla="*/ 3 h 149"/>
                <a:gd name="T16" fmla="*/ 3 w 14"/>
                <a:gd name="T17" fmla="*/ 1 h 149"/>
                <a:gd name="T18" fmla="*/ 5 w 14"/>
                <a:gd name="T19" fmla="*/ 0 h 149"/>
                <a:gd name="T20" fmla="*/ 7 w 14"/>
                <a:gd name="T21" fmla="*/ 0 h 149"/>
                <a:gd name="T22" fmla="*/ 10 w 14"/>
                <a:gd name="T23" fmla="*/ 0 h 149"/>
                <a:gd name="T24" fmla="*/ 12 w 14"/>
                <a:gd name="T25" fmla="*/ 1 h 149"/>
                <a:gd name="T26" fmla="*/ 14 w 14"/>
                <a:gd name="T27" fmla="*/ 3 h 149"/>
                <a:gd name="T28" fmla="*/ 14 w 14"/>
                <a:gd name="T29" fmla="*/ 7 h 149"/>
                <a:gd name="T30" fmla="*/ 14 w 14"/>
                <a:gd name="T31" fmla="*/ 1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9">
                  <a:moveTo>
                    <a:pt x="14" y="10"/>
                  </a:moveTo>
                  <a:lnTo>
                    <a:pt x="14" y="7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2" y="7"/>
                  </a:lnTo>
                  <a:lnTo>
                    <a:pt x="2" y="1"/>
                  </a:lnTo>
                  <a:lnTo>
                    <a:pt x="2" y="7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4" y="1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7" name="Freeform 223"/>
            <p:cNvSpPr>
              <a:spLocks/>
            </p:cNvSpPr>
            <p:nvPr/>
          </p:nvSpPr>
          <p:spPr bwMode="auto">
            <a:xfrm>
              <a:off x="3264" y="2024"/>
              <a:ext cx="173" cy="212"/>
            </a:xfrm>
            <a:custGeom>
              <a:avLst/>
              <a:gdLst>
                <a:gd name="T0" fmla="*/ 168 w 173"/>
                <a:gd name="T1" fmla="*/ 5 h 212"/>
                <a:gd name="T2" fmla="*/ 173 w 173"/>
                <a:gd name="T3" fmla="*/ 9 h 212"/>
                <a:gd name="T4" fmla="*/ 12 w 173"/>
                <a:gd name="T5" fmla="*/ 212 h 212"/>
                <a:gd name="T6" fmla="*/ 0 w 173"/>
                <a:gd name="T7" fmla="*/ 203 h 212"/>
                <a:gd name="T8" fmla="*/ 163 w 173"/>
                <a:gd name="T9" fmla="*/ 0 h 212"/>
                <a:gd name="T10" fmla="*/ 168 w 173"/>
                <a:gd name="T11" fmla="*/ 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212">
                  <a:moveTo>
                    <a:pt x="168" y="5"/>
                  </a:moveTo>
                  <a:lnTo>
                    <a:pt x="173" y="9"/>
                  </a:lnTo>
                  <a:lnTo>
                    <a:pt x="12" y="212"/>
                  </a:lnTo>
                  <a:lnTo>
                    <a:pt x="0" y="203"/>
                  </a:lnTo>
                  <a:lnTo>
                    <a:pt x="163" y="0"/>
                  </a:lnTo>
                  <a:lnTo>
                    <a:pt x="168" y="5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8" name="Freeform 224"/>
            <p:cNvSpPr>
              <a:spLocks/>
            </p:cNvSpPr>
            <p:nvPr/>
          </p:nvSpPr>
          <p:spPr bwMode="auto">
            <a:xfrm>
              <a:off x="3369" y="1990"/>
              <a:ext cx="93" cy="102"/>
            </a:xfrm>
            <a:custGeom>
              <a:avLst/>
              <a:gdLst>
                <a:gd name="T0" fmla="*/ 93 w 93"/>
                <a:gd name="T1" fmla="*/ 0 h 102"/>
                <a:gd name="T2" fmla="*/ 0 w 93"/>
                <a:gd name="T3" fmla="*/ 50 h 102"/>
                <a:gd name="T4" fmla="*/ 0 w 93"/>
                <a:gd name="T5" fmla="*/ 50 h 102"/>
                <a:gd name="T6" fmla="*/ 3 w 93"/>
                <a:gd name="T7" fmla="*/ 51 h 102"/>
                <a:gd name="T8" fmla="*/ 7 w 93"/>
                <a:gd name="T9" fmla="*/ 51 h 102"/>
                <a:gd name="T10" fmla="*/ 9 w 93"/>
                <a:gd name="T11" fmla="*/ 51 h 102"/>
                <a:gd name="T12" fmla="*/ 12 w 93"/>
                <a:gd name="T13" fmla="*/ 53 h 102"/>
                <a:gd name="T14" fmla="*/ 14 w 93"/>
                <a:gd name="T15" fmla="*/ 53 h 102"/>
                <a:gd name="T16" fmla="*/ 17 w 93"/>
                <a:gd name="T17" fmla="*/ 55 h 102"/>
                <a:gd name="T18" fmla="*/ 19 w 93"/>
                <a:gd name="T19" fmla="*/ 57 h 102"/>
                <a:gd name="T20" fmla="*/ 21 w 93"/>
                <a:gd name="T21" fmla="*/ 57 h 102"/>
                <a:gd name="T22" fmla="*/ 24 w 93"/>
                <a:gd name="T23" fmla="*/ 58 h 102"/>
                <a:gd name="T24" fmla="*/ 26 w 93"/>
                <a:gd name="T25" fmla="*/ 58 h 102"/>
                <a:gd name="T26" fmla="*/ 30 w 93"/>
                <a:gd name="T27" fmla="*/ 60 h 102"/>
                <a:gd name="T28" fmla="*/ 31 w 93"/>
                <a:gd name="T29" fmla="*/ 62 h 102"/>
                <a:gd name="T30" fmla="*/ 33 w 93"/>
                <a:gd name="T31" fmla="*/ 64 h 102"/>
                <a:gd name="T32" fmla="*/ 35 w 93"/>
                <a:gd name="T33" fmla="*/ 65 h 102"/>
                <a:gd name="T34" fmla="*/ 37 w 93"/>
                <a:gd name="T35" fmla="*/ 65 h 102"/>
                <a:gd name="T36" fmla="*/ 40 w 93"/>
                <a:gd name="T37" fmla="*/ 67 h 102"/>
                <a:gd name="T38" fmla="*/ 42 w 93"/>
                <a:gd name="T39" fmla="*/ 69 h 102"/>
                <a:gd name="T40" fmla="*/ 44 w 93"/>
                <a:gd name="T41" fmla="*/ 71 h 102"/>
                <a:gd name="T42" fmla="*/ 46 w 93"/>
                <a:gd name="T43" fmla="*/ 72 h 102"/>
                <a:gd name="T44" fmla="*/ 47 w 93"/>
                <a:gd name="T45" fmla="*/ 74 h 102"/>
                <a:gd name="T46" fmla="*/ 49 w 93"/>
                <a:gd name="T47" fmla="*/ 76 h 102"/>
                <a:gd name="T48" fmla="*/ 51 w 93"/>
                <a:gd name="T49" fmla="*/ 78 h 102"/>
                <a:gd name="T50" fmla="*/ 53 w 93"/>
                <a:gd name="T51" fmla="*/ 81 h 102"/>
                <a:gd name="T52" fmla="*/ 54 w 93"/>
                <a:gd name="T53" fmla="*/ 83 h 102"/>
                <a:gd name="T54" fmla="*/ 56 w 93"/>
                <a:gd name="T55" fmla="*/ 85 h 102"/>
                <a:gd name="T56" fmla="*/ 58 w 93"/>
                <a:gd name="T57" fmla="*/ 86 h 102"/>
                <a:gd name="T58" fmla="*/ 60 w 93"/>
                <a:gd name="T59" fmla="*/ 90 h 102"/>
                <a:gd name="T60" fmla="*/ 60 w 93"/>
                <a:gd name="T61" fmla="*/ 92 h 102"/>
                <a:gd name="T62" fmla="*/ 61 w 93"/>
                <a:gd name="T63" fmla="*/ 93 h 102"/>
                <a:gd name="T64" fmla="*/ 63 w 93"/>
                <a:gd name="T65" fmla="*/ 97 h 102"/>
                <a:gd name="T66" fmla="*/ 65 w 93"/>
                <a:gd name="T67" fmla="*/ 99 h 102"/>
                <a:gd name="T68" fmla="*/ 65 w 93"/>
                <a:gd name="T69" fmla="*/ 102 h 102"/>
                <a:gd name="T70" fmla="*/ 93 w 93"/>
                <a:gd name="T71" fmla="*/ 0 h 102"/>
                <a:gd name="T72" fmla="*/ 93 w 93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02">
                  <a:moveTo>
                    <a:pt x="93" y="0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3" y="51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2" y="53"/>
                  </a:lnTo>
                  <a:lnTo>
                    <a:pt x="14" y="53"/>
                  </a:lnTo>
                  <a:lnTo>
                    <a:pt x="17" y="55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30" y="60"/>
                  </a:lnTo>
                  <a:lnTo>
                    <a:pt x="31" y="62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7" y="65"/>
                  </a:lnTo>
                  <a:lnTo>
                    <a:pt x="40" y="67"/>
                  </a:lnTo>
                  <a:lnTo>
                    <a:pt x="42" y="69"/>
                  </a:lnTo>
                  <a:lnTo>
                    <a:pt x="44" y="71"/>
                  </a:lnTo>
                  <a:lnTo>
                    <a:pt x="46" y="72"/>
                  </a:lnTo>
                  <a:lnTo>
                    <a:pt x="47" y="74"/>
                  </a:lnTo>
                  <a:lnTo>
                    <a:pt x="49" y="76"/>
                  </a:lnTo>
                  <a:lnTo>
                    <a:pt x="51" y="78"/>
                  </a:lnTo>
                  <a:lnTo>
                    <a:pt x="53" y="81"/>
                  </a:lnTo>
                  <a:lnTo>
                    <a:pt x="54" y="83"/>
                  </a:lnTo>
                  <a:lnTo>
                    <a:pt x="56" y="85"/>
                  </a:lnTo>
                  <a:lnTo>
                    <a:pt x="58" y="86"/>
                  </a:lnTo>
                  <a:lnTo>
                    <a:pt x="60" y="90"/>
                  </a:lnTo>
                  <a:lnTo>
                    <a:pt x="60" y="92"/>
                  </a:lnTo>
                  <a:lnTo>
                    <a:pt x="61" y="93"/>
                  </a:lnTo>
                  <a:lnTo>
                    <a:pt x="63" y="97"/>
                  </a:lnTo>
                  <a:lnTo>
                    <a:pt x="65" y="99"/>
                  </a:lnTo>
                  <a:lnTo>
                    <a:pt x="65" y="102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29" name="Freeform 225"/>
            <p:cNvSpPr>
              <a:spLocks/>
            </p:cNvSpPr>
            <p:nvPr/>
          </p:nvSpPr>
          <p:spPr bwMode="auto">
            <a:xfrm>
              <a:off x="3427" y="2022"/>
              <a:ext cx="12" cy="11"/>
            </a:xfrm>
            <a:custGeom>
              <a:avLst/>
              <a:gdLst>
                <a:gd name="T0" fmla="*/ 0 w 12"/>
                <a:gd name="T1" fmla="*/ 2 h 11"/>
                <a:gd name="T2" fmla="*/ 2 w 12"/>
                <a:gd name="T3" fmla="*/ 0 h 11"/>
                <a:gd name="T4" fmla="*/ 5 w 12"/>
                <a:gd name="T5" fmla="*/ 0 h 11"/>
                <a:gd name="T6" fmla="*/ 7 w 12"/>
                <a:gd name="T7" fmla="*/ 0 h 11"/>
                <a:gd name="T8" fmla="*/ 9 w 12"/>
                <a:gd name="T9" fmla="*/ 0 h 11"/>
                <a:gd name="T10" fmla="*/ 10 w 12"/>
                <a:gd name="T11" fmla="*/ 4 h 11"/>
                <a:gd name="T12" fmla="*/ 12 w 12"/>
                <a:gd name="T13" fmla="*/ 5 h 11"/>
                <a:gd name="T14" fmla="*/ 12 w 12"/>
                <a:gd name="T15" fmla="*/ 7 h 11"/>
                <a:gd name="T16" fmla="*/ 10 w 12"/>
                <a:gd name="T17" fmla="*/ 11 h 11"/>
                <a:gd name="T18" fmla="*/ 0 w 12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1">
                  <a:moveTo>
                    <a:pt x="0" y="2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4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0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0" name="Freeform 226"/>
            <p:cNvSpPr>
              <a:spLocks/>
            </p:cNvSpPr>
            <p:nvPr/>
          </p:nvSpPr>
          <p:spPr bwMode="auto">
            <a:xfrm>
              <a:off x="3479" y="2570"/>
              <a:ext cx="507" cy="687"/>
            </a:xfrm>
            <a:custGeom>
              <a:avLst/>
              <a:gdLst>
                <a:gd name="T0" fmla="*/ 72 w 507"/>
                <a:gd name="T1" fmla="*/ 0 h 687"/>
                <a:gd name="T2" fmla="*/ 436 w 507"/>
                <a:gd name="T3" fmla="*/ 0 h 687"/>
                <a:gd name="T4" fmla="*/ 451 w 507"/>
                <a:gd name="T5" fmla="*/ 1 h 687"/>
                <a:gd name="T6" fmla="*/ 464 w 507"/>
                <a:gd name="T7" fmla="*/ 5 h 687"/>
                <a:gd name="T8" fmla="*/ 476 w 507"/>
                <a:gd name="T9" fmla="*/ 12 h 687"/>
                <a:gd name="T10" fmla="*/ 486 w 507"/>
                <a:gd name="T11" fmla="*/ 21 h 687"/>
                <a:gd name="T12" fmla="*/ 495 w 507"/>
                <a:gd name="T13" fmla="*/ 31 h 687"/>
                <a:gd name="T14" fmla="*/ 502 w 507"/>
                <a:gd name="T15" fmla="*/ 43 h 687"/>
                <a:gd name="T16" fmla="*/ 506 w 507"/>
                <a:gd name="T17" fmla="*/ 56 h 687"/>
                <a:gd name="T18" fmla="*/ 507 w 507"/>
                <a:gd name="T19" fmla="*/ 72 h 687"/>
                <a:gd name="T20" fmla="*/ 507 w 507"/>
                <a:gd name="T21" fmla="*/ 616 h 687"/>
                <a:gd name="T22" fmla="*/ 506 w 507"/>
                <a:gd name="T23" fmla="*/ 630 h 687"/>
                <a:gd name="T24" fmla="*/ 502 w 507"/>
                <a:gd name="T25" fmla="*/ 644 h 687"/>
                <a:gd name="T26" fmla="*/ 495 w 507"/>
                <a:gd name="T27" fmla="*/ 656 h 687"/>
                <a:gd name="T28" fmla="*/ 486 w 507"/>
                <a:gd name="T29" fmla="*/ 666 h 687"/>
                <a:gd name="T30" fmla="*/ 476 w 507"/>
                <a:gd name="T31" fmla="*/ 675 h 687"/>
                <a:gd name="T32" fmla="*/ 464 w 507"/>
                <a:gd name="T33" fmla="*/ 682 h 687"/>
                <a:gd name="T34" fmla="*/ 451 w 507"/>
                <a:gd name="T35" fmla="*/ 686 h 687"/>
                <a:gd name="T36" fmla="*/ 436 w 507"/>
                <a:gd name="T37" fmla="*/ 687 h 687"/>
                <a:gd name="T38" fmla="*/ 72 w 507"/>
                <a:gd name="T39" fmla="*/ 687 h 687"/>
                <a:gd name="T40" fmla="*/ 58 w 507"/>
                <a:gd name="T41" fmla="*/ 686 h 687"/>
                <a:gd name="T42" fmla="*/ 44 w 507"/>
                <a:gd name="T43" fmla="*/ 682 h 687"/>
                <a:gd name="T44" fmla="*/ 32 w 507"/>
                <a:gd name="T45" fmla="*/ 675 h 687"/>
                <a:gd name="T46" fmla="*/ 21 w 507"/>
                <a:gd name="T47" fmla="*/ 666 h 687"/>
                <a:gd name="T48" fmla="*/ 13 w 507"/>
                <a:gd name="T49" fmla="*/ 656 h 687"/>
                <a:gd name="T50" fmla="*/ 7 w 507"/>
                <a:gd name="T51" fmla="*/ 644 h 687"/>
                <a:gd name="T52" fmla="*/ 2 w 507"/>
                <a:gd name="T53" fmla="*/ 630 h 687"/>
                <a:gd name="T54" fmla="*/ 0 w 507"/>
                <a:gd name="T55" fmla="*/ 616 h 687"/>
                <a:gd name="T56" fmla="*/ 0 w 507"/>
                <a:gd name="T57" fmla="*/ 72 h 687"/>
                <a:gd name="T58" fmla="*/ 2 w 507"/>
                <a:gd name="T59" fmla="*/ 56 h 687"/>
                <a:gd name="T60" fmla="*/ 7 w 507"/>
                <a:gd name="T61" fmla="*/ 43 h 687"/>
                <a:gd name="T62" fmla="*/ 13 w 507"/>
                <a:gd name="T63" fmla="*/ 31 h 687"/>
                <a:gd name="T64" fmla="*/ 21 w 507"/>
                <a:gd name="T65" fmla="*/ 21 h 687"/>
                <a:gd name="T66" fmla="*/ 32 w 507"/>
                <a:gd name="T67" fmla="*/ 12 h 687"/>
                <a:gd name="T68" fmla="*/ 44 w 507"/>
                <a:gd name="T69" fmla="*/ 5 h 687"/>
                <a:gd name="T70" fmla="*/ 58 w 507"/>
                <a:gd name="T71" fmla="*/ 1 h 687"/>
                <a:gd name="T72" fmla="*/ 72 w 507"/>
                <a:gd name="T73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7" h="687">
                  <a:moveTo>
                    <a:pt x="72" y="0"/>
                  </a:moveTo>
                  <a:lnTo>
                    <a:pt x="436" y="0"/>
                  </a:lnTo>
                  <a:lnTo>
                    <a:pt x="451" y="1"/>
                  </a:lnTo>
                  <a:lnTo>
                    <a:pt x="464" y="5"/>
                  </a:lnTo>
                  <a:lnTo>
                    <a:pt x="476" y="12"/>
                  </a:lnTo>
                  <a:lnTo>
                    <a:pt x="486" y="21"/>
                  </a:lnTo>
                  <a:lnTo>
                    <a:pt x="495" y="31"/>
                  </a:lnTo>
                  <a:lnTo>
                    <a:pt x="502" y="43"/>
                  </a:lnTo>
                  <a:lnTo>
                    <a:pt x="506" y="56"/>
                  </a:lnTo>
                  <a:lnTo>
                    <a:pt x="507" y="72"/>
                  </a:lnTo>
                  <a:lnTo>
                    <a:pt x="507" y="616"/>
                  </a:lnTo>
                  <a:lnTo>
                    <a:pt x="506" y="630"/>
                  </a:lnTo>
                  <a:lnTo>
                    <a:pt x="502" y="644"/>
                  </a:lnTo>
                  <a:lnTo>
                    <a:pt x="495" y="656"/>
                  </a:lnTo>
                  <a:lnTo>
                    <a:pt x="486" y="666"/>
                  </a:lnTo>
                  <a:lnTo>
                    <a:pt x="476" y="675"/>
                  </a:lnTo>
                  <a:lnTo>
                    <a:pt x="464" y="682"/>
                  </a:lnTo>
                  <a:lnTo>
                    <a:pt x="451" y="686"/>
                  </a:lnTo>
                  <a:lnTo>
                    <a:pt x="436" y="687"/>
                  </a:lnTo>
                  <a:lnTo>
                    <a:pt x="72" y="687"/>
                  </a:lnTo>
                  <a:lnTo>
                    <a:pt x="58" y="686"/>
                  </a:lnTo>
                  <a:lnTo>
                    <a:pt x="44" y="682"/>
                  </a:lnTo>
                  <a:lnTo>
                    <a:pt x="32" y="675"/>
                  </a:lnTo>
                  <a:lnTo>
                    <a:pt x="21" y="666"/>
                  </a:lnTo>
                  <a:lnTo>
                    <a:pt x="13" y="656"/>
                  </a:lnTo>
                  <a:lnTo>
                    <a:pt x="7" y="644"/>
                  </a:lnTo>
                  <a:lnTo>
                    <a:pt x="2" y="630"/>
                  </a:lnTo>
                  <a:lnTo>
                    <a:pt x="0" y="616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7" y="43"/>
                  </a:lnTo>
                  <a:lnTo>
                    <a:pt x="13" y="31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8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1" name="Freeform 227"/>
            <p:cNvSpPr>
              <a:spLocks/>
            </p:cNvSpPr>
            <p:nvPr/>
          </p:nvSpPr>
          <p:spPr bwMode="auto">
            <a:xfrm>
              <a:off x="3551" y="2566"/>
              <a:ext cx="364" cy="7"/>
            </a:xfrm>
            <a:custGeom>
              <a:avLst/>
              <a:gdLst>
                <a:gd name="T0" fmla="*/ 364 w 364"/>
                <a:gd name="T1" fmla="*/ 0 h 7"/>
                <a:gd name="T2" fmla="*/ 364 w 364"/>
                <a:gd name="T3" fmla="*/ 0 h 7"/>
                <a:gd name="T4" fmla="*/ 0 w 364"/>
                <a:gd name="T5" fmla="*/ 0 h 7"/>
                <a:gd name="T6" fmla="*/ 0 w 364"/>
                <a:gd name="T7" fmla="*/ 7 h 7"/>
                <a:gd name="T8" fmla="*/ 364 w 364"/>
                <a:gd name="T9" fmla="*/ 7 h 7"/>
                <a:gd name="T10" fmla="*/ 364 w 364"/>
                <a:gd name="T11" fmla="*/ 7 h 7"/>
                <a:gd name="T12" fmla="*/ 364 w 364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7">
                  <a:moveTo>
                    <a:pt x="364" y="0"/>
                  </a:moveTo>
                  <a:lnTo>
                    <a:pt x="364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64" y="7"/>
                  </a:lnTo>
                  <a:lnTo>
                    <a:pt x="364" y="7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2" name="Freeform 228"/>
            <p:cNvSpPr>
              <a:spLocks/>
            </p:cNvSpPr>
            <p:nvPr/>
          </p:nvSpPr>
          <p:spPr bwMode="auto">
            <a:xfrm>
              <a:off x="3915" y="2566"/>
              <a:ext cx="75" cy="76"/>
            </a:xfrm>
            <a:custGeom>
              <a:avLst/>
              <a:gdLst>
                <a:gd name="T0" fmla="*/ 75 w 75"/>
                <a:gd name="T1" fmla="*/ 76 h 76"/>
                <a:gd name="T2" fmla="*/ 75 w 75"/>
                <a:gd name="T3" fmla="*/ 76 h 76"/>
                <a:gd name="T4" fmla="*/ 73 w 75"/>
                <a:gd name="T5" fmla="*/ 60 h 76"/>
                <a:gd name="T6" fmla="*/ 70 w 75"/>
                <a:gd name="T7" fmla="*/ 46 h 76"/>
                <a:gd name="T8" fmla="*/ 63 w 75"/>
                <a:gd name="T9" fmla="*/ 33 h 76"/>
                <a:gd name="T10" fmla="*/ 52 w 75"/>
                <a:gd name="T11" fmla="*/ 23 h 76"/>
                <a:gd name="T12" fmla="*/ 42 w 75"/>
                <a:gd name="T13" fmla="*/ 12 h 76"/>
                <a:gd name="T14" fmla="*/ 29 w 75"/>
                <a:gd name="T15" fmla="*/ 5 h 76"/>
                <a:gd name="T16" fmla="*/ 15 w 75"/>
                <a:gd name="T17" fmla="*/ 2 h 76"/>
                <a:gd name="T18" fmla="*/ 0 w 75"/>
                <a:gd name="T19" fmla="*/ 0 h 76"/>
                <a:gd name="T20" fmla="*/ 0 w 75"/>
                <a:gd name="T21" fmla="*/ 7 h 76"/>
                <a:gd name="T22" fmla="*/ 14 w 75"/>
                <a:gd name="T23" fmla="*/ 7 h 76"/>
                <a:gd name="T24" fmla="*/ 28 w 75"/>
                <a:gd name="T25" fmla="*/ 12 h 76"/>
                <a:gd name="T26" fmla="*/ 38 w 75"/>
                <a:gd name="T27" fmla="*/ 18 h 76"/>
                <a:gd name="T28" fmla="*/ 49 w 75"/>
                <a:gd name="T29" fmla="*/ 26 h 76"/>
                <a:gd name="T30" fmla="*/ 57 w 75"/>
                <a:gd name="T31" fmla="*/ 37 h 76"/>
                <a:gd name="T32" fmla="*/ 63 w 75"/>
                <a:gd name="T33" fmla="*/ 47 h 76"/>
                <a:gd name="T34" fmla="*/ 68 w 75"/>
                <a:gd name="T35" fmla="*/ 61 h 76"/>
                <a:gd name="T36" fmla="*/ 70 w 75"/>
                <a:gd name="T37" fmla="*/ 76 h 76"/>
                <a:gd name="T38" fmla="*/ 70 w 75"/>
                <a:gd name="T39" fmla="*/ 76 h 76"/>
                <a:gd name="T40" fmla="*/ 75 w 75"/>
                <a:gd name="T4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76">
                  <a:moveTo>
                    <a:pt x="75" y="76"/>
                  </a:moveTo>
                  <a:lnTo>
                    <a:pt x="75" y="76"/>
                  </a:lnTo>
                  <a:lnTo>
                    <a:pt x="73" y="60"/>
                  </a:lnTo>
                  <a:lnTo>
                    <a:pt x="70" y="46"/>
                  </a:lnTo>
                  <a:lnTo>
                    <a:pt x="63" y="33"/>
                  </a:lnTo>
                  <a:lnTo>
                    <a:pt x="52" y="23"/>
                  </a:lnTo>
                  <a:lnTo>
                    <a:pt x="42" y="12"/>
                  </a:lnTo>
                  <a:lnTo>
                    <a:pt x="29" y="5"/>
                  </a:lnTo>
                  <a:lnTo>
                    <a:pt x="15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7"/>
                  </a:lnTo>
                  <a:lnTo>
                    <a:pt x="28" y="12"/>
                  </a:lnTo>
                  <a:lnTo>
                    <a:pt x="38" y="18"/>
                  </a:lnTo>
                  <a:lnTo>
                    <a:pt x="49" y="26"/>
                  </a:lnTo>
                  <a:lnTo>
                    <a:pt x="57" y="37"/>
                  </a:lnTo>
                  <a:lnTo>
                    <a:pt x="63" y="47"/>
                  </a:lnTo>
                  <a:lnTo>
                    <a:pt x="68" y="61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5" y="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3" name="Freeform 229"/>
            <p:cNvSpPr>
              <a:spLocks/>
            </p:cNvSpPr>
            <p:nvPr/>
          </p:nvSpPr>
          <p:spPr bwMode="auto">
            <a:xfrm>
              <a:off x="3985" y="2642"/>
              <a:ext cx="5" cy="544"/>
            </a:xfrm>
            <a:custGeom>
              <a:avLst/>
              <a:gdLst>
                <a:gd name="T0" fmla="*/ 5 w 5"/>
                <a:gd name="T1" fmla="*/ 544 h 544"/>
                <a:gd name="T2" fmla="*/ 5 w 5"/>
                <a:gd name="T3" fmla="*/ 544 h 544"/>
                <a:gd name="T4" fmla="*/ 5 w 5"/>
                <a:gd name="T5" fmla="*/ 0 h 544"/>
                <a:gd name="T6" fmla="*/ 0 w 5"/>
                <a:gd name="T7" fmla="*/ 0 h 544"/>
                <a:gd name="T8" fmla="*/ 0 w 5"/>
                <a:gd name="T9" fmla="*/ 544 h 544"/>
                <a:gd name="T10" fmla="*/ 0 w 5"/>
                <a:gd name="T11" fmla="*/ 544 h 544"/>
                <a:gd name="T12" fmla="*/ 5 w 5"/>
                <a:gd name="T13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44">
                  <a:moveTo>
                    <a:pt x="5" y="544"/>
                  </a:moveTo>
                  <a:lnTo>
                    <a:pt x="5" y="54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5" y="5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4" name="Freeform 230"/>
            <p:cNvSpPr>
              <a:spLocks/>
            </p:cNvSpPr>
            <p:nvPr/>
          </p:nvSpPr>
          <p:spPr bwMode="auto">
            <a:xfrm>
              <a:off x="3915" y="3186"/>
              <a:ext cx="75" cy="73"/>
            </a:xfrm>
            <a:custGeom>
              <a:avLst/>
              <a:gdLst>
                <a:gd name="T0" fmla="*/ 0 w 75"/>
                <a:gd name="T1" fmla="*/ 73 h 73"/>
                <a:gd name="T2" fmla="*/ 0 w 75"/>
                <a:gd name="T3" fmla="*/ 73 h 73"/>
                <a:gd name="T4" fmla="*/ 15 w 75"/>
                <a:gd name="T5" fmla="*/ 73 h 73"/>
                <a:gd name="T6" fmla="*/ 29 w 75"/>
                <a:gd name="T7" fmla="*/ 68 h 73"/>
                <a:gd name="T8" fmla="*/ 42 w 75"/>
                <a:gd name="T9" fmla="*/ 61 h 73"/>
                <a:gd name="T10" fmla="*/ 52 w 75"/>
                <a:gd name="T11" fmla="*/ 52 h 73"/>
                <a:gd name="T12" fmla="*/ 63 w 75"/>
                <a:gd name="T13" fmla="*/ 42 h 73"/>
                <a:gd name="T14" fmla="*/ 70 w 75"/>
                <a:gd name="T15" fmla="*/ 28 h 73"/>
                <a:gd name="T16" fmla="*/ 73 w 75"/>
                <a:gd name="T17" fmla="*/ 15 h 73"/>
                <a:gd name="T18" fmla="*/ 75 w 75"/>
                <a:gd name="T19" fmla="*/ 0 h 73"/>
                <a:gd name="T20" fmla="*/ 70 w 75"/>
                <a:gd name="T21" fmla="*/ 0 h 73"/>
                <a:gd name="T22" fmla="*/ 68 w 75"/>
                <a:gd name="T23" fmla="*/ 14 h 73"/>
                <a:gd name="T24" fmla="*/ 63 w 75"/>
                <a:gd name="T25" fmla="*/ 26 h 73"/>
                <a:gd name="T26" fmla="*/ 57 w 75"/>
                <a:gd name="T27" fmla="*/ 38 h 73"/>
                <a:gd name="T28" fmla="*/ 49 w 75"/>
                <a:gd name="T29" fmla="*/ 49 h 73"/>
                <a:gd name="T30" fmla="*/ 38 w 75"/>
                <a:gd name="T31" fmla="*/ 56 h 73"/>
                <a:gd name="T32" fmla="*/ 28 w 75"/>
                <a:gd name="T33" fmla="*/ 63 h 73"/>
                <a:gd name="T34" fmla="*/ 14 w 75"/>
                <a:gd name="T35" fmla="*/ 66 h 73"/>
                <a:gd name="T36" fmla="*/ 0 w 75"/>
                <a:gd name="T37" fmla="*/ 68 h 73"/>
                <a:gd name="T38" fmla="*/ 0 w 75"/>
                <a:gd name="T39" fmla="*/ 68 h 73"/>
                <a:gd name="T40" fmla="*/ 0 w 75"/>
                <a:gd name="T4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73">
                  <a:moveTo>
                    <a:pt x="0" y="73"/>
                  </a:moveTo>
                  <a:lnTo>
                    <a:pt x="0" y="73"/>
                  </a:lnTo>
                  <a:lnTo>
                    <a:pt x="15" y="73"/>
                  </a:lnTo>
                  <a:lnTo>
                    <a:pt x="29" y="68"/>
                  </a:lnTo>
                  <a:lnTo>
                    <a:pt x="42" y="61"/>
                  </a:lnTo>
                  <a:lnTo>
                    <a:pt x="52" y="52"/>
                  </a:lnTo>
                  <a:lnTo>
                    <a:pt x="63" y="42"/>
                  </a:lnTo>
                  <a:lnTo>
                    <a:pt x="70" y="28"/>
                  </a:lnTo>
                  <a:lnTo>
                    <a:pt x="73" y="15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8" y="14"/>
                  </a:lnTo>
                  <a:lnTo>
                    <a:pt x="63" y="26"/>
                  </a:lnTo>
                  <a:lnTo>
                    <a:pt x="57" y="38"/>
                  </a:lnTo>
                  <a:lnTo>
                    <a:pt x="49" y="49"/>
                  </a:lnTo>
                  <a:lnTo>
                    <a:pt x="38" y="56"/>
                  </a:lnTo>
                  <a:lnTo>
                    <a:pt x="28" y="63"/>
                  </a:lnTo>
                  <a:lnTo>
                    <a:pt x="14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5" name="Freeform 231"/>
            <p:cNvSpPr>
              <a:spLocks/>
            </p:cNvSpPr>
            <p:nvPr/>
          </p:nvSpPr>
          <p:spPr bwMode="auto">
            <a:xfrm>
              <a:off x="3551" y="3254"/>
              <a:ext cx="364" cy="5"/>
            </a:xfrm>
            <a:custGeom>
              <a:avLst/>
              <a:gdLst>
                <a:gd name="T0" fmla="*/ 0 w 364"/>
                <a:gd name="T1" fmla="*/ 5 h 5"/>
                <a:gd name="T2" fmla="*/ 0 w 364"/>
                <a:gd name="T3" fmla="*/ 5 h 5"/>
                <a:gd name="T4" fmla="*/ 364 w 364"/>
                <a:gd name="T5" fmla="*/ 5 h 5"/>
                <a:gd name="T6" fmla="*/ 364 w 364"/>
                <a:gd name="T7" fmla="*/ 0 h 5"/>
                <a:gd name="T8" fmla="*/ 0 w 364"/>
                <a:gd name="T9" fmla="*/ 0 h 5"/>
                <a:gd name="T10" fmla="*/ 0 w 364"/>
                <a:gd name="T11" fmla="*/ 0 h 5"/>
                <a:gd name="T12" fmla="*/ 0 w 364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4" h="5">
                  <a:moveTo>
                    <a:pt x="0" y="5"/>
                  </a:moveTo>
                  <a:lnTo>
                    <a:pt x="0" y="5"/>
                  </a:lnTo>
                  <a:lnTo>
                    <a:pt x="364" y="5"/>
                  </a:lnTo>
                  <a:lnTo>
                    <a:pt x="36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6" name="Freeform 232"/>
            <p:cNvSpPr>
              <a:spLocks/>
            </p:cNvSpPr>
            <p:nvPr/>
          </p:nvSpPr>
          <p:spPr bwMode="auto">
            <a:xfrm>
              <a:off x="3478" y="3186"/>
              <a:ext cx="73" cy="73"/>
            </a:xfrm>
            <a:custGeom>
              <a:avLst/>
              <a:gdLst>
                <a:gd name="T0" fmla="*/ 0 w 73"/>
                <a:gd name="T1" fmla="*/ 0 h 73"/>
                <a:gd name="T2" fmla="*/ 0 w 73"/>
                <a:gd name="T3" fmla="*/ 0 h 73"/>
                <a:gd name="T4" fmla="*/ 0 w 73"/>
                <a:gd name="T5" fmla="*/ 15 h 73"/>
                <a:gd name="T6" fmla="*/ 5 w 73"/>
                <a:gd name="T7" fmla="*/ 28 h 73"/>
                <a:gd name="T8" fmla="*/ 12 w 73"/>
                <a:gd name="T9" fmla="*/ 42 h 73"/>
                <a:gd name="T10" fmla="*/ 21 w 73"/>
                <a:gd name="T11" fmla="*/ 52 h 73"/>
                <a:gd name="T12" fmla="*/ 31 w 73"/>
                <a:gd name="T13" fmla="*/ 61 h 73"/>
                <a:gd name="T14" fmla="*/ 45 w 73"/>
                <a:gd name="T15" fmla="*/ 68 h 73"/>
                <a:gd name="T16" fmla="*/ 59 w 73"/>
                <a:gd name="T17" fmla="*/ 73 h 73"/>
                <a:gd name="T18" fmla="*/ 73 w 73"/>
                <a:gd name="T19" fmla="*/ 73 h 73"/>
                <a:gd name="T20" fmla="*/ 73 w 73"/>
                <a:gd name="T21" fmla="*/ 68 h 73"/>
                <a:gd name="T22" fmla="*/ 59 w 73"/>
                <a:gd name="T23" fmla="*/ 66 h 73"/>
                <a:gd name="T24" fmla="*/ 47 w 73"/>
                <a:gd name="T25" fmla="*/ 63 h 73"/>
                <a:gd name="T26" fmla="*/ 35 w 73"/>
                <a:gd name="T27" fmla="*/ 56 h 73"/>
                <a:gd name="T28" fmla="*/ 26 w 73"/>
                <a:gd name="T29" fmla="*/ 49 h 73"/>
                <a:gd name="T30" fmla="*/ 17 w 73"/>
                <a:gd name="T31" fmla="*/ 38 h 73"/>
                <a:gd name="T32" fmla="*/ 10 w 73"/>
                <a:gd name="T33" fmla="*/ 26 h 73"/>
                <a:gd name="T34" fmla="*/ 7 w 73"/>
                <a:gd name="T35" fmla="*/ 14 h 73"/>
                <a:gd name="T36" fmla="*/ 5 w 73"/>
                <a:gd name="T37" fmla="*/ 0 h 73"/>
                <a:gd name="T38" fmla="*/ 5 w 73"/>
                <a:gd name="T39" fmla="*/ 0 h 73"/>
                <a:gd name="T40" fmla="*/ 0 w 73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73">
                  <a:moveTo>
                    <a:pt x="0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5" y="28"/>
                  </a:lnTo>
                  <a:lnTo>
                    <a:pt x="12" y="42"/>
                  </a:lnTo>
                  <a:lnTo>
                    <a:pt x="21" y="52"/>
                  </a:lnTo>
                  <a:lnTo>
                    <a:pt x="31" y="61"/>
                  </a:lnTo>
                  <a:lnTo>
                    <a:pt x="45" y="68"/>
                  </a:lnTo>
                  <a:lnTo>
                    <a:pt x="59" y="73"/>
                  </a:lnTo>
                  <a:lnTo>
                    <a:pt x="73" y="73"/>
                  </a:lnTo>
                  <a:lnTo>
                    <a:pt x="73" y="68"/>
                  </a:lnTo>
                  <a:lnTo>
                    <a:pt x="59" y="66"/>
                  </a:lnTo>
                  <a:lnTo>
                    <a:pt x="47" y="63"/>
                  </a:lnTo>
                  <a:lnTo>
                    <a:pt x="35" y="56"/>
                  </a:lnTo>
                  <a:lnTo>
                    <a:pt x="26" y="49"/>
                  </a:lnTo>
                  <a:lnTo>
                    <a:pt x="17" y="38"/>
                  </a:lnTo>
                  <a:lnTo>
                    <a:pt x="10" y="26"/>
                  </a:lnTo>
                  <a:lnTo>
                    <a:pt x="7" y="14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7" name="Freeform 233"/>
            <p:cNvSpPr>
              <a:spLocks/>
            </p:cNvSpPr>
            <p:nvPr/>
          </p:nvSpPr>
          <p:spPr bwMode="auto">
            <a:xfrm>
              <a:off x="3478" y="2642"/>
              <a:ext cx="5" cy="544"/>
            </a:xfrm>
            <a:custGeom>
              <a:avLst/>
              <a:gdLst>
                <a:gd name="T0" fmla="*/ 0 w 5"/>
                <a:gd name="T1" fmla="*/ 0 h 544"/>
                <a:gd name="T2" fmla="*/ 0 w 5"/>
                <a:gd name="T3" fmla="*/ 0 h 544"/>
                <a:gd name="T4" fmla="*/ 0 w 5"/>
                <a:gd name="T5" fmla="*/ 544 h 544"/>
                <a:gd name="T6" fmla="*/ 5 w 5"/>
                <a:gd name="T7" fmla="*/ 544 h 544"/>
                <a:gd name="T8" fmla="*/ 5 w 5"/>
                <a:gd name="T9" fmla="*/ 0 h 544"/>
                <a:gd name="T10" fmla="*/ 5 w 5"/>
                <a:gd name="T11" fmla="*/ 0 h 544"/>
                <a:gd name="T12" fmla="*/ 0 w 5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44">
                  <a:moveTo>
                    <a:pt x="0" y="0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5" y="544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8" name="Freeform 234"/>
            <p:cNvSpPr>
              <a:spLocks/>
            </p:cNvSpPr>
            <p:nvPr/>
          </p:nvSpPr>
          <p:spPr bwMode="auto">
            <a:xfrm>
              <a:off x="3478" y="2566"/>
              <a:ext cx="73" cy="76"/>
            </a:xfrm>
            <a:custGeom>
              <a:avLst/>
              <a:gdLst>
                <a:gd name="T0" fmla="*/ 73 w 73"/>
                <a:gd name="T1" fmla="*/ 0 h 76"/>
                <a:gd name="T2" fmla="*/ 73 w 73"/>
                <a:gd name="T3" fmla="*/ 0 h 76"/>
                <a:gd name="T4" fmla="*/ 59 w 73"/>
                <a:gd name="T5" fmla="*/ 2 h 76"/>
                <a:gd name="T6" fmla="*/ 45 w 73"/>
                <a:gd name="T7" fmla="*/ 5 h 76"/>
                <a:gd name="T8" fmla="*/ 31 w 73"/>
                <a:gd name="T9" fmla="*/ 12 h 76"/>
                <a:gd name="T10" fmla="*/ 21 w 73"/>
                <a:gd name="T11" fmla="*/ 23 h 76"/>
                <a:gd name="T12" fmla="*/ 12 w 73"/>
                <a:gd name="T13" fmla="*/ 33 h 76"/>
                <a:gd name="T14" fmla="*/ 5 w 73"/>
                <a:gd name="T15" fmla="*/ 46 h 76"/>
                <a:gd name="T16" fmla="*/ 0 w 73"/>
                <a:gd name="T17" fmla="*/ 60 h 76"/>
                <a:gd name="T18" fmla="*/ 0 w 73"/>
                <a:gd name="T19" fmla="*/ 76 h 76"/>
                <a:gd name="T20" fmla="*/ 5 w 73"/>
                <a:gd name="T21" fmla="*/ 76 h 76"/>
                <a:gd name="T22" fmla="*/ 7 w 73"/>
                <a:gd name="T23" fmla="*/ 61 h 76"/>
                <a:gd name="T24" fmla="*/ 10 w 73"/>
                <a:gd name="T25" fmla="*/ 47 h 76"/>
                <a:gd name="T26" fmla="*/ 17 w 73"/>
                <a:gd name="T27" fmla="*/ 37 h 76"/>
                <a:gd name="T28" fmla="*/ 26 w 73"/>
                <a:gd name="T29" fmla="*/ 26 h 76"/>
                <a:gd name="T30" fmla="*/ 35 w 73"/>
                <a:gd name="T31" fmla="*/ 18 h 76"/>
                <a:gd name="T32" fmla="*/ 47 w 73"/>
                <a:gd name="T33" fmla="*/ 12 h 76"/>
                <a:gd name="T34" fmla="*/ 59 w 73"/>
                <a:gd name="T35" fmla="*/ 7 h 76"/>
                <a:gd name="T36" fmla="*/ 73 w 73"/>
                <a:gd name="T37" fmla="*/ 7 h 76"/>
                <a:gd name="T38" fmla="*/ 73 w 73"/>
                <a:gd name="T39" fmla="*/ 7 h 76"/>
                <a:gd name="T40" fmla="*/ 73 w 73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3" h="76">
                  <a:moveTo>
                    <a:pt x="73" y="0"/>
                  </a:moveTo>
                  <a:lnTo>
                    <a:pt x="73" y="0"/>
                  </a:lnTo>
                  <a:lnTo>
                    <a:pt x="59" y="2"/>
                  </a:lnTo>
                  <a:lnTo>
                    <a:pt x="45" y="5"/>
                  </a:lnTo>
                  <a:lnTo>
                    <a:pt x="31" y="12"/>
                  </a:lnTo>
                  <a:lnTo>
                    <a:pt x="21" y="23"/>
                  </a:lnTo>
                  <a:lnTo>
                    <a:pt x="12" y="33"/>
                  </a:lnTo>
                  <a:lnTo>
                    <a:pt x="5" y="46"/>
                  </a:lnTo>
                  <a:lnTo>
                    <a:pt x="0" y="60"/>
                  </a:lnTo>
                  <a:lnTo>
                    <a:pt x="0" y="76"/>
                  </a:lnTo>
                  <a:lnTo>
                    <a:pt x="5" y="76"/>
                  </a:lnTo>
                  <a:lnTo>
                    <a:pt x="7" y="61"/>
                  </a:lnTo>
                  <a:lnTo>
                    <a:pt x="10" y="47"/>
                  </a:lnTo>
                  <a:lnTo>
                    <a:pt x="17" y="37"/>
                  </a:lnTo>
                  <a:lnTo>
                    <a:pt x="26" y="26"/>
                  </a:lnTo>
                  <a:lnTo>
                    <a:pt x="35" y="18"/>
                  </a:lnTo>
                  <a:lnTo>
                    <a:pt x="47" y="12"/>
                  </a:lnTo>
                  <a:lnTo>
                    <a:pt x="59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39" name="Freeform 235"/>
            <p:cNvSpPr>
              <a:spLocks/>
            </p:cNvSpPr>
            <p:nvPr/>
          </p:nvSpPr>
          <p:spPr bwMode="auto">
            <a:xfrm>
              <a:off x="3574" y="2659"/>
              <a:ext cx="318" cy="316"/>
            </a:xfrm>
            <a:custGeom>
              <a:avLst/>
              <a:gdLst>
                <a:gd name="T0" fmla="*/ 174 w 318"/>
                <a:gd name="T1" fmla="*/ 0 h 316"/>
                <a:gd name="T2" fmla="*/ 205 w 318"/>
                <a:gd name="T3" fmla="*/ 7 h 316"/>
                <a:gd name="T4" fmla="*/ 234 w 318"/>
                <a:gd name="T5" fmla="*/ 18 h 316"/>
                <a:gd name="T6" fmla="*/ 260 w 318"/>
                <a:gd name="T7" fmla="*/ 35 h 316"/>
                <a:gd name="T8" fmla="*/ 281 w 318"/>
                <a:gd name="T9" fmla="*/ 58 h 316"/>
                <a:gd name="T10" fmla="*/ 298 w 318"/>
                <a:gd name="T11" fmla="*/ 83 h 316"/>
                <a:gd name="T12" fmla="*/ 309 w 318"/>
                <a:gd name="T13" fmla="*/ 111 h 316"/>
                <a:gd name="T14" fmla="*/ 316 w 318"/>
                <a:gd name="T15" fmla="*/ 142 h 316"/>
                <a:gd name="T16" fmla="*/ 316 w 318"/>
                <a:gd name="T17" fmla="*/ 174 h 316"/>
                <a:gd name="T18" fmla="*/ 309 w 318"/>
                <a:gd name="T19" fmla="*/ 205 h 316"/>
                <a:gd name="T20" fmla="*/ 298 w 318"/>
                <a:gd name="T21" fmla="*/ 233 h 316"/>
                <a:gd name="T22" fmla="*/ 281 w 318"/>
                <a:gd name="T23" fmla="*/ 258 h 316"/>
                <a:gd name="T24" fmla="*/ 260 w 318"/>
                <a:gd name="T25" fmla="*/ 281 h 316"/>
                <a:gd name="T26" fmla="*/ 234 w 318"/>
                <a:gd name="T27" fmla="*/ 297 h 316"/>
                <a:gd name="T28" fmla="*/ 205 w 318"/>
                <a:gd name="T29" fmla="*/ 309 h 316"/>
                <a:gd name="T30" fmla="*/ 174 w 318"/>
                <a:gd name="T31" fmla="*/ 316 h 316"/>
                <a:gd name="T32" fmla="*/ 142 w 318"/>
                <a:gd name="T33" fmla="*/ 316 h 316"/>
                <a:gd name="T34" fmla="*/ 111 w 318"/>
                <a:gd name="T35" fmla="*/ 309 h 316"/>
                <a:gd name="T36" fmla="*/ 83 w 318"/>
                <a:gd name="T37" fmla="*/ 297 h 316"/>
                <a:gd name="T38" fmla="*/ 58 w 318"/>
                <a:gd name="T39" fmla="*/ 281 h 316"/>
                <a:gd name="T40" fmla="*/ 35 w 318"/>
                <a:gd name="T41" fmla="*/ 258 h 316"/>
                <a:gd name="T42" fmla="*/ 19 w 318"/>
                <a:gd name="T43" fmla="*/ 233 h 316"/>
                <a:gd name="T44" fmla="*/ 7 w 318"/>
                <a:gd name="T45" fmla="*/ 205 h 316"/>
                <a:gd name="T46" fmla="*/ 0 w 318"/>
                <a:gd name="T47" fmla="*/ 174 h 316"/>
                <a:gd name="T48" fmla="*/ 0 w 318"/>
                <a:gd name="T49" fmla="*/ 142 h 316"/>
                <a:gd name="T50" fmla="*/ 7 w 318"/>
                <a:gd name="T51" fmla="*/ 111 h 316"/>
                <a:gd name="T52" fmla="*/ 19 w 318"/>
                <a:gd name="T53" fmla="*/ 83 h 316"/>
                <a:gd name="T54" fmla="*/ 35 w 318"/>
                <a:gd name="T55" fmla="*/ 58 h 316"/>
                <a:gd name="T56" fmla="*/ 58 w 318"/>
                <a:gd name="T57" fmla="*/ 35 h 316"/>
                <a:gd name="T58" fmla="*/ 83 w 318"/>
                <a:gd name="T59" fmla="*/ 18 h 316"/>
                <a:gd name="T60" fmla="*/ 111 w 318"/>
                <a:gd name="T61" fmla="*/ 7 h 316"/>
                <a:gd name="T62" fmla="*/ 142 w 318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8" h="316">
                  <a:moveTo>
                    <a:pt x="158" y="0"/>
                  </a:moveTo>
                  <a:lnTo>
                    <a:pt x="174" y="0"/>
                  </a:lnTo>
                  <a:lnTo>
                    <a:pt x="190" y="2"/>
                  </a:lnTo>
                  <a:lnTo>
                    <a:pt x="205" y="7"/>
                  </a:lnTo>
                  <a:lnTo>
                    <a:pt x="219" y="12"/>
                  </a:lnTo>
                  <a:lnTo>
                    <a:pt x="234" y="18"/>
                  </a:lnTo>
                  <a:lnTo>
                    <a:pt x="248" y="26"/>
                  </a:lnTo>
                  <a:lnTo>
                    <a:pt x="260" y="35"/>
                  </a:lnTo>
                  <a:lnTo>
                    <a:pt x="270" y="46"/>
                  </a:lnTo>
                  <a:lnTo>
                    <a:pt x="281" y="58"/>
                  </a:lnTo>
                  <a:lnTo>
                    <a:pt x="290" y="69"/>
                  </a:lnTo>
                  <a:lnTo>
                    <a:pt x="298" y="83"/>
                  </a:lnTo>
                  <a:lnTo>
                    <a:pt x="304" y="97"/>
                  </a:lnTo>
                  <a:lnTo>
                    <a:pt x="309" y="111"/>
                  </a:lnTo>
                  <a:lnTo>
                    <a:pt x="314" y="126"/>
                  </a:lnTo>
                  <a:lnTo>
                    <a:pt x="316" y="142"/>
                  </a:lnTo>
                  <a:lnTo>
                    <a:pt x="318" y="158"/>
                  </a:lnTo>
                  <a:lnTo>
                    <a:pt x="316" y="174"/>
                  </a:lnTo>
                  <a:lnTo>
                    <a:pt x="314" y="190"/>
                  </a:lnTo>
                  <a:lnTo>
                    <a:pt x="309" y="205"/>
                  </a:lnTo>
                  <a:lnTo>
                    <a:pt x="304" y="219"/>
                  </a:lnTo>
                  <a:lnTo>
                    <a:pt x="298" y="233"/>
                  </a:lnTo>
                  <a:lnTo>
                    <a:pt x="290" y="246"/>
                  </a:lnTo>
                  <a:lnTo>
                    <a:pt x="281" y="258"/>
                  </a:lnTo>
                  <a:lnTo>
                    <a:pt x="270" y="270"/>
                  </a:lnTo>
                  <a:lnTo>
                    <a:pt x="260" y="281"/>
                  </a:lnTo>
                  <a:lnTo>
                    <a:pt x="248" y="290"/>
                  </a:lnTo>
                  <a:lnTo>
                    <a:pt x="234" y="297"/>
                  </a:lnTo>
                  <a:lnTo>
                    <a:pt x="219" y="304"/>
                  </a:lnTo>
                  <a:lnTo>
                    <a:pt x="205" y="309"/>
                  </a:lnTo>
                  <a:lnTo>
                    <a:pt x="190" y="312"/>
                  </a:lnTo>
                  <a:lnTo>
                    <a:pt x="174" y="316"/>
                  </a:lnTo>
                  <a:lnTo>
                    <a:pt x="158" y="316"/>
                  </a:lnTo>
                  <a:lnTo>
                    <a:pt x="142" y="316"/>
                  </a:lnTo>
                  <a:lnTo>
                    <a:pt x="126" y="312"/>
                  </a:lnTo>
                  <a:lnTo>
                    <a:pt x="111" y="309"/>
                  </a:lnTo>
                  <a:lnTo>
                    <a:pt x="97" y="304"/>
                  </a:lnTo>
                  <a:lnTo>
                    <a:pt x="83" y="297"/>
                  </a:lnTo>
                  <a:lnTo>
                    <a:pt x="70" y="290"/>
                  </a:lnTo>
                  <a:lnTo>
                    <a:pt x="58" y="281"/>
                  </a:lnTo>
                  <a:lnTo>
                    <a:pt x="46" y="270"/>
                  </a:lnTo>
                  <a:lnTo>
                    <a:pt x="35" y="258"/>
                  </a:lnTo>
                  <a:lnTo>
                    <a:pt x="26" y="246"/>
                  </a:lnTo>
                  <a:lnTo>
                    <a:pt x="19" y="233"/>
                  </a:lnTo>
                  <a:lnTo>
                    <a:pt x="12" y="219"/>
                  </a:lnTo>
                  <a:lnTo>
                    <a:pt x="7" y="205"/>
                  </a:lnTo>
                  <a:lnTo>
                    <a:pt x="4" y="190"/>
                  </a:lnTo>
                  <a:lnTo>
                    <a:pt x="0" y="174"/>
                  </a:lnTo>
                  <a:lnTo>
                    <a:pt x="0" y="158"/>
                  </a:lnTo>
                  <a:lnTo>
                    <a:pt x="0" y="142"/>
                  </a:lnTo>
                  <a:lnTo>
                    <a:pt x="4" y="126"/>
                  </a:lnTo>
                  <a:lnTo>
                    <a:pt x="7" y="111"/>
                  </a:lnTo>
                  <a:lnTo>
                    <a:pt x="12" y="97"/>
                  </a:lnTo>
                  <a:lnTo>
                    <a:pt x="19" y="83"/>
                  </a:lnTo>
                  <a:lnTo>
                    <a:pt x="26" y="69"/>
                  </a:lnTo>
                  <a:lnTo>
                    <a:pt x="35" y="58"/>
                  </a:lnTo>
                  <a:lnTo>
                    <a:pt x="46" y="46"/>
                  </a:lnTo>
                  <a:lnTo>
                    <a:pt x="58" y="35"/>
                  </a:lnTo>
                  <a:lnTo>
                    <a:pt x="70" y="26"/>
                  </a:lnTo>
                  <a:lnTo>
                    <a:pt x="83" y="18"/>
                  </a:lnTo>
                  <a:lnTo>
                    <a:pt x="97" y="12"/>
                  </a:lnTo>
                  <a:lnTo>
                    <a:pt x="111" y="7"/>
                  </a:lnTo>
                  <a:lnTo>
                    <a:pt x="126" y="2"/>
                  </a:lnTo>
                  <a:lnTo>
                    <a:pt x="142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0" name="Freeform 236"/>
            <p:cNvSpPr>
              <a:spLocks/>
            </p:cNvSpPr>
            <p:nvPr/>
          </p:nvSpPr>
          <p:spPr bwMode="auto">
            <a:xfrm>
              <a:off x="3732" y="2656"/>
              <a:ext cx="161" cy="161"/>
            </a:xfrm>
            <a:custGeom>
              <a:avLst/>
              <a:gdLst>
                <a:gd name="T0" fmla="*/ 161 w 161"/>
                <a:gd name="T1" fmla="*/ 161 h 161"/>
                <a:gd name="T2" fmla="*/ 161 w 161"/>
                <a:gd name="T3" fmla="*/ 161 h 161"/>
                <a:gd name="T4" fmla="*/ 161 w 161"/>
                <a:gd name="T5" fmla="*/ 145 h 161"/>
                <a:gd name="T6" fmla="*/ 158 w 161"/>
                <a:gd name="T7" fmla="*/ 128 h 161"/>
                <a:gd name="T8" fmla="*/ 154 w 161"/>
                <a:gd name="T9" fmla="*/ 114 h 161"/>
                <a:gd name="T10" fmla="*/ 149 w 161"/>
                <a:gd name="T11" fmla="*/ 98 h 161"/>
                <a:gd name="T12" fmla="*/ 142 w 161"/>
                <a:gd name="T13" fmla="*/ 84 h 161"/>
                <a:gd name="T14" fmla="*/ 135 w 161"/>
                <a:gd name="T15" fmla="*/ 70 h 161"/>
                <a:gd name="T16" fmla="*/ 125 w 161"/>
                <a:gd name="T17" fmla="*/ 57 h 161"/>
                <a:gd name="T18" fmla="*/ 114 w 161"/>
                <a:gd name="T19" fmla="*/ 47 h 161"/>
                <a:gd name="T20" fmla="*/ 104 w 161"/>
                <a:gd name="T21" fmla="*/ 36 h 161"/>
                <a:gd name="T22" fmla="*/ 91 w 161"/>
                <a:gd name="T23" fmla="*/ 28 h 161"/>
                <a:gd name="T24" fmla="*/ 77 w 161"/>
                <a:gd name="T25" fmla="*/ 19 h 161"/>
                <a:gd name="T26" fmla="*/ 63 w 161"/>
                <a:gd name="T27" fmla="*/ 12 h 161"/>
                <a:gd name="T28" fmla="*/ 47 w 161"/>
                <a:gd name="T29" fmla="*/ 7 h 161"/>
                <a:gd name="T30" fmla="*/ 33 w 161"/>
                <a:gd name="T31" fmla="*/ 3 h 161"/>
                <a:gd name="T32" fmla="*/ 18 w 161"/>
                <a:gd name="T33" fmla="*/ 0 h 161"/>
                <a:gd name="T34" fmla="*/ 0 w 161"/>
                <a:gd name="T35" fmla="*/ 0 h 161"/>
                <a:gd name="T36" fmla="*/ 0 w 161"/>
                <a:gd name="T37" fmla="*/ 5 h 161"/>
                <a:gd name="T38" fmla="*/ 16 w 161"/>
                <a:gd name="T39" fmla="*/ 7 h 161"/>
                <a:gd name="T40" fmla="*/ 32 w 161"/>
                <a:gd name="T41" fmla="*/ 8 h 161"/>
                <a:gd name="T42" fmla="*/ 46 w 161"/>
                <a:gd name="T43" fmla="*/ 12 h 161"/>
                <a:gd name="T44" fmla="*/ 61 w 161"/>
                <a:gd name="T45" fmla="*/ 17 h 161"/>
                <a:gd name="T46" fmla="*/ 74 w 161"/>
                <a:gd name="T47" fmla="*/ 24 h 161"/>
                <a:gd name="T48" fmla="*/ 88 w 161"/>
                <a:gd name="T49" fmla="*/ 31 h 161"/>
                <a:gd name="T50" fmla="*/ 98 w 161"/>
                <a:gd name="T51" fmla="*/ 42 h 161"/>
                <a:gd name="T52" fmla="*/ 111 w 161"/>
                <a:gd name="T53" fmla="*/ 50 h 161"/>
                <a:gd name="T54" fmla="*/ 121 w 161"/>
                <a:gd name="T55" fmla="*/ 63 h 161"/>
                <a:gd name="T56" fmla="*/ 130 w 161"/>
                <a:gd name="T57" fmla="*/ 73 h 161"/>
                <a:gd name="T58" fmla="*/ 137 w 161"/>
                <a:gd name="T59" fmla="*/ 87 h 161"/>
                <a:gd name="T60" fmla="*/ 144 w 161"/>
                <a:gd name="T61" fmla="*/ 101 h 161"/>
                <a:gd name="T62" fmla="*/ 149 w 161"/>
                <a:gd name="T63" fmla="*/ 115 h 161"/>
                <a:gd name="T64" fmla="*/ 153 w 161"/>
                <a:gd name="T65" fmla="*/ 129 h 161"/>
                <a:gd name="T66" fmla="*/ 154 w 161"/>
                <a:gd name="T67" fmla="*/ 145 h 161"/>
                <a:gd name="T68" fmla="*/ 156 w 161"/>
                <a:gd name="T69" fmla="*/ 161 h 161"/>
                <a:gd name="T70" fmla="*/ 156 w 161"/>
                <a:gd name="T71" fmla="*/ 161 h 161"/>
                <a:gd name="T72" fmla="*/ 161 w 161"/>
                <a:gd name="T7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61">
                  <a:moveTo>
                    <a:pt x="161" y="161"/>
                  </a:moveTo>
                  <a:lnTo>
                    <a:pt x="161" y="161"/>
                  </a:lnTo>
                  <a:lnTo>
                    <a:pt x="161" y="145"/>
                  </a:lnTo>
                  <a:lnTo>
                    <a:pt x="158" y="128"/>
                  </a:lnTo>
                  <a:lnTo>
                    <a:pt x="154" y="114"/>
                  </a:lnTo>
                  <a:lnTo>
                    <a:pt x="149" y="98"/>
                  </a:lnTo>
                  <a:lnTo>
                    <a:pt x="142" y="84"/>
                  </a:lnTo>
                  <a:lnTo>
                    <a:pt x="135" y="70"/>
                  </a:lnTo>
                  <a:lnTo>
                    <a:pt x="125" y="57"/>
                  </a:lnTo>
                  <a:lnTo>
                    <a:pt x="114" y="47"/>
                  </a:lnTo>
                  <a:lnTo>
                    <a:pt x="104" y="36"/>
                  </a:lnTo>
                  <a:lnTo>
                    <a:pt x="91" y="28"/>
                  </a:lnTo>
                  <a:lnTo>
                    <a:pt x="77" y="19"/>
                  </a:lnTo>
                  <a:lnTo>
                    <a:pt x="63" y="12"/>
                  </a:lnTo>
                  <a:lnTo>
                    <a:pt x="47" y="7"/>
                  </a:lnTo>
                  <a:lnTo>
                    <a:pt x="33" y="3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6" y="7"/>
                  </a:lnTo>
                  <a:lnTo>
                    <a:pt x="32" y="8"/>
                  </a:lnTo>
                  <a:lnTo>
                    <a:pt x="46" y="12"/>
                  </a:lnTo>
                  <a:lnTo>
                    <a:pt x="61" y="17"/>
                  </a:lnTo>
                  <a:lnTo>
                    <a:pt x="74" y="24"/>
                  </a:lnTo>
                  <a:lnTo>
                    <a:pt x="88" y="31"/>
                  </a:lnTo>
                  <a:lnTo>
                    <a:pt x="98" y="42"/>
                  </a:lnTo>
                  <a:lnTo>
                    <a:pt x="111" y="50"/>
                  </a:lnTo>
                  <a:lnTo>
                    <a:pt x="121" y="63"/>
                  </a:lnTo>
                  <a:lnTo>
                    <a:pt x="130" y="73"/>
                  </a:lnTo>
                  <a:lnTo>
                    <a:pt x="137" y="87"/>
                  </a:lnTo>
                  <a:lnTo>
                    <a:pt x="144" y="101"/>
                  </a:lnTo>
                  <a:lnTo>
                    <a:pt x="149" y="115"/>
                  </a:lnTo>
                  <a:lnTo>
                    <a:pt x="153" y="129"/>
                  </a:lnTo>
                  <a:lnTo>
                    <a:pt x="154" y="145"/>
                  </a:lnTo>
                  <a:lnTo>
                    <a:pt x="156" y="161"/>
                  </a:lnTo>
                  <a:lnTo>
                    <a:pt x="156" y="161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1" name="Freeform 237"/>
            <p:cNvSpPr>
              <a:spLocks/>
            </p:cNvSpPr>
            <p:nvPr/>
          </p:nvSpPr>
          <p:spPr bwMode="auto">
            <a:xfrm>
              <a:off x="3732" y="2817"/>
              <a:ext cx="161" cy="161"/>
            </a:xfrm>
            <a:custGeom>
              <a:avLst/>
              <a:gdLst>
                <a:gd name="T0" fmla="*/ 0 w 161"/>
                <a:gd name="T1" fmla="*/ 161 h 161"/>
                <a:gd name="T2" fmla="*/ 0 w 161"/>
                <a:gd name="T3" fmla="*/ 161 h 161"/>
                <a:gd name="T4" fmla="*/ 18 w 161"/>
                <a:gd name="T5" fmla="*/ 161 h 161"/>
                <a:gd name="T6" fmla="*/ 33 w 161"/>
                <a:gd name="T7" fmla="*/ 158 h 161"/>
                <a:gd name="T8" fmla="*/ 47 w 161"/>
                <a:gd name="T9" fmla="*/ 154 h 161"/>
                <a:gd name="T10" fmla="*/ 63 w 161"/>
                <a:gd name="T11" fmla="*/ 149 h 161"/>
                <a:gd name="T12" fmla="*/ 77 w 161"/>
                <a:gd name="T13" fmla="*/ 142 h 161"/>
                <a:gd name="T14" fmla="*/ 91 w 161"/>
                <a:gd name="T15" fmla="*/ 133 h 161"/>
                <a:gd name="T16" fmla="*/ 104 w 161"/>
                <a:gd name="T17" fmla="*/ 125 h 161"/>
                <a:gd name="T18" fmla="*/ 114 w 161"/>
                <a:gd name="T19" fmla="*/ 114 h 161"/>
                <a:gd name="T20" fmla="*/ 125 w 161"/>
                <a:gd name="T21" fmla="*/ 104 h 161"/>
                <a:gd name="T22" fmla="*/ 135 w 161"/>
                <a:gd name="T23" fmla="*/ 90 h 161"/>
                <a:gd name="T24" fmla="*/ 142 w 161"/>
                <a:gd name="T25" fmla="*/ 77 h 161"/>
                <a:gd name="T26" fmla="*/ 149 w 161"/>
                <a:gd name="T27" fmla="*/ 63 h 161"/>
                <a:gd name="T28" fmla="*/ 154 w 161"/>
                <a:gd name="T29" fmla="*/ 47 h 161"/>
                <a:gd name="T30" fmla="*/ 158 w 161"/>
                <a:gd name="T31" fmla="*/ 32 h 161"/>
                <a:gd name="T32" fmla="*/ 161 w 161"/>
                <a:gd name="T33" fmla="*/ 16 h 161"/>
                <a:gd name="T34" fmla="*/ 161 w 161"/>
                <a:gd name="T35" fmla="*/ 0 h 161"/>
                <a:gd name="T36" fmla="*/ 156 w 161"/>
                <a:gd name="T37" fmla="*/ 0 h 161"/>
                <a:gd name="T38" fmla="*/ 154 w 161"/>
                <a:gd name="T39" fmla="*/ 16 h 161"/>
                <a:gd name="T40" fmla="*/ 153 w 161"/>
                <a:gd name="T41" fmla="*/ 32 h 161"/>
                <a:gd name="T42" fmla="*/ 149 w 161"/>
                <a:gd name="T43" fmla="*/ 46 h 161"/>
                <a:gd name="T44" fmla="*/ 144 w 161"/>
                <a:gd name="T45" fmla="*/ 60 h 161"/>
                <a:gd name="T46" fmla="*/ 137 w 161"/>
                <a:gd name="T47" fmla="*/ 74 h 161"/>
                <a:gd name="T48" fmla="*/ 130 w 161"/>
                <a:gd name="T49" fmla="*/ 86 h 161"/>
                <a:gd name="T50" fmla="*/ 121 w 161"/>
                <a:gd name="T51" fmla="*/ 98 h 161"/>
                <a:gd name="T52" fmla="*/ 111 w 161"/>
                <a:gd name="T53" fmla="*/ 111 h 161"/>
                <a:gd name="T54" fmla="*/ 98 w 161"/>
                <a:gd name="T55" fmla="*/ 119 h 161"/>
                <a:gd name="T56" fmla="*/ 88 w 161"/>
                <a:gd name="T57" fmla="*/ 128 h 161"/>
                <a:gd name="T58" fmla="*/ 74 w 161"/>
                <a:gd name="T59" fmla="*/ 137 h 161"/>
                <a:gd name="T60" fmla="*/ 61 w 161"/>
                <a:gd name="T61" fmla="*/ 144 h 161"/>
                <a:gd name="T62" fmla="*/ 46 w 161"/>
                <a:gd name="T63" fmla="*/ 149 h 161"/>
                <a:gd name="T64" fmla="*/ 32 w 161"/>
                <a:gd name="T65" fmla="*/ 153 h 161"/>
                <a:gd name="T66" fmla="*/ 16 w 161"/>
                <a:gd name="T67" fmla="*/ 154 h 161"/>
                <a:gd name="T68" fmla="*/ 0 w 161"/>
                <a:gd name="T69" fmla="*/ 156 h 161"/>
                <a:gd name="T70" fmla="*/ 0 w 161"/>
                <a:gd name="T71" fmla="*/ 156 h 161"/>
                <a:gd name="T72" fmla="*/ 0 w 161"/>
                <a:gd name="T7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61">
                  <a:moveTo>
                    <a:pt x="0" y="161"/>
                  </a:moveTo>
                  <a:lnTo>
                    <a:pt x="0" y="161"/>
                  </a:lnTo>
                  <a:lnTo>
                    <a:pt x="18" y="161"/>
                  </a:lnTo>
                  <a:lnTo>
                    <a:pt x="33" y="158"/>
                  </a:lnTo>
                  <a:lnTo>
                    <a:pt x="47" y="154"/>
                  </a:lnTo>
                  <a:lnTo>
                    <a:pt x="63" y="149"/>
                  </a:lnTo>
                  <a:lnTo>
                    <a:pt x="77" y="142"/>
                  </a:lnTo>
                  <a:lnTo>
                    <a:pt x="91" y="133"/>
                  </a:lnTo>
                  <a:lnTo>
                    <a:pt x="104" y="125"/>
                  </a:lnTo>
                  <a:lnTo>
                    <a:pt x="114" y="114"/>
                  </a:lnTo>
                  <a:lnTo>
                    <a:pt x="125" y="104"/>
                  </a:lnTo>
                  <a:lnTo>
                    <a:pt x="135" y="90"/>
                  </a:lnTo>
                  <a:lnTo>
                    <a:pt x="142" y="77"/>
                  </a:lnTo>
                  <a:lnTo>
                    <a:pt x="149" y="63"/>
                  </a:lnTo>
                  <a:lnTo>
                    <a:pt x="154" y="47"/>
                  </a:lnTo>
                  <a:lnTo>
                    <a:pt x="158" y="32"/>
                  </a:lnTo>
                  <a:lnTo>
                    <a:pt x="161" y="16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4" y="16"/>
                  </a:lnTo>
                  <a:lnTo>
                    <a:pt x="153" y="32"/>
                  </a:lnTo>
                  <a:lnTo>
                    <a:pt x="149" y="46"/>
                  </a:lnTo>
                  <a:lnTo>
                    <a:pt x="144" y="60"/>
                  </a:lnTo>
                  <a:lnTo>
                    <a:pt x="137" y="74"/>
                  </a:lnTo>
                  <a:lnTo>
                    <a:pt x="130" y="86"/>
                  </a:lnTo>
                  <a:lnTo>
                    <a:pt x="121" y="98"/>
                  </a:lnTo>
                  <a:lnTo>
                    <a:pt x="111" y="111"/>
                  </a:lnTo>
                  <a:lnTo>
                    <a:pt x="98" y="119"/>
                  </a:lnTo>
                  <a:lnTo>
                    <a:pt x="88" y="128"/>
                  </a:lnTo>
                  <a:lnTo>
                    <a:pt x="74" y="137"/>
                  </a:lnTo>
                  <a:lnTo>
                    <a:pt x="61" y="144"/>
                  </a:lnTo>
                  <a:lnTo>
                    <a:pt x="46" y="149"/>
                  </a:lnTo>
                  <a:lnTo>
                    <a:pt x="32" y="153"/>
                  </a:lnTo>
                  <a:lnTo>
                    <a:pt x="16" y="15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2" name="Freeform 238"/>
            <p:cNvSpPr>
              <a:spLocks/>
            </p:cNvSpPr>
            <p:nvPr/>
          </p:nvSpPr>
          <p:spPr bwMode="auto">
            <a:xfrm>
              <a:off x="3571" y="2817"/>
              <a:ext cx="161" cy="161"/>
            </a:xfrm>
            <a:custGeom>
              <a:avLst/>
              <a:gdLst>
                <a:gd name="T0" fmla="*/ 0 w 161"/>
                <a:gd name="T1" fmla="*/ 0 h 161"/>
                <a:gd name="T2" fmla="*/ 0 w 161"/>
                <a:gd name="T3" fmla="*/ 0 h 161"/>
                <a:gd name="T4" fmla="*/ 0 w 161"/>
                <a:gd name="T5" fmla="*/ 16 h 161"/>
                <a:gd name="T6" fmla="*/ 3 w 161"/>
                <a:gd name="T7" fmla="*/ 32 h 161"/>
                <a:gd name="T8" fmla="*/ 7 w 161"/>
                <a:gd name="T9" fmla="*/ 47 h 161"/>
                <a:gd name="T10" fmla="*/ 12 w 161"/>
                <a:gd name="T11" fmla="*/ 63 h 161"/>
                <a:gd name="T12" fmla="*/ 19 w 161"/>
                <a:gd name="T13" fmla="*/ 77 h 161"/>
                <a:gd name="T14" fmla="*/ 28 w 161"/>
                <a:gd name="T15" fmla="*/ 90 h 161"/>
                <a:gd name="T16" fmla="*/ 37 w 161"/>
                <a:gd name="T17" fmla="*/ 104 h 161"/>
                <a:gd name="T18" fmla="*/ 47 w 161"/>
                <a:gd name="T19" fmla="*/ 114 h 161"/>
                <a:gd name="T20" fmla="*/ 59 w 161"/>
                <a:gd name="T21" fmla="*/ 125 h 161"/>
                <a:gd name="T22" fmla="*/ 72 w 161"/>
                <a:gd name="T23" fmla="*/ 133 h 161"/>
                <a:gd name="T24" fmla="*/ 84 w 161"/>
                <a:gd name="T25" fmla="*/ 142 h 161"/>
                <a:gd name="T26" fmla="*/ 98 w 161"/>
                <a:gd name="T27" fmla="*/ 149 h 161"/>
                <a:gd name="T28" fmla="*/ 114 w 161"/>
                <a:gd name="T29" fmla="*/ 154 h 161"/>
                <a:gd name="T30" fmla="*/ 129 w 161"/>
                <a:gd name="T31" fmla="*/ 158 h 161"/>
                <a:gd name="T32" fmla="*/ 145 w 161"/>
                <a:gd name="T33" fmla="*/ 161 h 161"/>
                <a:gd name="T34" fmla="*/ 161 w 161"/>
                <a:gd name="T35" fmla="*/ 161 h 161"/>
                <a:gd name="T36" fmla="*/ 161 w 161"/>
                <a:gd name="T37" fmla="*/ 156 h 161"/>
                <a:gd name="T38" fmla="*/ 145 w 161"/>
                <a:gd name="T39" fmla="*/ 154 h 161"/>
                <a:gd name="T40" fmla="*/ 129 w 161"/>
                <a:gd name="T41" fmla="*/ 153 h 161"/>
                <a:gd name="T42" fmla="*/ 115 w 161"/>
                <a:gd name="T43" fmla="*/ 149 h 161"/>
                <a:gd name="T44" fmla="*/ 101 w 161"/>
                <a:gd name="T45" fmla="*/ 144 h 161"/>
                <a:gd name="T46" fmla="*/ 87 w 161"/>
                <a:gd name="T47" fmla="*/ 137 h 161"/>
                <a:gd name="T48" fmla="*/ 75 w 161"/>
                <a:gd name="T49" fmla="*/ 128 h 161"/>
                <a:gd name="T50" fmla="*/ 63 w 161"/>
                <a:gd name="T51" fmla="*/ 119 h 161"/>
                <a:gd name="T52" fmla="*/ 52 w 161"/>
                <a:gd name="T53" fmla="*/ 111 h 161"/>
                <a:gd name="T54" fmla="*/ 42 w 161"/>
                <a:gd name="T55" fmla="*/ 98 h 161"/>
                <a:gd name="T56" fmla="*/ 33 w 161"/>
                <a:gd name="T57" fmla="*/ 86 h 161"/>
                <a:gd name="T58" fmla="*/ 24 w 161"/>
                <a:gd name="T59" fmla="*/ 74 h 161"/>
                <a:gd name="T60" fmla="*/ 17 w 161"/>
                <a:gd name="T61" fmla="*/ 60 h 161"/>
                <a:gd name="T62" fmla="*/ 12 w 161"/>
                <a:gd name="T63" fmla="*/ 46 h 161"/>
                <a:gd name="T64" fmla="*/ 8 w 161"/>
                <a:gd name="T65" fmla="*/ 32 h 161"/>
                <a:gd name="T66" fmla="*/ 7 w 161"/>
                <a:gd name="T67" fmla="*/ 16 h 161"/>
                <a:gd name="T68" fmla="*/ 7 w 161"/>
                <a:gd name="T69" fmla="*/ 0 h 161"/>
                <a:gd name="T70" fmla="*/ 7 w 161"/>
                <a:gd name="T71" fmla="*/ 0 h 161"/>
                <a:gd name="T72" fmla="*/ 0 w 161"/>
                <a:gd name="T7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61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" y="32"/>
                  </a:lnTo>
                  <a:lnTo>
                    <a:pt x="7" y="47"/>
                  </a:lnTo>
                  <a:lnTo>
                    <a:pt x="12" y="63"/>
                  </a:lnTo>
                  <a:lnTo>
                    <a:pt x="19" y="77"/>
                  </a:lnTo>
                  <a:lnTo>
                    <a:pt x="28" y="90"/>
                  </a:lnTo>
                  <a:lnTo>
                    <a:pt x="37" y="104"/>
                  </a:lnTo>
                  <a:lnTo>
                    <a:pt x="47" y="114"/>
                  </a:lnTo>
                  <a:lnTo>
                    <a:pt x="59" y="125"/>
                  </a:lnTo>
                  <a:lnTo>
                    <a:pt x="72" y="133"/>
                  </a:lnTo>
                  <a:lnTo>
                    <a:pt x="84" y="142"/>
                  </a:lnTo>
                  <a:lnTo>
                    <a:pt x="98" y="149"/>
                  </a:lnTo>
                  <a:lnTo>
                    <a:pt x="114" y="154"/>
                  </a:lnTo>
                  <a:lnTo>
                    <a:pt x="129" y="158"/>
                  </a:lnTo>
                  <a:lnTo>
                    <a:pt x="145" y="161"/>
                  </a:lnTo>
                  <a:lnTo>
                    <a:pt x="161" y="161"/>
                  </a:lnTo>
                  <a:lnTo>
                    <a:pt x="161" y="156"/>
                  </a:lnTo>
                  <a:lnTo>
                    <a:pt x="145" y="154"/>
                  </a:lnTo>
                  <a:lnTo>
                    <a:pt x="129" y="153"/>
                  </a:lnTo>
                  <a:lnTo>
                    <a:pt x="115" y="149"/>
                  </a:lnTo>
                  <a:lnTo>
                    <a:pt x="101" y="144"/>
                  </a:lnTo>
                  <a:lnTo>
                    <a:pt x="87" y="137"/>
                  </a:lnTo>
                  <a:lnTo>
                    <a:pt x="75" y="128"/>
                  </a:lnTo>
                  <a:lnTo>
                    <a:pt x="63" y="119"/>
                  </a:lnTo>
                  <a:lnTo>
                    <a:pt x="52" y="111"/>
                  </a:lnTo>
                  <a:lnTo>
                    <a:pt x="42" y="98"/>
                  </a:lnTo>
                  <a:lnTo>
                    <a:pt x="33" y="86"/>
                  </a:lnTo>
                  <a:lnTo>
                    <a:pt x="24" y="74"/>
                  </a:lnTo>
                  <a:lnTo>
                    <a:pt x="17" y="60"/>
                  </a:lnTo>
                  <a:lnTo>
                    <a:pt x="12" y="46"/>
                  </a:lnTo>
                  <a:lnTo>
                    <a:pt x="8" y="32"/>
                  </a:lnTo>
                  <a:lnTo>
                    <a:pt x="7" y="16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3" name="Freeform 239"/>
            <p:cNvSpPr>
              <a:spLocks/>
            </p:cNvSpPr>
            <p:nvPr/>
          </p:nvSpPr>
          <p:spPr bwMode="auto">
            <a:xfrm>
              <a:off x="3571" y="2656"/>
              <a:ext cx="161" cy="161"/>
            </a:xfrm>
            <a:custGeom>
              <a:avLst/>
              <a:gdLst>
                <a:gd name="T0" fmla="*/ 161 w 161"/>
                <a:gd name="T1" fmla="*/ 0 h 161"/>
                <a:gd name="T2" fmla="*/ 161 w 161"/>
                <a:gd name="T3" fmla="*/ 0 h 161"/>
                <a:gd name="T4" fmla="*/ 145 w 161"/>
                <a:gd name="T5" fmla="*/ 0 h 161"/>
                <a:gd name="T6" fmla="*/ 129 w 161"/>
                <a:gd name="T7" fmla="*/ 3 h 161"/>
                <a:gd name="T8" fmla="*/ 114 w 161"/>
                <a:gd name="T9" fmla="*/ 7 h 161"/>
                <a:gd name="T10" fmla="*/ 98 w 161"/>
                <a:gd name="T11" fmla="*/ 12 h 161"/>
                <a:gd name="T12" fmla="*/ 84 w 161"/>
                <a:gd name="T13" fmla="*/ 19 h 161"/>
                <a:gd name="T14" fmla="*/ 72 w 161"/>
                <a:gd name="T15" fmla="*/ 28 h 161"/>
                <a:gd name="T16" fmla="*/ 59 w 161"/>
                <a:gd name="T17" fmla="*/ 36 h 161"/>
                <a:gd name="T18" fmla="*/ 47 w 161"/>
                <a:gd name="T19" fmla="*/ 47 h 161"/>
                <a:gd name="T20" fmla="*/ 37 w 161"/>
                <a:gd name="T21" fmla="*/ 57 h 161"/>
                <a:gd name="T22" fmla="*/ 28 w 161"/>
                <a:gd name="T23" fmla="*/ 70 h 161"/>
                <a:gd name="T24" fmla="*/ 19 w 161"/>
                <a:gd name="T25" fmla="*/ 84 h 161"/>
                <a:gd name="T26" fmla="*/ 12 w 161"/>
                <a:gd name="T27" fmla="*/ 98 h 161"/>
                <a:gd name="T28" fmla="*/ 7 w 161"/>
                <a:gd name="T29" fmla="*/ 114 h 161"/>
                <a:gd name="T30" fmla="*/ 3 w 161"/>
                <a:gd name="T31" fmla="*/ 128 h 161"/>
                <a:gd name="T32" fmla="*/ 0 w 161"/>
                <a:gd name="T33" fmla="*/ 145 h 161"/>
                <a:gd name="T34" fmla="*/ 0 w 161"/>
                <a:gd name="T35" fmla="*/ 161 h 161"/>
                <a:gd name="T36" fmla="*/ 7 w 161"/>
                <a:gd name="T37" fmla="*/ 161 h 161"/>
                <a:gd name="T38" fmla="*/ 7 w 161"/>
                <a:gd name="T39" fmla="*/ 145 h 161"/>
                <a:gd name="T40" fmla="*/ 8 w 161"/>
                <a:gd name="T41" fmla="*/ 129 h 161"/>
                <a:gd name="T42" fmla="*/ 12 w 161"/>
                <a:gd name="T43" fmla="*/ 115 h 161"/>
                <a:gd name="T44" fmla="*/ 17 w 161"/>
                <a:gd name="T45" fmla="*/ 101 h 161"/>
                <a:gd name="T46" fmla="*/ 24 w 161"/>
                <a:gd name="T47" fmla="*/ 87 h 161"/>
                <a:gd name="T48" fmla="*/ 33 w 161"/>
                <a:gd name="T49" fmla="*/ 73 h 161"/>
                <a:gd name="T50" fmla="*/ 42 w 161"/>
                <a:gd name="T51" fmla="*/ 63 h 161"/>
                <a:gd name="T52" fmla="*/ 52 w 161"/>
                <a:gd name="T53" fmla="*/ 50 h 161"/>
                <a:gd name="T54" fmla="*/ 63 w 161"/>
                <a:gd name="T55" fmla="*/ 42 h 161"/>
                <a:gd name="T56" fmla="*/ 75 w 161"/>
                <a:gd name="T57" fmla="*/ 31 h 161"/>
                <a:gd name="T58" fmla="*/ 87 w 161"/>
                <a:gd name="T59" fmla="*/ 24 h 161"/>
                <a:gd name="T60" fmla="*/ 101 w 161"/>
                <a:gd name="T61" fmla="*/ 17 h 161"/>
                <a:gd name="T62" fmla="*/ 115 w 161"/>
                <a:gd name="T63" fmla="*/ 12 h 161"/>
                <a:gd name="T64" fmla="*/ 129 w 161"/>
                <a:gd name="T65" fmla="*/ 8 h 161"/>
                <a:gd name="T66" fmla="*/ 145 w 161"/>
                <a:gd name="T67" fmla="*/ 7 h 161"/>
                <a:gd name="T68" fmla="*/ 161 w 161"/>
                <a:gd name="T69" fmla="*/ 5 h 161"/>
                <a:gd name="T70" fmla="*/ 161 w 161"/>
                <a:gd name="T71" fmla="*/ 5 h 161"/>
                <a:gd name="T72" fmla="*/ 161 w 161"/>
                <a:gd name="T7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61">
                  <a:moveTo>
                    <a:pt x="161" y="0"/>
                  </a:moveTo>
                  <a:lnTo>
                    <a:pt x="161" y="0"/>
                  </a:lnTo>
                  <a:lnTo>
                    <a:pt x="145" y="0"/>
                  </a:lnTo>
                  <a:lnTo>
                    <a:pt x="129" y="3"/>
                  </a:lnTo>
                  <a:lnTo>
                    <a:pt x="114" y="7"/>
                  </a:lnTo>
                  <a:lnTo>
                    <a:pt x="98" y="12"/>
                  </a:lnTo>
                  <a:lnTo>
                    <a:pt x="84" y="19"/>
                  </a:lnTo>
                  <a:lnTo>
                    <a:pt x="72" y="28"/>
                  </a:lnTo>
                  <a:lnTo>
                    <a:pt x="59" y="36"/>
                  </a:lnTo>
                  <a:lnTo>
                    <a:pt x="47" y="47"/>
                  </a:lnTo>
                  <a:lnTo>
                    <a:pt x="37" y="57"/>
                  </a:lnTo>
                  <a:lnTo>
                    <a:pt x="28" y="70"/>
                  </a:lnTo>
                  <a:lnTo>
                    <a:pt x="19" y="84"/>
                  </a:lnTo>
                  <a:lnTo>
                    <a:pt x="12" y="98"/>
                  </a:lnTo>
                  <a:lnTo>
                    <a:pt x="7" y="114"/>
                  </a:lnTo>
                  <a:lnTo>
                    <a:pt x="3" y="128"/>
                  </a:lnTo>
                  <a:lnTo>
                    <a:pt x="0" y="145"/>
                  </a:lnTo>
                  <a:lnTo>
                    <a:pt x="0" y="161"/>
                  </a:lnTo>
                  <a:lnTo>
                    <a:pt x="7" y="161"/>
                  </a:lnTo>
                  <a:lnTo>
                    <a:pt x="7" y="145"/>
                  </a:lnTo>
                  <a:lnTo>
                    <a:pt x="8" y="129"/>
                  </a:lnTo>
                  <a:lnTo>
                    <a:pt x="12" y="115"/>
                  </a:lnTo>
                  <a:lnTo>
                    <a:pt x="17" y="101"/>
                  </a:lnTo>
                  <a:lnTo>
                    <a:pt x="24" y="87"/>
                  </a:lnTo>
                  <a:lnTo>
                    <a:pt x="33" y="73"/>
                  </a:lnTo>
                  <a:lnTo>
                    <a:pt x="42" y="63"/>
                  </a:lnTo>
                  <a:lnTo>
                    <a:pt x="52" y="50"/>
                  </a:lnTo>
                  <a:lnTo>
                    <a:pt x="63" y="42"/>
                  </a:lnTo>
                  <a:lnTo>
                    <a:pt x="75" y="31"/>
                  </a:lnTo>
                  <a:lnTo>
                    <a:pt x="87" y="24"/>
                  </a:lnTo>
                  <a:lnTo>
                    <a:pt x="101" y="17"/>
                  </a:lnTo>
                  <a:lnTo>
                    <a:pt x="115" y="12"/>
                  </a:lnTo>
                  <a:lnTo>
                    <a:pt x="129" y="8"/>
                  </a:lnTo>
                  <a:lnTo>
                    <a:pt x="145" y="7"/>
                  </a:lnTo>
                  <a:lnTo>
                    <a:pt x="161" y="5"/>
                  </a:lnTo>
                  <a:lnTo>
                    <a:pt x="161" y="5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4" name="Freeform 240"/>
            <p:cNvSpPr>
              <a:spLocks/>
            </p:cNvSpPr>
            <p:nvPr/>
          </p:nvSpPr>
          <p:spPr bwMode="auto">
            <a:xfrm>
              <a:off x="3632" y="2896"/>
              <a:ext cx="11" cy="11"/>
            </a:xfrm>
            <a:custGeom>
              <a:avLst/>
              <a:gdLst>
                <a:gd name="T0" fmla="*/ 2 w 11"/>
                <a:gd name="T1" fmla="*/ 0 h 11"/>
                <a:gd name="T2" fmla="*/ 0 w 11"/>
                <a:gd name="T3" fmla="*/ 2 h 11"/>
                <a:gd name="T4" fmla="*/ 0 w 11"/>
                <a:gd name="T5" fmla="*/ 5 h 11"/>
                <a:gd name="T6" fmla="*/ 0 w 11"/>
                <a:gd name="T7" fmla="*/ 7 h 11"/>
                <a:gd name="T8" fmla="*/ 2 w 11"/>
                <a:gd name="T9" fmla="*/ 9 h 11"/>
                <a:gd name="T10" fmla="*/ 4 w 11"/>
                <a:gd name="T11" fmla="*/ 11 h 11"/>
                <a:gd name="T12" fmla="*/ 5 w 11"/>
                <a:gd name="T13" fmla="*/ 11 h 11"/>
                <a:gd name="T14" fmla="*/ 7 w 11"/>
                <a:gd name="T15" fmla="*/ 11 h 11"/>
                <a:gd name="T16" fmla="*/ 11 w 11"/>
                <a:gd name="T17" fmla="*/ 9 h 11"/>
                <a:gd name="T18" fmla="*/ 2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2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9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1"/>
                  </a:lnTo>
                  <a:lnTo>
                    <a:pt x="11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5" name="Freeform 241"/>
            <p:cNvSpPr>
              <a:spLocks/>
            </p:cNvSpPr>
            <p:nvPr/>
          </p:nvSpPr>
          <p:spPr bwMode="auto">
            <a:xfrm>
              <a:off x="3634" y="2773"/>
              <a:ext cx="135" cy="132"/>
            </a:xfrm>
            <a:custGeom>
              <a:avLst/>
              <a:gdLst>
                <a:gd name="T0" fmla="*/ 130 w 135"/>
                <a:gd name="T1" fmla="*/ 4 h 132"/>
                <a:gd name="T2" fmla="*/ 126 w 135"/>
                <a:gd name="T3" fmla="*/ 0 h 132"/>
                <a:gd name="T4" fmla="*/ 0 w 135"/>
                <a:gd name="T5" fmla="*/ 123 h 132"/>
                <a:gd name="T6" fmla="*/ 9 w 135"/>
                <a:gd name="T7" fmla="*/ 132 h 132"/>
                <a:gd name="T8" fmla="*/ 135 w 135"/>
                <a:gd name="T9" fmla="*/ 9 h 132"/>
                <a:gd name="T10" fmla="*/ 130 w 135"/>
                <a:gd name="T11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2">
                  <a:moveTo>
                    <a:pt x="130" y="4"/>
                  </a:moveTo>
                  <a:lnTo>
                    <a:pt x="126" y="0"/>
                  </a:lnTo>
                  <a:lnTo>
                    <a:pt x="0" y="123"/>
                  </a:lnTo>
                  <a:lnTo>
                    <a:pt x="9" y="132"/>
                  </a:lnTo>
                  <a:lnTo>
                    <a:pt x="135" y="9"/>
                  </a:lnTo>
                  <a:lnTo>
                    <a:pt x="130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6" name="Freeform 242"/>
            <p:cNvSpPr>
              <a:spLocks/>
            </p:cNvSpPr>
            <p:nvPr/>
          </p:nvSpPr>
          <p:spPr bwMode="auto">
            <a:xfrm>
              <a:off x="3736" y="2729"/>
              <a:ext cx="77" cy="77"/>
            </a:xfrm>
            <a:custGeom>
              <a:avLst/>
              <a:gdLst>
                <a:gd name="T0" fmla="*/ 77 w 77"/>
                <a:gd name="T1" fmla="*/ 0 h 77"/>
                <a:gd name="T2" fmla="*/ 0 w 77"/>
                <a:gd name="T3" fmla="*/ 25 h 77"/>
                <a:gd name="T4" fmla="*/ 50 w 77"/>
                <a:gd name="T5" fmla="*/ 77 h 77"/>
                <a:gd name="T6" fmla="*/ 77 w 77"/>
                <a:gd name="T7" fmla="*/ 0 h 77"/>
                <a:gd name="T8" fmla="*/ 77 w 7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77" y="0"/>
                  </a:moveTo>
                  <a:lnTo>
                    <a:pt x="0" y="25"/>
                  </a:lnTo>
                  <a:lnTo>
                    <a:pt x="50" y="7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7" name="Freeform 243"/>
            <p:cNvSpPr>
              <a:spLocks/>
            </p:cNvSpPr>
            <p:nvPr/>
          </p:nvSpPr>
          <p:spPr bwMode="auto">
            <a:xfrm>
              <a:off x="3760" y="2771"/>
              <a:ext cx="11" cy="11"/>
            </a:xfrm>
            <a:custGeom>
              <a:avLst/>
              <a:gdLst>
                <a:gd name="T0" fmla="*/ 9 w 11"/>
                <a:gd name="T1" fmla="*/ 11 h 11"/>
                <a:gd name="T2" fmla="*/ 9 w 11"/>
                <a:gd name="T3" fmla="*/ 7 h 11"/>
                <a:gd name="T4" fmla="*/ 11 w 11"/>
                <a:gd name="T5" fmla="*/ 6 h 11"/>
                <a:gd name="T6" fmla="*/ 9 w 11"/>
                <a:gd name="T7" fmla="*/ 4 h 11"/>
                <a:gd name="T8" fmla="*/ 9 w 11"/>
                <a:gd name="T9" fmla="*/ 2 h 11"/>
                <a:gd name="T10" fmla="*/ 7 w 11"/>
                <a:gd name="T11" fmla="*/ 0 h 11"/>
                <a:gd name="T12" fmla="*/ 4 w 11"/>
                <a:gd name="T13" fmla="*/ 0 h 11"/>
                <a:gd name="T14" fmla="*/ 2 w 11"/>
                <a:gd name="T15" fmla="*/ 0 h 11"/>
                <a:gd name="T16" fmla="*/ 0 w 11"/>
                <a:gd name="T17" fmla="*/ 2 h 11"/>
                <a:gd name="T18" fmla="*/ 9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9" y="11"/>
                  </a:moveTo>
                  <a:lnTo>
                    <a:pt x="9" y="7"/>
                  </a:lnTo>
                  <a:lnTo>
                    <a:pt x="11" y="6"/>
                  </a:lnTo>
                  <a:lnTo>
                    <a:pt x="9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48" name="Rectangle 244"/>
            <p:cNvSpPr>
              <a:spLocks noChangeArrowheads="1"/>
            </p:cNvSpPr>
            <p:nvPr/>
          </p:nvSpPr>
          <p:spPr bwMode="auto">
            <a:xfrm>
              <a:off x="3586" y="2986"/>
              <a:ext cx="14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245"/>
            <p:cNvSpPr>
              <a:spLocks noChangeArrowheads="1"/>
            </p:cNvSpPr>
            <p:nvPr/>
          </p:nvSpPr>
          <p:spPr bwMode="auto">
            <a:xfrm>
              <a:off x="3741" y="3089"/>
              <a:ext cx="1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0" name="Rectangle 246"/>
            <p:cNvSpPr>
              <a:spLocks noChangeArrowheads="1"/>
            </p:cNvSpPr>
            <p:nvPr/>
          </p:nvSpPr>
          <p:spPr bwMode="auto">
            <a:xfrm>
              <a:off x="3630" y="2399"/>
              <a:ext cx="1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Freeform 247"/>
            <p:cNvSpPr>
              <a:spLocks/>
            </p:cNvSpPr>
            <p:nvPr/>
          </p:nvSpPr>
          <p:spPr bwMode="auto">
            <a:xfrm>
              <a:off x="3571" y="2571"/>
              <a:ext cx="14" cy="7"/>
            </a:xfrm>
            <a:custGeom>
              <a:avLst/>
              <a:gdLst>
                <a:gd name="T0" fmla="*/ 0 w 14"/>
                <a:gd name="T1" fmla="*/ 0 h 7"/>
                <a:gd name="T2" fmla="*/ 0 w 14"/>
                <a:gd name="T3" fmla="*/ 4 h 7"/>
                <a:gd name="T4" fmla="*/ 1 w 14"/>
                <a:gd name="T5" fmla="*/ 6 h 7"/>
                <a:gd name="T6" fmla="*/ 3 w 14"/>
                <a:gd name="T7" fmla="*/ 7 h 7"/>
                <a:gd name="T8" fmla="*/ 7 w 14"/>
                <a:gd name="T9" fmla="*/ 7 h 7"/>
                <a:gd name="T10" fmla="*/ 8 w 14"/>
                <a:gd name="T11" fmla="*/ 7 h 7"/>
                <a:gd name="T12" fmla="*/ 10 w 14"/>
                <a:gd name="T13" fmla="*/ 6 h 7"/>
                <a:gd name="T14" fmla="*/ 12 w 14"/>
                <a:gd name="T15" fmla="*/ 4 h 7"/>
                <a:gd name="T16" fmla="*/ 14 w 14"/>
                <a:gd name="T17" fmla="*/ 0 h 7"/>
                <a:gd name="T18" fmla="*/ 0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0" y="4"/>
                  </a:lnTo>
                  <a:lnTo>
                    <a:pt x="1" y="6"/>
                  </a:lnTo>
                  <a:lnTo>
                    <a:pt x="3" y="7"/>
                  </a:lnTo>
                  <a:lnTo>
                    <a:pt x="7" y="7"/>
                  </a:lnTo>
                  <a:lnTo>
                    <a:pt x="8" y="7"/>
                  </a:lnTo>
                  <a:lnTo>
                    <a:pt x="10" y="6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52" name="Freeform 248"/>
            <p:cNvSpPr>
              <a:spLocks/>
            </p:cNvSpPr>
            <p:nvPr/>
          </p:nvSpPr>
          <p:spPr bwMode="auto">
            <a:xfrm>
              <a:off x="3571" y="2248"/>
              <a:ext cx="14" cy="323"/>
            </a:xfrm>
            <a:custGeom>
              <a:avLst/>
              <a:gdLst>
                <a:gd name="T0" fmla="*/ 0 w 14"/>
                <a:gd name="T1" fmla="*/ 7 h 323"/>
                <a:gd name="T2" fmla="*/ 0 w 14"/>
                <a:gd name="T3" fmla="*/ 7 h 323"/>
                <a:gd name="T4" fmla="*/ 0 w 14"/>
                <a:gd name="T5" fmla="*/ 323 h 323"/>
                <a:gd name="T6" fmla="*/ 14 w 14"/>
                <a:gd name="T7" fmla="*/ 323 h 323"/>
                <a:gd name="T8" fmla="*/ 14 w 14"/>
                <a:gd name="T9" fmla="*/ 7 h 323"/>
                <a:gd name="T10" fmla="*/ 14 w 14"/>
                <a:gd name="T11" fmla="*/ 7 h 323"/>
                <a:gd name="T12" fmla="*/ 14 w 14"/>
                <a:gd name="T13" fmla="*/ 7 h 323"/>
                <a:gd name="T14" fmla="*/ 12 w 14"/>
                <a:gd name="T15" fmla="*/ 6 h 323"/>
                <a:gd name="T16" fmla="*/ 12 w 14"/>
                <a:gd name="T17" fmla="*/ 2 h 323"/>
                <a:gd name="T18" fmla="*/ 8 w 14"/>
                <a:gd name="T19" fmla="*/ 2 h 323"/>
                <a:gd name="T20" fmla="*/ 7 w 14"/>
                <a:gd name="T21" fmla="*/ 0 h 323"/>
                <a:gd name="T22" fmla="*/ 3 w 14"/>
                <a:gd name="T23" fmla="*/ 2 h 323"/>
                <a:gd name="T24" fmla="*/ 1 w 14"/>
                <a:gd name="T25" fmla="*/ 2 h 323"/>
                <a:gd name="T26" fmla="*/ 0 w 14"/>
                <a:gd name="T27" fmla="*/ 6 h 323"/>
                <a:gd name="T28" fmla="*/ 0 w 14"/>
                <a:gd name="T29" fmla="*/ 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23">
                  <a:moveTo>
                    <a:pt x="0" y="7"/>
                  </a:moveTo>
                  <a:lnTo>
                    <a:pt x="0" y="7"/>
                  </a:lnTo>
                  <a:lnTo>
                    <a:pt x="0" y="323"/>
                  </a:lnTo>
                  <a:lnTo>
                    <a:pt x="14" y="32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8" y="2"/>
                  </a:lnTo>
                  <a:lnTo>
                    <a:pt x="7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53" name="Freeform 249"/>
            <p:cNvSpPr>
              <a:spLocks/>
            </p:cNvSpPr>
            <p:nvPr/>
          </p:nvSpPr>
          <p:spPr bwMode="auto">
            <a:xfrm>
              <a:off x="3571" y="2078"/>
              <a:ext cx="14" cy="177"/>
            </a:xfrm>
            <a:custGeom>
              <a:avLst/>
              <a:gdLst>
                <a:gd name="T0" fmla="*/ 1 w 14"/>
                <a:gd name="T1" fmla="*/ 11 h 177"/>
                <a:gd name="T2" fmla="*/ 0 w 14"/>
                <a:gd name="T3" fmla="*/ 7 h 177"/>
                <a:gd name="T4" fmla="*/ 0 w 14"/>
                <a:gd name="T5" fmla="*/ 177 h 177"/>
                <a:gd name="T6" fmla="*/ 14 w 14"/>
                <a:gd name="T7" fmla="*/ 177 h 177"/>
                <a:gd name="T8" fmla="*/ 14 w 14"/>
                <a:gd name="T9" fmla="*/ 7 h 177"/>
                <a:gd name="T10" fmla="*/ 12 w 14"/>
                <a:gd name="T11" fmla="*/ 4 h 177"/>
                <a:gd name="T12" fmla="*/ 14 w 14"/>
                <a:gd name="T13" fmla="*/ 7 h 177"/>
                <a:gd name="T14" fmla="*/ 12 w 14"/>
                <a:gd name="T15" fmla="*/ 4 h 177"/>
                <a:gd name="T16" fmla="*/ 12 w 14"/>
                <a:gd name="T17" fmla="*/ 2 h 177"/>
                <a:gd name="T18" fmla="*/ 8 w 14"/>
                <a:gd name="T19" fmla="*/ 0 h 177"/>
                <a:gd name="T20" fmla="*/ 7 w 14"/>
                <a:gd name="T21" fmla="*/ 0 h 177"/>
                <a:gd name="T22" fmla="*/ 3 w 14"/>
                <a:gd name="T23" fmla="*/ 0 h 177"/>
                <a:gd name="T24" fmla="*/ 1 w 14"/>
                <a:gd name="T25" fmla="*/ 2 h 177"/>
                <a:gd name="T26" fmla="*/ 0 w 14"/>
                <a:gd name="T27" fmla="*/ 4 h 177"/>
                <a:gd name="T28" fmla="*/ 0 w 14"/>
                <a:gd name="T29" fmla="*/ 7 h 177"/>
                <a:gd name="T30" fmla="*/ 1 w 14"/>
                <a:gd name="T31" fmla="*/ 1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77">
                  <a:moveTo>
                    <a:pt x="1" y="11"/>
                  </a:moveTo>
                  <a:lnTo>
                    <a:pt x="0" y="7"/>
                  </a:lnTo>
                  <a:lnTo>
                    <a:pt x="0" y="177"/>
                  </a:lnTo>
                  <a:lnTo>
                    <a:pt x="14" y="177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4" y="7"/>
                  </a:lnTo>
                  <a:lnTo>
                    <a:pt x="12" y="4"/>
                  </a:lnTo>
                  <a:lnTo>
                    <a:pt x="12" y="2"/>
                  </a:lnTo>
                  <a:lnTo>
                    <a:pt x="8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3522" y="2010"/>
              <a:ext cx="61" cy="79"/>
            </a:xfrm>
            <a:custGeom>
              <a:avLst/>
              <a:gdLst>
                <a:gd name="T0" fmla="*/ 5 w 61"/>
                <a:gd name="T1" fmla="*/ 3 h 79"/>
                <a:gd name="T2" fmla="*/ 0 w 61"/>
                <a:gd name="T3" fmla="*/ 7 h 79"/>
                <a:gd name="T4" fmla="*/ 50 w 61"/>
                <a:gd name="T5" fmla="*/ 79 h 79"/>
                <a:gd name="T6" fmla="*/ 61 w 61"/>
                <a:gd name="T7" fmla="*/ 72 h 79"/>
                <a:gd name="T8" fmla="*/ 12 w 61"/>
                <a:gd name="T9" fmla="*/ 0 h 79"/>
                <a:gd name="T10" fmla="*/ 5 w 61"/>
                <a:gd name="T11" fmla="*/ 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9">
                  <a:moveTo>
                    <a:pt x="5" y="3"/>
                  </a:moveTo>
                  <a:lnTo>
                    <a:pt x="0" y="7"/>
                  </a:lnTo>
                  <a:lnTo>
                    <a:pt x="50" y="79"/>
                  </a:lnTo>
                  <a:lnTo>
                    <a:pt x="61" y="72"/>
                  </a:lnTo>
                  <a:lnTo>
                    <a:pt x="12" y="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55" name="Freeform 251"/>
            <p:cNvSpPr>
              <a:spLocks/>
            </p:cNvSpPr>
            <p:nvPr/>
          </p:nvSpPr>
          <p:spPr bwMode="auto">
            <a:xfrm>
              <a:off x="3500" y="1973"/>
              <a:ext cx="88" cy="103"/>
            </a:xfrm>
            <a:custGeom>
              <a:avLst/>
              <a:gdLst>
                <a:gd name="T0" fmla="*/ 0 w 88"/>
                <a:gd name="T1" fmla="*/ 0 h 103"/>
                <a:gd name="T2" fmla="*/ 22 w 88"/>
                <a:gd name="T3" fmla="*/ 103 h 103"/>
                <a:gd name="T4" fmla="*/ 22 w 88"/>
                <a:gd name="T5" fmla="*/ 103 h 103"/>
                <a:gd name="T6" fmla="*/ 22 w 88"/>
                <a:gd name="T7" fmla="*/ 100 h 103"/>
                <a:gd name="T8" fmla="*/ 23 w 88"/>
                <a:gd name="T9" fmla="*/ 98 h 103"/>
                <a:gd name="T10" fmla="*/ 25 w 88"/>
                <a:gd name="T11" fmla="*/ 96 h 103"/>
                <a:gd name="T12" fmla="*/ 27 w 88"/>
                <a:gd name="T13" fmla="*/ 93 h 103"/>
                <a:gd name="T14" fmla="*/ 29 w 88"/>
                <a:gd name="T15" fmla="*/ 91 h 103"/>
                <a:gd name="T16" fmla="*/ 30 w 88"/>
                <a:gd name="T17" fmla="*/ 89 h 103"/>
                <a:gd name="T18" fmla="*/ 32 w 88"/>
                <a:gd name="T19" fmla="*/ 88 h 103"/>
                <a:gd name="T20" fmla="*/ 34 w 88"/>
                <a:gd name="T21" fmla="*/ 84 h 103"/>
                <a:gd name="T22" fmla="*/ 36 w 88"/>
                <a:gd name="T23" fmla="*/ 82 h 103"/>
                <a:gd name="T24" fmla="*/ 37 w 88"/>
                <a:gd name="T25" fmla="*/ 81 h 103"/>
                <a:gd name="T26" fmla="*/ 39 w 88"/>
                <a:gd name="T27" fmla="*/ 79 h 103"/>
                <a:gd name="T28" fmla="*/ 41 w 88"/>
                <a:gd name="T29" fmla="*/ 77 h 103"/>
                <a:gd name="T30" fmla="*/ 43 w 88"/>
                <a:gd name="T31" fmla="*/ 75 h 103"/>
                <a:gd name="T32" fmla="*/ 44 w 88"/>
                <a:gd name="T33" fmla="*/ 74 h 103"/>
                <a:gd name="T34" fmla="*/ 46 w 88"/>
                <a:gd name="T35" fmla="*/ 72 h 103"/>
                <a:gd name="T36" fmla="*/ 50 w 88"/>
                <a:gd name="T37" fmla="*/ 70 h 103"/>
                <a:gd name="T38" fmla="*/ 51 w 88"/>
                <a:gd name="T39" fmla="*/ 70 h 103"/>
                <a:gd name="T40" fmla="*/ 53 w 88"/>
                <a:gd name="T41" fmla="*/ 68 h 103"/>
                <a:gd name="T42" fmla="*/ 55 w 88"/>
                <a:gd name="T43" fmla="*/ 67 h 103"/>
                <a:gd name="T44" fmla="*/ 58 w 88"/>
                <a:gd name="T45" fmla="*/ 65 h 103"/>
                <a:gd name="T46" fmla="*/ 60 w 88"/>
                <a:gd name="T47" fmla="*/ 65 h 103"/>
                <a:gd name="T48" fmla="*/ 62 w 88"/>
                <a:gd name="T49" fmla="*/ 63 h 103"/>
                <a:gd name="T50" fmla="*/ 65 w 88"/>
                <a:gd name="T51" fmla="*/ 61 h 103"/>
                <a:gd name="T52" fmla="*/ 67 w 88"/>
                <a:gd name="T53" fmla="*/ 61 h 103"/>
                <a:gd name="T54" fmla="*/ 71 w 88"/>
                <a:gd name="T55" fmla="*/ 60 h 103"/>
                <a:gd name="T56" fmla="*/ 72 w 88"/>
                <a:gd name="T57" fmla="*/ 60 h 103"/>
                <a:gd name="T58" fmla="*/ 76 w 88"/>
                <a:gd name="T59" fmla="*/ 58 h 103"/>
                <a:gd name="T60" fmla="*/ 78 w 88"/>
                <a:gd name="T61" fmla="*/ 58 h 103"/>
                <a:gd name="T62" fmla="*/ 81 w 88"/>
                <a:gd name="T63" fmla="*/ 58 h 103"/>
                <a:gd name="T64" fmla="*/ 83 w 88"/>
                <a:gd name="T65" fmla="*/ 56 h 103"/>
                <a:gd name="T66" fmla="*/ 86 w 88"/>
                <a:gd name="T67" fmla="*/ 56 h 103"/>
                <a:gd name="T68" fmla="*/ 88 w 88"/>
                <a:gd name="T69" fmla="*/ 56 h 103"/>
                <a:gd name="T70" fmla="*/ 0 w 88"/>
                <a:gd name="T71" fmla="*/ 0 h 103"/>
                <a:gd name="T72" fmla="*/ 0 w 88"/>
                <a:gd name="T7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8" h="103">
                  <a:moveTo>
                    <a:pt x="0" y="0"/>
                  </a:moveTo>
                  <a:lnTo>
                    <a:pt x="22" y="103"/>
                  </a:lnTo>
                  <a:lnTo>
                    <a:pt x="22" y="103"/>
                  </a:lnTo>
                  <a:lnTo>
                    <a:pt x="22" y="100"/>
                  </a:lnTo>
                  <a:lnTo>
                    <a:pt x="23" y="98"/>
                  </a:lnTo>
                  <a:lnTo>
                    <a:pt x="25" y="96"/>
                  </a:lnTo>
                  <a:lnTo>
                    <a:pt x="27" y="93"/>
                  </a:lnTo>
                  <a:lnTo>
                    <a:pt x="29" y="91"/>
                  </a:lnTo>
                  <a:lnTo>
                    <a:pt x="30" y="89"/>
                  </a:lnTo>
                  <a:lnTo>
                    <a:pt x="32" y="88"/>
                  </a:lnTo>
                  <a:lnTo>
                    <a:pt x="34" y="84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9"/>
                  </a:lnTo>
                  <a:lnTo>
                    <a:pt x="41" y="77"/>
                  </a:lnTo>
                  <a:lnTo>
                    <a:pt x="43" y="75"/>
                  </a:lnTo>
                  <a:lnTo>
                    <a:pt x="44" y="74"/>
                  </a:lnTo>
                  <a:lnTo>
                    <a:pt x="46" y="72"/>
                  </a:lnTo>
                  <a:lnTo>
                    <a:pt x="50" y="70"/>
                  </a:lnTo>
                  <a:lnTo>
                    <a:pt x="51" y="70"/>
                  </a:lnTo>
                  <a:lnTo>
                    <a:pt x="53" y="68"/>
                  </a:lnTo>
                  <a:lnTo>
                    <a:pt x="55" y="67"/>
                  </a:lnTo>
                  <a:lnTo>
                    <a:pt x="58" y="65"/>
                  </a:lnTo>
                  <a:lnTo>
                    <a:pt x="60" y="65"/>
                  </a:lnTo>
                  <a:lnTo>
                    <a:pt x="62" y="63"/>
                  </a:lnTo>
                  <a:lnTo>
                    <a:pt x="65" y="61"/>
                  </a:lnTo>
                  <a:lnTo>
                    <a:pt x="67" y="61"/>
                  </a:lnTo>
                  <a:lnTo>
                    <a:pt x="71" y="60"/>
                  </a:lnTo>
                  <a:lnTo>
                    <a:pt x="72" y="60"/>
                  </a:lnTo>
                  <a:lnTo>
                    <a:pt x="76" y="58"/>
                  </a:lnTo>
                  <a:lnTo>
                    <a:pt x="78" y="58"/>
                  </a:lnTo>
                  <a:lnTo>
                    <a:pt x="81" y="58"/>
                  </a:lnTo>
                  <a:lnTo>
                    <a:pt x="83" y="56"/>
                  </a:lnTo>
                  <a:lnTo>
                    <a:pt x="86" y="56"/>
                  </a:lnTo>
                  <a:lnTo>
                    <a:pt x="88" y="5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3520" y="2006"/>
              <a:ext cx="14" cy="11"/>
            </a:xfrm>
            <a:custGeom>
              <a:avLst/>
              <a:gdLst>
                <a:gd name="T0" fmla="*/ 14 w 14"/>
                <a:gd name="T1" fmla="*/ 4 h 11"/>
                <a:gd name="T2" fmla="*/ 10 w 14"/>
                <a:gd name="T3" fmla="*/ 0 h 11"/>
                <a:gd name="T4" fmla="*/ 9 w 14"/>
                <a:gd name="T5" fmla="*/ 0 h 11"/>
                <a:gd name="T6" fmla="*/ 7 w 14"/>
                <a:gd name="T7" fmla="*/ 0 h 11"/>
                <a:gd name="T8" fmla="*/ 3 w 14"/>
                <a:gd name="T9" fmla="*/ 2 h 11"/>
                <a:gd name="T10" fmla="*/ 2 w 14"/>
                <a:gd name="T11" fmla="*/ 4 h 11"/>
                <a:gd name="T12" fmla="*/ 2 w 14"/>
                <a:gd name="T13" fmla="*/ 6 h 11"/>
                <a:gd name="T14" fmla="*/ 0 w 14"/>
                <a:gd name="T15" fmla="*/ 7 h 11"/>
                <a:gd name="T16" fmla="*/ 2 w 14"/>
                <a:gd name="T17" fmla="*/ 11 h 11"/>
                <a:gd name="T18" fmla="*/ 14 w 14"/>
                <a:gd name="T1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1">
                  <a:moveTo>
                    <a:pt x="14" y="4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7" y="0"/>
                  </a:lnTo>
                  <a:lnTo>
                    <a:pt x="3" y="2"/>
                  </a:lnTo>
                  <a:lnTo>
                    <a:pt x="2" y="4"/>
                  </a:lnTo>
                  <a:lnTo>
                    <a:pt x="2" y="6"/>
                  </a:lnTo>
                  <a:lnTo>
                    <a:pt x="0" y="7"/>
                  </a:lnTo>
                  <a:lnTo>
                    <a:pt x="2" y="11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3899" y="2571"/>
              <a:ext cx="12" cy="7"/>
            </a:xfrm>
            <a:custGeom>
              <a:avLst/>
              <a:gdLst>
                <a:gd name="T0" fmla="*/ 12 w 12"/>
                <a:gd name="T1" fmla="*/ 0 h 7"/>
                <a:gd name="T2" fmla="*/ 12 w 12"/>
                <a:gd name="T3" fmla="*/ 4 h 7"/>
                <a:gd name="T4" fmla="*/ 10 w 12"/>
                <a:gd name="T5" fmla="*/ 6 h 7"/>
                <a:gd name="T6" fmla="*/ 9 w 12"/>
                <a:gd name="T7" fmla="*/ 7 h 7"/>
                <a:gd name="T8" fmla="*/ 5 w 12"/>
                <a:gd name="T9" fmla="*/ 7 h 7"/>
                <a:gd name="T10" fmla="*/ 3 w 12"/>
                <a:gd name="T11" fmla="*/ 7 h 7"/>
                <a:gd name="T12" fmla="*/ 1 w 12"/>
                <a:gd name="T13" fmla="*/ 6 h 7"/>
                <a:gd name="T14" fmla="*/ 0 w 12"/>
                <a:gd name="T15" fmla="*/ 4 h 7"/>
                <a:gd name="T16" fmla="*/ 0 w 12"/>
                <a:gd name="T17" fmla="*/ 0 h 7"/>
                <a:gd name="T18" fmla="*/ 12 w 1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12" y="0"/>
                  </a:moveTo>
                  <a:lnTo>
                    <a:pt x="12" y="4"/>
                  </a:lnTo>
                  <a:lnTo>
                    <a:pt x="10" y="6"/>
                  </a:lnTo>
                  <a:lnTo>
                    <a:pt x="9" y="7"/>
                  </a:lnTo>
                  <a:lnTo>
                    <a:pt x="5" y="7"/>
                  </a:lnTo>
                  <a:lnTo>
                    <a:pt x="3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3897" y="2364"/>
              <a:ext cx="14" cy="207"/>
            </a:xfrm>
            <a:custGeom>
              <a:avLst/>
              <a:gdLst>
                <a:gd name="T0" fmla="*/ 0 w 14"/>
                <a:gd name="T1" fmla="*/ 7 h 207"/>
                <a:gd name="T2" fmla="*/ 14 w 14"/>
                <a:gd name="T3" fmla="*/ 7 h 207"/>
                <a:gd name="T4" fmla="*/ 14 w 14"/>
                <a:gd name="T5" fmla="*/ 207 h 207"/>
                <a:gd name="T6" fmla="*/ 2 w 14"/>
                <a:gd name="T7" fmla="*/ 207 h 207"/>
                <a:gd name="T8" fmla="*/ 0 w 14"/>
                <a:gd name="T9" fmla="*/ 7 h 207"/>
                <a:gd name="T10" fmla="*/ 14 w 14"/>
                <a:gd name="T11" fmla="*/ 7 h 207"/>
                <a:gd name="T12" fmla="*/ 0 w 14"/>
                <a:gd name="T13" fmla="*/ 7 h 207"/>
                <a:gd name="T14" fmla="*/ 2 w 14"/>
                <a:gd name="T15" fmla="*/ 6 h 207"/>
                <a:gd name="T16" fmla="*/ 3 w 14"/>
                <a:gd name="T17" fmla="*/ 2 h 207"/>
                <a:gd name="T18" fmla="*/ 5 w 14"/>
                <a:gd name="T19" fmla="*/ 2 h 207"/>
                <a:gd name="T20" fmla="*/ 7 w 14"/>
                <a:gd name="T21" fmla="*/ 0 h 207"/>
                <a:gd name="T22" fmla="*/ 11 w 14"/>
                <a:gd name="T23" fmla="*/ 2 h 207"/>
                <a:gd name="T24" fmla="*/ 12 w 14"/>
                <a:gd name="T25" fmla="*/ 2 h 207"/>
                <a:gd name="T26" fmla="*/ 14 w 14"/>
                <a:gd name="T27" fmla="*/ 6 h 207"/>
                <a:gd name="T28" fmla="*/ 14 w 14"/>
                <a:gd name="T29" fmla="*/ 7 h 207"/>
                <a:gd name="T30" fmla="*/ 0 w 14"/>
                <a:gd name="T3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07">
                  <a:moveTo>
                    <a:pt x="0" y="7"/>
                  </a:moveTo>
                  <a:lnTo>
                    <a:pt x="14" y="7"/>
                  </a:lnTo>
                  <a:lnTo>
                    <a:pt x="14" y="207"/>
                  </a:lnTo>
                  <a:lnTo>
                    <a:pt x="2" y="207"/>
                  </a:lnTo>
                  <a:lnTo>
                    <a:pt x="0" y="7"/>
                  </a:lnTo>
                  <a:lnTo>
                    <a:pt x="14" y="7"/>
                  </a:lnTo>
                  <a:lnTo>
                    <a:pt x="0" y="7"/>
                  </a:lnTo>
                  <a:lnTo>
                    <a:pt x="2" y="6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6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3897" y="2371"/>
              <a:ext cx="14" cy="11"/>
            </a:xfrm>
            <a:custGeom>
              <a:avLst/>
              <a:gdLst>
                <a:gd name="T0" fmla="*/ 14 w 14"/>
                <a:gd name="T1" fmla="*/ 4 h 11"/>
                <a:gd name="T2" fmla="*/ 0 w 14"/>
                <a:gd name="T3" fmla="*/ 4 h 11"/>
                <a:gd name="T4" fmla="*/ 0 w 14"/>
                <a:gd name="T5" fmla="*/ 0 h 11"/>
                <a:gd name="T6" fmla="*/ 14 w 14"/>
                <a:gd name="T7" fmla="*/ 0 h 11"/>
                <a:gd name="T8" fmla="*/ 14 w 14"/>
                <a:gd name="T9" fmla="*/ 4 h 11"/>
                <a:gd name="T10" fmla="*/ 0 w 14"/>
                <a:gd name="T11" fmla="*/ 4 h 11"/>
                <a:gd name="T12" fmla="*/ 14 w 14"/>
                <a:gd name="T13" fmla="*/ 4 h 11"/>
                <a:gd name="T14" fmla="*/ 14 w 14"/>
                <a:gd name="T15" fmla="*/ 6 h 11"/>
                <a:gd name="T16" fmla="*/ 12 w 14"/>
                <a:gd name="T17" fmla="*/ 9 h 11"/>
                <a:gd name="T18" fmla="*/ 11 w 14"/>
                <a:gd name="T19" fmla="*/ 9 h 11"/>
                <a:gd name="T20" fmla="*/ 7 w 14"/>
                <a:gd name="T21" fmla="*/ 11 h 11"/>
                <a:gd name="T22" fmla="*/ 5 w 14"/>
                <a:gd name="T23" fmla="*/ 9 h 11"/>
                <a:gd name="T24" fmla="*/ 3 w 14"/>
                <a:gd name="T25" fmla="*/ 9 h 11"/>
                <a:gd name="T26" fmla="*/ 2 w 14"/>
                <a:gd name="T27" fmla="*/ 6 h 11"/>
                <a:gd name="T28" fmla="*/ 0 w 14"/>
                <a:gd name="T29" fmla="*/ 4 h 11"/>
                <a:gd name="T30" fmla="*/ 14 w 14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7" y="11"/>
                  </a:lnTo>
                  <a:lnTo>
                    <a:pt x="5" y="9"/>
                  </a:lnTo>
                  <a:lnTo>
                    <a:pt x="3" y="9"/>
                  </a:lnTo>
                  <a:lnTo>
                    <a:pt x="2" y="6"/>
                  </a:lnTo>
                  <a:lnTo>
                    <a:pt x="0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3897" y="1627"/>
              <a:ext cx="14" cy="748"/>
            </a:xfrm>
            <a:custGeom>
              <a:avLst/>
              <a:gdLst>
                <a:gd name="T0" fmla="*/ 12 w 14"/>
                <a:gd name="T1" fmla="*/ 13 h 748"/>
                <a:gd name="T2" fmla="*/ 14 w 14"/>
                <a:gd name="T3" fmla="*/ 7 h 748"/>
                <a:gd name="T4" fmla="*/ 14 w 14"/>
                <a:gd name="T5" fmla="*/ 748 h 748"/>
                <a:gd name="T6" fmla="*/ 0 w 14"/>
                <a:gd name="T7" fmla="*/ 748 h 748"/>
                <a:gd name="T8" fmla="*/ 2 w 14"/>
                <a:gd name="T9" fmla="*/ 7 h 748"/>
                <a:gd name="T10" fmla="*/ 3 w 14"/>
                <a:gd name="T11" fmla="*/ 2 h 748"/>
                <a:gd name="T12" fmla="*/ 2 w 14"/>
                <a:gd name="T13" fmla="*/ 7 h 748"/>
                <a:gd name="T14" fmla="*/ 2 w 14"/>
                <a:gd name="T15" fmla="*/ 4 h 748"/>
                <a:gd name="T16" fmla="*/ 3 w 14"/>
                <a:gd name="T17" fmla="*/ 2 h 748"/>
                <a:gd name="T18" fmla="*/ 5 w 14"/>
                <a:gd name="T19" fmla="*/ 0 h 748"/>
                <a:gd name="T20" fmla="*/ 7 w 14"/>
                <a:gd name="T21" fmla="*/ 0 h 748"/>
                <a:gd name="T22" fmla="*/ 11 w 14"/>
                <a:gd name="T23" fmla="*/ 0 h 748"/>
                <a:gd name="T24" fmla="*/ 12 w 14"/>
                <a:gd name="T25" fmla="*/ 2 h 748"/>
                <a:gd name="T26" fmla="*/ 14 w 14"/>
                <a:gd name="T27" fmla="*/ 4 h 748"/>
                <a:gd name="T28" fmla="*/ 14 w 14"/>
                <a:gd name="T29" fmla="*/ 7 h 748"/>
                <a:gd name="T30" fmla="*/ 12 w 14"/>
                <a:gd name="T31" fmla="*/ 13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748">
                  <a:moveTo>
                    <a:pt x="12" y="13"/>
                  </a:moveTo>
                  <a:lnTo>
                    <a:pt x="14" y="7"/>
                  </a:lnTo>
                  <a:lnTo>
                    <a:pt x="14" y="748"/>
                  </a:lnTo>
                  <a:lnTo>
                    <a:pt x="0" y="748"/>
                  </a:lnTo>
                  <a:lnTo>
                    <a:pt x="2" y="7"/>
                  </a:lnTo>
                  <a:lnTo>
                    <a:pt x="3" y="2"/>
                  </a:lnTo>
                  <a:lnTo>
                    <a:pt x="2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3900" y="1539"/>
              <a:ext cx="93" cy="101"/>
            </a:xfrm>
            <a:custGeom>
              <a:avLst/>
              <a:gdLst>
                <a:gd name="T0" fmla="*/ 88 w 93"/>
                <a:gd name="T1" fmla="*/ 6 h 101"/>
                <a:gd name="T2" fmla="*/ 93 w 93"/>
                <a:gd name="T3" fmla="*/ 9 h 101"/>
                <a:gd name="T4" fmla="*/ 9 w 93"/>
                <a:gd name="T5" fmla="*/ 101 h 101"/>
                <a:gd name="T6" fmla="*/ 0 w 93"/>
                <a:gd name="T7" fmla="*/ 90 h 101"/>
                <a:gd name="T8" fmla="*/ 83 w 93"/>
                <a:gd name="T9" fmla="*/ 0 h 101"/>
                <a:gd name="T10" fmla="*/ 88 w 93"/>
                <a:gd name="T11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1">
                  <a:moveTo>
                    <a:pt x="88" y="6"/>
                  </a:moveTo>
                  <a:lnTo>
                    <a:pt x="93" y="9"/>
                  </a:lnTo>
                  <a:lnTo>
                    <a:pt x="9" y="101"/>
                  </a:lnTo>
                  <a:lnTo>
                    <a:pt x="0" y="90"/>
                  </a:lnTo>
                  <a:lnTo>
                    <a:pt x="83" y="0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3925" y="1508"/>
              <a:ext cx="95" cy="100"/>
            </a:xfrm>
            <a:custGeom>
              <a:avLst/>
              <a:gdLst>
                <a:gd name="T0" fmla="*/ 95 w 95"/>
                <a:gd name="T1" fmla="*/ 0 h 100"/>
                <a:gd name="T2" fmla="*/ 0 w 95"/>
                <a:gd name="T3" fmla="*/ 44 h 100"/>
                <a:gd name="T4" fmla="*/ 0 w 95"/>
                <a:gd name="T5" fmla="*/ 44 h 100"/>
                <a:gd name="T6" fmla="*/ 2 w 95"/>
                <a:gd name="T7" fmla="*/ 44 h 100"/>
                <a:gd name="T8" fmla="*/ 5 w 95"/>
                <a:gd name="T9" fmla="*/ 46 h 100"/>
                <a:gd name="T10" fmla="*/ 7 w 95"/>
                <a:gd name="T11" fmla="*/ 46 h 100"/>
                <a:gd name="T12" fmla="*/ 11 w 95"/>
                <a:gd name="T13" fmla="*/ 47 h 100"/>
                <a:gd name="T14" fmla="*/ 12 w 95"/>
                <a:gd name="T15" fmla="*/ 49 h 100"/>
                <a:gd name="T16" fmla="*/ 16 w 95"/>
                <a:gd name="T17" fmla="*/ 49 h 100"/>
                <a:gd name="T18" fmla="*/ 18 w 95"/>
                <a:gd name="T19" fmla="*/ 51 h 100"/>
                <a:gd name="T20" fmla="*/ 19 w 95"/>
                <a:gd name="T21" fmla="*/ 53 h 100"/>
                <a:gd name="T22" fmla="*/ 23 w 95"/>
                <a:gd name="T23" fmla="*/ 53 h 100"/>
                <a:gd name="T24" fmla="*/ 25 w 95"/>
                <a:gd name="T25" fmla="*/ 54 h 100"/>
                <a:gd name="T26" fmla="*/ 26 w 95"/>
                <a:gd name="T27" fmla="*/ 56 h 100"/>
                <a:gd name="T28" fmla="*/ 30 w 95"/>
                <a:gd name="T29" fmla="*/ 58 h 100"/>
                <a:gd name="T30" fmla="*/ 32 w 95"/>
                <a:gd name="T31" fmla="*/ 60 h 100"/>
                <a:gd name="T32" fmla="*/ 33 w 95"/>
                <a:gd name="T33" fmla="*/ 61 h 100"/>
                <a:gd name="T34" fmla="*/ 35 w 95"/>
                <a:gd name="T35" fmla="*/ 63 h 100"/>
                <a:gd name="T36" fmla="*/ 37 w 95"/>
                <a:gd name="T37" fmla="*/ 65 h 100"/>
                <a:gd name="T38" fmla="*/ 39 w 95"/>
                <a:gd name="T39" fmla="*/ 67 h 100"/>
                <a:gd name="T40" fmla="*/ 40 w 95"/>
                <a:gd name="T41" fmla="*/ 68 h 100"/>
                <a:gd name="T42" fmla="*/ 42 w 95"/>
                <a:gd name="T43" fmla="*/ 70 h 100"/>
                <a:gd name="T44" fmla="*/ 44 w 95"/>
                <a:gd name="T45" fmla="*/ 72 h 100"/>
                <a:gd name="T46" fmla="*/ 46 w 95"/>
                <a:gd name="T47" fmla="*/ 74 h 100"/>
                <a:gd name="T48" fmla="*/ 47 w 95"/>
                <a:gd name="T49" fmla="*/ 75 h 100"/>
                <a:gd name="T50" fmla="*/ 49 w 95"/>
                <a:gd name="T51" fmla="*/ 77 h 100"/>
                <a:gd name="T52" fmla="*/ 51 w 95"/>
                <a:gd name="T53" fmla="*/ 81 h 100"/>
                <a:gd name="T54" fmla="*/ 53 w 95"/>
                <a:gd name="T55" fmla="*/ 82 h 100"/>
                <a:gd name="T56" fmla="*/ 53 w 95"/>
                <a:gd name="T57" fmla="*/ 84 h 100"/>
                <a:gd name="T58" fmla="*/ 54 w 95"/>
                <a:gd name="T59" fmla="*/ 88 h 100"/>
                <a:gd name="T60" fmla="*/ 56 w 95"/>
                <a:gd name="T61" fmla="*/ 89 h 100"/>
                <a:gd name="T62" fmla="*/ 58 w 95"/>
                <a:gd name="T63" fmla="*/ 91 h 100"/>
                <a:gd name="T64" fmla="*/ 58 w 95"/>
                <a:gd name="T65" fmla="*/ 95 h 100"/>
                <a:gd name="T66" fmla="*/ 60 w 95"/>
                <a:gd name="T67" fmla="*/ 96 h 100"/>
                <a:gd name="T68" fmla="*/ 61 w 95"/>
                <a:gd name="T69" fmla="*/ 100 h 100"/>
                <a:gd name="T70" fmla="*/ 95 w 95"/>
                <a:gd name="T71" fmla="*/ 0 h 100"/>
                <a:gd name="T72" fmla="*/ 95 w 95"/>
                <a:gd name="T7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00">
                  <a:moveTo>
                    <a:pt x="95" y="0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11" y="47"/>
                  </a:lnTo>
                  <a:lnTo>
                    <a:pt x="12" y="49"/>
                  </a:lnTo>
                  <a:lnTo>
                    <a:pt x="16" y="49"/>
                  </a:lnTo>
                  <a:lnTo>
                    <a:pt x="18" y="51"/>
                  </a:lnTo>
                  <a:lnTo>
                    <a:pt x="19" y="53"/>
                  </a:lnTo>
                  <a:lnTo>
                    <a:pt x="23" y="53"/>
                  </a:lnTo>
                  <a:lnTo>
                    <a:pt x="25" y="54"/>
                  </a:lnTo>
                  <a:lnTo>
                    <a:pt x="26" y="56"/>
                  </a:lnTo>
                  <a:lnTo>
                    <a:pt x="30" y="58"/>
                  </a:lnTo>
                  <a:lnTo>
                    <a:pt x="32" y="60"/>
                  </a:lnTo>
                  <a:lnTo>
                    <a:pt x="33" y="61"/>
                  </a:lnTo>
                  <a:lnTo>
                    <a:pt x="35" y="63"/>
                  </a:lnTo>
                  <a:lnTo>
                    <a:pt x="37" y="65"/>
                  </a:lnTo>
                  <a:lnTo>
                    <a:pt x="39" y="67"/>
                  </a:lnTo>
                  <a:lnTo>
                    <a:pt x="40" y="68"/>
                  </a:lnTo>
                  <a:lnTo>
                    <a:pt x="42" y="70"/>
                  </a:lnTo>
                  <a:lnTo>
                    <a:pt x="44" y="72"/>
                  </a:lnTo>
                  <a:lnTo>
                    <a:pt x="46" y="74"/>
                  </a:lnTo>
                  <a:lnTo>
                    <a:pt x="47" y="75"/>
                  </a:lnTo>
                  <a:lnTo>
                    <a:pt x="49" y="77"/>
                  </a:lnTo>
                  <a:lnTo>
                    <a:pt x="51" y="81"/>
                  </a:lnTo>
                  <a:lnTo>
                    <a:pt x="53" y="82"/>
                  </a:lnTo>
                  <a:lnTo>
                    <a:pt x="53" y="84"/>
                  </a:lnTo>
                  <a:lnTo>
                    <a:pt x="54" y="88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95"/>
                  </a:lnTo>
                  <a:lnTo>
                    <a:pt x="60" y="96"/>
                  </a:lnTo>
                  <a:lnTo>
                    <a:pt x="61" y="10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3" name="Freeform 259"/>
            <p:cNvSpPr>
              <a:spLocks/>
            </p:cNvSpPr>
            <p:nvPr/>
          </p:nvSpPr>
          <p:spPr bwMode="auto">
            <a:xfrm>
              <a:off x="3983" y="1538"/>
              <a:ext cx="12" cy="10"/>
            </a:xfrm>
            <a:custGeom>
              <a:avLst/>
              <a:gdLst>
                <a:gd name="T0" fmla="*/ 0 w 12"/>
                <a:gd name="T1" fmla="*/ 1 h 10"/>
                <a:gd name="T2" fmla="*/ 2 w 12"/>
                <a:gd name="T3" fmla="*/ 0 h 10"/>
                <a:gd name="T4" fmla="*/ 5 w 12"/>
                <a:gd name="T5" fmla="*/ 0 h 10"/>
                <a:gd name="T6" fmla="*/ 7 w 12"/>
                <a:gd name="T7" fmla="*/ 0 h 10"/>
                <a:gd name="T8" fmla="*/ 9 w 12"/>
                <a:gd name="T9" fmla="*/ 1 h 10"/>
                <a:gd name="T10" fmla="*/ 10 w 12"/>
                <a:gd name="T11" fmla="*/ 3 h 10"/>
                <a:gd name="T12" fmla="*/ 12 w 12"/>
                <a:gd name="T13" fmla="*/ 5 h 10"/>
                <a:gd name="T14" fmla="*/ 10 w 12"/>
                <a:gd name="T15" fmla="*/ 8 h 10"/>
                <a:gd name="T16" fmla="*/ 10 w 12"/>
                <a:gd name="T17" fmla="*/ 10 h 10"/>
                <a:gd name="T18" fmla="*/ 0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0" y="1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4097" y="2570"/>
              <a:ext cx="507" cy="687"/>
            </a:xfrm>
            <a:custGeom>
              <a:avLst/>
              <a:gdLst>
                <a:gd name="T0" fmla="*/ 72 w 507"/>
                <a:gd name="T1" fmla="*/ 0 h 687"/>
                <a:gd name="T2" fmla="*/ 435 w 507"/>
                <a:gd name="T3" fmla="*/ 0 h 687"/>
                <a:gd name="T4" fmla="*/ 449 w 507"/>
                <a:gd name="T5" fmla="*/ 1 h 687"/>
                <a:gd name="T6" fmla="*/ 463 w 507"/>
                <a:gd name="T7" fmla="*/ 5 h 687"/>
                <a:gd name="T8" fmla="*/ 475 w 507"/>
                <a:gd name="T9" fmla="*/ 12 h 687"/>
                <a:gd name="T10" fmla="*/ 486 w 507"/>
                <a:gd name="T11" fmla="*/ 21 h 687"/>
                <a:gd name="T12" fmla="*/ 495 w 507"/>
                <a:gd name="T13" fmla="*/ 31 h 687"/>
                <a:gd name="T14" fmla="*/ 502 w 507"/>
                <a:gd name="T15" fmla="*/ 43 h 687"/>
                <a:gd name="T16" fmla="*/ 505 w 507"/>
                <a:gd name="T17" fmla="*/ 56 h 687"/>
                <a:gd name="T18" fmla="*/ 507 w 507"/>
                <a:gd name="T19" fmla="*/ 72 h 687"/>
                <a:gd name="T20" fmla="*/ 507 w 507"/>
                <a:gd name="T21" fmla="*/ 616 h 687"/>
                <a:gd name="T22" fmla="*/ 505 w 507"/>
                <a:gd name="T23" fmla="*/ 630 h 687"/>
                <a:gd name="T24" fmla="*/ 502 w 507"/>
                <a:gd name="T25" fmla="*/ 644 h 687"/>
                <a:gd name="T26" fmla="*/ 495 w 507"/>
                <a:gd name="T27" fmla="*/ 656 h 687"/>
                <a:gd name="T28" fmla="*/ 486 w 507"/>
                <a:gd name="T29" fmla="*/ 666 h 687"/>
                <a:gd name="T30" fmla="*/ 475 w 507"/>
                <a:gd name="T31" fmla="*/ 675 h 687"/>
                <a:gd name="T32" fmla="*/ 463 w 507"/>
                <a:gd name="T33" fmla="*/ 682 h 687"/>
                <a:gd name="T34" fmla="*/ 449 w 507"/>
                <a:gd name="T35" fmla="*/ 686 h 687"/>
                <a:gd name="T36" fmla="*/ 435 w 507"/>
                <a:gd name="T37" fmla="*/ 687 h 687"/>
                <a:gd name="T38" fmla="*/ 72 w 507"/>
                <a:gd name="T39" fmla="*/ 687 h 687"/>
                <a:gd name="T40" fmla="*/ 56 w 507"/>
                <a:gd name="T41" fmla="*/ 686 h 687"/>
                <a:gd name="T42" fmla="*/ 44 w 507"/>
                <a:gd name="T43" fmla="*/ 682 h 687"/>
                <a:gd name="T44" fmla="*/ 32 w 507"/>
                <a:gd name="T45" fmla="*/ 675 h 687"/>
                <a:gd name="T46" fmla="*/ 21 w 507"/>
                <a:gd name="T47" fmla="*/ 666 h 687"/>
                <a:gd name="T48" fmla="*/ 12 w 507"/>
                <a:gd name="T49" fmla="*/ 656 h 687"/>
                <a:gd name="T50" fmla="*/ 5 w 507"/>
                <a:gd name="T51" fmla="*/ 644 h 687"/>
                <a:gd name="T52" fmla="*/ 2 w 507"/>
                <a:gd name="T53" fmla="*/ 630 h 687"/>
                <a:gd name="T54" fmla="*/ 0 w 507"/>
                <a:gd name="T55" fmla="*/ 616 h 687"/>
                <a:gd name="T56" fmla="*/ 0 w 507"/>
                <a:gd name="T57" fmla="*/ 72 h 687"/>
                <a:gd name="T58" fmla="*/ 2 w 507"/>
                <a:gd name="T59" fmla="*/ 56 h 687"/>
                <a:gd name="T60" fmla="*/ 5 w 507"/>
                <a:gd name="T61" fmla="*/ 43 h 687"/>
                <a:gd name="T62" fmla="*/ 12 w 507"/>
                <a:gd name="T63" fmla="*/ 31 h 687"/>
                <a:gd name="T64" fmla="*/ 21 w 507"/>
                <a:gd name="T65" fmla="*/ 21 h 687"/>
                <a:gd name="T66" fmla="*/ 32 w 507"/>
                <a:gd name="T67" fmla="*/ 12 h 687"/>
                <a:gd name="T68" fmla="*/ 44 w 507"/>
                <a:gd name="T69" fmla="*/ 5 h 687"/>
                <a:gd name="T70" fmla="*/ 56 w 507"/>
                <a:gd name="T71" fmla="*/ 1 h 687"/>
                <a:gd name="T72" fmla="*/ 72 w 507"/>
                <a:gd name="T73" fmla="*/ 0 h 6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7" h="687">
                  <a:moveTo>
                    <a:pt x="72" y="0"/>
                  </a:moveTo>
                  <a:lnTo>
                    <a:pt x="435" y="0"/>
                  </a:lnTo>
                  <a:lnTo>
                    <a:pt x="449" y="1"/>
                  </a:lnTo>
                  <a:lnTo>
                    <a:pt x="463" y="5"/>
                  </a:lnTo>
                  <a:lnTo>
                    <a:pt x="475" y="12"/>
                  </a:lnTo>
                  <a:lnTo>
                    <a:pt x="486" y="21"/>
                  </a:lnTo>
                  <a:lnTo>
                    <a:pt x="495" y="31"/>
                  </a:lnTo>
                  <a:lnTo>
                    <a:pt x="502" y="43"/>
                  </a:lnTo>
                  <a:lnTo>
                    <a:pt x="505" y="56"/>
                  </a:lnTo>
                  <a:lnTo>
                    <a:pt x="507" y="72"/>
                  </a:lnTo>
                  <a:lnTo>
                    <a:pt x="507" y="616"/>
                  </a:lnTo>
                  <a:lnTo>
                    <a:pt x="505" y="630"/>
                  </a:lnTo>
                  <a:lnTo>
                    <a:pt x="502" y="644"/>
                  </a:lnTo>
                  <a:lnTo>
                    <a:pt x="495" y="656"/>
                  </a:lnTo>
                  <a:lnTo>
                    <a:pt x="486" y="666"/>
                  </a:lnTo>
                  <a:lnTo>
                    <a:pt x="475" y="675"/>
                  </a:lnTo>
                  <a:lnTo>
                    <a:pt x="463" y="682"/>
                  </a:lnTo>
                  <a:lnTo>
                    <a:pt x="449" y="686"/>
                  </a:lnTo>
                  <a:lnTo>
                    <a:pt x="435" y="687"/>
                  </a:lnTo>
                  <a:lnTo>
                    <a:pt x="72" y="687"/>
                  </a:lnTo>
                  <a:lnTo>
                    <a:pt x="56" y="686"/>
                  </a:lnTo>
                  <a:lnTo>
                    <a:pt x="44" y="682"/>
                  </a:lnTo>
                  <a:lnTo>
                    <a:pt x="32" y="675"/>
                  </a:lnTo>
                  <a:lnTo>
                    <a:pt x="21" y="666"/>
                  </a:lnTo>
                  <a:lnTo>
                    <a:pt x="12" y="656"/>
                  </a:lnTo>
                  <a:lnTo>
                    <a:pt x="5" y="644"/>
                  </a:lnTo>
                  <a:lnTo>
                    <a:pt x="2" y="630"/>
                  </a:lnTo>
                  <a:lnTo>
                    <a:pt x="0" y="616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5" y="43"/>
                  </a:lnTo>
                  <a:lnTo>
                    <a:pt x="12" y="31"/>
                  </a:lnTo>
                  <a:lnTo>
                    <a:pt x="21" y="21"/>
                  </a:lnTo>
                  <a:lnTo>
                    <a:pt x="32" y="12"/>
                  </a:lnTo>
                  <a:lnTo>
                    <a:pt x="44" y="5"/>
                  </a:lnTo>
                  <a:lnTo>
                    <a:pt x="56" y="1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5" name="Freeform 261"/>
            <p:cNvSpPr>
              <a:spLocks/>
            </p:cNvSpPr>
            <p:nvPr/>
          </p:nvSpPr>
          <p:spPr bwMode="auto">
            <a:xfrm>
              <a:off x="4169" y="2566"/>
              <a:ext cx="363" cy="7"/>
            </a:xfrm>
            <a:custGeom>
              <a:avLst/>
              <a:gdLst>
                <a:gd name="T0" fmla="*/ 363 w 363"/>
                <a:gd name="T1" fmla="*/ 0 h 7"/>
                <a:gd name="T2" fmla="*/ 363 w 363"/>
                <a:gd name="T3" fmla="*/ 0 h 7"/>
                <a:gd name="T4" fmla="*/ 0 w 363"/>
                <a:gd name="T5" fmla="*/ 0 h 7"/>
                <a:gd name="T6" fmla="*/ 0 w 363"/>
                <a:gd name="T7" fmla="*/ 7 h 7"/>
                <a:gd name="T8" fmla="*/ 363 w 363"/>
                <a:gd name="T9" fmla="*/ 7 h 7"/>
                <a:gd name="T10" fmla="*/ 363 w 363"/>
                <a:gd name="T11" fmla="*/ 7 h 7"/>
                <a:gd name="T12" fmla="*/ 363 w 363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7">
                  <a:moveTo>
                    <a:pt x="363" y="0"/>
                  </a:moveTo>
                  <a:lnTo>
                    <a:pt x="36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63" y="7"/>
                  </a:lnTo>
                  <a:lnTo>
                    <a:pt x="363" y="7"/>
                  </a:lnTo>
                  <a:lnTo>
                    <a:pt x="36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4532" y="2566"/>
              <a:ext cx="74" cy="76"/>
            </a:xfrm>
            <a:custGeom>
              <a:avLst/>
              <a:gdLst>
                <a:gd name="T0" fmla="*/ 74 w 74"/>
                <a:gd name="T1" fmla="*/ 76 h 76"/>
                <a:gd name="T2" fmla="*/ 74 w 74"/>
                <a:gd name="T3" fmla="*/ 76 h 76"/>
                <a:gd name="T4" fmla="*/ 74 w 74"/>
                <a:gd name="T5" fmla="*/ 60 h 76"/>
                <a:gd name="T6" fmla="*/ 68 w 74"/>
                <a:gd name="T7" fmla="*/ 46 h 76"/>
                <a:gd name="T8" fmla="*/ 61 w 74"/>
                <a:gd name="T9" fmla="*/ 33 h 76"/>
                <a:gd name="T10" fmla="*/ 53 w 74"/>
                <a:gd name="T11" fmla="*/ 23 h 76"/>
                <a:gd name="T12" fmla="*/ 42 w 74"/>
                <a:gd name="T13" fmla="*/ 12 h 76"/>
                <a:gd name="T14" fmla="*/ 28 w 74"/>
                <a:gd name="T15" fmla="*/ 5 h 76"/>
                <a:gd name="T16" fmla="*/ 14 w 74"/>
                <a:gd name="T17" fmla="*/ 2 h 76"/>
                <a:gd name="T18" fmla="*/ 0 w 74"/>
                <a:gd name="T19" fmla="*/ 0 h 76"/>
                <a:gd name="T20" fmla="*/ 0 w 74"/>
                <a:gd name="T21" fmla="*/ 7 h 76"/>
                <a:gd name="T22" fmla="*/ 14 w 74"/>
                <a:gd name="T23" fmla="*/ 7 h 76"/>
                <a:gd name="T24" fmla="*/ 26 w 74"/>
                <a:gd name="T25" fmla="*/ 12 h 76"/>
                <a:gd name="T26" fmla="*/ 39 w 74"/>
                <a:gd name="T27" fmla="*/ 18 h 76"/>
                <a:gd name="T28" fmla="*/ 49 w 74"/>
                <a:gd name="T29" fmla="*/ 26 h 76"/>
                <a:gd name="T30" fmla="*/ 56 w 74"/>
                <a:gd name="T31" fmla="*/ 37 h 76"/>
                <a:gd name="T32" fmla="*/ 63 w 74"/>
                <a:gd name="T33" fmla="*/ 47 h 76"/>
                <a:gd name="T34" fmla="*/ 67 w 74"/>
                <a:gd name="T35" fmla="*/ 61 h 76"/>
                <a:gd name="T36" fmla="*/ 68 w 74"/>
                <a:gd name="T37" fmla="*/ 76 h 76"/>
                <a:gd name="T38" fmla="*/ 68 w 74"/>
                <a:gd name="T39" fmla="*/ 76 h 76"/>
                <a:gd name="T40" fmla="*/ 74 w 74"/>
                <a:gd name="T4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76">
                  <a:moveTo>
                    <a:pt x="74" y="76"/>
                  </a:moveTo>
                  <a:lnTo>
                    <a:pt x="74" y="76"/>
                  </a:lnTo>
                  <a:lnTo>
                    <a:pt x="74" y="60"/>
                  </a:lnTo>
                  <a:lnTo>
                    <a:pt x="68" y="46"/>
                  </a:lnTo>
                  <a:lnTo>
                    <a:pt x="61" y="33"/>
                  </a:lnTo>
                  <a:lnTo>
                    <a:pt x="53" y="23"/>
                  </a:lnTo>
                  <a:lnTo>
                    <a:pt x="42" y="12"/>
                  </a:lnTo>
                  <a:lnTo>
                    <a:pt x="28" y="5"/>
                  </a:lnTo>
                  <a:lnTo>
                    <a:pt x="14" y="2"/>
                  </a:lnTo>
                  <a:lnTo>
                    <a:pt x="0" y="0"/>
                  </a:lnTo>
                  <a:lnTo>
                    <a:pt x="0" y="7"/>
                  </a:lnTo>
                  <a:lnTo>
                    <a:pt x="14" y="7"/>
                  </a:lnTo>
                  <a:lnTo>
                    <a:pt x="26" y="12"/>
                  </a:lnTo>
                  <a:lnTo>
                    <a:pt x="39" y="18"/>
                  </a:lnTo>
                  <a:lnTo>
                    <a:pt x="49" y="26"/>
                  </a:lnTo>
                  <a:lnTo>
                    <a:pt x="56" y="37"/>
                  </a:lnTo>
                  <a:lnTo>
                    <a:pt x="63" y="47"/>
                  </a:lnTo>
                  <a:lnTo>
                    <a:pt x="67" y="61"/>
                  </a:lnTo>
                  <a:lnTo>
                    <a:pt x="68" y="76"/>
                  </a:lnTo>
                  <a:lnTo>
                    <a:pt x="68" y="76"/>
                  </a:lnTo>
                  <a:lnTo>
                    <a:pt x="74" y="76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7" name="Freeform 263"/>
            <p:cNvSpPr>
              <a:spLocks/>
            </p:cNvSpPr>
            <p:nvPr/>
          </p:nvSpPr>
          <p:spPr bwMode="auto">
            <a:xfrm>
              <a:off x="4600" y="2642"/>
              <a:ext cx="6" cy="544"/>
            </a:xfrm>
            <a:custGeom>
              <a:avLst/>
              <a:gdLst>
                <a:gd name="T0" fmla="*/ 6 w 6"/>
                <a:gd name="T1" fmla="*/ 544 h 544"/>
                <a:gd name="T2" fmla="*/ 6 w 6"/>
                <a:gd name="T3" fmla="*/ 544 h 544"/>
                <a:gd name="T4" fmla="*/ 6 w 6"/>
                <a:gd name="T5" fmla="*/ 0 h 544"/>
                <a:gd name="T6" fmla="*/ 0 w 6"/>
                <a:gd name="T7" fmla="*/ 0 h 544"/>
                <a:gd name="T8" fmla="*/ 0 w 6"/>
                <a:gd name="T9" fmla="*/ 544 h 544"/>
                <a:gd name="T10" fmla="*/ 0 w 6"/>
                <a:gd name="T11" fmla="*/ 544 h 544"/>
                <a:gd name="T12" fmla="*/ 6 w 6"/>
                <a:gd name="T13" fmla="*/ 544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44">
                  <a:moveTo>
                    <a:pt x="6" y="544"/>
                  </a:moveTo>
                  <a:lnTo>
                    <a:pt x="6" y="54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44"/>
                  </a:lnTo>
                  <a:lnTo>
                    <a:pt x="0" y="544"/>
                  </a:lnTo>
                  <a:lnTo>
                    <a:pt x="6" y="54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8" name="Freeform 264"/>
            <p:cNvSpPr>
              <a:spLocks/>
            </p:cNvSpPr>
            <p:nvPr/>
          </p:nvSpPr>
          <p:spPr bwMode="auto">
            <a:xfrm>
              <a:off x="4532" y="3186"/>
              <a:ext cx="74" cy="73"/>
            </a:xfrm>
            <a:custGeom>
              <a:avLst/>
              <a:gdLst>
                <a:gd name="T0" fmla="*/ 0 w 74"/>
                <a:gd name="T1" fmla="*/ 73 h 73"/>
                <a:gd name="T2" fmla="*/ 0 w 74"/>
                <a:gd name="T3" fmla="*/ 73 h 73"/>
                <a:gd name="T4" fmla="*/ 14 w 74"/>
                <a:gd name="T5" fmla="*/ 73 h 73"/>
                <a:gd name="T6" fmla="*/ 28 w 74"/>
                <a:gd name="T7" fmla="*/ 68 h 73"/>
                <a:gd name="T8" fmla="*/ 42 w 74"/>
                <a:gd name="T9" fmla="*/ 61 h 73"/>
                <a:gd name="T10" fmla="*/ 53 w 74"/>
                <a:gd name="T11" fmla="*/ 52 h 73"/>
                <a:gd name="T12" fmla="*/ 61 w 74"/>
                <a:gd name="T13" fmla="*/ 42 h 73"/>
                <a:gd name="T14" fmla="*/ 68 w 74"/>
                <a:gd name="T15" fmla="*/ 28 h 73"/>
                <a:gd name="T16" fmla="*/ 74 w 74"/>
                <a:gd name="T17" fmla="*/ 15 h 73"/>
                <a:gd name="T18" fmla="*/ 74 w 74"/>
                <a:gd name="T19" fmla="*/ 0 h 73"/>
                <a:gd name="T20" fmla="*/ 68 w 74"/>
                <a:gd name="T21" fmla="*/ 0 h 73"/>
                <a:gd name="T22" fmla="*/ 67 w 74"/>
                <a:gd name="T23" fmla="*/ 14 h 73"/>
                <a:gd name="T24" fmla="*/ 63 w 74"/>
                <a:gd name="T25" fmla="*/ 26 h 73"/>
                <a:gd name="T26" fmla="*/ 56 w 74"/>
                <a:gd name="T27" fmla="*/ 38 h 73"/>
                <a:gd name="T28" fmla="*/ 49 w 74"/>
                <a:gd name="T29" fmla="*/ 49 h 73"/>
                <a:gd name="T30" fmla="*/ 39 w 74"/>
                <a:gd name="T31" fmla="*/ 56 h 73"/>
                <a:gd name="T32" fmla="*/ 26 w 74"/>
                <a:gd name="T33" fmla="*/ 63 h 73"/>
                <a:gd name="T34" fmla="*/ 14 w 74"/>
                <a:gd name="T35" fmla="*/ 66 h 73"/>
                <a:gd name="T36" fmla="*/ 0 w 74"/>
                <a:gd name="T37" fmla="*/ 68 h 73"/>
                <a:gd name="T38" fmla="*/ 0 w 74"/>
                <a:gd name="T39" fmla="*/ 68 h 73"/>
                <a:gd name="T40" fmla="*/ 0 w 74"/>
                <a:gd name="T41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4" h="73">
                  <a:moveTo>
                    <a:pt x="0" y="73"/>
                  </a:moveTo>
                  <a:lnTo>
                    <a:pt x="0" y="73"/>
                  </a:lnTo>
                  <a:lnTo>
                    <a:pt x="14" y="73"/>
                  </a:lnTo>
                  <a:lnTo>
                    <a:pt x="28" y="68"/>
                  </a:lnTo>
                  <a:lnTo>
                    <a:pt x="42" y="61"/>
                  </a:lnTo>
                  <a:lnTo>
                    <a:pt x="53" y="52"/>
                  </a:lnTo>
                  <a:lnTo>
                    <a:pt x="61" y="42"/>
                  </a:lnTo>
                  <a:lnTo>
                    <a:pt x="68" y="28"/>
                  </a:lnTo>
                  <a:lnTo>
                    <a:pt x="74" y="15"/>
                  </a:lnTo>
                  <a:lnTo>
                    <a:pt x="74" y="0"/>
                  </a:lnTo>
                  <a:lnTo>
                    <a:pt x="68" y="0"/>
                  </a:lnTo>
                  <a:lnTo>
                    <a:pt x="67" y="14"/>
                  </a:lnTo>
                  <a:lnTo>
                    <a:pt x="63" y="26"/>
                  </a:lnTo>
                  <a:lnTo>
                    <a:pt x="56" y="38"/>
                  </a:lnTo>
                  <a:lnTo>
                    <a:pt x="49" y="49"/>
                  </a:lnTo>
                  <a:lnTo>
                    <a:pt x="39" y="56"/>
                  </a:lnTo>
                  <a:lnTo>
                    <a:pt x="26" y="63"/>
                  </a:lnTo>
                  <a:lnTo>
                    <a:pt x="14" y="6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69" name="Freeform 265"/>
            <p:cNvSpPr>
              <a:spLocks/>
            </p:cNvSpPr>
            <p:nvPr/>
          </p:nvSpPr>
          <p:spPr bwMode="auto">
            <a:xfrm>
              <a:off x="4169" y="3254"/>
              <a:ext cx="363" cy="5"/>
            </a:xfrm>
            <a:custGeom>
              <a:avLst/>
              <a:gdLst>
                <a:gd name="T0" fmla="*/ 0 w 363"/>
                <a:gd name="T1" fmla="*/ 5 h 5"/>
                <a:gd name="T2" fmla="*/ 0 w 363"/>
                <a:gd name="T3" fmla="*/ 5 h 5"/>
                <a:gd name="T4" fmla="*/ 363 w 363"/>
                <a:gd name="T5" fmla="*/ 5 h 5"/>
                <a:gd name="T6" fmla="*/ 363 w 363"/>
                <a:gd name="T7" fmla="*/ 0 h 5"/>
                <a:gd name="T8" fmla="*/ 0 w 363"/>
                <a:gd name="T9" fmla="*/ 0 h 5"/>
                <a:gd name="T10" fmla="*/ 0 w 363"/>
                <a:gd name="T11" fmla="*/ 0 h 5"/>
                <a:gd name="T12" fmla="*/ 0 w 363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5">
                  <a:moveTo>
                    <a:pt x="0" y="5"/>
                  </a:moveTo>
                  <a:lnTo>
                    <a:pt x="0" y="5"/>
                  </a:lnTo>
                  <a:lnTo>
                    <a:pt x="363" y="5"/>
                  </a:lnTo>
                  <a:lnTo>
                    <a:pt x="36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0" name="Freeform 266"/>
            <p:cNvSpPr>
              <a:spLocks/>
            </p:cNvSpPr>
            <p:nvPr/>
          </p:nvSpPr>
          <p:spPr bwMode="auto">
            <a:xfrm>
              <a:off x="4093" y="3186"/>
              <a:ext cx="76" cy="73"/>
            </a:xfrm>
            <a:custGeom>
              <a:avLst/>
              <a:gdLst>
                <a:gd name="T0" fmla="*/ 0 w 76"/>
                <a:gd name="T1" fmla="*/ 0 h 73"/>
                <a:gd name="T2" fmla="*/ 0 w 76"/>
                <a:gd name="T3" fmla="*/ 0 h 73"/>
                <a:gd name="T4" fmla="*/ 2 w 76"/>
                <a:gd name="T5" fmla="*/ 15 h 73"/>
                <a:gd name="T6" fmla="*/ 6 w 76"/>
                <a:gd name="T7" fmla="*/ 28 h 73"/>
                <a:gd name="T8" fmla="*/ 13 w 76"/>
                <a:gd name="T9" fmla="*/ 42 h 73"/>
                <a:gd name="T10" fmla="*/ 23 w 76"/>
                <a:gd name="T11" fmla="*/ 52 h 73"/>
                <a:gd name="T12" fmla="*/ 34 w 76"/>
                <a:gd name="T13" fmla="*/ 61 h 73"/>
                <a:gd name="T14" fmla="*/ 46 w 76"/>
                <a:gd name="T15" fmla="*/ 68 h 73"/>
                <a:gd name="T16" fmla="*/ 60 w 76"/>
                <a:gd name="T17" fmla="*/ 73 h 73"/>
                <a:gd name="T18" fmla="*/ 76 w 76"/>
                <a:gd name="T19" fmla="*/ 73 h 73"/>
                <a:gd name="T20" fmla="*/ 76 w 76"/>
                <a:gd name="T21" fmla="*/ 68 h 73"/>
                <a:gd name="T22" fmla="*/ 62 w 76"/>
                <a:gd name="T23" fmla="*/ 66 h 73"/>
                <a:gd name="T24" fmla="*/ 48 w 76"/>
                <a:gd name="T25" fmla="*/ 63 h 73"/>
                <a:gd name="T26" fmla="*/ 37 w 76"/>
                <a:gd name="T27" fmla="*/ 56 h 73"/>
                <a:gd name="T28" fmla="*/ 27 w 76"/>
                <a:gd name="T29" fmla="*/ 49 h 73"/>
                <a:gd name="T30" fmla="*/ 18 w 76"/>
                <a:gd name="T31" fmla="*/ 38 h 73"/>
                <a:gd name="T32" fmla="*/ 13 w 76"/>
                <a:gd name="T33" fmla="*/ 26 h 73"/>
                <a:gd name="T34" fmla="*/ 7 w 76"/>
                <a:gd name="T35" fmla="*/ 14 h 73"/>
                <a:gd name="T36" fmla="*/ 7 w 76"/>
                <a:gd name="T37" fmla="*/ 0 h 73"/>
                <a:gd name="T38" fmla="*/ 7 w 76"/>
                <a:gd name="T39" fmla="*/ 0 h 73"/>
                <a:gd name="T40" fmla="*/ 0 w 76"/>
                <a:gd name="T4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3">
                  <a:moveTo>
                    <a:pt x="0" y="0"/>
                  </a:moveTo>
                  <a:lnTo>
                    <a:pt x="0" y="0"/>
                  </a:lnTo>
                  <a:lnTo>
                    <a:pt x="2" y="15"/>
                  </a:lnTo>
                  <a:lnTo>
                    <a:pt x="6" y="28"/>
                  </a:lnTo>
                  <a:lnTo>
                    <a:pt x="13" y="42"/>
                  </a:lnTo>
                  <a:lnTo>
                    <a:pt x="23" y="52"/>
                  </a:lnTo>
                  <a:lnTo>
                    <a:pt x="34" y="61"/>
                  </a:lnTo>
                  <a:lnTo>
                    <a:pt x="46" y="68"/>
                  </a:lnTo>
                  <a:lnTo>
                    <a:pt x="60" y="73"/>
                  </a:lnTo>
                  <a:lnTo>
                    <a:pt x="76" y="73"/>
                  </a:lnTo>
                  <a:lnTo>
                    <a:pt x="76" y="68"/>
                  </a:lnTo>
                  <a:lnTo>
                    <a:pt x="62" y="66"/>
                  </a:lnTo>
                  <a:lnTo>
                    <a:pt x="48" y="63"/>
                  </a:lnTo>
                  <a:lnTo>
                    <a:pt x="37" y="56"/>
                  </a:lnTo>
                  <a:lnTo>
                    <a:pt x="27" y="49"/>
                  </a:lnTo>
                  <a:lnTo>
                    <a:pt x="18" y="38"/>
                  </a:lnTo>
                  <a:lnTo>
                    <a:pt x="13" y="26"/>
                  </a:lnTo>
                  <a:lnTo>
                    <a:pt x="7" y="1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1" name="Freeform 267"/>
            <p:cNvSpPr>
              <a:spLocks/>
            </p:cNvSpPr>
            <p:nvPr/>
          </p:nvSpPr>
          <p:spPr bwMode="auto">
            <a:xfrm>
              <a:off x="4093" y="2642"/>
              <a:ext cx="7" cy="544"/>
            </a:xfrm>
            <a:custGeom>
              <a:avLst/>
              <a:gdLst>
                <a:gd name="T0" fmla="*/ 0 w 7"/>
                <a:gd name="T1" fmla="*/ 0 h 544"/>
                <a:gd name="T2" fmla="*/ 0 w 7"/>
                <a:gd name="T3" fmla="*/ 0 h 544"/>
                <a:gd name="T4" fmla="*/ 0 w 7"/>
                <a:gd name="T5" fmla="*/ 544 h 544"/>
                <a:gd name="T6" fmla="*/ 7 w 7"/>
                <a:gd name="T7" fmla="*/ 544 h 544"/>
                <a:gd name="T8" fmla="*/ 7 w 7"/>
                <a:gd name="T9" fmla="*/ 0 h 544"/>
                <a:gd name="T10" fmla="*/ 7 w 7"/>
                <a:gd name="T11" fmla="*/ 0 h 544"/>
                <a:gd name="T12" fmla="*/ 0 w 7"/>
                <a:gd name="T13" fmla="*/ 0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44">
                  <a:moveTo>
                    <a:pt x="0" y="0"/>
                  </a:moveTo>
                  <a:lnTo>
                    <a:pt x="0" y="0"/>
                  </a:lnTo>
                  <a:lnTo>
                    <a:pt x="0" y="544"/>
                  </a:lnTo>
                  <a:lnTo>
                    <a:pt x="7" y="544"/>
                  </a:lnTo>
                  <a:lnTo>
                    <a:pt x="7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2" name="Freeform 268"/>
            <p:cNvSpPr>
              <a:spLocks/>
            </p:cNvSpPr>
            <p:nvPr/>
          </p:nvSpPr>
          <p:spPr bwMode="auto">
            <a:xfrm>
              <a:off x="4093" y="2566"/>
              <a:ext cx="76" cy="76"/>
            </a:xfrm>
            <a:custGeom>
              <a:avLst/>
              <a:gdLst>
                <a:gd name="T0" fmla="*/ 76 w 76"/>
                <a:gd name="T1" fmla="*/ 0 h 76"/>
                <a:gd name="T2" fmla="*/ 76 w 76"/>
                <a:gd name="T3" fmla="*/ 0 h 76"/>
                <a:gd name="T4" fmla="*/ 60 w 76"/>
                <a:gd name="T5" fmla="*/ 2 h 76"/>
                <a:gd name="T6" fmla="*/ 46 w 76"/>
                <a:gd name="T7" fmla="*/ 5 h 76"/>
                <a:gd name="T8" fmla="*/ 34 w 76"/>
                <a:gd name="T9" fmla="*/ 12 h 76"/>
                <a:gd name="T10" fmla="*/ 23 w 76"/>
                <a:gd name="T11" fmla="*/ 23 h 76"/>
                <a:gd name="T12" fmla="*/ 13 w 76"/>
                <a:gd name="T13" fmla="*/ 33 h 76"/>
                <a:gd name="T14" fmla="*/ 6 w 76"/>
                <a:gd name="T15" fmla="*/ 46 h 76"/>
                <a:gd name="T16" fmla="*/ 2 w 76"/>
                <a:gd name="T17" fmla="*/ 60 h 76"/>
                <a:gd name="T18" fmla="*/ 0 w 76"/>
                <a:gd name="T19" fmla="*/ 76 h 76"/>
                <a:gd name="T20" fmla="*/ 7 w 76"/>
                <a:gd name="T21" fmla="*/ 76 h 76"/>
                <a:gd name="T22" fmla="*/ 7 w 76"/>
                <a:gd name="T23" fmla="*/ 61 h 76"/>
                <a:gd name="T24" fmla="*/ 13 w 76"/>
                <a:gd name="T25" fmla="*/ 47 h 76"/>
                <a:gd name="T26" fmla="*/ 18 w 76"/>
                <a:gd name="T27" fmla="*/ 37 h 76"/>
                <a:gd name="T28" fmla="*/ 27 w 76"/>
                <a:gd name="T29" fmla="*/ 26 h 76"/>
                <a:gd name="T30" fmla="*/ 37 w 76"/>
                <a:gd name="T31" fmla="*/ 18 h 76"/>
                <a:gd name="T32" fmla="*/ 48 w 76"/>
                <a:gd name="T33" fmla="*/ 12 h 76"/>
                <a:gd name="T34" fmla="*/ 62 w 76"/>
                <a:gd name="T35" fmla="*/ 7 h 76"/>
                <a:gd name="T36" fmla="*/ 76 w 76"/>
                <a:gd name="T37" fmla="*/ 7 h 76"/>
                <a:gd name="T38" fmla="*/ 76 w 76"/>
                <a:gd name="T39" fmla="*/ 7 h 76"/>
                <a:gd name="T40" fmla="*/ 76 w 76"/>
                <a:gd name="T4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76">
                  <a:moveTo>
                    <a:pt x="76" y="0"/>
                  </a:moveTo>
                  <a:lnTo>
                    <a:pt x="76" y="0"/>
                  </a:lnTo>
                  <a:lnTo>
                    <a:pt x="60" y="2"/>
                  </a:lnTo>
                  <a:lnTo>
                    <a:pt x="46" y="5"/>
                  </a:lnTo>
                  <a:lnTo>
                    <a:pt x="34" y="12"/>
                  </a:lnTo>
                  <a:lnTo>
                    <a:pt x="23" y="23"/>
                  </a:lnTo>
                  <a:lnTo>
                    <a:pt x="13" y="33"/>
                  </a:lnTo>
                  <a:lnTo>
                    <a:pt x="6" y="46"/>
                  </a:lnTo>
                  <a:lnTo>
                    <a:pt x="2" y="60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61"/>
                  </a:lnTo>
                  <a:lnTo>
                    <a:pt x="13" y="47"/>
                  </a:lnTo>
                  <a:lnTo>
                    <a:pt x="18" y="37"/>
                  </a:lnTo>
                  <a:lnTo>
                    <a:pt x="27" y="26"/>
                  </a:lnTo>
                  <a:lnTo>
                    <a:pt x="37" y="18"/>
                  </a:lnTo>
                  <a:lnTo>
                    <a:pt x="48" y="12"/>
                  </a:lnTo>
                  <a:lnTo>
                    <a:pt x="62" y="7"/>
                  </a:lnTo>
                  <a:lnTo>
                    <a:pt x="76" y="7"/>
                  </a:lnTo>
                  <a:lnTo>
                    <a:pt x="76" y="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3" name="Freeform 269"/>
            <p:cNvSpPr>
              <a:spLocks/>
            </p:cNvSpPr>
            <p:nvPr/>
          </p:nvSpPr>
          <p:spPr bwMode="auto">
            <a:xfrm>
              <a:off x="4190" y="2659"/>
              <a:ext cx="318" cy="316"/>
            </a:xfrm>
            <a:custGeom>
              <a:avLst/>
              <a:gdLst>
                <a:gd name="T0" fmla="*/ 175 w 318"/>
                <a:gd name="T1" fmla="*/ 0 h 316"/>
                <a:gd name="T2" fmla="*/ 205 w 318"/>
                <a:gd name="T3" fmla="*/ 7 h 316"/>
                <a:gd name="T4" fmla="*/ 235 w 318"/>
                <a:gd name="T5" fmla="*/ 18 h 316"/>
                <a:gd name="T6" fmla="*/ 260 w 318"/>
                <a:gd name="T7" fmla="*/ 35 h 316"/>
                <a:gd name="T8" fmla="*/ 281 w 318"/>
                <a:gd name="T9" fmla="*/ 58 h 316"/>
                <a:gd name="T10" fmla="*/ 298 w 318"/>
                <a:gd name="T11" fmla="*/ 83 h 316"/>
                <a:gd name="T12" fmla="*/ 310 w 318"/>
                <a:gd name="T13" fmla="*/ 111 h 316"/>
                <a:gd name="T14" fmla="*/ 318 w 318"/>
                <a:gd name="T15" fmla="*/ 142 h 316"/>
                <a:gd name="T16" fmla="*/ 318 w 318"/>
                <a:gd name="T17" fmla="*/ 174 h 316"/>
                <a:gd name="T18" fmla="*/ 310 w 318"/>
                <a:gd name="T19" fmla="*/ 205 h 316"/>
                <a:gd name="T20" fmla="*/ 298 w 318"/>
                <a:gd name="T21" fmla="*/ 233 h 316"/>
                <a:gd name="T22" fmla="*/ 281 w 318"/>
                <a:gd name="T23" fmla="*/ 258 h 316"/>
                <a:gd name="T24" fmla="*/ 260 w 318"/>
                <a:gd name="T25" fmla="*/ 281 h 316"/>
                <a:gd name="T26" fmla="*/ 235 w 318"/>
                <a:gd name="T27" fmla="*/ 297 h 316"/>
                <a:gd name="T28" fmla="*/ 205 w 318"/>
                <a:gd name="T29" fmla="*/ 309 h 316"/>
                <a:gd name="T30" fmla="*/ 175 w 318"/>
                <a:gd name="T31" fmla="*/ 316 h 316"/>
                <a:gd name="T32" fmla="*/ 142 w 318"/>
                <a:gd name="T33" fmla="*/ 316 h 316"/>
                <a:gd name="T34" fmla="*/ 112 w 318"/>
                <a:gd name="T35" fmla="*/ 309 h 316"/>
                <a:gd name="T36" fmla="*/ 84 w 318"/>
                <a:gd name="T37" fmla="*/ 297 h 316"/>
                <a:gd name="T38" fmla="*/ 58 w 318"/>
                <a:gd name="T39" fmla="*/ 281 h 316"/>
                <a:gd name="T40" fmla="*/ 37 w 318"/>
                <a:gd name="T41" fmla="*/ 258 h 316"/>
                <a:gd name="T42" fmla="*/ 19 w 318"/>
                <a:gd name="T43" fmla="*/ 233 h 316"/>
                <a:gd name="T44" fmla="*/ 7 w 318"/>
                <a:gd name="T45" fmla="*/ 205 h 316"/>
                <a:gd name="T46" fmla="*/ 2 w 318"/>
                <a:gd name="T47" fmla="*/ 174 h 316"/>
                <a:gd name="T48" fmla="*/ 2 w 318"/>
                <a:gd name="T49" fmla="*/ 142 h 316"/>
                <a:gd name="T50" fmla="*/ 7 w 318"/>
                <a:gd name="T51" fmla="*/ 111 h 316"/>
                <a:gd name="T52" fmla="*/ 19 w 318"/>
                <a:gd name="T53" fmla="*/ 83 h 316"/>
                <a:gd name="T54" fmla="*/ 37 w 318"/>
                <a:gd name="T55" fmla="*/ 58 h 316"/>
                <a:gd name="T56" fmla="*/ 58 w 318"/>
                <a:gd name="T57" fmla="*/ 35 h 316"/>
                <a:gd name="T58" fmla="*/ 84 w 318"/>
                <a:gd name="T59" fmla="*/ 18 h 316"/>
                <a:gd name="T60" fmla="*/ 112 w 318"/>
                <a:gd name="T61" fmla="*/ 7 h 316"/>
                <a:gd name="T62" fmla="*/ 142 w 318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8" h="316">
                  <a:moveTo>
                    <a:pt x="160" y="0"/>
                  </a:moveTo>
                  <a:lnTo>
                    <a:pt x="175" y="0"/>
                  </a:lnTo>
                  <a:lnTo>
                    <a:pt x="191" y="2"/>
                  </a:lnTo>
                  <a:lnTo>
                    <a:pt x="205" y="7"/>
                  </a:lnTo>
                  <a:lnTo>
                    <a:pt x="221" y="12"/>
                  </a:lnTo>
                  <a:lnTo>
                    <a:pt x="235" y="18"/>
                  </a:lnTo>
                  <a:lnTo>
                    <a:pt x="247" y="26"/>
                  </a:lnTo>
                  <a:lnTo>
                    <a:pt x="260" y="35"/>
                  </a:lnTo>
                  <a:lnTo>
                    <a:pt x="272" y="46"/>
                  </a:lnTo>
                  <a:lnTo>
                    <a:pt x="281" y="58"/>
                  </a:lnTo>
                  <a:lnTo>
                    <a:pt x="291" y="69"/>
                  </a:lnTo>
                  <a:lnTo>
                    <a:pt x="298" y="83"/>
                  </a:lnTo>
                  <a:lnTo>
                    <a:pt x="305" y="97"/>
                  </a:lnTo>
                  <a:lnTo>
                    <a:pt x="310" y="111"/>
                  </a:lnTo>
                  <a:lnTo>
                    <a:pt x="314" y="126"/>
                  </a:lnTo>
                  <a:lnTo>
                    <a:pt x="318" y="142"/>
                  </a:lnTo>
                  <a:lnTo>
                    <a:pt x="318" y="158"/>
                  </a:lnTo>
                  <a:lnTo>
                    <a:pt x="318" y="174"/>
                  </a:lnTo>
                  <a:lnTo>
                    <a:pt x="314" y="190"/>
                  </a:lnTo>
                  <a:lnTo>
                    <a:pt x="310" y="205"/>
                  </a:lnTo>
                  <a:lnTo>
                    <a:pt x="305" y="219"/>
                  </a:lnTo>
                  <a:lnTo>
                    <a:pt x="298" y="233"/>
                  </a:lnTo>
                  <a:lnTo>
                    <a:pt x="291" y="246"/>
                  </a:lnTo>
                  <a:lnTo>
                    <a:pt x="281" y="258"/>
                  </a:lnTo>
                  <a:lnTo>
                    <a:pt x="272" y="270"/>
                  </a:lnTo>
                  <a:lnTo>
                    <a:pt x="260" y="281"/>
                  </a:lnTo>
                  <a:lnTo>
                    <a:pt x="247" y="290"/>
                  </a:lnTo>
                  <a:lnTo>
                    <a:pt x="235" y="297"/>
                  </a:lnTo>
                  <a:lnTo>
                    <a:pt x="221" y="304"/>
                  </a:lnTo>
                  <a:lnTo>
                    <a:pt x="205" y="309"/>
                  </a:lnTo>
                  <a:lnTo>
                    <a:pt x="191" y="312"/>
                  </a:lnTo>
                  <a:lnTo>
                    <a:pt x="175" y="316"/>
                  </a:lnTo>
                  <a:lnTo>
                    <a:pt x="160" y="316"/>
                  </a:lnTo>
                  <a:lnTo>
                    <a:pt x="142" y="316"/>
                  </a:lnTo>
                  <a:lnTo>
                    <a:pt x="126" y="312"/>
                  </a:lnTo>
                  <a:lnTo>
                    <a:pt x="112" y="309"/>
                  </a:lnTo>
                  <a:lnTo>
                    <a:pt x="98" y="304"/>
                  </a:lnTo>
                  <a:lnTo>
                    <a:pt x="84" y="297"/>
                  </a:lnTo>
                  <a:lnTo>
                    <a:pt x="70" y="290"/>
                  </a:lnTo>
                  <a:lnTo>
                    <a:pt x="58" y="281"/>
                  </a:lnTo>
                  <a:lnTo>
                    <a:pt x="47" y="270"/>
                  </a:lnTo>
                  <a:lnTo>
                    <a:pt x="37" y="258"/>
                  </a:lnTo>
                  <a:lnTo>
                    <a:pt x="28" y="246"/>
                  </a:lnTo>
                  <a:lnTo>
                    <a:pt x="19" y="233"/>
                  </a:lnTo>
                  <a:lnTo>
                    <a:pt x="12" y="219"/>
                  </a:lnTo>
                  <a:lnTo>
                    <a:pt x="7" y="205"/>
                  </a:lnTo>
                  <a:lnTo>
                    <a:pt x="3" y="190"/>
                  </a:lnTo>
                  <a:lnTo>
                    <a:pt x="2" y="174"/>
                  </a:lnTo>
                  <a:lnTo>
                    <a:pt x="0" y="158"/>
                  </a:lnTo>
                  <a:lnTo>
                    <a:pt x="2" y="142"/>
                  </a:lnTo>
                  <a:lnTo>
                    <a:pt x="3" y="126"/>
                  </a:lnTo>
                  <a:lnTo>
                    <a:pt x="7" y="111"/>
                  </a:lnTo>
                  <a:lnTo>
                    <a:pt x="12" y="97"/>
                  </a:lnTo>
                  <a:lnTo>
                    <a:pt x="19" y="83"/>
                  </a:lnTo>
                  <a:lnTo>
                    <a:pt x="28" y="69"/>
                  </a:lnTo>
                  <a:lnTo>
                    <a:pt x="37" y="58"/>
                  </a:lnTo>
                  <a:lnTo>
                    <a:pt x="47" y="46"/>
                  </a:lnTo>
                  <a:lnTo>
                    <a:pt x="58" y="35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7"/>
                  </a:lnTo>
                  <a:lnTo>
                    <a:pt x="126" y="2"/>
                  </a:lnTo>
                  <a:lnTo>
                    <a:pt x="142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4" name="Freeform 270"/>
            <p:cNvSpPr>
              <a:spLocks/>
            </p:cNvSpPr>
            <p:nvPr/>
          </p:nvSpPr>
          <p:spPr bwMode="auto">
            <a:xfrm>
              <a:off x="4350" y="2656"/>
              <a:ext cx="161" cy="161"/>
            </a:xfrm>
            <a:custGeom>
              <a:avLst/>
              <a:gdLst>
                <a:gd name="T0" fmla="*/ 161 w 161"/>
                <a:gd name="T1" fmla="*/ 161 h 161"/>
                <a:gd name="T2" fmla="*/ 161 w 161"/>
                <a:gd name="T3" fmla="*/ 161 h 161"/>
                <a:gd name="T4" fmla="*/ 159 w 161"/>
                <a:gd name="T5" fmla="*/ 145 h 161"/>
                <a:gd name="T6" fmla="*/ 158 w 161"/>
                <a:gd name="T7" fmla="*/ 128 h 161"/>
                <a:gd name="T8" fmla="*/ 154 w 161"/>
                <a:gd name="T9" fmla="*/ 114 h 161"/>
                <a:gd name="T10" fmla="*/ 149 w 161"/>
                <a:gd name="T11" fmla="*/ 98 h 161"/>
                <a:gd name="T12" fmla="*/ 142 w 161"/>
                <a:gd name="T13" fmla="*/ 84 h 161"/>
                <a:gd name="T14" fmla="*/ 133 w 161"/>
                <a:gd name="T15" fmla="*/ 70 h 161"/>
                <a:gd name="T16" fmla="*/ 124 w 161"/>
                <a:gd name="T17" fmla="*/ 57 h 161"/>
                <a:gd name="T18" fmla="*/ 114 w 161"/>
                <a:gd name="T19" fmla="*/ 47 h 161"/>
                <a:gd name="T20" fmla="*/ 101 w 161"/>
                <a:gd name="T21" fmla="*/ 36 h 161"/>
                <a:gd name="T22" fmla="*/ 89 w 161"/>
                <a:gd name="T23" fmla="*/ 28 h 161"/>
                <a:gd name="T24" fmla="*/ 77 w 161"/>
                <a:gd name="T25" fmla="*/ 19 h 161"/>
                <a:gd name="T26" fmla="*/ 61 w 161"/>
                <a:gd name="T27" fmla="*/ 12 h 161"/>
                <a:gd name="T28" fmla="*/ 47 w 161"/>
                <a:gd name="T29" fmla="*/ 7 h 161"/>
                <a:gd name="T30" fmla="*/ 31 w 161"/>
                <a:gd name="T31" fmla="*/ 3 h 161"/>
                <a:gd name="T32" fmla="*/ 15 w 161"/>
                <a:gd name="T33" fmla="*/ 0 h 161"/>
                <a:gd name="T34" fmla="*/ 0 w 161"/>
                <a:gd name="T35" fmla="*/ 0 h 161"/>
                <a:gd name="T36" fmla="*/ 0 w 161"/>
                <a:gd name="T37" fmla="*/ 5 h 161"/>
                <a:gd name="T38" fmla="*/ 15 w 161"/>
                <a:gd name="T39" fmla="*/ 7 h 161"/>
                <a:gd name="T40" fmla="*/ 29 w 161"/>
                <a:gd name="T41" fmla="*/ 8 h 161"/>
                <a:gd name="T42" fmla="*/ 45 w 161"/>
                <a:gd name="T43" fmla="*/ 12 h 161"/>
                <a:gd name="T44" fmla="*/ 59 w 161"/>
                <a:gd name="T45" fmla="*/ 17 h 161"/>
                <a:gd name="T46" fmla="*/ 73 w 161"/>
                <a:gd name="T47" fmla="*/ 24 h 161"/>
                <a:gd name="T48" fmla="*/ 86 w 161"/>
                <a:gd name="T49" fmla="*/ 31 h 161"/>
                <a:gd name="T50" fmla="*/ 98 w 161"/>
                <a:gd name="T51" fmla="*/ 42 h 161"/>
                <a:gd name="T52" fmla="*/ 108 w 161"/>
                <a:gd name="T53" fmla="*/ 50 h 161"/>
                <a:gd name="T54" fmla="*/ 119 w 161"/>
                <a:gd name="T55" fmla="*/ 63 h 161"/>
                <a:gd name="T56" fmla="*/ 128 w 161"/>
                <a:gd name="T57" fmla="*/ 73 h 161"/>
                <a:gd name="T58" fmla="*/ 136 w 161"/>
                <a:gd name="T59" fmla="*/ 87 h 161"/>
                <a:gd name="T60" fmla="*/ 142 w 161"/>
                <a:gd name="T61" fmla="*/ 101 h 161"/>
                <a:gd name="T62" fmla="*/ 147 w 161"/>
                <a:gd name="T63" fmla="*/ 115 h 161"/>
                <a:gd name="T64" fmla="*/ 152 w 161"/>
                <a:gd name="T65" fmla="*/ 129 h 161"/>
                <a:gd name="T66" fmla="*/ 154 w 161"/>
                <a:gd name="T67" fmla="*/ 145 h 161"/>
                <a:gd name="T68" fmla="*/ 154 w 161"/>
                <a:gd name="T69" fmla="*/ 161 h 161"/>
                <a:gd name="T70" fmla="*/ 154 w 161"/>
                <a:gd name="T71" fmla="*/ 161 h 161"/>
                <a:gd name="T72" fmla="*/ 161 w 161"/>
                <a:gd name="T7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61">
                  <a:moveTo>
                    <a:pt x="161" y="161"/>
                  </a:moveTo>
                  <a:lnTo>
                    <a:pt x="161" y="161"/>
                  </a:lnTo>
                  <a:lnTo>
                    <a:pt x="159" y="145"/>
                  </a:lnTo>
                  <a:lnTo>
                    <a:pt x="158" y="128"/>
                  </a:lnTo>
                  <a:lnTo>
                    <a:pt x="154" y="114"/>
                  </a:lnTo>
                  <a:lnTo>
                    <a:pt x="149" y="98"/>
                  </a:lnTo>
                  <a:lnTo>
                    <a:pt x="142" y="84"/>
                  </a:lnTo>
                  <a:lnTo>
                    <a:pt x="133" y="70"/>
                  </a:lnTo>
                  <a:lnTo>
                    <a:pt x="124" y="57"/>
                  </a:lnTo>
                  <a:lnTo>
                    <a:pt x="114" y="47"/>
                  </a:lnTo>
                  <a:lnTo>
                    <a:pt x="101" y="36"/>
                  </a:lnTo>
                  <a:lnTo>
                    <a:pt x="89" y="28"/>
                  </a:lnTo>
                  <a:lnTo>
                    <a:pt x="77" y="19"/>
                  </a:lnTo>
                  <a:lnTo>
                    <a:pt x="61" y="12"/>
                  </a:lnTo>
                  <a:lnTo>
                    <a:pt x="47" y="7"/>
                  </a:lnTo>
                  <a:lnTo>
                    <a:pt x="31" y="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5" y="7"/>
                  </a:lnTo>
                  <a:lnTo>
                    <a:pt x="29" y="8"/>
                  </a:lnTo>
                  <a:lnTo>
                    <a:pt x="45" y="12"/>
                  </a:lnTo>
                  <a:lnTo>
                    <a:pt x="59" y="17"/>
                  </a:lnTo>
                  <a:lnTo>
                    <a:pt x="73" y="24"/>
                  </a:lnTo>
                  <a:lnTo>
                    <a:pt x="86" y="31"/>
                  </a:lnTo>
                  <a:lnTo>
                    <a:pt x="98" y="42"/>
                  </a:lnTo>
                  <a:lnTo>
                    <a:pt x="108" y="50"/>
                  </a:lnTo>
                  <a:lnTo>
                    <a:pt x="119" y="63"/>
                  </a:lnTo>
                  <a:lnTo>
                    <a:pt x="128" y="73"/>
                  </a:lnTo>
                  <a:lnTo>
                    <a:pt x="136" y="87"/>
                  </a:lnTo>
                  <a:lnTo>
                    <a:pt x="142" y="101"/>
                  </a:lnTo>
                  <a:lnTo>
                    <a:pt x="147" y="115"/>
                  </a:lnTo>
                  <a:lnTo>
                    <a:pt x="152" y="129"/>
                  </a:lnTo>
                  <a:lnTo>
                    <a:pt x="154" y="145"/>
                  </a:lnTo>
                  <a:lnTo>
                    <a:pt x="154" y="161"/>
                  </a:lnTo>
                  <a:lnTo>
                    <a:pt x="154" y="161"/>
                  </a:lnTo>
                  <a:lnTo>
                    <a:pt x="161" y="1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5" name="Freeform 271"/>
            <p:cNvSpPr>
              <a:spLocks/>
            </p:cNvSpPr>
            <p:nvPr/>
          </p:nvSpPr>
          <p:spPr bwMode="auto">
            <a:xfrm>
              <a:off x="4350" y="2817"/>
              <a:ext cx="161" cy="161"/>
            </a:xfrm>
            <a:custGeom>
              <a:avLst/>
              <a:gdLst>
                <a:gd name="T0" fmla="*/ 0 w 161"/>
                <a:gd name="T1" fmla="*/ 161 h 161"/>
                <a:gd name="T2" fmla="*/ 0 w 161"/>
                <a:gd name="T3" fmla="*/ 161 h 161"/>
                <a:gd name="T4" fmla="*/ 15 w 161"/>
                <a:gd name="T5" fmla="*/ 161 h 161"/>
                <a:gd name="T6" fmla="*/ 31 w 161"/>
                <a:gd name="T7" fmla="*/ 158 h 161"/>
                <a:gd name="T8" fmla="*/ 47 w 161"/>
                <a:gd name="T9" fmla="*/ 154 h 161"/>
                <a:gd name="T10" fmla="*/ 61 w 161"/>
                <a:gd name="T11" fmla="*/ 149 h 161"/>
                <a:gd name="T12" fmla="*/ 77 w 161"/>
                <a:gd name="T13" fmla="*/ 142 h 161"/>
                <a:gd name="T14" fmla="*/ 89 w 161"/>
                <a:gd name="T15" fmla="*/ 133 h 161"/>
                <a:gd name="T16" fmla="*/ 101 w 161"/>
                <a:gd name="T17" fmla="*/ 125 h 161"/>
                <a:gd name="T18" fmla="*/ 114 w 161"/>
                <a:gd name="T19" fmla="*/ 114 h 161"/>
                <a:gd name="T20" fmla="*/ 124 w 161"/>
                <a:gd name="T21" fmla="*/ 104 h 161"/>
                <a:gd name="T22" fmla="*/ 133 w 161"/>
                <a:gd name="T23" fmla="*/ 90 h 161"/>
                <a:gd name="T24" fmla="*/ 142 w 161"/>
                <a:gd name="T25" fmla="*/ 77 h 161"/>
                <a:gd name="T26" fmla="*/ 149 w 161"/>
                <a:gd name="T27" fmla="*/ 63 h 161"/>
                <a:gd name="T28" fmla="*/ 154 w 161"/>
                <a:gd name="T29" fmla="*/ 47 h 161"/>
                <a:gd name="T30" fmla="*/ 158 w 161"/>
                <a:gd name="T31" fmla="*/ 32 h 161"/>
                <a:gd name="T32" fmla="*/ 159 w 161"/>
                <a:gd name="T33" fmla="*/ 16 h 161"/>
                <a:gd name="T34" fmla="*/ 161 w 161"/>
                <a:gd name="T35" fmla="*/ 0 h 161"/>
                <a:gd name="T36" fmla="*/ 154 w 161"/>
                <a:gd name="T37" fmla="*/ 0 h 161"/>
                <a:gd name="T38" fmla="*/ 154 w 161"/>
                <a:gd name="T39" fmla="*/ 16 h 161"/>
                <a:gd name="T40" fmla="*/ 152 w 161"/>
                <a:gd name="T41" fmla="*/ 32 h 161"/>
                <a:gd name="T42" fmla="*/ 147 w 161"/>
                <a:gd name="T43" fmla="*/ 46 h 161"/>
                <a:gd name="T44" fmla="*/ 142 w 161"/>
                <a:gd name="T45" fmla="*/ 60 h 161"/>
                <a:gd name="T46" fmla="*/ 136 w 161"/>
                <a:gd name="T47" fmla="*/ 74 h 161"/>
                <a:gd name="T48" fmla="*/ 128 w 161"/>
                <a:gd name="T49" fmla="*/ 86 h 161"/>
                <a:gd name="T50" fmla="*/ 119 w 161"/>
                <a:gd name="T51" fmla="*/ 98 h 161"/>
                <a:gd name="T52" fmla="*/ 108 w 161"/>
                <a:gd name="T53" fmla="*/ 111 h 161"/>
                <a:gd name="T54" fmla="*/ 98 w 161"/>
                <a:gd name="T55" fmla="*/ 119 h 161"/>
                <a:gd name="T56" fmla="*/ 86 w 161"/>
                <a:gd name="T57" fmla="*/ 128 h 161"/>
                <a:gd name="T58" fmla="*/ 73 w 161"/>
                <a:gd name="T59" fmla="*/ 137 h 161"/>
                <a:gd name="T60" fmla="*/ 59 w 161"/>
                <a:gd name="T61" fmla="*/ 144 h 161"/>
                <a:gd name="T62" fmla="*/ 45 w 161"/>
                <a:gd name="T63" fmla="*/ 149 h 161"/>
                <a:gd name="T64" fmla="*/ 29 w 161"/>
                <a:gd name="T65" fmla="*/ 153 h 161"/>
                <a:gd name="T66" fmla="*/ 15 w 161"/>
                <a:gd name="T67" fmla="*/ 154 h 161"/>
                <a:gd name="T68" fmla="*/ 0 w 161"/>
                <a:gd name="T69" fmla="*/ 156 h 161"/>
                <a:gd name="T70" fmla="*/ 0 w 161"/>
                <a:gd name="T71" fmla="*/ 156 h 161"/>
                <a:gd name="T72" fmla="*/ 0 w 161"/>
                <a:gd name="T7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1" h="161">
                  <a:moveTo>
                    <a:pt x="0" y="161"/>
                  </a:moveTo>
                  <a:lnTo>
                    <a:pt x="0" y="161"/>
                  </a:lnTo>
                  <a:lnTo>
                    <a:pt x="15" y="161"/>
                  </a:lnTo>
                  <a:lnTo>
                    <a:pt x="31" y="158"/>
                  </a:lnTo>
                  <a:lnTo>
                    <a:pt x="47" y="154"/>
                  </a:lnTo>
                  <a:lnTo>
                    <a:pt x="61" y="149"/>
                  </a:lnTo>
                  <a:lnTo>
                    <a:pt x="77" y="142"/>
                  </a:lnTo>
                  <a:lnTo>
                    <a:pt x="89" y="133"/>
                  </a:lnTo>
                  <a:lnTo>
                    <a:pt x="101" y="125"/>
                  </a:lnTo>
                  <a:lnTo>
                    <a:pt x="114" y="114"/>
                  </a:lnTo>
                  <a:lnTo>
                    <a:pt x="124" y="104"/>
                  </a:lnTo>
                  <a:lnTo>
                    <a:pt x="133" y="90"/>
                  </a:lnTo>
                  <a:lnTo>
                    <a:pt x="142" y="77"/>
                  </a:lnTo>
                  <a:lnTo>
                    <a:pt x="149" y="63"/>
                  </a:lnTo>
                  <a:lnTo>
                    <a:pt x="154" y="47"/>
                  </a:lnTo>
                  <a:lnTo>
                    <a:pt x="158" y="32"/>
                  </a:lnTo>
                  <a:lnTo>
                    <a:pt x="159" y="16"/>
                  </a:lnTo>
                  <a:lnTo>
                    <a:pt x="161" y="0"/>
                  </a:lnTo>
                  <a:lnTo>
                    <a:pt x="154" y="0"/>
                  </a:lnTo>
                  <a:lnTo>
                    <a:pt x="154" y="16"/>
                  </a:lnTo>
                  <a:lnTo>
                    <a:pt x="152" y="32"/>
                  </a:lnTo>
                  <a:lnTo>
                    <a:pt x="147" y="46"/>
                  </a:lnTo>
                  <a:lnTo>
                    <a:pt x="142" y="60"/>
                  </a:lnTo>
                  <a:lnTo>
                    <a:pt x="136" y="74"/>
                  </a:lnTo>
                  <a:lnTo>
                    <a:pt x="128" y="86"/>
                  </a:lnTo>
                  <a:lnTo>
                    <a:pt x="119" y="98"/>
                  </a:lnTo>
                  <a:lnTo>
                    <a:pt x="108" y="111"/>
                  </a:lnTo>
                  <a:lnTo>
                    <a:pt x="98" y="119"/>
                  </a:lnTo>
                  <a:lnTo>
                    <a:pt x="86" y="128"/>
                  </a:lnTo>
                  <a:lnTo>
                    <a:pt x="73" y="137"/>
                  </a:lnTo>
                  <a:lnTo>
                    <a:pt x="59" y="144"/>
                  </a:lnTo>
                  <a:lnTo>
                    <a:pt x="45" y="149"/>
                  </a:lnTo>
                  <a:lnTo>
                    <a:pt x="29" y="153"/>
                  </a:lnTo>
                  <a:lnTo>
                    <a:pt x="15" y="15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4188" y="2817"/>
              <a:ext cx="162" cy="161"/>
            </a:xfrm>
            <a:custGeom>
              <a:avLst/>
              <a:gdLst>
                <a:gd name="T0" fmla="*/ 0 w 162"/>
                <a:gd name="T1" fmla="*/ 0 h 161"/>
                <a:gd name="T2" fmla="*/ 0 w 162"/>
                <a:gd name="T3" fmla="*/ 0 h 161"/>
                <a:gd name="T4" fmla="*/ 0 w 162"/>
                <a:gd name="T5" fmla="*/ 16 h 161"/>
                <a:gd name="T6" fmla="*/ 2 w 162"/>
                <a:gd name="T7" fmla="*/ 32 h 161"/>
                <a:gd name="T8" fmla="*/ 7 w 162"/>
                <a:gd name="T9" fmla="*/ 47 h 161"/>
                <a:gd name="T10" fmla="*/ 12 w 162"/>
                <a:gd name="T11" fmla="*/ 63 h 161"/>
                <a:gd name="T12" fmla="*/ 20 w 162"/>
                <a:gd name="T13" fmla="*/ 77 h 161"/>
                <a:gd name="T14" fmla="*/ 27 w 162"/>
                <a:gd name="T15" fmla="*/ 90 h 161"/>
                <a:gd name="T16" fmla="*/ 37 w 162"/>
                <a:gd name="T17" fmla="*/ 104 h 161"/>
                <a:gd name="T18" fmla="*/ 48 w 162"/>
                <a:gd name="T19" fmla="*/ 114 h 161"/>
                <a:gd name="T20" fmla="*/ 58 w 162"/>
                <a:gd name="T21" fmla="*/ 125 h 161"/>
                <a:gd name="T22" fmla="*/ 70 w 162"/>
                <a:gd name="T23" fmla="*/ 133 h 161"/>
                <a:gd name="T24" fmla="*/ 84 w 162"/>
                <a:gd name="T25" fmla="*/ 142 h 161"/>
                <a:gd name="T26" fmla="*/ 98 w 162"/>
                <a:gd name="T27" fmla="*/ 149 h 161"/>
                <a:gd name="T28" fmla="*/ 112 w 162"/>
                <a:gd name="T29" fmla="*/ 154 h 161"/>
                <a:gd name="T30" fmla="*/ 128 w 162"/>
                <a:gd name="T31" fmla="*/ 158 h 161"/>
                <a:gd name="T32" fmla="*/ 144 w 162"/>
                <a:gd name="T33" fmla="*/ 161 h 161"/>
                <a:gd name="T34" fmla="*/ 162 w 162"/>
                <a:gd name="T35" fmla="*/ 161 h 161"/>
                <a:gd name="T36" fmla="*/ 162 w 162"/>
                <a:gd name="T37" fmla="*/ 156 h 161"/>
                <a:gd name="T38" fmla="*/ 146 w 162"/>
                <a:gd name="T39" fmla="*/ 154 h 161"/>
                <a:gd name="T40" fmla="*/ 130 w 162"/>
                <a:gd name="T41" fmla="*/ 153 h 161"/>
                <a:gd name="T42" fmla="*/ 114 w 162"/>
                <a:gd name="T43" fmla="*/ 149 h 161"/>
                <a:gd name="T44" fmla="*/ 100 w 162"/>
                <a:gd name="T45" fmla="*/ 144 h 161"/>
                <a:gd name="T46" fmla="*/ 86 w 162"/>
                <a:gd name="T47" fmla="*/ 137 h 161"/>
                <a:gd name="T48" fmla="*/ 74 w 162"/>
                <a:gd name="T49" fmla="*/ 128 h 161"/>
                <a:gd name="T50" fmla="*/ 62 w 162"/>
                <a:gd name="T51" fmla="*/ 119 h 161"/>
                <a:gd name="T52" fmla="*/ 51 w 162"/>
                <a:gd name="T53" fmla="*/ 111 h 161"/>
                <a:gd name="T54" fmla="*/ 41 w 162"/>
                <a:gd name="T55" fmla="*/ 98 h 161"/>
                <a:gd name="T56" fmla="*/ 32 w 162"/>
                <a:gd name="T57" fmla="*/ 86 h 161"/>
                <a:gd name="T58" fmla="*/ 25 w 162"/>
                <a:gd name="T59" fmla="*/ 74 h 161"/>
                <a:gd name="T60" fmla="*/ 18 w 162"/>
                <a:gd name="T61" fmla="*/ 60 h 161"/>
                <a:gd name="T62" fmla="*/ 12 w 162"/>
                <a:gd name="T63" fmla="*/ 46 h 161"/>
                <a:gd name="T64" fmla="*/ 9 w 162"/>
                <a:gd name="T65" fmla="*/ 32 h 161"/>
                <a:gd name="T66" fmla="*/ 5 w 162"/>
                <a:gd name="T67" fmla="*/ 16 h 161"/>
                <a:gd name="T68" fmla="*/ 5 w 162"/>
                <a:gd name="T69" fmla="*/ 0 h 161"/>
                <a:gd name="T70" fmla="*/ 5 w 162"/>
                <a:gd name="T71" fmla="*/ 0 h 161"/>
                <a:gd name="T72" fmla="*/ 0 w 162"/>
                <a:gd name="T7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2" h="161">
                  <a:moveTo>
                    <a:pt x="0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" y="32"/>
                  </a:lnTo>
                  <a:lnTo>
                    <a:pt x="7" y="47"/>
                  </a:lnTo>
                  <a:lnTo>
                    <a:pt x="12" y="63"/>
                  </a:lnTo>
                  <a:lnTo>
                    <a:pt x="20" y="77"/>
                  </a:lnTo>
                  <a:lnTo>
                    <a:pt x="27" y="90"/>
                  </a:lnTo>
                  <a:lnTo>
                    <a:pt x="37" y="104"/>
                  </a:lnTo>
                  <a:lnTo>
                    <a:pt x="48" y="114"/>
                  </a:lnTo>
                  <a:lnTo>
                    <a:pt x="58" y="125"/>
                  </a:lnTo>
                  <a:lnTo>
                    <a:pt x="70" y="133"/>
                  </a:lnTo>
                  <a:lnTo>
                    <a:pt x="84" y="142"/>
                  </a:lnTo>
                  <a:lnTo>
                    <a:pt x="98" y="149"/>
                  </a:lnTo>
                  <a:lnTo>
                    <a:pt x="112" y="154"/>
                  </a:lnTo>
                  <a:lnTo>
                    <a:pt x="128" y="158"/>
                  </a:lnTo>
                  <a:lnTo>
                    <a:pt x="144" y="161"/>
                  </a:lnTo>
                  <a:lnTo>
                    <a:pt x="162" y="161"/>
                  </a:lnTo>
                  <a:lnTo>
                    <a:pt x="162" y="156"/>
                  </a:lnTo>
                  <a:lnTo>
                    <a:pt x="146" y="154"/>
                  </a:lnTo>
                  <a:lnTo>
                    <a:pt x="130" y="153"/>
                  </a:lnTo>
                  <a:lnTo>
                    <a:pt x="114" y="149"/>
                  </a:lnTo>
                  <a:lnTo>
                    <a:pt x="100" y="144"/>
                  </a:lnTo>
                  <a:lnTo>
                    <a:pt x="86" y="137"/>
                  </a:lnTo>
                  <a:lnTo>
                    <a:pt x="74" y="128"/>
                  </a:lnTo>
                  <a:lnTo>
                    <a:pt x="62" y="119"/>
                  </a:lnTo>
                  <a:lnTo>
                    <a:pt x="51" y="111"/>
                  </a:lnTo>
                  <a:lnTo>
                    <a:pt x="41" y="98"/>
                  </a:lnTo>
                  <a:lnTo>
                    <a:pt x="32" y="86"/>
                  </a:lnTo>
                  <a:lnTo>
                    <a:pt x="25" y="74"/>
                  </a:lnTo>
                  <a:lnTo>
                    <a:pt x="18" y="60"/>
                  </a:lnTo>
                  <a:lnTo>
                    <a:pt x="12" y="46"/>
                  </a:lnTo>
                  <a:lnTo>
                    <a:pt x="9" y="32"/>
                  </a:lnTo>
                  <a:lnTo>
                    <a:pt x="5" y="16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4188" y="2656"/>
              <a:ext cx="162" cy="161"/>
            </a:xfrm>
            <a:custGeom>
              <a:avLst/>
              <a:gdLst>
                <a:gd name="T0" fmla="*/ 162 w 162"/>
                <a:gd name="T1" fmla="*/ 0 h 161"/>
                <a:gd name="T2" fmla="*/ 162 w 162"/>
                <a:gd name="T3" fmla="*/ 0 h 161"/>
                <a:gd name="T4" fmla="*/ 144 w 162"/>
                <a:gd name="T5" fmla="*/ 0 h 161"/>
                <a:gd name="T6" fmla="*/ 128 w 162"/>
                <a:gd name="T7" fmla="*/ 3 h 161"/>
                <a:gd name="T8" fmla="*/ 112 w 162"/>
                <a:gd name="T9" fmla="*/ 7 h 161"/>
                <a:gd name="T10" fmla="*/ 98 w 162"/>
                <a:gd name="T11" fmla="*/ 12 h 161"/>
                <a:gd name="T12" fmla="*/ 84 w 162"/>
                <a:gd name="T13" fmla="*/ 19 h 161"/>
                <a:gd name="T14" fmla="*/ 70 w 162"/>
                <a:gd name="T15" fmla="*/ 28 h 161"/>
                <a:gd name="T16" fmla="*/ 58 w 162"/>
                <a:gd name="T17" fmla="*/ 36 h 161"/>
                <a:gd name="T18" fmla="*/ 48 w 162"/>
                <a:gd name="T19" fmla="*/ 47 h 161"/>
                <a:gd name="T20" fmla="*/ 37 w 162"/>
                <a:gd name="T21" fmla="*/ 57 h 161"/>
                <a:gd name="T22" fmla="*/ 27 w 162"/>
                <a:gd name="T23" fmla="*/ 70 h 161"/>
                <a:gd name="T24" fmla="*/ 20 w 162"/>
                <a:gd name="T25" fmla="*/ 84 h 161"/>
                <a:gd name="T26" fmla="*/ 12 w 162"/>
                <a:gd name="T27" fmla="*/ 98 h 161"/>
                <a:gd name="T28" fmla="*/ 7 w 162"/>
                <a:gd name="T29" fmla="*/ 114 h 161"/>
                <a:gd name="T30" fmla="*/ 2 w 162"/>
                <a:gd name="T31" fmla="*/ 128 h 161"/>
                <a:gd name="T32" fmla="*/ 0 w 162"/>
                <a:gd name="T33" fmla="*/ 145 h 161"/>
                <a:gd name="T34" fmla="*/ 0 w 162"/>
                <a:gd name="T35" fmla="*/ 161 h 161"/>
                <a:gd name="T36" fmla="*/ 5 w 162"/>
                <a:gd name="T37" fmla="*/ 161 h 161"/>
                <a:gd name="T38" fmla="*/ 5 w 162"/>
                <a:gd name="T39" fmla="*/ 145 h 161"/>
                <a:gd name="T40" fmla="*/ 9 w 162"/>
                <a:gd name="T41" fmla="*/ 129 h 161"/>
                <a:gd name="T42" fmla="*/ 12 w 162"/>
                <a:gd name="T43" fmla="*/ 115 h 161"/>
                <a:gd name="T44" fmla="*/ 18 w 162"/>
                <a:gd name="T45" fmla="*/ 101 h 161"/>
                <a:gd name="T46" fmla="*/ 25 w 162"/>
                <a:gd name="T47" fmla="*/ 87 h 161"/>
                <a:gd name="T48" fmla="*/ 32 w 162"/>
                <a:gd name="T49" fmla="*/ 73 h 161"/>
                <a:gd name="T50" fmla="*/ 41 w 162"/>
                <a:gd name="T51" fmla="*/ 63 h 161"/>
                <a:gd name="T52" fmla="*/ 51 w 162"/>
                <a:gd name="T53" fmla="*/ 50 h 161"/>
                <a:gd name="T54" fmla="*/ 62 w 162"/>
                <a:gd name="T55" fmla="*/ 42 h 161"/>
                <a:gd name="T56" fmla="*/ 74 w 162"/>
                <a:gd name="T57" fmla="*/ 31 h 161"/>
                <a:gd name="T58" fmla="*/ 86 w 162"/>
                <a:gd name="T59" fmla="*/ 24 h 161"/>
                <a:gd name="T60" fmla="*/ 100 w 162"/>
                <a:gd name="T61" fmla="*/ 17 h 161"/>
                <a:gd name="T62" fmla="*/ 114 w 162"/>
                <a:gd name="T63" fmla="*/ 12 h 161"/>
                <a:gd name="T64" fmla="*/ 130 w 162"/>
                <a:gd name="T65" fmla="*/ 8 h 161"/>
                <a:gd name="T66" fmla="*/ 146 w 162"/>
                <a:gd name="T67" fmla="*/ 7 h 161"/>
                <a:gd name="T68" fmla="*/ 162 w 162"/>
                <a:gd name="T69" fmla="*/ 5 h 161"/>
                <a:gd name="T70" fmla="*/ 162 w 162"/>
                <a:gd name="T71" fmla="*/ 5 h 161"/>
                <a:gd name="T72" fmla="*/ 162 w 162"/>
                <a:gd name="T7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2" h="161">
                  <a:moveTo>
                    <a:pt x="162" y="0"/>
                  </a:moveTo>
                  <a:lnTo>
                    <a:pt x="162" y="0"/>
                  </a:lnTo>
                  <a:lnTo>
                    <a:pt x="144" y="0"/>
                  </a:lnTo>
                  <a:lnTo>
                    <a:pt x="128" y="3"/>
                  </a:lnTo>
                  <a:lnTo>
                    <a:pt x="112" y="7"/>
                  </a:lnTo>
                  <a:lnTo>
                    <a:pt x="98" y="12"/>
                  </a:lnTo>
                  <a:lnTo>
                    <a:pt x="84" y="19"/>
                  </a:lnTo>
                  <a:lnTo>
                    <a:pt x="70" y="28"/>
                  </a:lnTo>
                  <a:lnTo>
                    <a:pt x="58" y="36"/>
                  </a:lnTo>
                  <a:lnTo>
                    <a:pt x="48" y="47"/>
                  </a:lnTo>
                  <a:lnTo>
                    <a:pt x="37" y="57"/>
                  </a:lnTo>
                  <a:lnTo>
                    <a:pt x="27" y="70"/>
                  </a:lnTo>
                  <a:lnTo>
                    <a:pt x="20" y="84"/>
                  </a:lnTo>
                  <a:lnTo>
                    <a:pt x="12" y="98"/>
                  </a:lnTo>
                  <a:lnTo>
                    <a:pt x="7" y="114"/>
                  </a:lnTo>
                  <a:lnTo>
                    <a:pt x="2" y="128"/>
                  </a:lnTo>
                  <a:lnTo>
                    <a:pt x="0" y="145"/>
                  </a:lnTo>
                  <a:lnTo>
                    <a:pt x="0" y="161"/>
                  </a:lnTo>
                  <a:lnTo>
                    <a:pt x="5" y="161"/>
                  </a:lnTo>
                  <a:lnTo>
                    <a:pt x="5" y="145"/>
                  </a:lnTo>
                  <a:lnTo>
                    <a:pt x="9" y="129"/>
                  </a:lnTo>
                  <a:lnTo>
                    <a:pt x="12" y="115"/>
                  </a:lnTo>
                  <a:lnTo>
                    <a:pt x="18" y="101"/>
                  </a:lnTo>
                  <a:lnTo>
                    <a:pt x="25" y="87"/>
                  </a:lnTo>
                  <a:lnTo>
                    <a:pt x="32" y="73"/>
                  </a:lnTo>
                  <a:lnTo>
                    <a:pt x="41" y="63"/>
                  </a:lnTo>
                  <a:lnTo>
                    <a:pt x="51" y="50"/>
                  </a:lnTo>
                  <a:lnTo>
                    <a:pt x="62" y="42"/>
                  </a:lnTo>
                  <a:lnTo>
                    <a:pt x="74" y="31"/>
                  </a:lnTo>
                  <a:lnTo>
                    <a:pt x="86" y="24"/>
                  </a:lnTo>
                  <a:lnTo>
                    <a:pt x="100" y="17"/>
                  </a:lnTo>
                  <a:lnTo>
                    <a:pt x="114" y="12"/>
                  </a:lnTo>
                  <a:lnTo>
                    <a:pt x="130" y="8"/>
                  </a:lnTo>
                  <a:lnTo>
                    <a:pt x="146" y="7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4248" y="2896"/>
              <a:ext cx="10" cy="11"/>
            </a:xfrm>
            <a:custGeom>
              <a:avLst/>
              <a:gdLst>
                <a:gd name="T0" fmla="*/ 2 w 10"/>
                <a:gd name="T1" fmla="*/ 0 h 11"/>
                <a:gd name="T2" fmla="*/ 2 w 10"/>
                <a:gd name="T3" fmla="*/ 2 h 11"/>
                <a:gd name="T4" fmla="*/ 0 w 10"/>
                <a:gd name="T5" fmla="*/ 5 h 11"/>
                <a:gd name="T6" fmla="*/ 2 w 10"/>
                <a:gd name="T7" fmla="*/ 7 h 11"/>
                <a:gd name="T8" fmla="*/ 2 w 10"/>
                <a:gd name="T9" fmla="*/ 9 h 11"/>
                <a:gd name="T10" fmla="*/ 3 w 10"/>
                <a:gd name="T11" fmla="*/ 11 h 11"/>
                <a:gd name="T12" fmla="*/ 7 w 10"/>
                <a:gd name="T13" fmla="*/ 11 h 11"/>
                <a:gd name="T14" fmla="*/ 9 w 10"/>
                <a:gd name="T15" fmla="*/ 11 h 11"/>
                <a:gd name="T16" fmla="*/ 10 w 10"/>
                <a:gd name="T17" fmla="*/ 9 h 11"/>
                <a:gd name="T18" fmla="*/ 2 w 10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2" y="0"/>
                  </a:moveTo>
                  <a:lnTo>
                    <a:pt x="2" y="2"/>
                  </a:lnTo>
                  <a:lnTo>
                    <a:pt x="0" y="5"/>
                  </a:lnTo>
                  <a:lnTo>
                    <a:pt x="2" y="7"/>
                  </a:lnTo>
                  <a:lnTo>
                    <a:pt x="2" y="9"/>
                  </a:lnTo>
                  <a:lnTo>
                    <a:pt x="3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4250" y="2773"/>
              <a:ext cx="135" cy="132"/>
            </a:xfrm>
            <a:custGeom>
              <a:avLst/>
              <a:gdLst>
                <a:gd name="T0" fmla="*/ 131 w 135"/>
                <a:gd name="T1" fmla="*/ 4 h 132"/>
                <a:gd name="T2" fmla="*/ 126 w 135"/>
                <a:gd name="T3" fmla="*/ 0 h 132"/>
                <a:gd name="T4" fmla="*/ 0 w 135"/>
                <a:gd name="T5" fmla="*/ 123 h 132"/>
                <a:gd name="T6" fmla="*/ 8 w 135"/>
                <a:gd name="T7" fmla="*/ 132 h 132"/>
                <a:gd name="T8" fmla="*/ 135 w 135"/>
                <a:gd name="T9" fmla="*/ 9 h 132"/>
                <a:gd name="T10" fmla="*/ 131 w 135"/>
                <a:gd name="T11" fmla="*/ 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132">
                  <a:moveTo>
                    <a:pt x="131" y="4"/>
                  </a:moveTo>
                  <a:lnTo>
                    <a:pt x="126" y="0"/>
                  </a:lnTo>
                  <a:lnTo>
                    <a:pt x="0" y="123"/>
                  </a:lnTo>
                  <a:lnTo>
                    <a:pt x="8" y="132"/>
                  </a:lnTo>
                  <a:lnTo>
                    <a:pt x="135" y="9"/>
                  </a:lnTo>
                  <a:lnTo>
                    <a:pt x="131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4353" y="2729"/>
              <a:ext cx="77" cy="77"/>
            </a:xfrm>
            <a:custGeom>
              <a:avLst/>
              <a:gdLst>
                <a:gd name="T0" fmla="*/ 77 w 77"/>
                <a:gd name="T1" fmla="*/ 0 h 77"/>
                <a:gd name="T2" fmla="*/ 0 w 77"/>
                <a:gd name="T3" fmla="*/ 25 h 77"/>
                <a:gd name="T4" fmla="*/ 51 w 77"/>
                <a:gd name="T5" fmla="*/ 77 h 77"/>
                <a:gd name="T6" fmla="*/ 77 w 77"/>
                <a:gd name="T7" fmla="*/ 0 h 77"/>
                <a:gd name="T8" fmla="*/ 77 w 77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7">
                  <a:moveTo>
                    <a:pt x="77" y="0"/>
                  </a:moveTo>
                  <a:lnTo>
                    <a:pt x="0" y="25"/>
                  </a:lnTo>
                  <a:lnTo>
                    <a:pt x="51" y="77"/>
                  </a:lnTo>
                  <a:lnTo>
                    <a:pt x="77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81" name="Freeform 277"/>
            <p:cNvSpPr>
              <a:spLocks/>
            </p:cNvSpPr>
            <p:nvPr/>
          </p:nvSpPr>
          <p:spPr bwMode="auto">
            <a:xfrm>
              <a:off x="4376" y="2771"/>
              <a:ext cx="10" cy="11"/>
            </a:xfrm>
            <a:custGeom>
              <a:avLst/>
              <a:gdLst>
                <a:gd name="T0" fmla="*/ 9 w 10"/>
                <a:gd name="T1" fmla="*/ 11 h 11"/>
                <a:gd name="T2" fmla="*/ 10 w 10"/>
                <a:gd name="T3" fmla="*/ 7 h 11"/>
                <a:gd name="T4" fmla="*/ 10 w 10"/>
                <a:gd name="T5" fmla="*/ 6 h 11"/>
                <a:gd name="T6" fmla="*/ 10 w 10"/>
                <a:gd name="T7" fmla="*/ 4 h 11"/>
                <a:gd name="T8" fmla="*/ 9 w 10"/>
                <a:gd name="T9" fmla="*/ 2 h 11"/>
                <a:gd name="T10" fmla="*/ 7 w 10"/>
                <a:gd name="T11" fmla="*/ 0 h 11"/>
                <a:gd name="T12" fmla="*/ 5 w 10"/>
                <a:gd name="T13" fmla="*/ 0 h 11"/>
                <a:gd name="T14" fmla="*/ 3 w 10"/>
                <a:gd name="T15" fmla="*/ 0 h 11"/>
                <a:gd name="T16" fmla="*/ 0 w 10"/>
                <a:gd name="T17" fmla="*/ 2 h 11"/>
                <a:gd name="T18" fmla="*/ 9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9" y="11"/>
                  </a:moveTo>
                  <a:lnTo>
                    <a:pt x="10" y="7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9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82" name="Rectangle 278"/>
            <p:cNvSpPr>
              <a:spLocks noChangeArrowheads="1"/>
            </p:cNvSpPr>
            <p:nvPr/>
          </p:nvSpPr>
          <p:spPr bwMode="auto">
            <a:xfrm>
              <a:off x="4202" y="2986"/>
              <a:ext cx="145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25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279"/>
            <p:cNvSpPr>
              <a:spLocks noChangeArrowheads="1"/>
            </p:cNvSpPr>
            <p:nvPr/>
          </p:nvSpPr>
          <p:spPr bwMode="auto">
            <a:xfrm>
              <a:off x="4357" y="3089"/>
              <a:ext cx="1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PE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280"/>
            <p:cNvSpPr>
              <a:spLocks noChangeArrowheads="1"/>
            </p:cNvSpPr>
            <p:nvPr/>
          </p:nvSpPr>
          <p:spPr bwMode="auto">
            <a:xfrm>
              <a:off x="4246" y="2399"/>
              <a:ext cx="1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PG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Freeform 281"/>
            <p:cNvSpPr>
              <a:spLocks/>
            </p:cNvSpPr>
            <p:nvPr/>
          </p:nvSpPr>
          <p:spPr bwMode="auto">
            <a:xfrm>
              <a:off x="4186" y="2571"/>
              <a:ext cx="14" cy="7"/>
            </a:xfrm>
            <a:custGeom>
              <a:avLst/>
              <a:gdLst>
                <a:gd name="T0" fmla="*/ 0 w 14"/>
                <a:gd name="T1" fmla="*/ 0 h 7"/>
                <a:gd name="T2" fmla="*/ 0 w 14"/>
                <a:gd name="T3" fmla="*/ 4 h 7"/>
                <a:gd name="T4" fmla="*/ 2 w 14"/>
                <a:gd name="T5" fmla="*/ 6 h 7"/>
                <a:gd name="T6" fmla="*/ 4 w 14"/>
                <a:gd name="T7" fmla="*/ 7 h 7"/>
                <a:gd name="T8" fmla="*/ 7 w 14"/>
                <a:gd name="T9" fmla="*/ 7 h 7"/>
                <a:gd name="T10" fmla="*/ 9 w 14"/>
                <a:gd name="T11" fmla="*/ 7 h 7"/>
                <a:gd name="T12" fmla="*/ 13 w 14"/>
                <a:gd name="T13" fmla="*/ 6 h 7"/>
                <a:gd name="T14" fmla="*/ 13 w 14"/>
                <a:gd name="T15" fmla="*/ 4 h 7"/>
                <a:gd name="T16" fmla="*/ 14 w 14"/>
                <a:gd name="T17" fmla="*/ 0 h 7"/>
                <a:gd name="T18" fmla="*/ 0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4" y="7"/>
                  </a:lnTo>
                  <a:lnTo>
                    <a:pt x="7" y="7"/>
                  </a:lnTo>
                  <a:lnTo>
                    <a:pt x="9" y="7"/>
                  </a:lnTo>
                  <a:lnTo>
                    <a:pt x="13" y="6"/>
                  </a:lnTo>
                  <a:lnTo>
                    <a:pt x="13" y="4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86" name="Freeform 282"/>
            <p:cNvSpPr>
              <a:spLocks/>
            </p:cNvSpPr>
            <p:nvPr/>
          </p:nvSpPr>
          <p:spPr bwMode="auto">
            <a:xfrm>
              <a:off x="4186" y="2248"/>
              <a:ext cx="14" cy="323"/>
            </a:xfrm>
            <a:custGeom>
              <a:avLst/>
              <a:gdLst>
                <a:gd name="T0" fmla="*/ 0 w 14"/>
                <a:gd name="T1" fmla="*/ 7 h 323"/>
                <a:gd name="T2" fmla="*/ 0 w 14"/>
                <a:gd name="T3" fmla="*/ 7 h 323"/>
                <a:gd name="T4" fmla="*/ 0 w 14"/>
                <a:gd name="T5" fmla="*/ 323 h 323"/>
                <a:gd name="T6" fmla="*/ 14 w 14"/>
                <a:gd name="T7" fmla="*/ 323 h 323"/>
                <a:gd name="T8" fmla="*/ 14 w 14"/>
                <a:gd name="T9" fmla="*/ 7 h 323"/>
                <a:gd name="T10" fmla="*/ 14 w 14"/>
                <a:gd name="T11" fmla="*/ 7 h 323"/>
                <a:gd name="T12" fmla="*/ 14 w 14"/>
                <a:gd name="T13" fmla="*/ 7 h 323"/>
                <a:gd name="T14" fmla="*/ 14 w 14"/>
                <a:gd name="T15" fmla="*/ 6 h 323"/>
                <a:gd name="T16" fmla="*/ 13 w 14"/>
                <a:gd name="T17" fmla="*/ 2 h 323"/>
                <a:gd name="T18" fmla="*/ 11 w 14"/>
                <a:gd name="T19" fmla="*/ 2 h 323"/>
                <a:gd name="T20" fmla="*/ 7 w 14"/>
                <a:gd name="T21" fmla="*/ 0 h 323"/>
                <a:gd name="T22" fmla="*/ 6 w 14"/>
                <a:gd name="T23" fmla="*/ 2 h 323"/>
                <a:gd name="T24" fmla="*/ 2 w 14"/>
                <a:gd name="T25" fmla="*/ 2 h 323"/>
                <a:gd name="T26" fmla="*/ 2 w 14"/>
                <a:gd name="T27" fmla="*/ 6 h 323"/>
                <a:gd name="T28" fmla="*/ 0 w 14"/>
                <a:gd name="T29" fmla="*/ 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323">
                  <a:moveTo>
                    <a:pt x="0" y="7"/>
                  </a:moveTo>
                  <a:lnTo>
                    <a:pt x="0" y="7"/>
                  </a:lnTo>
                  <a:lnTo>
                    <a:pt x="0" y="323"/>
                  </a:lnTo>
                  <a:lnTo>
                    <a:pt x="14" y="32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87" name="Freeform 283"/>
            <p:cNvSpPr>
              <a:spLocks/>
            </p:cNvSpPr>
            <p:nvPr/>
          </p:nvSpPr>
          <p:spPr bwMode="auto">
            <a:xfrm>
              <a:off x="4186" y="1750"/>
              <a:ext cx="14" cy="505"/>
            </a:xfrm>
            <a:custGeom>
              <a:avLst/>
              <a:gdLst>
                <a:gd name="T0" fmla="*/ 2 w 14"/>
                <a:gd name="T1" fmla="*/ 11 h 505"/>
                <a:gd name="T2" fmla="*/ 0 w 14"/>
                <a:gd name="T3" fmla="*/ 7 h 505"/>
                <a:gd name="T4" fmla="*/ 0 w 14"/>
                <a:gd name="T5" fmla="*/ 505 h 505"/>
                <a:gd name="T6" fmla="*/ 14 w 14"/>
                <a:gd name="T7" fmla="*/ 505 h 505"/>
                <a:gd name="T8" fmla="*/ 14 w 14"/>
                <a:gd name="T9" fmla="*/ 7 h 505"/>
                <a:gd name="T10" fmla="*/ 13 w 14"/>
                <a:gd name="T11" fmla="*/ 4 h 505"/>
                <a:gd name="T12" fmla="*/ 14 w 14"/>
                <a:gd name="T13" fmla="*/ 7 h 505"/>
                <a:gd name="T14" fmla="*/ 14 w 14"/>
                <a:gd name="T15" fmla="*/ 5 h 505"/>
                <a:gd name="T16" fmla="*/ 13 w 14"/>
                <a:gd name="T17" fmla="*/ 2 h 505"/>
                <a:gd name="T18" fmla="*/ 11 w 14"/>
                <a:gd name="T19" fmla="*/ 2 h 505"/>
                <a:gd name="T20" fmla="*/ 7 w 14"/>
                <a:gd name="T21" fmla="*/ 0 h 505"/>
                <a:gd name="T22" fmla="*/ 6 w 14"/>
                <a:gd name="T23" fmla="*/ 2 h 505"/>
                <a:gd name="T24" fmla="*/ 2 w 14"/>
                <a:gd name="T25" fmla="*/ 2 h 505"/>
                <a:gd name="T26" fmla="*/ 2 w 14"/>
                <a:gd name="T27" fmla="*/ 5 h 505"/>
                <a:gd name="T28" fmla="*/ 0 w 14"/>
                <a:gd name="T29" fmla="*/ 7 h 505"/>
                <a:gd name="T30" fmla="*/ 2 w 14"/>
                <a:gd name="T31" fmla="*/ 11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505">
                  <a:moveTo>
                    <a:pt x="2" y="11"/>
                  </a:moveTo>
                  <a:lnTo>
                    <a:pt x="0" y="7"/>
                  </a:lnTo>
                  <a:lnTo>
                    <a:pt x="0" y="505"/>
                  </a:lnTo>
                  <a:lnTo>
                    <a:pt x="14" y="505"/>
                  </a:lnTo>
                  <a:lnTo>
                    <a:pt x="14" y="7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7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88" name="Freeform 284"/>
            <p:cNvSpPr>
              <a:spLocks/>
            </p:cNvSpPr>
            <p:nvPr/>
          </p:nvSpPr>
          <p:spPr bwMode="auto">
            <a:xfrm>
              <a:off x="4058" y="1548"/>
              <a:ext cx="141" cy="213"/>
            </a:xfrm>
            <a:custGeom>
              <a:avLst/>
              <a:gdLst>
                <a:gd name="T0" fmla="*/ 7 w 141"/>
                <a:gd name="T1" fmla="*/ 4 h 213"/>
                <a:gd name="T2" fmla="*/ 0 w 141"/>
                <a:gd name="T3" fmla="*/ 7 h 213"/>
                <a:gd name="T4" fmla="*/ 130 w 141"/>
                <a:gd name="T5" fmla="*/ 213 h 213"/>
                <a:gd name="T6" fmla="*/ 141 w 141"/>
                <a:gd name="T7" fmla="*/ 206 h 213"/>
                <a:gd name="T8" fmla="*/ 13 w 141"/>
                <a:gd name="T9" fmla="*/ 0 h 213"/>
                <a:gd name="T10" fmla="*/ 7 w 141"/>
                <a:gd name="T11" fmla="*/ 4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13">
                  <a:moveTo>
                    <a:pt x="7" y="4"/>
                  </a:moveTo>
                  <a:lnTo>
                    <a:pt x="0" y="7"/>
                  </a:lnTo>
                  <a:lnTo>
                    <a:pt x="130" y="213"/>
                  </a:lnTo>
                  <a:lnTo>
                    <a:pt x="141" y="206"/>
                  </a:lnTo>
                  <a:lnTo>
                    <a:pt x="13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89" name="Freeform 285"/>
            <p:cNvSpPr>
              <a:spLocks/>
            </p:cNvSpPr>
            <p:nvPr/>
          </p:nvSpPr>
          <p:spPr bwMode="auto">
            <a:xfrm>
              <a:off x="4039" y="1510"/>
              <a:ext cx="86" cy="103"/>
            </a:xfrm>
            <a:custGeom>
              <a:avLst/>
              <a:gdLst>
                <a:gd name="T0" fmla="*/ 0 w 86"/>
                <a:gd name="T1" fmla="*/ 0 h 103"/>
                <a:gd name="T2" fmla="*/ 16 w 86"/>
                <a:gd name="T3" fmla="*/ 103 h 103"/>
                <a:gd name="T4" fmla="*/ 16 w 86"/>
                <a:gd name="T5" fmla="*/ 103 h 103"/>
                <a:gd name="T6" fmla="*/ 18 w 86"/>
                <a:gd name="T7" fmla="*/ 101 h 103"/>
                <a:gd name="T8" fmla="*/ 19 w 86"/>
                <a:gd name="T9" fmla="*/ 100 h 103"/>
                <a:gd name="T10" fmla="*/ 21 w 86"/>
                <a:gd name="T11" fmla="*/ 96 h 103"/>
                <a:gd name="T12" fmla="*/ 23 w 86"/>
                <a:gd name="T13" fmla="*/ 94 h 103"/>
                <a:gd name="T14" fmla="*/ 25 w 86"/>
                <a:gd name="T15" fmla="*/ 93 h 103"/>
                <a:gd name="T16" fmla="*/ 26 w 86"/>
                <a:gd name="T17" fmla="*/ 91 h 103"/>
                <a:gd name="T18" fmla="*/ 28 w 86"/>
                <a:gd name="T19" fmla="*/ 89 h 103"/>
                <a:gd name="T20" fmla="*/ 30 w 86"/>
                <a:gd name="T21" fmla="*/ 86 h 103"/>
                <a:gd name="T22" fmla="*/ 32 w 86"/>
                <a:gd name="T23" fmla="*/ 84 h 103"/>
                <a:gd name="T24" fmla="*/ 33 w 86"/>
                <a:gd name="T25" fmla="*/ 82 h 103"/>
                <a:gd name="T26" fmla="*/ 35 w 86"/>
                <a:gd name="T27" fmla="*/ 80 h 103"/>
                <a:gd name="T28" fmla="*/ 37 w 86"/>
                <a:gd name="T29" fmla="*/ 79 h 103"/>
                <a:gd name="T30" fmla="*/ 39 w 86"/>
                <a:gd name="T31" fmla="*/ 79 h 103"/>
                <a:gd name="T32" fmla="*/ 42 w 86"/>
                <a:gd name="T33" fmla="*/ 77 h 103"/>
                <a:gd name="T34" fmla="*/ 44 w 86"/>
                <a:gd name="T35" fmla="*/ 75 h 103"/>
                <a:gd name="T36" fmla="*/ 46 w 86"/>
                <a:gd name="T37" fmla="*/ 73 h 103"/>
                <a:gd name="T38" fmla="*/ 47 w 86"/>
                <a:gd name="T39" fmla="*/ 72 h 103"/>
                <a:gd name="T40" fmla="*/ 51 w 86"/>
                <a:gd name="T41" fmla="*/ 72 h 103"/>
                <a:gd name="T42" fmla="*/ 53 w 86"/>
                <a:gd name="T43" fmla="*/ 70 h 103"/>
                <a:gd name="T44" fmla="*/ 54 w 86"/>
                <a:gd name="T45" fmla="*/ 68 h 103"/>
                <a:gd name="T46" fmla="*/ 58 w 86"/>
                <a:gd name="T47" fmla="*/ 68 h 103"/>
                <a:gd name="T48" fmla="*/ 60 w 86"/>
                <a:gd name="T49" fmla="*/ 66 h 103"/>
                <a:gd name="T50" fmla="*/ 61 w 86"/>
                <a:gd name="T51" fmla="*/ 65 h 103"/>
                <a:gd name="T52" fmla="*/ 65 w 86"/>
                <a:gd name="T53" fmla="*/ 65 h 103"/>
                <a:gd name="T54" fmla="*/ 67 w 86"/>
                <a:gd name="T55" fmla="*/ 65 h 103"/>
                <a:gd name="T56" fmla="*/ 70 w 86"/>
                <a:gd name="T57" fmla="*/ 63 h 103"/>
                <a:gd name="T58" fmla="*/ 72 w 86"/>
                <a:gd name="T59" fmla="*/ 63 h 103"/>
                <a:gd name="T60" fmla="*/ 76 w 86"/>
                <a:gd name="T61" fmla="*/ 61 h 103"/>
                <a:gd name="T62" fmla="*/ 77 w 86"/>
                <a:gd name="T63" fmla="*/ 61 h 103"/>
                <a:gd name="T64" fmla="*/ 81 w 86"/>
                <a:gd name="T65" fmla="*/ 61 h 103"/>
                <a:gd name="T66" fmla="*/ 83 w 86"/>
                <a:gd name="T67" fmla="*/ 61 h 103"/>
                <a:gd name="T68" fmla="*/ 86 w 86"/>
                <a:gd name="T69" fmla="*/ 61 h 103"/>
                <a:gd name="T70" fmla="*/ 0 w 86"/>
                <a:gd name="T71" fmla="*/ 0 h 103"/>
                <a:gd name="T72" fmla="*/ 0 w 86"/>
                <a:gd name="T7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103">
                  <a:moveTo>
                    <a:pt x="0" y="0"/>
                  </a:moveTo>
                  <a:lnTo>
                    <a:pt x="16" y="103"/>
                  </a:lnTo>
                  <a:lnTo>
                    <a:pt x="16" y="103"/>
                  </a:lnTo>
                  <a:lnTo>
                    <a:pt x="18" y="101"/>
                  </a:lnTo>
                  <a:lnTo>
                    <a:pt x="19" y="100"/>
                  </a:lnTo>
                  <a:lnTo>
                    <a:pt x="21" y="96"/>
                  </a:lnTo>
                  <a:lnTo>
                    <a:pt x="23" y="94"/>
                  </a:lnTo>
                  <a:lnTo>
                    <a:pt x="25" y="93"/>
                  </a:lnTo>
                  <a:lnTo>
                    <a:pt x="26" y="91"/>
                  </a:lnTo>
                  <a:lnTo>
                    <a:pt x="28" y="89"/>
                  </a:lnTo>
                  <a:lnTo>
                    <a:pt x="30" y="86"/>
                  </a:lnTo>
                  <a:lnTo>
                    <a:pt x="32" y="84"/>
                  </a:lnTo>
                  <a:lnTo>
                    <a:pt x="33" y="82"/>
                  </a:lnTo>
                  <a:lnTo>
                    <a:pt x="35" y="80"/>
                  </a:lnTo>
                  <a:lnTo>
                    <a:pt x="37" y="79"/>
                  </a:lnTo>
                  <a:lnTo>
                    <a:pt x="39" y="79"/>
                  </a:lnTo>
                  <a:lnTo>
                    <a:pt x="42" y="77"/>
                  </a:lnTo>
                  <a:lnTo>
                    <a:pt x="44" y="75"/>
                  </a:lnTo>
                  <a:lnTo>
                    <a:pt x="46" y="73"/>
                  </a:lnTo>
                  <a:lnTo>
                    <a:pt x="47" y="72"/>
                  </a:lnTo>
                  <a:lnTo>
                    <a:pt x="51" y="72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8" y="68"/>
                  </a:lnTo>
                  <a:lnTo>
                    <a:pt x="60" y="66"/>
                  </a:lnTo>
                  <a:lnTo>
                    <a:pt x="61" y="65"/>
                  </a:lnTo>
                  <a:lnTo>
                    <a:pt x="65" y="65"/>
                  </a:lnTo>
                  <a:lnTo>
                    <a:pt x="67" y="65"/>
                  </a:lnTo>
                  <a:lnTo>
                    <a:pt x="70" y="63"/>
                  </a:lnTo>
                  <a:lnTo>
                    <a:pt x="72" y="63"/>
                  </a:lnTo>
                  <a:lnTo>
                    <a:pt x="76" y="61"/>
                  </a:lnTo>
                  <a:lnTo>
                    <a:pt x="77" y="61"/>
                  </a:lnTo>
                  <a:lnTo>
                    <a:pt x="81" y="61"/>
                  </a:lnTo>
                  <a:lnTo>
                    <a:pt x="83" y="61"/>
                  </a:lnTo>
                  <a:lnTo>
                    <a:pt x="86" y="6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0" name="Freeform 286"/>
            <p:cNvSpPr>
              <a:spLocks/>
            </p:cNvSpPr>
            <p:nvPr/>
          </p:nvSpPr>
          <p:spPr bwMode="auto">
            <a:xfrm>
              <a:off x="4058" y="1545"/>
              <a:ext cx="13" cy="10"/>
            </a:xfrm>
            <a:custGeom>
              <a:avLst/>
              <a:gdLst>
                <a:gd name="T0" fmla="*/ 13 w 13"/>
                <a:gd name="T1" fmla="*/ 3 h 10"/>
                <a:gd name="T2" fmla="*/ 11 w 13"/>
                <a:gd name="T3" fmla="*/ 0 h 10"/>
                <a:gd name="T4" fmla="*/ 7 w 13"/>
                <a:gd name="T5" fmla="*/ 0 h 10"/>
                <a:gd name="T6" fmla="*/ 6 w 13"/>
                <a:gd name="T7" fmla="*/ 0 h 10"/>
                <a:gd name="T8" fmla="*/ 4 w 13"/>
                <a:gd name="T9" fmla="*/ 1 h 10"/>
                <a:gd name="T10" fmla="*/ 0 w 13"/>
                <a:gd name="T11" fmla="*/ 1 h 10"/>
                <a:gd name="T12" fmla="*/ 0 w 13"/>
                <a:gd name="T13" fmla="*/ 5 h 10"/>
                <a:gd name="T14" fmla="*/ 0 w 13"/>
                <a:gd name="T15" fmla="*/ 7 h 10"/>
                <a:gd name="T16" fmla="*/ 0 w 13"/>
                <a:gd name="T17" fmla="*/ 10 h 10"/>
                <a:gd name="T18" fmla="*/ 13 w 13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3" y="3"/>
                  </a:moveTo>
                  <a:lnTo>
                    <a:pt x="11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1" name="Freeform 287"/>
            <p:cNvSpPr>
              <a:spLocks/>
            </p:cNvSpPr>
            <p:nvPr/>
          </p:nvSpPr>
          <p:spPr bwMode="auto">
            <a:xfrm>
              <a:off x="4515" y="2571"/>
              <a:ext cx="14" cy="7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4 h 7"/>
                <a:gd name="T4" fmla="*/ 12 w 14"/>
                <a:gd name="T5" fmla="*/ 6 h 7"/>
                <a:gd name="T6" fmla="*/ 8 w 14"/>
                <a:gd name="T7" fmla="*/ 7 h 7"/>
                <a:gd name="T8" fmla="*/ 7 w 14"/>
                <a:gd name="T9" fmla="*/ 7 h 7"/>
                <a:gd name="T10" fmla="*/ 5 w 14"/>
                <a:gd name="T11" fmla="*/ 7 h 7"/>
                <a:gd name="T12" fmla="*/ 1 w 14"/>
                <a:gd name="T13" fmla="*/ 6 h 7"/>
                <a:gd name="T14" fmla="*/ 0 w 14"/>
                <a:gd name="T15" fmla="*/ 4 h 7"/>
                <a:gd name="T16" fmla="*/ 0 w 14"/>
                <a:gd name="T17" fmla="*/ 0 h 7"/>
                <a:gd name="T18" fmla="*/ 14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4" y="4"/>
                  </a:lnTo>
                  <a:lnTo>
                    <a:pt x="12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2" name="Freeform 288"/>
            <p:cNvSpPr>
              <a:spLocks/>
            </p:cNvSpPr>
            <p:nvPr/>
          </p:nvSpPr>
          <p:spPr bwMode="auto">
            <a:xfrm>
              <a:off x="4515" y="2364"/>
              <a:ext cx="14" cy="207"/>
            </a:xfrm>
            <a:custGeom>
              <a:avLst/>
              <a:gdLst>
                <a:gd name="T0" fmla="*/ 0 w 14"/>
                <a:gd name="T1" fmla="*/ 7 h 207"/>
                <a:gd name="T2" fmla="*/ 14 w 14"/>
                <a:gd name="T3" fmla="*/ 7 h 207"/>
                <a:gd name="T4" fmla="*/ 14 w 14"/>
                <a:gd name="T5" fmla="*/ 207 h 207"/>
                <a:gd name="T6" fmla="*/ 0 w 14"/>
                <a:gd name="T7" fmla="*/ 207 h 207"/>
                <a:gd name="T8" fmla="*/ 0 w 14"/>
                <a:gd name="T9" fmla="*/ 7 h 207"/>
                <a:gd name="T10" fmla="*/ 14 w 14"/>
                <a:gd name="T11" fmla="*/ 7 h 207"/>
                <a:gd name="T12" fmla="*/ 0 w 14"/>
                <a:gd name="T13" fmla="*/ 7 h 207"/>
                <a:gd name="T14" fmla="*/ 0 w 14"/>
                <a:gd name="T15" fmla="*/ 6 h 207"/>
                <a:gd name="T16" fmla="*/ 1 w 14"/>
                <a:gd name="T17" fmla="*/ 2 h 207"/>
                <a:gd name="T18" fmla="*/ 3 w 14"/>
                <a:gd name="T19" fmla="*/ 2 h 207"/>
                <a:gd name="T20" fmla="*/ 7 w 14"/>
                <a:gd name="T21" fmla="*/ 0 h 207"/>
                <a:gd name="T22" fmla="*/ 8 w 14"/>
                <a:gd name="T23" fmla="*/ 2 h 207"/>
                <a:gd name="T24" fmla="*/ 10 w 14"/>
                <a:gd name="T25" fmla="*/ 2 h 207"/>
                <a:gd name="T26" fmla="*/ 12 w 14"/>
                <a:gd name="T27" fmla="*/ 6 h 207"/>
                <a:gd name="T28" fmla="*/ 14 w 14"/>
                <a:gd name="T29" fmla="*/ 7 h 207"/>
                <a:gd name="T30" fmla="*/ 0 w 14"/>
                <a:gd name="T31" fmla="*/ 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207">
                  <a:moveTo>
                    <a:pt x="0" y="7"/>
                  </a:moveTo>
                  <a:lnTo>
                    <a:pt x="14" y="7"/>
                  </a:lnTo>
                  <a:lnTo>
                    <a:pt x="14" y="207"/>
                  </a:lnTo>
                  <a:lnTo>
                    <a:pt x="0" y="207"/>
                  </a:lnTo>
                  <a:lnTo>
                    <a:pt x="0" y="7"/>
                  </a:lnTo>
                  <a:lnTo>
                    <a:pt x="14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2"/>
                  </a:lnTo>
                  <a:lnTo>
                    <a:pt x="7" y="0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6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3" name="Freeform 289"/>
            <p:cNvSpPr>
              <a:spLocks/>
            </p:cNvSpPr>
            <p:nvPr/>
          </p:nvSpPr>
          <p:spPr bwMode="auto">
            <a:xfrm>
              <a:off x="4515" y="2371"/>
              <a:ext cx="14" cy="11"/>
            </a:xfrm>
            <a:custGeom>
              <a:avLst/>
              <a:gdLst>
                <a:gd name="T0" fmla="*/ 14 w 14"/>
                <a:gd name="T1" fmla="*/ 4 h 11"/>
                <a:gd name="T2" fmla="*/ 0 w 14"/>
                <a:gd name="T3" fmla="*/ 4 h 11"/>
                <a:gd name="T4" fmla="*/ 0 w 14"/>
                <a:gd name="T5" fmla="*/ 0 h 11"/>
                <a:gd name="T6" fmla="*/ 14 w 14"/>
                <a:gd name="T7" fmla="*/ 0 h 11"/>
                <a:gd name="T8" fmla="*/ 14 w 14"/>
                <a:gd name="T9" fmla="*/ 4 h 11"/>
                <a:gd name="T10" fmla="*/ 0 w 14"/>
                <a:gd name="T11" fmla="*/ 4 h 11"/>
                <a:gd name="T12" fmla="*/ 14 w 14"/>
                <a:gd name="T13" fmla="*/ 4 h 11"/>
                <a:gd name="T14" fmla="*/ 12 w 14"/>
                <a:gd name="T15" fmla="*/ 6 h 11"/>
                <a:gd name="T16" fmla="*/ 10 w 14"/>
                <a:gd name="T17" fmla="*/ 9 h 11"/>
                <a:gd name="T18" fmla="*/ 8 w 14"/>
                <a:gd name="T19" fmla="*/ 9 h 11"/>
                <a:gd name="T20" fmla="*/ 7 w 14"/>
                <a:gd name="T21" fmla="*/ 11 h 11"/>
                <a:gd name="T22" fmla="*/ 3 w 14"/>
                <a:gd name="T23" fmla="*/ 9 h 11"/>
                <a:gd name="T24" fmla="*/ 1 w 14"/>
                <a:gd name="T25" fmla="*/ 9 h 11"/>
                <a:gd name="T26" fmla="*/ 0 w 14"/>
                <a:gd name="T27" fmla="*/ 6 h 11"/>
                <a:gd name="T28" fmla="*/ 0 w 14"/>
                <a:gd name="T29" fmla="*/ 4 h 11"/>
                <a:gd name="T30" fmla="*/ 14 w 14"/>
                <a:gd name="T3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1">
                  <a:moveTo>
                    <a:pt x="1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0" y="4"/>
                  </a:lnTo>
                  <a:lnTo>
                    <a:pt x="14" y="4"/>
                  </a:lnTo>
                  <a:lnTo>
                    <a:pt x="12" y="6"/>
                  </a:lnTo>
                  <a:lnTo>
                    <a:pt x="10" y="9"/>
                  </a:lnTo>
                  <a:lnTo>
                    <a:pt x="8" y="9"/>
                  </a:lnTo>
                  <a:lnTo>
                    <a:pt x="7" y="11"/>
                  </a:lnTo>
                  <a:lnTo>
                    <a:pt x="3" y="9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4" name="Freeform 290"/>
            <p:cNvSpPr>
              <a:spLocks/>
            </p:cNvSpPr>
            <p:nvPr/>
          </p:nvSpPr>
          <p:spPr bwMode="auto">
            <a:xfrm>
              <a:off x="4515" y="2226"/>
              <a:ext cx="14" cy="149"/>
            </a:xfrm>
            <a:custGeom>
              <a:avLst/>
              <a:gdLst>
                <a:gd name="T0" fmla="*/ 12 w 14"/>
                <a:gd name="T1" fmla="*/ 10 h 149"/>
                <a:gd name="T2" fmla="*/ 14 w 14"/>
                <a:gd name="T3" fmla="*/ 7 h 149"/>
                <a:gd name="T4" fmla="*/ 14 w 14"/>
                <a:gd name="T5" fmla="*/ 149 h 149"/>
                <a:gd name="T6" fmla="*/ 0 w 14"/>
                <a:gd name="T7" fmla="*/ 149 h 149"/>
                <a:gd name="T8" fmla="*/ 0 w 14"/>
                <a:gd name="T9" fmla="*/ 7 h 149"/>
                <a:gd name="T10" fmla="*/ 1 w 14"/>
                <a:gd name="T11" fmla="*/ 1 h 149"/>
                <a:gd name="T12" fmla="*/ 0 w 14"/>
                <a:gd name="T13" fmla="*/ 7 h 149"/>
                <a:gd name="T14" fmla="*/ 0 w 14"/>
                <a:gd name="T15" fmla="*/ 3 h 149"/>
                <a:gd name="T16" fmla="*/ 1 w 14"/>
                <a:gd name="T17" fmla="*/ 1 h 149"/>
                <a:gd name="T18" fmla="*/ 5 w 14"/>
                <a:gd name="T19" fmla="*/ 0 h 149"/>
                <a:gd name="T20" fmla="*/ 7 w 14"/>
                <a:gd name="T21" fmla="*/ 0 h 149"/>
                <a:gd name="T22" fmla="*/ 8 w 14"/>
                <a:gd name="T23" fmla="*/ 0 h 149"/>
                <a:gd name="T24" fmla="*/ 12 w 14"/>
                <a:gd name="T25" fmla="*/ 1 h 149"/>
                <a:gd name="T26" fmla="*/ 14 w 14"/>
                <a:gd name="T27" fmla="*/ 3 h 149"/>
                <a:gd name="T28" fmla="*/ 14 w 14"/>
                <a:gd name="T29" fmla="*/ 7 h 149"/>
                <a:gd name="T30" fmla="*/ 12 w 14"/>
                <a:gd name="T31" fmla="*/ 1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" h="149">
                  <a:moveTo>
                    <a:pt x="12" y="10"/>
                  </a:moveTo>
                  <a:lnTo>
                    <a:pt x="14" y="7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7"/>
                  </a:lnTo>
                  <a:lnTo>
                    <a:pt x="1" y="1"/>
                  </a:lnTo>
                  <a:lnTo>
                    <a:pt x="0" y="7"/>
                  </a:lnTo>
                  <a:lnTo>
                    <a:pt x="0" y="3"/>
                  </a:lnTo>
                  <a:lnTo>
                    <a:pt x="1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5" name="Freeform 291"/>
            <p:cNvSpPr>
              <a:spLocks/>
            </p:cNvSpPr>
            <p:nvPr/>
          </p:nvSpPr>
          <p:spPr bwMode="auto">
            <a:xfrm>
              <a:off x="4516" y="2024"/>
              <a:ext cx="174" cy="212"/>
            </a:xfrm>
            <a:custGeom>
              <a:avLst/>
              <a:gdLst>
                <a:gd name="T0" fmla="*/ 169 w 174"/>
                <a:gd name="T1" fmla="*/ 5 h 212"/>
                <a:gd name="T2" fmla="*/ 174 w 174"/>
                <a:gd name="T3" fmla="*/ 9 h 212"/>
                <a:gd name="T4" fmla="*/ 11 w 174"/>
                <a:gd name="T5" fmla="*/ 212 h 212"/>
                <a:gd name="T6" fmla="*/ 0 w 174"/>
                <a:gd name="T7" fmla="*/ 203 h 212"/>
                <a:gd name="T8" fmla="*/ 163 w 174"/>
                <a:gd name="T9" fmla="*/ 0 h 212"/>
                <a:gd name="T10" fmla="*/ 169 w 174"/>
                <a:gd name="T11" fmla="*/ 5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212">
                  <a:moveTo>
                    <a:pt x="169" y="5"/>
                  </a:moveTo>
                  <a:lnTo>
                    <a:pt x="174" y="9"/>
                  </a:lnTo>
                  <a:lnTo>
                    <a:pt x="11" y="212"/>
                  </a:lnTo>
                  <a:lnTo>
                    <a:pt x="0" y="203"/>
                  </a:lnTo>
                  <a:lnTo>
                    <a:pt x="163" y="0"/>
                  </a:lnTo>
                  <a:lnTo>
                    <a:pt x="169" y="5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6" name="Freeform 292"/>
            <p:cNvSpPr>
              <a:spLocks/>
            </p:cNvSpPr>
            <p:nvPr/>
          </p:nvSpPr>
          <p:spPr bwMode="auto">
            <a:xfrm>
              <a:off x="4622" y="1990"/>
              <a:ext cx="93" cy="102"/>
            </a:xfrm>
            <a:custGeom>
              <a:avLst/>
              <a:gdLst>
                <a:gd name="T0" fmla="*/ 93 w 93"/>
                <a:gd name="T1" fmla="*/ 0 h 102"/>
                <a:gd name="T2" fmla="*/ 0 w 93"/>
                <a:gd name="T3" fmla="*/ 50 h 102"/>
                <a:gd name="T4" fmla="*/ 0 w 93"/>
                <a:gd name="T5" fmla="*/ 50 h 102"/>
                <a:gd name="T6" fmla="*/ 3 w 93"/>
                <a:gd name="T7" fmla="*/ 51 h 102"/>
                <a:gd name="T8" fmla="*/ 5 w 93"/>
                <a:gd name="T9" fmla="*/ 51 h 102"/>
                <a:gd name="T10" fmla="*/ 8 w 93"/>
                <a:gd name="T11" fmla="*/ 51 h 102"/>
                <a:gd name="T12" fmla="*/ 10 w 93"/>
                <a:gd name="T13" fmla="*/ 53 h 102"/>
                <a:gd name="T14" fmla="*/ 14 w 93"/>
                <a:gd name="T15" fmla="*/ 53 h 102"/>
                <a:gd name="T16" fmla="*/ 15 w 93"/>
                <a:gd name="T17" fmla="*/ 55 h 102"/>
                <a:gd name="T18" fmla="*/ 19 w 93"/>
                <a:gd name="T19" fmla="*/ 57 h 102"/>
                <a:gd name="T20" fmla="*/ 21 w 93"/>
                <a:gd name="T21" fmla="*/ 57 h 102"/>
                <a:gd name="T22" fmla="*/ 22 w 93"/>
                <a:gd name="T23" fmla="*/ 58 h 102"/>
                <a:gd name="T24" fmla="*/ 26 w 93"/>
                <a:gd name="T25" fmla="*/ 58 h 102"/>
                <a:gd name="T26" fmla="*/ 28 w 93"/>
                <a:gd name="T27" fmla="*/ 60 h 102"/>
                <a:gd name="T28" fmla="*/ 29 w 93"/>
                <a:gd name="T29" fmla="*/ 62 h 102"/>
                <a:gd name="T30" fmla="*/ 33 w 93"/>
                <a:gd name="T31" fmla="*/ 64 h 102"/>
                <a:gd name="T32" fmla="*/ 35 w 93"/>
                <a:gd name="T33" fmla="*/ 65 h 102"/>
                <a:gd name="T34" fmla="*/ 36 w 93"/>
                <a:gd name="T35" fmla="*/ 65 h 102"/>
                <a:gd name="T36" fmla="*/ 38 w 93"/>
                <a:gd name="T37" fmla="*/ 67 h 102"/>
                <a:gd name="T38" fmla="*/ 40 w 93"/>
                <a:gd name="T39" fmla="*/ 69 h 102"/>
                <a:gd name="T40" fmla="*/ 42 w 93"/>
                <a:gd name="T41" fmla="*/ 71 h 102"/>
                <a:gd name="T42" fmla="*/ 45 w 93"/>
                <a:gd name="T43" fmla="*/ 72 h 102"/>
                <a:gd name="T44" fmla="*/ 47 w 93"/>
                <a:gd name="T45" fmla="*/ 74 h 102"/>
                <a:gd name="T46" fmla="*/ 49 w 93"/>
                <a:gd name="T47" fmla="*/ 76 h 102"/>
                <a:gd name="T48" fmla="*/ 50 w 93"/>
                <a:gd name="T49" fmla="*/ 78 h 102"/>
                <a:gd name="T50" fmla="*/ 52 w 93"/>
                <a:gd name="T51" fmla="*/ 81 h 102"/>
                <a:gd name="T52" fmla="*/ 52 w 93"/>
                <a:gd name="T53" fmla="*/ 83 h 102"/>
                <a:gd name="T54" fmla="*/ 54 w 93"/>
                <a:gd name="T55" fmla="*/ 85 h 102"/>
                <a:gd name="T56" fmla="*/ 56 w 93"/>
                <a:gd name="T57" fmla="*/ 86 h 102"/>
                <a:gd name="T58" fmla="*/ 57 w 93"/>
                <a:gd name="T59" fmla="*/ 90 h 102"/>
                <a:gd name="T60" fmla="*/ 59 w 93"/>
                <a:gd name="T61" fmla="*/ 92 h 102"/>
                <a:gd name="T62" fmla="*/ 61 w 93"/>
                <a:gd name="T63" fmla="*/ 93 h 102"/>
                <a:gd name="T64" fmla="*/ 63 w 93"/>
                <a:gd name="T65" fmla="*/ 97 h 102"/>
                <a:gd name="T66" fmla="*/ 63 w 93"/>
                <a:gd name="T67" fmla="*/ 99 h 102"/>
                <a:gd name="T68" fmla="*/ 64 w 93"/>
                <a:gd name="T69" fmla="*/ 102 h 102"/>
                <a:gd name="T70" fmla="*/ 93 w 93"/>
                <a:gd name="T71" fmla="*/ 0 h 102"/>
                <a:gd name="T72" fmla="*/ 93 w 93"/>
                <a:gd name="T73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02">
                  <a:moveTo>
                    <a:pt x="93" y="0"/>
                  </a:moveTo>
                  <a:lnTo>
                    <a:pt x="0" y="50"/>
                  </a:lnTo>
                  <a:lnTo>
                    <a:pt x="0" y="50"/>
                  </a:lnTo>
                  <a:lnTo>
                    <a:pt x="3" y="51"/>
                  </a:lnTo>
                  <a:lnTo>
                    <a:pt x="5" y="51"/>
                  </a:lnTo>
                  <a:lnTo>
                    <a:pt x="8" y="51"/>
                  </a:lnTo>
                  <a:lnTo>
                    <a:pt x="10" y="53"/>
                  </a:lnTo>
                  <a:lnTo>
                    <a:pt x="14" y="53"/>
                  </a:lnTo>
                  <a:lnTo>
                    <a:pt x="15" y="55"/>
                  </a:lnTo>
                  <a:lnTo>
                    <a:pt x="19" y="57"/>
                  </a:lnTo>
                  <a:lnTo>
                    <a:pt x="21" y="57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28" y="60"/>
                  </a:lnTo>
                  <a:lnTo>
                    <a:pt x="29" y="62"/>
                  </a:lnTo>
                  <a:lnTo>
                    <a:pt x="33" y="64"/>
                  </a:lnTo>
                  <a:lnTo>
                    <a:pt x="35" y="65"/>
                  </a:lnTo>
                  <a:lnTo>
                    <a:pt x="36" y="65"/>
                  </a:lnTo>
                  <a:lnTo>
                    <a:pt x="38" y="67"/>
                  </a:lnTo>
                  <a:lnTo>
                    <a:pt x="40" y="69"/>
                  </a:lnTo>
                  <a:lnTo>
                    <a:pt x="42" y="71"/>
                  </a:lnTo>
                  <a:lnTo>
                    <a:pt x="45" y="72"/>
                  </a:lnTo>
                  <a:lnTo>
                    <a:pt x="47" y="74"/>
                  </a:lnTo>
                  <a:lnTo>
                    <a:pt x="49" y="76"/>
                  </a:lnTo>
                  <a:lnTo>
                    <a:pt x="50" y="78"/>
                  </a:lnTo>
                  <a:lnTo>
                    <a:pt x="52" y="81"/>
                  </a:lnTo>
                  <a:lnTo>
                    <a:pt x="52" y="83"/>
                  </a:lnTo>
                  <a:lnTo>
                    <a:pt x="54" y="85"/>
                  </a:lnTo>
                  <a:lnTo>
                    <a:pt x="56" y="86"/>
                  </a:lnTo>
                  <a:lnTo>
                    <a:pt x="57" y="90"/>
                  </a:lnTo>
                  <a:lnTo>
                    <a:pt x="59" y="92"/>
                  </a:lnTo>
                  <a:lnTo>
                    <a:pt x="61" y="93"/>
                  </a:lnTo>
                  <a:lnTo>
                    <a:pt x="63" y="97"/>
                  </a:lnTo>
                  <a:lnTo>
                    <a:pt x="63" y="99"/>
                  </a:lnTo>
                  <a:lnTo>
                    <a:pt x="64" y="102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7" name="Freeform 293"/>
            <p:cNvSpPr>
              <a:spLocks/>
            </p:cNvSpPr>
            <p:nvPr/>
          </p:nvSpPr>
          <p:spPr bwMode="auto">
            <a:xfrm>
              <a:off x="4679" y="2022"/>
              <a:ext cx="13" cy="11"/>
            </a:xfrm>
            <a:custGeom>
              <a:avLst/>
              <a:gdLst>
                <a:gd name="T0" fmla="*/ 0 w 13"/>
                <a:gd name="T1" fmla="*/ 2 h 11"/>
                <a:gd name="T2" fmla="*/ 2 w 13"/>
                <a:gd name="T3" fmla="*/ 0 h 11"/>
                <a:gd name="T4" fmla="*/ 4 w 13"/>
                <a:gd name="T5" fmla="*/ 0 h 11"/>
                <a:gd name="T6" fmla="*/ 7 w 13"/>
                <a:gd name="T7" fmla="*/ 0 h 11"/>
                <a:gd name="T8" fmla="*/ 9 w 13"/>
                <a:gd name="T9" fmla="*/ 0 h 11"/>
                <a:gd name="T10" fmla="*/ 11 w 13"/>
                <a:gd name="T11" fmla="*/ 4 h 11"/>
                <a:gd name="T12" fmla="*/ 13 w 13"/>
                <a:gd name="T13" fmla="*/ 5 h 11"/>
                <a:gd name="T14" fmla="*/ 11 w 13"/>
                <a:gd name="T15" fmla="*/ 7 h 11"/>
                <a:gd name="T16" fmla="*/ 11 w 13"/>
                <a:gd name="T17" fmla="*/ 11 h 11"/>
                <a:gd name="T18" fmla="*/ 0 w 13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1">
                  <a:moveTo>
                    <a:pt x="0" y="2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11" y="1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8" name="Freeform 294"/>
            <p:cNvSpPr>
              <a:spLocks/>
            </p:cNvSpPr>
            <p:nvPr/>
          </p:nvSpPr>
          <p:spPr bwMode="auto">
            <a:xfrm>
              <a:off x="4515" y="2571"/>
              <a:ext cx="14" cy="7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4 h 7"/>
                <a:gd name="T4" fmla="*/ 12 w 14"/>
                <a:gd name="T5" fmla="*/ 6 h 7"/>
                <a:gd name="T6" fmla="*/ 8 w 14"/>
                <a:gd name="T7" fmla="*/ 7 h 7"/>
                <a:gd name="T8" fmla="*/ 7 w 14"/>
                <a:gd name="T9" fmla="*/ 7 h 7"/>
                <a:gd name="T10" fmla="*/ 5 w 14"/>
                <a:gd name="T11" fmla="*/ 7 h 7"/>
                <a:gd name="T12" fmla="*/ 1 w 14"/>
                <a:gd name="T13" fmla="*/ 6 h 7"/>
                <a:gd name="T14" fmla="*/ 0 w 14"/>
                <a:gd name="T15" fmla="*/ 4 h 7"/>
                <a:gd name="T16" fmla="*/ 0 w 14"/>
                <a:gd name="T17" fmla="*/ 0 h 7"/>
                <a:gd name="T18" fmla="*/ 14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4" y="4"/>
                  </a:lnTo>
                  <a:lnTo>
                    <a:pt x="12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99" name="Rectangle 295"/>
            <p:cNvSpPr>
              <a:spLocks noChangeArrowheads="1"/>
            </p:cNvSpPr>
            <p:nvPr/>
          </p:nvSpPr>
          <p:spPr bwMode="auto">
            <a:xfrm>
              <a:off x="4515" y="2503"/>
              <a:ext cx="14" cy="68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0" name="Freeform 296"/>
            <p:cNvSpPr>
              <a:spLocks/>
            </p:cNvSpPr>
            <p:nvPr/>
          </p:nvSpPr>
          <p:spPr bwMode="auto">
            <a:xfrm>
              <a:off x="4515" y="2496"/>
              <a:ext cx="14" cy="7"/>
            </a:xfrm>
            <a:custGeom>
              <a:avLst/>
              <a:gdLst>
                <a:gd name="T0" fmla="*/ 0 w 14"/>
                <a:gd name="T1" fmla="*/ 7 h 7"/>
                <a:gd name="T2" fmla="*/ 0 w 14"/>
                <a:gd name="T3" fmla="*/ 3 h 7"/>
                <a:gd name="T4" fmla="*/ 1 w 14"/>
                <a:gd name="T5" fmla="*/ 2 h 7"/>
                <a:gd name="T6" fmla="*/ 3 w 14"/>
                <a:gd name="T7" fmla="*/ 0 h 7"/>
                <a:gd name="T8" fmla="*/ 7 w 14"/>
                <a:gd name="T9" fmla="*/ 0 h 7"/>
                <a:gd name="T10" fmla="*/ 8 w 14"/>
                <a:gd name="T11" fmla="*/ 0 h 7"/>
                <a:gd name="T12" fmla="*/ 10 w 14"/>
                <a:gd name="T13" fmla="*/ 2 h 7"/>
                <a:gd name="T14" fmla="*/ 12 w 14"/>
                <a:gd name="T15" fmla="*/ 3 h 7"/>
                <a:gd name="T16" fmla="*/ 14 w 14"/>
                <a:gd name="T17" fmla="*/ 7 h 7"/>
                <a:gd name="T18" fmla="*/ 0 w 1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1" name="Freeform 297"/>
            <p:cNvSpPr>
              <a:spLocks/>
            </p:cNvSpPr>
            <p:nvPr/>
          </p:nvSpPr>
          <p:spPr bwMode="auto">
            <a:xfrm>
              <a:off x="4553" y="2445"/>
              <a:ext cx="11" cy="12"/>
            </a:xfrm>
            <a:custGeom>
              <a:avLst/>
              <a:gdLst>
                <a:gd name="T0" fmla="*/ 11 w 11"/>
                <a:gd name="T1" fmla="*/ 11 h 12"/>
                <a:gd name="T2" fmla="*/ 9 w 11"/>
                <a:gd name="T3" fmla="*/ 11 h 12"/>
                <a:gd name="T4" fmla="*/ 5 w 11"/>
                <a:gd name="T5" fmla="*/ 12 h 12"/>
                <a:gd name="T6" fmla="*/ 4 w 11"/>
                <a:gd name="T7" fmla="*/ 11 h 12"/>
                <a:gd name="T8" fmla="*/ 2 w 11"/>
                <a:gd name="T9" fmla="*/ 9 h 12"/>
                <a:gd name="T10" fmla="*/ 0 w 11"/>
                <a:gd name="T11" fmla="*/ 7 h 12"/>
                <a:gd name="T12" fmla="*/ 0 w 11"/>
                <a:gd name="T13" fmla="*/ 5 h 12"/>
                <a:gd name="T14" fmla="*/ 0 w 11"/>
                <a:gd name="T15" fmla="*/ 2 h 12"/>
                <a:gd name="T16" fmla="*/ 2 w 11"/>
                <a:gd name="T17" fmla="*/ 0 h 12"/>
                <a:gd name="T18" fmla="*/ 11 w 11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2">
                  <a:moveTo>
                    <a:pt x="11" y="11"/>
                  </a:moveTo>
                  <a:lnTo>
                    <a:pt x="9" y="11"/>
                  </a:lnTo>
                  <a:lnTo>
                    <a:pt x="5" y="12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2" name="Freeform 298"/>
            <p:cNvSpPr>
              <a:spLocks/>
            </p:cNvSpPr>
            <p:nvPr/>
          </p:nvSpPr>
          <p:spPr bwMode="auto">
            <a:xfrm>
              <a:off x="4555" y="2396"/>
              <a:ext cx="60" cy="60"/>
            </a:xfrm>
            <a:custGeom>
              <a:avLst/>
              <a:gdLst>
                <a:gd name="T0" fmla="*/ 60 w 60"/>
                <a:gd name="T1" fmla="*/ 10 h 60"/>
                <a:gd name="T2" fmla="*/ 49 w 60"/>
                <a:gd name="T3" fmla="*/ 0 h 60"/>
                <a:gd name="T4" fmla="*/ 0 w 60"/>
                <a:gd name="T5" fmla="*/ 49 h 60"/>
                <a:gd name="T6" fmla="*/ 9 w 60"/>
                <a:gd name="T7" fmla="*/ 60 h 60"/>
                <a:gd name="T8" fmla="*/ 60 w 60"/>
                <a:gd name="T9" fmla="*/ 1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60">
                  <a:moveTo>
                    <a:pt x="60" y="10"/>
                  </a:moveTo>
                  <a:lnTo>
                    <a:pt x="49" y="0"/>
                  </a:lnTo>
                  <a:lnTo>
                    <a:pt x="0" y="49"/>
                  </a:lnTo>
                  <a:lnTo>
                    <a:pt x="9" y="60"/>
                  </a:lnTo>
                  <a:lnTo>
                    <a:pt x="60" y="1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3" name="Freeform 299"/>
            <p:cNvSpPr>
              <a:spLocks/>
            </p:cNvSpPr>
            <p:nvPr/>
          </p:nvSpPr>
          <p:spPr bwMode="auto">
            <a:xfrm>
              <a:off x="4604" y="2394"/>
              <a:ext cx="12" cy="12"/>
            </a:xfrm>
            <a:custGeom>
              <a:avLst/>
              <a:gdLst>
                <a:gd name="T0" fmla="*/ 0 w 12"/>
                <a:gd name="T1" fmla="*/ 2 h 12"/>
                <a:gd name="T2" fmla="*/ 3 w 12"/>
                <a:gd name="T3" fmla="*/ 0 h 12"/>
                <a:gd name="T4" fmla="*/ 5 w 12"/>
                <a:gd name="T5" fmla="*/ 0 h 12"/>
                <a:gd name="T6" fmla="*/ 7 w 12"/>
                <a:gd name="T7" fmla="*/ 2 h 12"/>
                <a:gd name="T8" fmla="*/ 11 w 12"/>
                <a:gd name="T9" fmla="*/ 2 h 12"/>
                <a:gd name="T10" fmla="*/ 11 w 12"/>
                <a:gd name="T11" fmla="*/ 5 h 12"/>
                <a:gd name="T12" fmla="*/ 12 w 12"/>
                <a:gd name="T13" fmla="*/ 7 h 12"/>
                <a:gd name="T14" fmla="*/ 12 w 12"/>
                <a:gd name="T15" fmla="*/ 9 h 12"/>
                <a:gd name="T16" fmla="*/ 11 w 12"/>
                <a:gd name="T17" fmla="*/ 12 h 12"/>
                <a:gd name="T18" fmla="*/ 0 w 12"/>
                <a:gd name="T1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0" y="2"/>
                  </a:moveTo>
                  <a:lnTo>
                    <a:pt x="3" y="0"/>
                  </a:lnTo>
                  <a:lnTo>
                    <a:pt x="5" y="0"/>
                  </a:lnTo>
                  <a:lnTo>
                    <a:pt x="7" y="2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1" y="1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4" name="Freeform 300"/>
            <p:cNvSpPr>
              <a:spLocks/>
            </p:cNvSpPr>
            <p:nvPr/>
          </p:nvSpPr>
          <p:spPr bwMode="auto">
            <a:xfrm>
              <a:off x="4660" y="2368"/>
              <a:ext cx="7" cy="12"/>
            </a:xfrm>
            <a:custGeom>
              <a:avLst/>
              <a:gdLst>
                <a:gd name="T0" fmla="*/ 7 w 7"/>
                <a:gd name="T1" fmla="*/ 12 h 12"/>
                <a:gd name="T2" fmla="*/ 4 w 7"/>
                <a:gd name="T3" fmla="*/ 12 h 12"/>
                <a:gd name="T4" fmla="*/ 2 w 7"/>
                <a:gd name="T5" fmla="*/ 10 h 12"/>
                <a:gd name="T6" fmla="*/ 0 w 7"/>
                <a:gd name="T7" fmla="*/ 9 h 12"/>
                <a:gd name="T8" fmla="*/ 0 w 7"/>
                <a:gd name="T9" fmla="*/ 7 h 12"/>
                <a:gd name="T10" fmla="*/ 0 w 7"/>
                <a:gd name="T11" fmla="*/ 3 h 12"/>
                <a:gd name="T12" fmla="*/ 2 w 7"/>
                <a:gd name="T13" fmla="*/ 2 h 12"/>
                <a:gd name="T14" fmla="*/ 4 w 7"/>
                <a:gd name="T15" fmla="*/ 0 h 12"/>
                <a:gd name="T16" fmla="*/ 7 w 7"/>
                <a:gd name="T17" fmla="*/ 0 h 12"/>
                <a:gd name="T18" fmla="*/ 7 w 7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2">
                  <a:moveTo>
                    <a:pt x="7" y="12"/>
                  </a:moveTo>
                  <a:lnTo>
                    <a:pt x="4" y="12"/>
                  </a:lnTo>
                  <a:lnTo>
                    <a:pt x="2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5" name="Freeform 301"/>
            <p:cNvSpPr>
              <a:spLocks/>
            </p:cNvSpPr>
            <p:nvPr/>
          </p:nvSpPr>
          <p:spPr bwMode="auto">
            <a:xfrm>
              <a:off x="4667" y="2366"/>
              <a:ext cx="69" cy="14"/>
            </a:xfrm>
            <a:custGeom>
              <a:avLst/>
              <a:gdLst>
                <a:gd name="T0" fmla="*/ 69 w 69"/>
                <a:gd name="T1" fmla="*/ 14 h 14"/>
                <a:gd name="T2" fmla="*/ 69 w 69"/>
                <a:gd name="T3" fmla="*/ 0 h 14"/>
                <a:gd name="T4" fmla="*/ 0 w 69"/>
                <a:gd name="T5" fmla="*/ 2 h 14"/>
                <a:gd name="T6" fmla="*/ 0 w 69"/>
                <a:gd name="T7" fmla="*/ 14 h 14"/>
                <a:gd name="T8" fmla="*/ 69 w 69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4">
                  <a:moveTo>
                    <a:pt x="69" y="14"/>
                  </a:moveTo>
                  <a:lnTo>
                    <a:pt x="69" y="0"/>
                  </a:lnTo>
                  <a:lnTo>
                    <a:pt x="0" y="2"/>
                  </a:lnTo>
                  <a:lnTo>
                    <a:pt x="0" y="14"/>
                  </a:lnTo>
                  <a:lnTo>
                    <a:pt x="69" y="1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6" name="Freeform 302"/>
            <p:cNvSpPr>
              <a:spLocks/>
            </p:cNvSpPr>
            <p:nvPr/>
          </p:nvSpPr>
          <p:spPr bwMode="auto">
            <a:xfrm>
              <a:off x="4736" y="2366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3 w 7"/>
                <a:gd name="T3" fmla="*/ 2 h 14"/>
                <a:gd name="T4" fmla="*/ 5 w 7"/>
                <a:gd name="T5" fmla="*/ 4 h 14"/>
                <a:gd name="T6" fmla="*/ 7 w 7"/>
                <a:gd name="T7" fmla="*/ 5 h 14"/>
                <a:gd name="T8" fmla="*/ 7 w 7"/>
                <a:gd name="T9" fmla="*/ 7 h 14"/>
                <a:gd name="T10" fmla="*/ 7 w 7"/>
                <a:gd name="T11" fmla="*/ 11 h 14"/>
                <a:gd name="T12" fmla="*/ 5 w 7"/>
                <a:gd name="T13" fmla="*/ 12 h 14"/>
                <a:gd name="T14" fmla="*/ 3 w 7"/>
                <a:gd name="T15" fmla="*/ 14 h 14"/>
                <a:gd name="T16" fmla="*/ 0 w 7"/>
                <a:gd name="T17" fmla="*/ 14 h 14"/>
                <a:gd name="T18" fmla="*/ 0 w 7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3" y="2"/>
                  </a:lnTo>
                  <a:lnTo>
                    <a:pt x="5" y="4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11"/>
                  </a:lnTo>
                  <a:lnTo>
                    <a:pt x="5" y="12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7" name="Freeform 303"/>
            <p:cNvSpPr>
              <a:spLocks/>
            </p:cNvSpPr>
            <p:nvPr/>
          </p:nvSpPr>
          <p:spPr bwMode="auto">
            <a:xfrm>
              <a:off x="4799" y="2366"/>
              <a:ext cx="7" cy="14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14 h 14"/>
                <a:gd name="T4" fmla="*/ 1 w 7"/>
                <a:gd name="T5" fmla="*/ 12 h 14"/>
                <a:gd name="T6" fmla="*/ 0 w 7"/>
                <a:gd name="T7" fmla="*/ 9 h 14"/>
                <a:gd name="T8" fmla="*/ 0 w 7"/>
                <a:gd name="T9" fmla="*/ 7 h 14"/>
                <a:gd name="T10" fmla="*/ 0 w 7"/>
                <a:gd name="T11" fmla="*/ 5 h 14"/>
                <a:gd name="T12" fmla="*/ 1 w 7"/>
                <a:gd name="T13" fmla="*/ 2 h 14"/>
                <a:gd name="T14" fmla="*/ 3 w 7"/>
                <a:gd name="T15" fmla="*/ 0 h 14"/>
                <a:gd name="T16" fmla="*/ 7 w 7"/>
                <a:gd name="T17" fmla="*/ 0 h 14"/>
                <a:gd name="T18" fmla="*/ 7 w 7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8" name="Rectangle 304"/>
            <p:cNvSpPr>
              <a:spLocks noChangeArrowheads="1"/>
            </p:cNvSpPr>
            <p:nvPr/>
          </p:nvSpPr>
          <p:spPr bwMode="auto">
            <a:xfrm>
              <a:off x="4806" y="2366"/>
              <a:ext cx="68" cy="14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09" name="Freeform 305"/>
            <p:cNvSpPr>
              <a:spLocks/>
            </p:cNvSpPr>
            <p:nvPr/>
          </p:nvSpPr>
          <p:spPr bwMode="auto">
            <a:xfrm>
              <a:off x="4874" y="2366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4 w 7"/>
                <a:gd name="T3" fmla="*/ 0 h 14"/>
                <a:gd name="T4" fmla="*/ 5 w 7"/>
                <a:gd name="T5" fmla="*/ 2 h 14"/>
                <a:gd name="T6" fmla="*/ 7 w 7"/>
                <a:gd name="T7" fmla="*/ 4 h 14"/>
                <a:gd name="T8" fmla="*/ 7 w 7"/>
                <a:gd name="T9" fmla="*/ 7 h 14"/>
                <a:gd name="T10" fmla="*/ 7 w 7"/>
                <a:gd name="T11" fmla="*/ 9 h 14"/>
                <a:gd name="T12" fmla="*/ 5 w 7"/>
                <a:gd name="T13" fmla="*/ 11 h 14"/>
                <a:gd name="T14" fmla="*/ 4 w 7"/>
                <a:gd name="T15" fmla="*/ 12 h 14"/>
                <a:gd name="T16" fmla="*/ 0 w 7"/>
                <a:gd name="T17" fmla="*/ 14 h 14"/>
                <a:gd name="T18" fmla="*/ 0 w 7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4" y="0"/>
                  </a:lnTo>
                  <a:lnTo>
                    <a:pt x="5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11"/>
                  </a:lnTo>
                  <a:lnTo>
                    <a:pt x="4" y="12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0" name="Freeform 306"/>
            <p:cNvSpPr>
              <a:spLocks/>
            </p:cNvSpPr>
            <p:nvPr/>
          </p:nvSpPr>
          <p:spPr bwMode="auto">
            <a:xfrm>
              <a:off x="4937" y="2364"/>
              <a:ext cx="7" cy="14"/>
            </a:xfrm>
            <a:custGeom>
              <a:avLst/>
              <a:gdLst>
                <a:gd name="T0" fmla="*/ 7 w 7"/>
                <a:gd name="T1" fmla="*/ 14 h 14"/>
                <a:gd name="T2" fmla="*/ 4 w 7"/>
                <a:gd name="T3" fmla="*/ 14 h 14"/>
                <a:gd name="T4" fmla="*/ 2 w 7"/>
                <a:gd name="T5" fmla="*/ 13 h 14"/>
                <a:gd name="T6" fmla="*/ 0 w 7"/>
                <a:gd name="T7" fmla="*/ 11 h 14"/>
                <a:gd name="T8" fmla="*/ 0 w 7"/>
                <a:gd name="T9" fmla="*/ 7 h 14"/>
                <a:gd name="T10" fmla="*/ 0 w 7"/>
                <a:gd name="T11" fmla="*/ 6 h 14"/>
                <a:gd name="T12" fmla="*/ 2 w 7"/>
                <a:gd name="T13" fmla="*/ 4 h 14"/>
                <a:gd name="T14" fmla="*/ 4 w 7"/>
                <a:gd name="T15" fmla="*/ 2 h 14"/>
                <a:gd name="T16" fmla="*/ 7 w 7"/>
                <a:gd name="T17" fmla="*/ 0 h 14"/>
                <a:gd name="T18" fmla="*/ 7 w 7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1" name="Rectangle 307"/>
            <p:cNvSpPr>
              <a:spLocks noChangeArrowheads="1"/>
            </p:cNvSpPr>
            <p:nvPr/>
          </p:nvSpPr>
          <p:spPr bwMode="auto">
            <a:xfrm>
              <a:off x="4944" y="2364"/>
              <a:ext cx="69" cy="14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2" name="Freeform 308"/>
            <p:cNvSpPr>
              <a:spLocks/>
            </p:cNvSpPr>
            <p:nvPr/>
          </p:nvSpPr>
          <p:spPr bwMode="auto">
            <a:xfrm>
              <a:off x="5013" y="2364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3 w 7"/>
                <a:gd name="T3" fmla="*/ 0 h 14"/>
                <a:gd name="T4" fmla="*/ 5 w 7"/>
                <a:gd name="T5" fmla="*/ 2 h 14"/>
                <a:gd name="T6" fmla="*/ 7 w 7"/>
                <a:gd name="T7" fmla="*/ 6 h 14"/>
                <a:gd name="T8" fmla="*/ 7 w 7"/>
                <a:gd name="T9" fmla="*/ 7 h 14"/>
                <a:gd name="T10" fmla="*/ 7 w 7"/>
                <a:gd name="T11" fmla="*/ 9 h 14"/>
                <a:gd name="T12" fmla="*/ 5 w 7"/>
                <a:gd name="T13" fmla="*/ 13 h 14"/>
                <a:gd name="T14" fmla="*/ 3 w 7"/>
                <a:gd name="T15" fmla="*/ 14 h 14"/>
                <a:gd name="T16" fmla="*/ 0 w 7"/>
                <a:gd name="T17" fmla="*/ 14 h 14"/>
                <a:gd name="T18" fmla="*/ 0 w 7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13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3" name="Freeform 309"/>
            <p:cNvSpPr>
              <a:spLocks/>
            </p:cNvSpPr>
            <p:nvPr/>
          </p:nvSpPr>
          <p:spPr bwMode="auto">
            <a:xfrm>
              <a:off x="5076" y="2364"/>
              <a:ext cx="7" cy="14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13 h 14"/>
                <a:gd name="T4" fmla="*/ 2 w 7"/>
                <a:gd name="T5" fmla="*/ 11 h 14"/>
                <a:gd name="T6" fmla="*/ 0 w 7"/>
                <a:gd name="T7" fmla="*/ 9 h 14"/>
                <a:gd name="T8" fmla="*/ 0 w 7"/>
                <a:gd name="T9" fmla="*/ 7 h 14"/>
                <a:gd name="T10" fmla="*/ 0 w 7"/>
                <a:gd name="T11" fmla="*/ 4 h 14"/>
                <a:gd name="T12" fmla="*/ 2 w 7"/>
                <a:gd name="T13" fmla="*/ 2 h 14"/>
                <a:gd name="T14" fmla="*/ 3 w 7"/>
                <a:gd name="T15" fmla="*/ 0 h 14"/>
                <a:gd name="T16" fmla="*/ 7 w 7"/>
                <a:gd name="T17" fmla="*/ 0 h 14"/>
                <a:gd name="T18" fmla="*/ 7 w 7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13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4" name="Freeform 310"/>
            <p:cNvSpPr>
              <a:spLocks/>
            </p:cNvSpPr>
            <p:nvPr/>
          </p:nvSpPr>
          <p:spPr bwMode="auto">
            <a:xfrm>
              <a:off x="5083" y="2364"/>
              <a:ext cx="68" cy="14"/>
            </a:xfrm>
            <a:custGeom>
              <a:avLst/>
              <a:gdLst>
                <a:gd name="T0" fmla="*/ 68 w 68"/>
                <a:gd name="T1" fmla="*/ 13 h 14"/>
                <a:gd name="T2" fmla="*/ 68 w 68"/>
                <a:gd name="T3" fmla="*/ 0 h 14"/>
                <a:gd name="T4" fmla="*/ 0 w 68"/>
                <a:gd name="T5" fmla="*/ 0 h 14"/>
                <a:gd name="T6" fmla="*/ 0 w 68"/>
                <a:gd name="T7" fmla="*/ 14 h 14"/>
                <a:gd name="T8" fmla="*/ 68 w 68"/>
                <a:gd name="T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4">
                  <a:moveTo>
                    <a:pt x="68" y="13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8" y="13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5" name="Freeform 311"/>
            <p:cNvSpPr>
              <a:spLocks/>
            </p:cNvSpPr>
            <p:nvPr/>
          </p:nvSpPr>
          <p:spPr bwMode="auto">
            <a:xfrm>
              <a:off x="5151" y="2364"/>
              <a:ext cx="7" cy="13"/>
            </a:xfrm>
            <a:custGeom>
              <a:avLst/>
              <a:gdLst>
                <a:gd name="T0" fmla="*/ 0 w 7"/>
                <a:gd name="T1" fmla="*/ 0 h 13"/>
                <a:gd name="T2" fmla="*/ 4 w 7"/>
                <a:gd name="T3" fmla="*/ 0 h 13"/>
                <a:gd name="T4" fmla="*/ 6 w 7"/>
                <a:gd name="T5" fmla="*/ 2 h 13"/>
                <a:gd name="T6" fmla="*/ 7 w 7"/>
                <a:gd name="T7" fmla="*/ 4 h 13"/>
                <a:gd name="T8" fmla="*/ 7 w 7"/>
                <a:gd name="T9" fmla="*/ 6 h 13"/>
                <a:gd name="T10" fmla="*/ 7 w 7"/>
                <a:gd name="T11" fmla="*/ 9 h 13"/>
                <a:gd name="T12" fmla="*/ 6 w 7"/>
                <a:gd name="T13" fmla="*/ 11 h 13"/>
                <a:gd name="T14" fmla="*/ 4 w 7"/>
                <a:gd name="T15" fmla="*/ 13 h 13"/>
                <a:gd name="T16" fmla="*/ 0 w 7"/>
                <a:gd name="T17" fmla="*/ 13 h 13"/>
                <a:gd name="T18" fmla="*/ 0 w 7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4" y="0"/>
                  </a:lnTo>
                  <a:lnTo>
                    <a:pt x="6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11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6" name="Freeform 312"/>
            <p:cNvSpPr>
              <a:spLocks/>
            </p:cNvSpPr>
            <p:nvPr/>
          </p:nvSpPr>
          <p:spPr bwMode="auto">
            <a:xfrm>
              <a:off x="5213" y="2362"/>
              <a:ext cx="7" cy="15"/>
            </a:xfrm>
            <a:custGeom>
              <a:avLst/>
              <a:gdLst>
                <a:gd name="T0" fmla="*/ 7 w 7"/>
                <a:gd name="T1" fmla="*/ 15 h 15"/>
                <a:gd name="T2" fmla="*/ 5 w 7"/>
                <a:gd name="T3" fmla="*/ 15 h 15"/>
                <a:gd name="T4" fmla="*/ 2 w 7"/>
                <a:gd name="T5" fmla="*/ 13 h 15"/>
                <a:gd name="T6" fmla="*/ 2 w 7"/>
                <a:gd name="T7" fmla="*/ 11 h 15"/>
                <a:gd name="T8" fmla="*/ 0 w 7"/>
                <a:gd name="T9" fmla="*/ 8 h 15"/>
                <a:gd name="T10" fmla="*/ 2 w 7"/>
                <a:gd name="T11" fmla="*/ 6 h 15"/>
                <a:gd name="T12" fmla="*/ 2 w 7"/>
                <a:gd name="T13" fmla="*/ 2 h 15"/>
                <a:gd name="T14" fmla="*/ 5 w 7"/>
                <a:gd name="T15" fmla="*/ 2 h 15"/>
                <a:gd name="T16" fmla="*/ 7 w 7"/>
                <a:gd name="T17" fmla="*/ 0 h 15"/>
                <a:gd name="T18" fmla="*/ 7 w 7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lnTo>
                    <a:pt x="5" y="15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6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7" name="Rectangle 313"/>
            <p:cNvSpPr>
              <a:spLocks noChangeArrowheads="1"/>
            </p:cNvSpPr>
            <p:nvPr/>
          </p:nvSpPr>
          <p:spPr bwMode="auto">
            <a:xfrm>
              <a:off x="5220" y="2362"/>
              <a:ext cx="70" cy="15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8" name="Freeform 314"/>
            <p:cNvSpPr>
              <a:spLocks/>
            </p:cNvSpPr>
            <p:nvPr/>
          </p:nvSpPr>
          <p:spPr bwMode="auto">
            <a:xfrm>
              <a:off x="5290" y="2362"/>
              <a:ext cx="7" cy="15"/>
            </a:xfrm>
            <a:custGeom>
              <a:avLst/>
              <a:gdLst>
                <a:gd name="T0" fmla="*/ 0 w 7"/>
                <a:gd name="T1" fmla="*/ 0 h 15"/>
                <a:gd name="T2" fmla="*/ 3 w 7"/>
                <a:gd name="T3" fmla="*/ 0 h 15"/>
                <a:gd name="T4" fmla="*/ 5 w 7"/>
                <a:gd name="T5" fmla="*/ 2 h 15"/>
                <a:gd name="T6" fmla="*/ 5 w 7"/>
                <a:gd name="T7" fmla="*/ 4 h 15"/>
                <a:gd name="T8" fmla="*/ 7 w 7"/>
                <a:gd name="T9" fmla="*/ 8 h 15"/>
                <a:gd name="T10" fmla="*/ 5 w 7"/>
                <a:gd name="T11" fmla="*/ 9 h 15"/>
                <a:gd name="T12" fmla="*/ 5 w 7"/>
                <a:gd name="T13" fmla="*/ 13 h 15"/>
                <a:gd name="T14" fmla="*/ 3 w 7"/>
                <a:gd name="T15" fmla="*/ 13 h 15"/>
                <a:gd name="T16" fmla="*/ 0 w 7"/>
                <a:gd name="T17" fmla="*/ 15 h 15"/>
                <a:gd name="T18" fmla="*/ 0 w 7"/>
                <a:gd name="T1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5" y="4"/>
                  </a:lnTo>
                  <a:lnTo>
                    <a:pt x="7" y="8"/>
                  </a:lnTo>
                  <a:lnTo>
                    <a:pt x="5" y="9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19" name="Freeform 315"/>
            <p:cNvSpPr>
              <a:spLocks/>
            </p:cNvSpPr>
            <p:nvPr/>
          </p:nvSpPr>
          <p:spPr bwMode="auto">
            <a:xfrm>
              <a:off x="5351" y="2362"/>
              <a:ext cx="7" cy="15"/>
            </a:xfrm>
            <a:custGeom>
              <a:avLst/>
              <a:gdLst>
                <a:gd name="T0" fmla="*/ 7 w 7"/>
                <a:gd name="T1" fmla="*/ 15 h 15"/>
                <a:gd name="T2" fmla="*/ 6 w 7"/>
                <a:gd name="T3" fmla="*/ 13 h 15"/>
                <a:gd name="T4" fmla="*/ 2 w 7"/>
                <a:gd name="T5" fmla="*/ 11 h 15"/>
                <a:gd name="T6" fmla="*/ 2 w 7"/>
                <a:gd name="T7" fmla="*/ 9 h 15"/>
                <a:gd name="T8" fmla="*/ 0 w 7"/>
                <a:gd name="T9" fmla="*/ 8 h 15"/>
                <a:gd name="T10" fmla="*/ 2 w 7"/>
                <a:gd name="T11" fmla="*/ 4 h 15"/>
                <a:gd name="T12" fmla="*/ 2 w 7"/>
                <a:gd name="T13" fmla="*/ 2 h 15"/>
                <a:gd name="T14" fmla="*/ 4 w 7"/>
                <a:gd name="T15" fmla="*/ 0 h 15"/>
                <a:gd name="T16" fmla="*/ 7 w 7"/>
                <a:gd name="T17" fmla="*/ 0 h 15"/>
                <a:gd name="T18" fmla="*/ 7 w 7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5">
                  <a:moveTo>
                    <a:pt x="7" y="15"/>
                  </a:moveTo>
                  <a:lnTo>
                    <a:pt x="6" y="13"/>
                  </a:lnTo>
                  <a:lnTo>
                    <a:pt x="2" y="11"/>
                  </a:lnTo>
                  <a:lnTo>
                    <a:pt x="2" y="9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15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0" name="Freeform 316"/>
            <p:cNvSpPr>
              <a:spLocks/>
            </p:cNvSpPr>
            <p:nvPr/>
          </p:nvSpPr>
          <p:spPr bwMode="auto">
            <a:xfrm>
              <a:off x="5358" y="2361"/>
              <a:ext cx="71" cy="16"/>
            </a:xfrm>
            <a:custGeom>
              <a:avLst/>
              <a:gdLst>
                <a:gd name="T0" fmla="*/ 71 w 71"/>
                <a:gd name="T1" fmla="*/ 14 h 16"/>
                <a:gd name="T2" fmla="*/ 71 w 71"/>
                <a:gd name="T3" fmla="*/ 0 h 16"/>
                <a:gd name="T4" fmla="*/ 0 w 71"/>
                <a:gd name="T5" fmla="*/ 1 h 16"/>
                <a:gd name="T6" fmla="*/ 0 w 71"/>
                <a:gd name="T7" fmla="*/ 16 h 16"/>
                <a:gd name="T8" fmla="*/ 71 w 71"/>
                <a:gd name="T9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16">
                  <a:moveTo>
                    <a:pt x="71" y="14"/>
                  </a:moveTo>
                  <a:lnTo>
                    <a:pt x="71" y="0"/>
                  </a:lnTo>
                  <a:lnTo>
                    <a:pt x="0" y="1"/>
                  </a:lnTo>
                  <a:lnTo>
                    <a:pt x="0" y="16"/>
                  </a:lnTo>
                  <a:lnTo>
                    <a:pt x="71" y="1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1" name="Freeform 317"/>
            <p:cNvSpPr>
              <a:spLocks/>
            </p:cNvSpPr>
            <p:nvPr/>
          </p:nvSpPr>
          <p:spPr bwMode="auto">
            <a:xfrm>
              <a:off x="5429" y="2361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1 w 7"/>
                <a:gd name="T3" fmla="*/ 1 h 14"/>
                <a:gd name="T4" fmla="*/ 5 w 7"/>
                <a:gd name="T5" fmla="*/ 3 h 14"/>
                <a:gd name="T6" fmla="*/ 5 w 7"/>
                <a:gd name="T7" fmla="*/ 5 h 14"/>
                <a:gd name="T8" fmla="*/ 7 w 7"/>
                <a:gd name="T9" fmla="*/ 7 h 14"/>
                <a:gd name="T10" fmla="*/ 5 w 7"/>
                <a:gd name="T11" fmla="*/ 10 h 14"/>
                <a:gd name="T12" fmla="*/ 5 w 7"/>
                <a:gd name="T13" fmla="*/ 12 h 14"/>
                <a:gd name="T14" fmla="*/ 1 w 7"/>
                <a:gd name="T15" fmla="*/ 14 h 14"/>
                <a:gd name="T16" fmla="*/ 0 w 7"/>
                <a:gd name="T17" fmla="*/ 14 h 14"/>
                <a:gd name="T18" fmla="*/ 0 w 7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1" y="1"/>
                  </a:lnTo>
                  <a:lnTo>
                    <a:pt x="5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2" name="Freeform 318"/>
            <p:cNvSpPr>
              <a:spLocks/>
            </p:cNvSpPr>
            <p:nvPr/>
          </p:nvSpPr>
          <p:spPr bwMode="auto">
            <a:xfrm>
              <a:off x="5490" y="2361"/>
              <a:ext cx="7" cy="14"/>
            </a:xfrm>
            <a:custGeom>
              <a:avLst/>
              <a:gdLst>
                <a:gd name="T0" fmla="*/ 7 w 7"/>
                <a:gd name="T1" fmla="*/ 14 h 14"/>
                <a:gd name="T2" fmla="*/ 3 w 7"/>
                <a:gd name="T3" fmla="*/ 14 h 14"/>
                <a:gd name="T4" fmla="*/ 2 w 7"/>
                <a:gd name="T5" fmla="*/ 12 h 14"/>
                <a:gd name="T6" fmla="*/ 0 w 7"/>
                <a:gd name="T7" fmla="*/ 9 h 14"/>
                <a:gd name="T8" fmla="*/ 0 w 7"/>
                <a:gd name="T9" fmla="*/ 7 h 14"/>
                <a:gd name="T10" fmla="*/ 0 w 7"/>
                <a:gd name="T11" fmla="*/ 5 h 14"/>
                <a:gd name="T12" fmla="*/ 2 w 7"/>
                <a:gd name="T13" fmla="*/ 1 h 14"/>
                <a:gd name="T14" fmla="*/ 3 w 7"/>
                <a:gd name="T15" fmla="*/ 0 h 14"/>
                <a:gd name="T16" fmla="*/ 7 w 7"/>
                <a:gd name="T17" fmla="*/ 0 h 14"/>
                <a:gd name="T18" fmla="*/ 7 w 7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7" y="14"/>
                  </a:moveTo>
                  <a:lnTo>
                    <a:pt x="3" y="14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3" name="Freeform 319"/>
            <p:cNvSpPr>
              <a:spLocks/>
            </p:cNvSpPr>
            <p:nvPr/>
          </p:nvSpPr>
          <p:spPr bwMode="auto">
            <a:xfrm>
              <a:off x="5497" y="2361"/>
              <a:ext cx="70" cy="14"/>
            </a:xfrm>
            <a:custGeom>
              <a:avLst/>
              <a:gdLst>
                <a:gd name="T0" fmla="*/ 70 w 70"/>
                <a:gd name="T1" fmla="*/ 14 h 14"/>
                <a:gd name="T2" fmla="*/ 68 w 70"/>
                <a:gd name="T3" fmla="*/ 0 h 14"/>
                <a:gd name="T4" fmla="*/ 0 w 70"/>
                <a:gd name="T5" fmla="*/ 0 h 14"/>
                <a:gd name="T6" fmla="*/ 0 w 70"/>
                <a:gd name="T7" fmla="*/ 14 h 14"/>
                <a:gd name="T8" fmla="*/ 70 w 70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4">
                  <a:moveTo>
                    <a:pt x="70" y="14"/>
                  </a:moveTo>
                  <a:lnTo>
                    <a:pt x="68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70" y="14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4" name="Freeform 320"/>
            <p:cNvSpPr>
              <a:spLocks/>
            </p:cNvSpPr>
            <p:nvPr/>
          </p:nvSpPr>
          <p:spPr bwMode="auto">
            <a:xfrm>
              <a:off x="5565" y="2361"/>
              <a:ext cx="7" cy="14"/>
            </a:xfrm>
            <a:custGeom>
              <a:avLst/>
              <a:gdLst>
                <a:gd name="T0" fmla="*/ 0 w 7"/>
                <a:gd name="T1" fmla="*/ 0 h 14"/>
                <a:gd name="T2" fmla="*/ 4 w 7"/>
                <a:gd name="T3" fmla="*/ 0 h 14"/>
                <a:gd name="T4" fmla="*/ 6 w 7"/>
                <a:gd name="T5" fmla="*/ 1 h 14"/>
                <a:gd name="T6" fmla="*/ 7 w 7"/>
                <a:gd name="T7" fmla="*/ 3 h 14"/>
                <a:gd name="T8" fmla="*/ 7 w 7"/>
                <a:gd name="T9" fmla="*/ 7 h 14"/>
                <a:gd name="T10" fmla="*/ 7 w 7"/>
                <a:gd name="T11" fmla="*/ 9 h 14"/>
                <a:gd name="T12" fmla="*/ 6 w 7"/>
                <a:gd name="T13" fmla="*/ 10 h 14"/>
                <a:gd name="T14" fmla="*/ 4 w 7"/>
                <a:gd name="T15" fmla="*/ 12 h 14"/>
                <a:gd name="T16" fmla="*/ 2 w 7"/>
                <a:gd name="T17" fmla="*/ 14 h 14"/>
                <a:gd name="T18" fmla="*/ 0 w 7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lnTo>
                    <a:pt x="4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7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5" name="Freeform 321"/>
            <p:cNvSpPr>
              <a:spLocks/>
            </p:cNvSpPr>
            <p:nvPr/>
          </p:nvSpPr>
          <p:spPr bwMode="auto">
            <a:xfrm>
              <a:off x="5613" y="2352"/>
              <a:ext cx="14" cy="7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3 h 7"/>
                <a:gd name="T4" fmla="*/ 12 w 14"/>
                <a:gd name="T5" fmla="*/ 5 h 7"/>
                <a:gd name="T6" fmla="*/ 9 w 14"/>
                <a:gd name="T7" fmla="*/ 7 h 7"/>
                <a:gd name="T8" fmla="*/ 7 w 14"/>
                <a:gd name="T9" fmla="*/ 7 h 7"/>
                <a:gd name="T10" fmla="*/ 5 w 14"/>
                <a:gd name="T11" fmla="*/ 7 h 7"/>
                <a:gd name="T12" fmla="*/ 2 w 14"/>
                <a:gd name="T13" fmla="*/ 5 h 7"/>
                <a:gd name="T14" fmla="*/ 0 w 14"/>
                <a:gd name="T15" fmla="*/ 3 h 7"/>
                <a:gd name="T16" fmla="*/ 0 w 14"/>
                <a:gd name="T17" fmla="*/ 0 h 7"/>
                <a:gd name="T18" fmla="*/ 14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6" name="Rectangle 322"/>
            <p:cNvSpPr>
              <a:spLocks noChangeArrowheads="1"/>
            </p:cNvSpPr>
            <p:nvPr/>
          </p:nvSpPr>
          <p:spPr bwMode="auto">
            <a:xfrm>
              <a:off x="5613" y="2291"/>
              <a:ext cx="14" cy="61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7" name="Freeform 323"/>
            <p:cNvSpPr>
              <a:spLocks/>
            </p:cNvSpPr>
            <p:nvPr/>
          </p:nvSpPr>
          <p:spPr bwMode="auto">
            <a:xfrm>
              <a:off x="5613" y="2284"/>
              <a:ext cx="14" cy="7"/>
            </a:xfrm>
            <a:custGeom>
              <a:avLst/>
              <a:gdLst>
                <a:gd name="T0" fmla="*/ 0 w 14"/>
                <a:gd name="T1" fmla="*/ 7 h 7"/>
                <a:gd name="T2" fmla="*/ 0 w 14"/>
                <a:gd name="T3" fmla="*/ 3 h 7"/>
                <a:gd name="T4" fmla="*/ 2 w 14"/>
                <a:gd name="T5" fmla="*/ 1 h 7"/>
                <a:gd name="T6" fmla="*/ 5 w 14"/>
                <a:gd name="T7" fmla="*/ 0 h 7"/>
                <a:gd name="T8" fmla="*/ 7 w 14"/>
                <a:gd name="T9" fmla="*/ 0 h 7"/>
                <a:gd name="T10" fmla="*/ 9 w 14"/>
                <a:gd name="T11" fmla="*/ 0 h 7"/>
                <a:gd name="T12" fmla="*/ 12 w 14"/>
                <a:gd name="T13" fmla="*/ 1 h 7"/>
                <a:gd name="T14" fmla="*/ 14 w 14"/>
                <a:gd name="T15" fmla="*/ 3 h 7"/>
                <a:gd name="T16" fmla="*/ 14 w 14"/>
                <a:gd name="T17" fmla="*/ 7 h 7"/>
                <a:gd name="T18" fmla="*/ 0 w 1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3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8" name="Freeform 324"/>
            <p:cNvSpPr>
              <a:spLocks/>
            </p:cNvSpPr>
            <p:nvPr/>
          </p:nvSpPr>
          <p:spPr bwMode="auto">
            <a:xfrm>
              <a:off x="5613" y="2229"/>
              <a:ext cx="14" cy="7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2 h 7"/>
                <a:gd name="T4" fmla="*/ 12 w 14"/>
                <a:gd name="T5" fmla="*/ 5 h 7"/>
                <a:gd name="T6" fmla="*/ 9 w 14"/>
                <a:gd name="T7" fmla="*/ 5 h 7"/>
                <a:gd name="T8" fmla="*/ 7 w 14"/>
                <a:gd name="T9" fmla="*/ 7 h 7"/>
                <a:gd name="T10" fmla="*/ 5 w 14"/>
                <a:gd name="T11" fmla="*/ 5 h 7"/>
                <a:gd name="T12" fmla="*/ 2 w 14"/>
                <a:gd name="T13" fmla="*/ 5 h 7"/>
                <a:gd name="T14" fmla="*/ 0 w 14"/>
                <a:gd name="T15" fmla="*/ 2 h 7"/>
                <a:gd name="T16" fmla="*/ 0 w 14"/>
                <a:gd name="T17" fmla="*/ 0 h 7"/>
                <a:gd name="T18" fmla="*/ 14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4" y="2"/>
                  </a:lnTo>
                  <a:lnTo>
                    <a:pt x="12" y="5"/>
                  </a:lnTo>
                  <a:lnTo>
                    <a:pt x="9" y="5"/>
                  </a:lnTo>
                  <a:lnTo>
                    <a:pt x="7" y="7"/>
                  </a:lnTo>
                  <a:lnTo>
                    <a:pt x="5" y="5"/>
                  </a:lnTo>
                  <a:lnTo>
                    <a:pt x="2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29" name="Rectangle 325"/>
            <p:cNvSpPr>
              <a:spLocks noChangeArrowheads="1"/>
            </p:cNvSpPr>
            <p:nvPr/>
          </p:nvSpPr>
          <p:spPr bwMode="auto">
            <a:xfrm>
              <a:off x="5613" y="2166"/>
              <a:ext cx="14" cy="63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0" name="Freeform 326"/>
            <p:cNvSpPr>
              <a:spLocks/>
            </p:cNvSpPr>
            <p:nvPr/>
          </p:nvSpPr>
          <p:spPr bwMode="auto">
            <a:xfrm>
              <a:off x="5613" y="2159"/>
              <a:ext cx="14" cy="7"/>
            </a:xfrm>
            <a:custGeom>
              <a:avLst/>
              <a:gdLst>
                <a:gd name="T0" fmla="*/ 0 w 14"/>
                <a:gd name="T1" fmla="*/ 7 h 7"/>
                <a:gd name="T2" fmla="*/ 0 w 14"/>
                <a:gd name="T3" fmla="*/ 5 h 7"/>
                <a:gd name="T4" fmla="*/ 2 w 14"/>
                <a:gd name="T5" fmla="*/ 2 h 7"/>
                <a:gd name="T6" fmla="*/ 5 w 14"/>
                <a:gd name="T7" fmla="*/ 2 h 7"/>
                <a:gd name="T8" fmla="*/ 7 w 14"/>
                <a:gd name="T9" fmla="*/ 0 h 7"/>
                <a:gd name="T10" fmla="*/ 9 w 14"/>
                <a:gd name="T11" fmla="*/ 2 h 7"/>
                <a:gd name="T12" fmla="*/ 12 w 14"/>
                <a:gd name="T13" fmla="*/ 2 h 7"/>
                <a:gd name="T14" fmla="*/ 14 w 14"/>
                <a:gd name="T15" fmla="*/ 5 h 7"/>
                <a:gd name="T16" fmla="*/ 14 w 14"/>
                <a:gd name="T17" fmla="*/ 7 h 7"/>
                <a:gd name="T18" fmla="*/ 0 w 1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0" y="5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1" name="Freeform 327"/>
            <p:cNvSpPr>
              <a:spLocks/>
            </p:cNvSpPr>
            <p:nvPr/>
          </p:nvSpPr>
          <p:spPr bwMode="auto">
            <a:xfrm>
              <a:off x="5613" y="2105"/>
              <a:ext cx="14" cy="7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3 h 7"/>
                <a:gd name="T4" fmla="*/ 12 w 14"/>
                <a:gd name="T5" fmla="*/ 5 h 7"/>
                <a:gd name="T6" fmla="*/ 9 w 14"/>
                <a:gd name="T7" fmla="*/ 7 h 7"/>
                <a:gd name="T8" fmla="*/ 7 w 14"/>
                <a:gd name="T9" fmla="*/ 7 h 7"/>
                <a:gd name="T10" fmla="*/ 5 w 14"/>
                <a:gd name="T11" fmla="*/ 7 h 7"/>
                <a:gd name="T12" fmla="*/ 2 w 14"/>
                <a:gd name="T13" fmla="*/ 5 h 7"/>
                <a:gd name="T14" fmla="*/ 0 w 14"/>
                <a:gd name="T15" fmla="*/ 3 h 7"/>
                <a:gd name="T16" fmla="*/ 0 w 14"/>
                <a:gd name="T17" fmla="*/ 0 h 7"/>
                <a:gd name="T18" fmla="*/ 14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2" name="Rectangle 328"/>
            <p:cNvSpPr>
              <a:spLocks noChangeArrowheads="1"/>
            </p:cNvSpPr>
            <p:nvPr/>
          </p:nvSpPr>
          <p:spPr bwMode="auto">
            <a:xfrm>
              <a:off x="5613" y="2043"/>
              <a:ext cx="14" cy="62"/>
            </a:xfrm>
            <a:prstGeom prst="rect">
              <a:avLst/>
            </a:pr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3" name="Freeform 329"/>
            <p:cNvSpPr>
              <a:spLocks/>
            </p:cNvSpPr>
            <p:nvPr/>
          </p:nvSpPr>
          <p:spPr bwMode="auto">
            <a:xfrm>
              <a:off x="5613" y="2036"/>
              <a:ext cx="14" cy="7"/>
            </a:xfrm>
            <a:custGeom>
              <a:avLst/>
              <a:gdLst>
                <a:gd name="T0" fmla="*/ 0 w 14"/>
                <a:gd name="T1" fmla="*/ 7 h 7"/>
                <a:gd name="T2" fmla="*/ 0 w 14"/>
                <a:gd name="T3" fmla="*/ 4 h 7"/>
                <a:gd name="T4" fmla="*/ 2 w 14"/>
                <a:gd name="T5" fmla="*/ 2 h 7"/>
                <a:gd name="T6" fmla="*/ 5 w 14"/>
                <a:gd name="T7" fmla="*/ 0 h 7"/>
                <a:gd name="T8" fmla="*/ 7 w 14"/>
                <a:gd name="T9" fmla="*/ 0 h 7"/>
                <a:gd name="T10" fmla="*/ 9 w 14"/>
                <a:gd name="T11" fmla="*/ 0 h 7"/>
                <a:gd name="T12" fmla="*/ 12 w 14"/>
                <a:gd name="T13" fmla="*/ 2 h 7"/>
                <a:gd name="T14" fmla="*/ 14 w 14"/>
                <a:gd name="T15" fmla="*/ 4 h 7"/>
                <a:gd name="T16" fmla="*/ 14 w 14"/>
                <a:gd name="T17" fmla="*/ 7 h 7"/>
                <a:gd name="T18" fmla="*/ 0 w 1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4" name="Freeform 330"/>
            <p:cNvSpPr>
              <a:spLocks/>
            </p:cNvSpPr>
            <p:nvPr/>
          </p:nvSpPr>
          <p:spPr bwMode="auto">
            <a:xfrm>
              <a:off x="5613" y="1980"/>
              <a:ext cx="14" cy="7"/>
            </a:xfrm>
            <a:custGeom>
              <a:avLst/>
              <a:gdLst>
                <a:gd name="T0" fmla="*/ 14 w 14"/>
                <a:gd name="T1" fmla="*/ 0 h 7"/>
                <a:gd name="T2" fmla="*/ 14 w 14"/>
                <a:gd name="T3" fmla="*/ 3 h 7"/>
                <a:gd name="T4" fmla="*/ 12 w 14"/>
                <a:gd name="T5" fmla="*/ 5 h 7"/>
                <a:gd name="T6" fmla="*/ 9 w 14"/>
                <a:gd name="T7" fmla="*/ 7 h 7"/>
                <a:gd name="T8" fmla="*/ 7 w 14"/>
                <a:gd name="T9" fmla="*/ 7 h 7"/>
                <a:gd name="T10" fmla="*/ 5 w 14"/>
                <a:gd name="T11" fmla="*/ 7 h 7"/>
                <a:gd name="T12" fmla="*/ 2 w 14"/>
                <a:gd name="T13" fmla="*/ 5 h 7"/>
                <a:gd name="T14" fmla="*/ 0 w 14"/>
                <a:gd name="T15" fmla="*/ 3 h 7"/>
                <a:gd name="T16" fmla="*/ 0 w 14"/>
                <a:gd name="T17" fmla="*/ 0 h 7"/>
                <a:gd name="T18" fmla="*/ 14 w 1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14" y="0"/>
                  </a:moveTo>
                  <a:lnTo>
                    <a:pt x="14" y="3"/>
                  </a:lnTo>
                  <a:lnTo>
                    <a:pt x="12" y="5"/>
                  </a:lnTo>
                  <a:lnTo>
                    <a:pt x="9" y="7"/>
                  </a:lnTo>
                  <a:lnTo>
                    <a:pt x="7" y="7"/>
                  </a:lnTo>
                  <a:lnTo>
                    <a:pt x="5" y="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5" name="Freeform 331"/>
            <p:cNvSpPr>
              <a:spLocks/>
            </p:cNvSpPr>
            <p:nvPr/>
          </p:nvSpPr>
          <p:spPr bwMode="auto">
            <a:xfrm>
              <a:off x="5613" y="1943"/>
              <a:ext cx="14" cy="37"/>
            </a:xfrm>
            <a:custGeom>
              <a:avLst/>
              <a:gdLst>
                <a:gd name="T0" fmla="*/ 7 w 14"/>
                <a:gd name="T1" fmla="*/ 0 h 37"/>
                <a:gd name="T2" fmla="*/ 14 w 14"/>
                <a:gd name="T3" fmla="*/ 0 h 37"/>
                <a:gd name="T4" fmla="*/ 14 w 14"/>
                <a:gd name="T5" fmla="*/ 37 h 37"/>
                <a:gd name="T6" fmla="*/ 0 w 14"/>
                <a:gd name="T7" fmla="*/ 37 h 37"/>
                <a:gd name="T8" fmla="*/ 0 w 14"/>
                <a:gd name="T9" fmla="*/ 0 h 37"/>
                <a:gd name="T10" fmla="*/ 7 w 14"/>
                <a:gd name="T1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7">
                  <a:moveTo>
                    <a:pt x="7" y="0"/>
                  </a:moveTo>
                  <a:lnTo>
                    <a:pt x="14" y="0"/>
                  </a:lnTo>
                  <a:lnTo>
                    <a:pt x="14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6" name="Freeform 332"/>
            <p:cNvSpPr>
              <a:spLocks/>
            </p:cNvSpPr>
            <p:nvPr/>
          </p:nvSpPr>
          <p:spPr bwMode="auto">
            <a:xfrm>
              <a:off x="5578" y="1894"/>
              <a:ext cx="84" cy="96"/>
            </a:xfrm>
            <a:custGeom>
              <a:avLst/>
              <a:gdLst>
                <a:gd name="T0" fmla="*/ 42 w 84"/>
                <a:gd name="T1" fmla="*/ 0 h 96"/>
                <a:gd name="T2" fmla="*/ 0 w 84"/>
                <a:gd name="T3" fmla="*/ 96 h 96"/>
                <a:gd name="T4" fmla="*/ 0 w 84"/>
                <a:gd name="T5" fmla="*/ 96 h 96"/>
                <a:gd name="T6" fmla="*/ 3 w 84"/>
                <a:gd name="T7" fmla="*/ 95 h 96"/>
                <a:gd name="T8" fmla="*/ 5 w 84"/>
                <a:gd name="T9" fmla="*/ 95 h 96"/>
                <a:gd name="T10" fmla="*/ 8 w 84"/>
                <a:gd name="T11" fmla="*/ 93 h 96"/>
                <a:gd name="T12" fmla="*/ 10 w 84"/>
                <a:gd name="T13" fmla="*/ 93 h 96"/>
                <a:gd name="T14" fmla="*/ 14 w 84"/>
                <a:gd name="T15" fmla="*/ 91 h 96"/>
                <a:gd name="T16" fmla="*/ 15 w 84"/>
                <a:gd name="T17" fmla="*/ 91 h 96"/>
                <a:gd name="T18" fmla="*/ 19 w 84"/>
                <a:gd name="T19" fmla="*/ 89 h 96"/>
                <a:gd name="T20" fmla="*/ 21 w 84"/>
                <a:gd name="T21" fmla="*/ 89 h 96"/>
                <a:gd name="T22" fmla="*/ 24 w 84"/>
                <a:gd name="T23" fmla="*/ 88 h 96"/>
                <a:gd name="T24" fmla="*/ 26 w 84"/>
                <a:gd name="T25" fmla="*/ 88 h 96"/>
                <a:gd name="T26" fmla="*/ 29 w 84"/>
                <a:gd name="T27" fmla="*/ 88 h 96"/>
                <a:gd name="T28" fmla="*/ 31 w 84"/>
                <a:gd name="T29" fmla="*/ 88 h 96"/>
                <a:gd name="T30" fmla="*/ 35 w 84"/>
                <a:gd name="T31" fmla="*/ 86 h 96"/>
                <a:gd name="T32" fmla="*/ 37 w 84"/>
                <a:gd name="T33" fmla="*/ 86 h 96"/>
                <a:gd name="T34" fmla="*/ 40 w 84"/>
                <a:gd name="T35" fmla="*/ 86 h 96"/>
                <a:gd name="T36" fmla="*/ 42 w 84"/>
                <a:gd name="T37" fmla="*/ 86 h 96"/>
                <a:gd name="T38" fmla="*/ 45 w 84"/>
                <a:gd name="T39" fmla="*/ 86 h 96"/>
                <a:gd name="T40" fmla="*/ 47 w 84"/>
                <a:gd name="T41" fmla="*/ 86 h 96"/>
                <a:gd name="T42" fmla="*/ 49 w 84"/>
                <a:gd name="T43" fmla="*/ 86 h 96"/>
                <a:gd name="T44" fmla="*/ 52 w 84"/>
                <a:gd name="T45" fmla="*/ 88 h 96"/>
                <a:gd name="T46" fmla="*/ 54 w 84"/>
                <a:gd name="T47" fmla="*/ 88 h 96"/>
                <a:gd name="T48" fmla="*/ 58 w 84"/>
                <a:gd name="T49" fmla="*/ 88 h 96"/>
                <a:gd name="T50" fmla="*/ 59 w 84"/>
                <a:gd name="T51" fmla="*/ 88 h 96"/>
                <a:gd name="T52" fmla="*/ 63 w 84"/>
                <a:gd name="T53" fmla="*/ 89 h 96"/>
                <a:gd name="T54" fmla="*/ 65 w 84"/>
                <a:gd name="T55" fmla="*/ 89 h 96"/>
                <a:gd name="T56" fmla="*/ 68 w 84"/>
                <a:gd name="T57" fmla="*/ 91 h 96"/>
                <a:gd name="T58" fmla="*/ 70 w 84"/>
                <a:gd name="T59" fmla="*/ 91 h 96"/>
                <a:gd name="T60" fmla="*/ 73 w 84"/>
                <a:gd name="T61" fmla="*/ 93 h 96"/>
                <a:gd name="T62" fmla="*/ 75 w 84"/>
                <a:gd name="T63" fmla="*/ 93 h 96"/>
                <a:gd name="T64" fmla="*/ 79 w 84"/>
                <a:gd name="T65" fmla="*/ 95 h 96"/>
                <a:gd name="T66" fmla="*/ 80 w 84"/>
                <a:gd name="T67" fmla="*/ 95 h 96"/>
                <a:gd name="T68" fmla="*/ 84 w 84"/>
                <a:gd name="T69" fmla="*/ 96 h 96"/>
                <a:gd name="T70" fmla="*/ 42 w 84"/>
                <a:gd name="T71" fmla="*/ 0 h 96"/>
                <a:gd name="T72" fmla="*/ 42 w 84"/>
                <a:gd name="T7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96">
                  <a:moveTo>
                    <a:pt x="42" y="0"/>
                  </a:moveTo>
                  <a:lnTo>
                    <a:pt x="0" y="96"/>
                  </a:lnTo>
                  <a:lnTo>
                    <a:pt x="0" y="96"/>
                  </a:lnTo>
                  <a:lnTo>
                    <a:pt x="3" y="95"/>
                  </a:lnTo>
                  <a:lnTo>
                    <a:pt x="5" y="95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4" y="91"/>
                  </a:lnTo>
                  <a:lnTo>
                    <a:pt x="15" y="91"/>
                  </a:lnTo>
                  <a:lnTo>
                    <a:pt x="19" y="89"/>
                  </a:lnTo>
                  <a:lnTo>
                    <a:pt x="21" y="89"/>
                  </a:lnTo>
                  <a:lnTo>
                    <a:pt x="24" y="88"/>
                  </a:lnTo>
                  <a:lnTo>
                    <a:pt x="26" y="88"/>
                  </a:lnTo>
                  <a:lnTo>
                    <a:pt x="29" y="88"/>
                  </a:lnTo>
                  <a:lnTo>
                    <a:pt x="31" y="88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40" y="86"/>
                  </a:lnTo>
                  <a:lnTo>
                    <a:pt x="42" y="86"/>
                  </a:lnTo>
                  <a:lnTo>
                    <a:pt x="45" y="86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52" y="88"/>
                  </a:lnTo>
                  <a:lnTo>
                    <a:pt x="54" y="88"/>
                  </a:lnTo>
                  <a:lnTo>
                    <a:pt x="58" y="88"/>
                  </a:lnTo>
                  <a:lnTo>
                    <a:pt x="59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68" y="91"/>
                  </a:lnTo>
                  <a:lnTo>
                    <a:pt x="70" y="91"/>
                  </a:lnTo>
                  <a:lnTo>
                    <a:pt x="73" y="93"/>
                  </a:lnTo>
                  <a:lnTo>
                    <a:pt x="75" y="93"/>
                  </a:lnTo>
                  <a:lnTo>
                    <a:pt x="79" y="95"/>
                  </a:lnTo>
                  <a:lnTo>
                    <a:pt x="80" y="95"/>
                  </a:lnTo>
                  <a:lnTo>
                    <a:pt x="84" y="96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7" name="Freeform 333"/>
            <p:cNvSpPr>
              <a:spLocks/>
            </p:cNvSpPr>
            <p:nvPr/>
          </p:nvSpPr>
          <p:spPr bwMode="auto">
            <a:xfrm>
              <a:off x="5613" y="1936"/>
              <a:ext cx="14" cy="7"/>
            </a:xfrm>
            <a:custGeom>
              <a:avLst/>
              <a:gdLst>
                <a:gd name="T0" fmla="*/ 0 w 14"/>
                <a:gd name="T1" fmla="*/ 7 h 7"/>
                <a:gd name="T2" fmla="*/ 0 w 14"/>
                <a:gd name="T3" fmla="*/ 4 h 7"/>
                <a:gd name="T4" fmla="*/ 2 w 14"/>
                <a:gd name="T5" fmla="*/ 2 h 7"/>
                <a:gd name="T6" fmla="*/ 5 w 14"/>
                <a:gd name="T7" fmla="*/ 0 h 7"/>
                <a:gd name="T8" fmla="*/ 7 w 14"/>
                <a:gd name="T9" fmla="*/ 0 h 7"/>
                <a:gd name="T10" fmla="*/ 9 w 14"/>
                <a:gd name="T11" fmla="*/ 0 h 7"/>
                <a:gd name="T12" fmla="*/ 12 w 14"/>
                <a:gd name="T13" fmla="*/ 2 h 7"/>
                <a:gd name="T14" fmla="*/ 14 w 14"/>
                <a:gd name="T15" fmla="*/ 4 h 7"/>
                <a:gd name="T16" fmla="*/ 14 w 14"/>
                <a:gd name="T17" fmla="*/ 7 h 7"/>
                <a:gd name="T18" fmla="*/ 0 w 14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7">
                  <a:moveTo>
                    <a:pt x="0" y="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2" y="2"/>
                  </a:lnTo>
                  <a:lnTo>
                    <a:pt x="14" y="4"/>
                  </a:lnTo>
                  <a:lnTo>
                    <a:pt x="14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C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8" name="Rectangle 334"/>
            <p:cNvSpPr>
              <a:spLocks noChangeArrowheads="1"/>
            </p:cNvSpPr>
            <p:nvPr/>
          </p:nvSpPr>
          <p:spPr bwMode="auto">
            <a:xfrm>
              <a:off x="6118" y="999"/>
              <a:ext cx="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335"/>
            <p:cNvSpPr>
              <a:spLocks noChangeArrowheads="1"/>
            </p:cNvSpPr>
            <p:nvPr/>
          </p:nvSpPr>
          <p:spPr bwMode="auto">
            <a:xfrm>
              <a:off x="6125" y="1209"/>
              <a:ext cx="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N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336"/>
            <p:cNvSpPr>
              <a:spLocks noChangeArrowheads="1"/>
            </p:cNvSpPr>
            <p:nvPr/>
          </p:nvSpPr>
          <p:spPr bwMode="auto">
            <a:xfrm>
              <a:off x="6127" y="1432"/>
              <a:ext cx="184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7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PE</a:t>
              </a:r>
              <a:endParaRPr kumimoji="0" lang="de-DE" altLang="de-D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Freeform 337"/>
            <p:cNvSpPr>
              <a:spLocks/>
            </p:cNvSpPr>
            <p:nvPr/>
          </p:nvSpPr>
          <p:spPr bwMode="auto">
            <a:xfrm>
              <a:off x="5972" y="1410"/>
              <a:ext cx="32" cy="29"/>
            </a:xfrm>
            <a:custGeom>
              <a:avLst/>
              <a:gdLst>
                <a:gd name="T0" fmla="*/ 16 w 32"/>
                <a:gd name="T1" fmla="*/ 0 h 29"/>
                <a:gd name="T2" fmla="*/ 20 w 32"/>
                <a:gd name="T3" fmla="*/ 0 h 29"/>
                <a:gd name="T4" fmla="*/ 21 w 32"/>
                <a:gd name="T5" fmla="*/ 0 h 29"/>
                <a:gd name="T6" fmla="*/ 25 w 32"/>
                <a:gd name="T7" fmla="*/ 1 h 29"/>
                <a:gd name="T8" fmla="*/ 27 w 32"/>
                <a:gd name="T9" fmla="*/ 3 h 29"/>
                <a:gd name="T10" fmla="*/ 28 w 32"/>
                <a:gd name="T11" fmla="*/ 5 h 29"/>
                <a:gd name="T12" fmla="*/ 30 w 32"/>
                <a:gd name="T13" fmla="*/ 8 h 29"/>
                <a:gd name="T14" fmla="*/ 32 w 32"/>
                <a:gd name="T15" fmla="*/ 12 h 29"/>
                <a:gd name="T16" fmla="*/ 32 w 32"/>
                <a:gd name="T17" fmla="*/ 14 h 29"/>
                <a:gd name="T18" fmla="*/ 32 w 32"/>
                <a:gd name="T19" fmla="*/ 17 h 29"/>
                <a:gd name="T20" fmla="*/ 30 w 32"/>
                <a:gd name="T21" fmla="*/ 21 h 29"/>
                <a:gd name="T22" fmla="*/ 28 w 32"/>
                <a:gd name="T23" fmla="*/ 22 h 29"/>
                <a:gd name="T24" fmla="*/ 27 w 32"/>
                <a:gd name="T25" fmla="*/ 26 h 29"/>
                <a:gd name="T26" fmla="*/ 25 w 32"/>
                <a:gd name="T27" fmla="*/ 28 h 29"/>
                <a:gd name="T28" fmla="*/ 21 w 32"/>
                <a:gd name="T29" fmla="*/ 29 h 29"/>
                <a:gd name="T30" fmla="*/ 20 w 32"/>
                <a:gd name="T31" fmla="*/ 29 h 29"/>
                <a:gd name="T32" fmla="*/ 16 w 32"/>
                <a:gd name="T33" fmla="*/ 29 h 29"/>
                <a:gd name="T34" fmla="*/ 13 w 32"/>
                <a:gd name="T35" fmla="*/ 29 h 29"/>
                <a:gd name="T36" fmla="*/ 11 w 32"/>
                <a:gd name="T37" fmla="*/ 29 h 29"/>
                <a:gd name="T38" fmla="*/ 7 w 32"/>
                <a:gd name="T39" fmla="*/ 28 h 29"/>
                <a:gd name="T40" fmla="*/ 6 w 32"/>
                <a:gd name="T41" fmla="*/ 26 h 29"/>
                <a:gd name="T42" fmla="*/ 4 w 32"/>
                <a:gd name="T43" fmla="*/ 22 h 29"/>
                <a:gd name="T44" fmla="*/ 2 w 32"/>
                <a:gd name="T45" fmla="*/ 21 h 29"/>
                <a:gd name="T46" fmla="*/ 0 w 32"/>
                <a:gd name="T47" fmla="*/ 17 h 29"/>
                <a:gd name="T48" fmla="*/ 0 w 32"/>
                <a:gd name="T49" fmla="*/ 14 h 29"/>
                <a:gd name="T50" fmla="*/ 0 w 32"/>
                <a:gd name="T51" fmla="*/ 12 h 29"/>
                <a:gd name="T52" fmla="*/ 2 w 32"/>
                <a:gd name="T53" fmla="*/ 8 h 29"/>
                <a:gd name="T54" fmla="*/ 4 w 32"/>
                <a:gd name="T55" fmla="*/ 5 h 29"/>
                <a:gd name="T56" fmla="*/ 6 w 32"/>
                <a:gd name="T57" fmla="*/ 3 h 29"/>
                <a:gd name="T58" fmla="*/ 7 w 32"/>
                <a:gd name="T59" fmla="*/ 1 h 29"/>
                <a:gd name="T60" fmla="*/ 11 w 32"/>
                <a:gd name="T61" fmla="*/ 0 h 29"/>
                <a:gd name="T62" fmla="*/ 13 w 32"/>
                <a:gd name="T63" fmla="*/ 0 h 29"/>
                <a:gd name="T64" fmla="*/ 16 w 32"/>
                <a:gd name="T6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29">
                  <a:moveTo>
                    <a:pt x="16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3733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2" name="Freeform 338"/>
            <p:cNvSpPr>
              <a:spLocks/>
            </p:cNvSpPr>
            <p:nvPr/>
          </p:nvSpPr>
          <p:spPr bwMode="auto">
            <a:xfrm>
              <a:off x="5972" y="1410"/>
              <a:ext cx="32" cy="29"/>
            </a:xfrm>
            <a:custGeom>
              <a:avLst/>
              <a:gdLst>
                <a:gd name="T0" fmla="*/ 16 w 32"/>
                <a:gd name="T1" fmla="*/ 0 h 29"/>
                <a:gd name="T2" fmla="*/ 20 w 32"/>
                <a:gd name="T3" fmla="*/ 0 h 29"/>
                <a:gd name="T4" fmla="*/ 21 w 32"/>
                <a:gd name="T5" fmla="*/ 0 h 29"/>
                <a:gd name="T6" fmla="*/ 25 w 32"/>
                <a:gd name="T7" fmla="*/ 1 h 29"/>
                <a:gd name="T8" fmla="*/ 27 w 32"/>
                <a:gd name="T9" fmla="*/ 3 h 29"/>
                <a:gd name="T10" fmla="*/ 28 w 32"/>
                <a:gd name="T11" fmla="*/ 5 h 29"/>
                <a:gd name="T12" fmla="*/ 30 w 32"/>
                <a:gd name="T13" fmla="*/ 8 h 29"/>
                <a:gd name="T14" fmla="*/ 32 w 32"/>
                <a:gd name="T15" fmla="*/ 12 h 29"/>
                <a:gd name="T16" fmla="*/ 32 w 32"/>
                <a:gd name="T17" fmla="*/ 14 h 29"/>
                <a:gd name="T18" fmla="*/ 32 w 32"/>
                <a:gd name="T19" fmla="*/ 17 h 29"/>
                <a:gd name="T20" fmla="*/ 30 w 32"/>
                <a:gd name="T21" fmla="*/ 21 h 29"/>
                <a:gd name="T22" fmla="*/ 28 w 32"/>
                <a:gd name="T23" fmla="*/ 22 h 29"/>
                <a:gd name="T24" fmla="*/ 27 w 32"/>
                <a:gd name="T25" fmla="*/ 26 h 29"/>
                <a:gd name="T26" fmla="*/ 25 w 32"/>
                <a:gd name="T27" fmla="*/ 28 h 29"/>
                <a:gd name="T28" fmla="*/ 21 w 32"/>
                <a:gd name="T29" fmla="*/ 29 h 29"/>
                <a:gd name="T30" fmla="*/ 20 w 32"/>
                <a:gd name="T31" fmla="*/ 29 h 29"/>
                <a:gd name="T32" fmla="*/ 16 w 32"/>
                <a:gd name="T33" fmla="*/ 29 h 29"/>
                <a:gd name="T34" fmla="*/ 13 w 32"/>
                <a:gd name="T35" fmla="*/ 29 h 29"/>
                <a:gd name="T36" fmla="*/ 11 w 32"/>
                <a:gd name="T37" fmla="*/ 29 h 29"/>
                <a:gd name="T38" fmla="*/ 7 w 32"/>
                <a:gd name="T39" fmla="*/ 28 h 29"/>
                <a:gd name="T40" fmla="*/ 6 w 32"/>
                <a:gd name="T41" fmla="*/ 26 h 29"/>
                <a:gd name="T42" fmla="*/ 4 w 32"/>
                <a:gd name="T43" fmla="*/ 22 h 29"/>
                <a:gd name="T44" fmla="*/ 2 w 32"/>
                <a:gd name="T45" fmla="*/ 21 h 29"/>
                <a:gd name="T46" fmla="*/ 0 w 32"/>
                <a:gd name="T47" fmla="*/ 17 h 29"/>
                <a:gd name="T48" fmla="*/ 0 w 32"/>
                <a:gd name="T49" fmla="*/ 14 h 29"/>
                <a:gd name="T50" fmla="*/ 0 w 32"/>
                <a:gd name="T51" fmla="*/ 12 h 29"/>
                <a:gd name="T52" fmla="*/ 2 w 32"/>
                <a:gd name="T53" fmla="*/ 8 h 29"/>
                <a:gd name="T54" fmla="*/ 4 w 32"/>
                <a:gd name="T55" fmla="*/ 5 h 29"/>
                <a:gd name="T56" fmla="*/ 6 w 32"/>
                <a:gd name="T57" fmla="*/ 3 h 29"/>
                <a:gd name="T58" fmla="*/ 7 w 32"/>
                <a:gd name="T59" fmla="*/ 1 h 29"/>
                <a:gd name="T60" fmla="*/ 11 w 32"/>
                <a:gd name="T61" fmla="*/ 0 h 29"/>
                <a:gd name="T62" fmla="*/ 13 w 32"/>
                <a:gd name="T63" fmla="*/ 0 h 29"/>
                <a:gd name="T64" fmla="*/ 16 w 32"/>
                <a:gd name="T6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29">
                  <a:moveTo>
                    <a:pt x="16" y="0"/>
                  </a:moveTo>
                  <a:lnTo>
                    <a:pt x="20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27" y="3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7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7" y="26"/>
                  </a:lnTo>
                  <a:lnTo>
                    <a:pt x="25" y="28"/>
                  </a:lnTo>
                  <a:lnTo>
                    <a:pt x="21" y="29"/>
                  </a:lnTo>
                  <a:lnTo>
                    <a:pt x="20" y="29"/>
                  </a:lnTo>
                  <a:lnTo>
                    <a:pt x="16" y="29"/>
                  </a:lnTo>
                  <a:lnTo>
                    <a:pt x="13" y="29"/>
                  </a:lnTo>
                  <a:lnTo>
                    <a:pt x="11" y="29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4" y="22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3" name="Freeform 339"/>
            <p:cNvSpPr>
              <a:spLocks/>
            </p:cNvSpPr>
            <p:nvPr/>
          </p:nvSpPr>
          <p:spPr bwMode="auto">
            <a:xfrm>
              <a:off x="5820" y="1606"/>
              <a:ext cx="3" cy="4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2 h 4"/>
                <a:gd name="T4" fmla="*/ 0 w 3"/>
                <a:gd name="T5" fmla="*/ 2 h 4"/>
                <a:gd name="T6" fmla="*/ 0 w 3"/>
                <a:gd name="T7" fmla="*/ 4 h 4"/>
                <a:gd name="T8" fmla="*/ 2 w 3"/>
                <a:gd name="T9" fmla="*/ 4 h 4"/>
                <a:gd name="T10" fmla="*/ 2 w 3"/>
                <a:gd name="T11" fmla="*/ 4 h 4"/>
                <a:gd name="T12" fmla="*/ 2 w 3"/>
                <a:gd name="T13" fmla="*/ 4 h 4"/>
                <a:gd name="T14" fmla="*/ 3 w 3"/>
                <a:gd name="T15" fmla="*/ 4 h 4"/>
                <a:gd name="T16" fmla="*/ 3 w 3"/>
                <a:gd name="T17" fmla="*/ 4 h 4"/>
                <a:gd name="T18" fmla="*/ 2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4" name="Freeform 340"/>
            <p:cNvSpPr>
              <a:spLocks/>
            </p:cNvSpPr>
            <p:nvPr/>
          </p:nvSpPr>
          <p:spPr bwMode="auto">
            <a:xfrm>
              <a:off x="5822" y="1422"/>
              <a:ext cx="173" cy="188"/>
            </a:xfrm>
            <a:custGeom>
              <a:avLst/>
              <a:gdLst>
                <a:gd name="T0" fmla="*/ 171 w 173"/>
                <a:gd name="T1" fmla="*/ 0 h 188"/>
                <a:gd name="T2" fmla="*/ 170 w 173"/>
                <a:gd name="T3" fmla="*/ 0 h 188"/>
                <a:gd name="T4" fmla="*/ 0 w 173"/>
                <a:gd name="T5" fmla="*/ 184 h 188"/>
                <a:gd name="T6" fmla="*/ 1 w 173"/>
                <a:gd name="T7" fmla="*/ 188 h 188"/>
                <a:gd name="T8" fmla="*/ 173 w 173"/>
                <a:gd name="T9" fmla="*/ 2 h 188"/>
                <a:gd name="T10" fmla="*/ 171 w 173"/>
                <a:gd name="T11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88">
                  <a:moveTo>
                    <a:pt x="171" y="0"/>
                  </a:moveTo>
                  <a:lnTo>
                    <a:pt x="170" y="0"/>
                  </a:lnTo>
                  <a:lnTo>
                    <a:pt x="0" y="184"/>
                  </a:lnTo>
                  <a:lnTo>
                    <a:pt x="1" y="188"/>
                  </a:lnTo>
                  <a:lnTo>
                    <a:pt x="173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5" name="Freeform 341"/>
            <p:cNvSpPr>
              <a:spLocks/>
            </p:cNvSpPr>
            <p:nvPr/>
          </p:nvSpPr>
          <p:spPr bwMode="auto">
            <a:xfrm>
              <a:off x="5992" y="1420"/>
              <a:ext cx="3" cy="4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3 w 3"/>
                <a:gd name="T5" fmla="*/ 2 h 4"/>
                <a:gd name="T6" fmla="*/ 3 w 3"/>
                <a:gd name="T7" fmla="*/ 2 h 4"/>
                <a:gd name="T8" fmla="*/ 3 w 3"/>
                <a:gd name="T9" fmla="*/ 0 h 4"/>
                <a:gd name="T10" fmla="*/ 1 w 3"/>
                <a:gd name="T11" fmla="*/ 0 h 4"/>
                <a:gd name="T12" fmla="*/ 1 w 3"/>
                <a:gd name="T13" fmla="*/ 0 h 4"/>
                <a:gd name="T14" fmla="*/ 0 w 3"/>
                <a:gd name="T15" fmla="*/ 0 h 4"/>
                <a:gd name="T16" fmla="*/ 0 w 3"/>
                <a:gd name="T17" fmla="*/ 2 h 4"/>
                <a:gd name="T18" fmla="*/ 3 w 3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6" name="Freeform 342"/>
            <p:cNvSpPr>
              <a:spLocks/>
            </p:cNvSpPr>
            <p:nvPr/>
          </p:nvSpPr>
          <p:spPr bwMode="auto">
            <a:xfrm>
              <a:off x="5832" y="1397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0 w 4"/>
                <a:gd name="T9" fmla="*/ 2 h 4"/>
                <a:gd name="T10" fmla="*/ 2 w 4"/>
                <a:gd name="T11" fmla="*/ 4 h 4"/>
                <a:gd name="T12" fmla="*/ 2 w 4"/>
                <a:gd name="T13" fmla="*/ 4 h 4"/>
                <a:gd name="T14" fmla="*/ 2 w 4"/>
                <a:gd name="T15" fmla="*/ 4 h 4"/>
                <a:gd name="T16" fmla="*/ 4 w 4"/>
                <a:gd name="T17" fmla="*/ 2 h 4"/>
                <a:gd name="T18" fmla="*/ 0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7" name="Freeform 343"/>
            <p:cNvSpPr>
              <a:spLocks/>
            </p:cNvSpPr>
            <p:nvPr/>
          </p:nvSpPr>
          <p:spPr bwMode="auto">
            <a:xfrm>
              <a:off x="5832" y="1210"/>
              <a:ext cx="175" cy="189"/>
            </a:xfrm>
            <a:custGeom>
              <a:avLst/>
              <a:gdLst>
                <a:gd name="T0" fmla="*/ 172 w 175"/>
                <a:gd name="T1" fmla="*/ 3 h 189"/>
                <a:gd name="T2" fmla="*/ 172 w 175"/>
                <a:gd name="T3" fmla="*/ 1 h 189"/>
                <a:gd name="T4" fmla="*/ 0 w 175"/>
                <a:gd name="T5" fmla="*/ 187 h 189"/>
                <a:gd name="T6" fmla="*/ 4 w 175"/>
                <a:gd name="T7" fmla="*/ 189 h 189"/>
                <a:gd name="T8" fmla="*/ 174 w 175"/>
                <a:gd name="T9" fmla="*/ 3 h 189"/>
                <a:gd name="T10" fmla="*/ 174 w 175"/>
                <a:gd name="T11" fmla="*/ 1 h 189"/>
                <a:gd name="T12" fmla="*/ 174 w 175"/>
                <a:gd name="T13" fmla="*/ 3 h 189"/>
                <a:gd name="T14" fmla="*/ 175 w 175"/>
                <a:gd name="T15" fmla="*/ 3 h 189"/>
                <a:gd name="T16" fmla="*/ 175 w 175"/>
                <a:gd name="T17" fmla="*/ 1 h 189"/>
                <a:gd name="T18" fmla="*/ 174 w 175"/>
                <a:gd name="T19" fmla="*/ 1 h 189"/>
                <a:gd name="T20" fmla="*/ 174 w 175"/>
                <a:gd name="T21" fmla="*/ 1 h 189"/>
                <a:gd name="T22" fmla="*/ 174 w 175"/>
                <a:gd name="T23" fmla="*/ 0 h 189"/>
                <a:gd name="T24" fmla="*/ 172 w 175"/>
                <a:gd name="T25" fmla="*/ 0 h 189"/>
                <a:gd name="T26" fmla="*/ 172 w 175"/>
                <a:gd name="T27" fmla="*/ 0 h 189"/>
                <a:gd name="T28" fmla="*/ 172 w 175"/>
                <a:gd name="T29" fmla="*/ 1 h 189"/>
                <a:gd name="T30" fmla="*/ 172 w 175"/>
                <a:gd name="T31" fmla="*/ 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5" h="189">
                  <a:moveTo>
                    <a:pt x="172" y="3"/>
                  </a:moveTo>
                  <a:lnTo>
                    <a:pt x="172" y="1"/>
                  </a:lnTo>
                  <a:lnTo>
                    <a:pt x="0" y="187"/>
                  </a:lnTo>
                  <a:lnTo>
                    <a:pt x="4" y="189"/>
                  </a:lnTo>
                  <a:lnTo>
                    <a:pt x="174" y="3"/>
                  </a:lnTo>
                  <a:lnTo>
                    <a:pt x="174" y="1"/>
                  </a:lnTo>
                  <a:lnTo>
                    <a:pt x="174" y="3"/>
                  </a:lnTo>
                  <a:lnTo>
                    <a:pt x="175" y="3"/>
                  </a:lnTo>
                  <a:lnTo>
                    <a:pt x="175" y="1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72" y="1"/>
                  </a:lnTo>
                  <a:lnTo>
                    <a:pt x="172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8" name="Freeform 344"/>
            <p:cNvSpPr>
              <a:spLocks/>
            </p:cNvSpPr>
            <p:nvPr/>
          </p:nvSpPr>
          <p:spPr bwMode="auto">
            <a:xfrm>
              <a:off x="5974" y="1178"/>
              <a:ext cx="32" cy="35"/>
            </a:xfrm>
            <a:custGeom>
              <a:avLst/>
              <a:gdLst>
                <a:gd name="T0" fmla="*/ 4 w 32"/>
                <a:gd name="T1" fmla="*/ 0 h 35"/>
                <a:gd name="T2" fmla="*/ 0 w 32"/>
                <a:gd name="T3" fmla="*/ 2 h 35"/>
                <a:gd name="T4" fmla="*/ 30 w 32"/>
                <a:gd name="T5" fmla="*/ 35 h 35"/>
                <a:gd name="T6" fmla="*/ 32 w 32"/>
                <a:gd name="T7" fmla="*/ 33 h 35"/>
                <a:gd name="T8" fmla="*/ 4 w 32"/>
                <a:gd name="T9" fmla="*/ 0 h 35"/>
                <a:gd name="T10" fmla="*/ 0 w 32"/>
                <a:gd name="T11" fmla="*/ 2 h 35"/>
                <a:gd name="T12" fmla="*/ 4 w 32"/>
                <a:gd name="T13" fmla="*/ 0 h 35"/>
                <a:gd name="T14" fmla="*/ 2 w 32"/>
                <a:gd name="T15" fmla="*/ 0 h 35"/>
                <a:gd name="T16" fmla="*/ 2 w 32"/>
                <a:gd name="T17" fmla="*/ 0 h 35"/>
                <a:gd name="T18" fmla="*/ 0 w 32"/>
                <a:gd name="T19" fmla="*/ 0 h 35"/>
                <a:gd name="T20" fmla="*/ 0 w 32"/>
                <a:gd name="T21" fmla="*/ 0 h 35"/>
                <a:gd name="T22" fmla="*/ 0 w 32"/>
                <a:gd name="T23" fmla="*/ 0 h 35"/>
                <a:gd name="T24" fmla="*/ 0 w 32"/>
                <a:gd name="T25" fmla="*/ 2 h 35"/>
                <a:gd name="T26" fmla="*/ 0 w 32"/>
                <a:gd name="T27" fmla="*/ 2 h 35"/>
                <a:gd name="T28" fmla="*/ 0 w 32"/>
                <a:gd name="T29" fmla="*/ 2 h 35"/>
                <a:gd name="T30" fmla="*/ 4 w 32"/>
                <a:gd name="T3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35">
                  <a:moveTo>
                    <a:pt x="4" y="0"/>
                  </a:moveTo>
                  <a:lnTo>
                    <a:pt x="0" y="2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4" y="0"/>
                  </a:lnTo>
                  <a:lnTo>
                    <a:pt x="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9" name="Freeform 345"/>
            <p:cNvSpPr>
              <a:spLocks/>
            </p:cNvSpPr>
            <p:nvPr/>
          </p:nvSpPr>
          <p:spPr bwMode="auto">
            <a:xfrm>
              <a:off x="5974" y="1178"/>
              <a:ext cx="63" cy="68"/>
            </a:xfrm>
            <a:custGeom>
              <a:avLst/>
              <a:gdLst>
                <a:gd name="T0" fmla="*/ 62 w 63"/>
                <a:gd name="T1" fmla="*/ 68 h 68"/>
                <a:gd name="T2" fmla="*/ 63 w 63"/>
                <a:gd name="T3" fmla="*/ 67 h 68"/>
                <a:gd name="T4" fmla="*/ 4 w 63"/>
                <a:gd name="T5" fmla="*/ 0 h 68"/>
                <a:gd name="T6" fmla="*/ 0 w 63"/>
                <a:gd name="T7" fmla="*/ 2 h 68"/>
                <a:gd name="T8" fmla="*/ 60 w 63"/>
                <a:gd name="T9" fmla="*/ 68 h 68"/>
                <a:gd name="T10" fmla="*/ 62 w 63"/>
                <a:gd name="T1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8">
                  <a:moveTo>
                    <a:pt x="62" y="68"/>
                  </a:moveTo>
                  <a:lnTo>
                    <a:pt x="63" y="67"/>
                  </a:lnTo>
                  <a:lnTo>
                    <a:pt x="4" y="0"/>
                  </a:lnTo>
                  <a:lnTo>
                    <a:pt x="0" y="2"/>
                  </a:lnTo>
                  <a:lnTo>
                    <a:pt x="60" y="68"/>
                  </a:lnTo>
                  <a:lnTo>
                    <a:pt x="62" y="68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50" name="Freeform 346"/>
            <p:cNvSpPr>
              <a:spLocks/>
            </p:cNvSpPr>
            <p:nvPr/>
          </p:nvSpPr>
          <p:spPr bwMode="auto">
            <a:xfrm>
              <a:off x="6034" y="1245"/>
              <a:ext cx="3" cy="3"/>
            </a:xfrm>
            <a:custGeom>
              <a:avLst/>
              <a:gdLst>
                <a:gd name="T0" fmla="*/ 0 w 3"/>
                <a:gd name="T1" fmla="*/ 1 h 3"/>
                <a:gd name="T2" fmla="*/ 2 w 3"/>
                <a:gd name="T3" fmla="*/ 3 h 3"/>
                <a:gd name="T4" fmla="*/ 2 w 3"/>
                <a:gd name="T5" fmla="*/ 3 h 3"/>
                <a:gd name="T6" fmla="*/ 2 w 3"/>
                <a:gd name="T7" fmla="*/ 3 h 3"/>
                <a:gd name="T8" fmla="*/ 3 w 3"/>
                <a:gd name="T9" fmla="*/ 1 h 3"/>
                <a:gd name="T10" fmla="*/ 3 w 3"/>
                <a:gd name="T11" fmla="*/ 1 h 3"/>
                <a:gd name="T12" fmla="*/ 3 w 3"/>
                <a:gd name="T13" fmla="*/ 1 h 3"/>
                <a:gd name="T14" fmla="*/ 3 w 3"/>
                <a:gd name="T15" fmla="*/ 0 h 3"/>
                <a:gd name="T16" fmla="*/ 3 w 3"/>
                <a:gd name="T17" fmla="*/ 0 h 3"/>
                <a:gd name="T18" fmla="*/ 0 w 3"/>
                <a:gd name="T1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</p:grp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C13A60C-4084-3448-889C-653F25F05E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29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0CC30D-C112-50CD-D1A1-D2A31A38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0" dirty="0">
                <a:solidFill>
                  <a:srgbClr val="313130"/>
                </a:solidFill>
              </a:rPr>
              <a:t>Ladeinfrastruktur</a:t>
            </a:r>
            <a:br>
              <a:rPr lang="de-DE" kern="0" dirty="0">
                <a:solidFill>
                  <a:srgbClr val="313130"/>
                </a:solidFill>
              </a:rPr>
            </a:br>
            <a:r>
              <a:rPr lang="de-DE" sz="2000" b="0" kern="0" dirty="0">
                <a:solidFill>
                  <a:srgbClr val="313130"/>
                </a:solidFill>
              </a:rPr>
              <a:t>Messung des Isolationswiderstands</a:t>
            </a:r>
            <a:endParaRPr lang="de-DE" sz="2000" dirty="0"/>
          </a:p>
        </p:txBody>
      </p:sp>
      <p:sp>
        <p:nvSpPr>
          <p:cNvPr id="4" name="Titel 9">
            <a:extLst>
              <a:ext uri="{FF2B5EF4-FFF2-40B4-BE49-F238E27FC236}">
                <a16:creationId xmlns:a16="http://schemas.microsoft.com/office/drawing/2014/main" id="{1108D065-9351-CF8D-ED16-BFA774912D31}"/>
              </a:ext>
            </a:extLst>
          </p:cNvPr>
          <p:cNvSpPr txBox="1">
            <a:spLocks/>
          </p:cNvSpPr>
          <p:nvPr/>
        </p:nvSpPr>
        <p:spPr>
          <a:xfrm>
            <a:off x="3408832" y="1780804"/>
            <a:ext cx="4174184" cy="421555"/>
          </a:xfrm>
          <a:prstGeom prst="rect">
            <a:avLst/>
          </a:prstGeom>
        </p:spPr>
        <p:txBody>
          <a:bodyPr vert="horz" lIns="104306" tIns="52153" rIns="104306" bIns="52153" anchor="ctr"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/>
            <a:r>
              <a:rPr lang="de-DE" sz="2200" dirty="0">
                <a:solidFill>
                  <a:schemeClr val="tx1"/>
                </a:solidFill>
              </a:rPr>
              <a:t>Mindestwerte Isolationswiderstand</a:t>
            </a:r>
            <a:endParaRPr lang="de-DE" sz="1800" dirty="0">
              <a:solidFill>
                <a:srgbClr val="95C02A"/>
              </a:solidFill>
            </a:endParaRPr>
          </a:p>
        </p:txBody>
      </p:sp>
      <p:graphicFrame>
        <p:nvGraphicFramePr>
          <p:cNvPr id="5" name="Group 111">
            <a:extLst>
              <a:ext uri="{FF2B5EF4-FFF2-40B4-BE49-F238E27FC236}">
                <a16:creationId xmlns:a16="http://schemas.microsoft.com/office/drawing/2014/main" id="{61D769B6-6485-0B3D-68FA-F20CAC9DD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353610"/>
              </p:ext>
            </p:extLst>
          </p:nvPr>
        </p:nvGraphicFramePr>
        <p:xfrm>
          <a:off x="4023956" y="4454985"/>
          <a:ext cx="4665182" cy="1236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65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Betriebs-spannung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SELV/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PELV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500V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500V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spannung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V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500V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V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8756" marR="98756" marT="50408" marB="5040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AutoShape 108">
            <a:extLst>
              <a:ext uri="{FF2B5EF4-FFF2-40B4-BE49-F238E27FC236}">
                <a16:creationId xmlns:a16="http://schemas.microsoft.com/office/drawing/2014/main" id="{92DBCBFE-846D-A5FA-C65B-26A47324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921" y="5328380"/>
            <a:ext cx="3032969" cy="1666278"/>
          </a:xfrm>
          <a:prstGeom prst="wedgeRoundRectCallout">
            <a:avLst>
              <a:gd name="adj1" fmla="val 73741"/>
              <a:gd name="adj2" fmla="val -521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9596" tIns="49798" rIns="99596" bIns="49798"/>
          <a:lstStyle/>
          <a:p>
            <a:pPr eaLnBrk="1" hangingPunct="1">
              <a:lnSpc>
                <a:spcPct val="100000"/>
              </a:lnSpc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Bei nicht abtrennbaren Überspannungsableitern darf die Messgleichspannung für den betrachteten Stromkreis auf 250 V herabgesetzt werden!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362259C-69E7-A817-3149-8ADF063EAED7}"/>
              </a:ext>
            </a:extLst>
          </p:cNvPr>
          <p:cNvSpPr/>
          <p:nvPr/>
        </p:nvSpPr>
        <p:spPr>
          <a:xfrm>
            <a:off x="3934306" y="6102013"/>
            <a:ext cx="6336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ACHTUNG: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Isolationswiderstandsmessung an RCD Typ B und EV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24F739F7-28DF-4B0B-90B6-8A04846AEC6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28774" y="2232882"/>
            <a:ext cx="7489825" cy="4464050"/>
            <a:chOff x="962" y="1109"/>
            <a:chExt cx="4718" cy="2812"/>
          </a:xfrm>
        </p:grpSpPr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9AF30BE-72EB-21C8-F0F6-C50ED750A76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62" y="1109"/>
              <a:ext cx="4718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grpSp>
          <p:nvGrpSpPr>
            <p:cNvPr id="10" name="Group 205">
              <a:extLst>
                <a:ext uri="{FF2B5EF4-FFF2-40B4-BE49-F238E27FC236}">
                  <a16:creationId xmlns:a16="http://schemas.microsoft.com/office/drawing/2014/main" id="{9F7D6DE7-871B-2544-4109-344941E14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2" y="1109"/>
              <a:ext cx="4445" cy="932"/>
              <a:chOff x="962" y="1109"/>
              <a:chExt cx="4445" cy="932"/>
            </a:xfrm>
          </p:grpSpPr>
          <p:sp>
            <p:nvSpPr>
              <p:cNvPr id="196" name="Rectangle 8">
                <a:extLst>
                  <a:ext uri="{FF2B5EF4-FFF2-40B4-BE49-F238E27FC236}">
                    <a16:creationId xmlns:a16="http://schemas.microsoft.com/office/drawing/2014/main" id="{1A6658D4-1444-5462-FD8E-104E544EE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0" y="1134"/>
                <a:ext cx="138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Wiederholungsprüfung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Rectangle 9">
                <a:extLst>
                  <a:ext uri="{FF2B5EF4-FFF2-40B4-BE49-F238E27FC236}">
                    <a16:creationId xmlns:a16="http://schemas.microsoft.com/office/drawing/2014/main" id="{833DC283-573E-A81F-2261-4085FC69E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134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8" name="Rectangle 11">
                <a:extLst>
                  <a:ext uri="{FF2B5EF4-FFF2-40B4-BE49-F238E27FC236}">
                    <a16:creationId xmlns:a16="http://schemas.microsoft.com/office/drawing/2014/main" id="{FB66A424-F264-252F-B4B8-EDB77C5EED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1281"/>
                <a:ext cx="114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VDE 0105-100/ A1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2">
                <a:extLst>
                  <a:ext uri="{FF2B5EF4-FFF2-40B4-BE49-F238E27FC236}">
                    <a16:creationId xmlns:a16="http://schemas.microsoft.com/office/drawing/2014/main" id="{C25BD05D-0E0A-272E-2129-661AC9C160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5" y="128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14">
                <a:extLst>
                  <a:ext uri="{FF2B5EF4-FFF2-40B4-BE49-F238E27FC236}">
                    <a16:creationId xmlns:a16="http://schemas.microsoft.com/office/drawing/2014/main" id="{C3207258-AA60-C9AD-6969-D055C3576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" y="1288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5">
                <a:extLst>
                  <a:ext uri="{FF2B5EF4-FFF2-40B4-BE49-F238E27FC236}">
                    <a16:creationId xmlns:a16="http://schemas.microsoft.com/office/drawing/2014/main" id="{D1C7D588-FE17-AC11-DA4D-E9C30DF77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109"/>
                <a:ext cx="20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3" name="Line 16">
                <a:extLst>
                  <a:ext uri="{FF2B5EF4-FFF2-40B4-BE49-F238E27FC236}">
                    <a16:creationId xmlns:a16="http://schemas.microsoft.com/office/drawing/2014/main" id="{44B16FEE-3FB8-8795-E839-BED23B6D77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109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4" name="Rectangle 17">
                <a:extLst>
                  <a:ext uri="{FF2B5EF4-FFF2-40B4-BE49-F238E27FC236}">
                    <a16:creationId xmlns:a16="http://schemas.microsoft.com/office/drawing/2014/main" id="{8B5A0B81-6D02-68AB-E718-E34C2EAF6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109"/>
                <a:ext cx="20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5" name="Line 18">
                <a:extLst>
                  <a:ext uri="{FF2B5EF4-FFF2-40B4-BE49-F238E27FC236}">
                    <a16:creationId xmlns:a16="http://schemas.microsoft.com/office/drawing/2014/main" id="{AB732085-6225-F89C-9722-077CC5EBF0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1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6" name="Line 19">
                <a:extLst>
                  <a:ext uri="{FF2B5EF4-FFF2-40B4-BE49-F238E27FC236}">
                    <a16:creationId xmlns:a16="http://schemas.microsoft.com/office/drawing/2014/main" id="{B7E0E80D-87FC-CDC0-48B6-6CD63B9D6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109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7" name="Rectangle 20">
                <a:extLst>
                  <a:ext uri="{FF2B5EF4-FFF2-40B4-BE49-F238E27FC236}">
                    <a16:creationId xmlns:a16="http://schemas.microsoft.com/office/drawing/2014/main" id="{BACD018E-AB0B-2B97-BBDD-719327F67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1109"/>
                <a:ext cx="971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8" name="Line 21">
                <a:extLst>
                  <a:ext uri="{FF2B5EF4-FFF2-40B4-BE49-F238E27FC236}">
                    <a16:creationId xmlns:a16="http://schemas.microsoft.com/office/drawing/2014/main" id="{E3DAF35B-F0C3-0FC4-8568-FD77DB3631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" y="1109"/>
                <a:ext cx="9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09" name="Rectangle 23">
                <a:extLst>
                  <a:ext uri="{FF2B5EF4-FFF2-40B4-BE49-F238E27FC236}">
                    <a16:creationId xmlns:a16="http://schemas.microsoft.com/office/drawing/2014/main" id="{CB6E2B62-E8DA-AA5A-61A8-8BE8EFF09D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130"/>
                <a:ext cx="20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0" name="Line 24">
                <a:extLst>
                  <a:ext uri="{FF2B5EF4-FFF2-40B4-BE49-F238E27FC236}">
                    <a16:creationId xmlns:a16="http://schemas.microsoft.com/office/drawing/2014/main" id="{5977B546-4399-6B3D-D578-D843B5D6E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13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1" name="Rectangle 25">
                <a:extLst>
                  <a:ext uri="{FF2B5EF4-FFF2-40B4-BE49-F238E27FC236}">
                    <a16:creationId xmlns:a16="http://schemas.microsoft.com/office/drawing/2014/main" id="{C26AEF63-684C-875B-D083-8BF31DD9E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109"/>
                <a:ext cx="20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2" name="Line 26">
                <a:extLst>
                  <a:ext uri="{FF2B5EF4-FFF2-40B4-BE49-F238E27FC236}">
                    <a16:creationId xmlns:a16="http://schemas.microsoft.com/office/drawing/2014/main" id="{AFB69CF4-EDF9-C4A9-6460-BE8A414A8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1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3" name="Line 27">
                <a:extLst>
                  <a:ext uri="{FF2B5EF4-FFF2-40B4-BE49-F238E27FC236}">
                    <a16:creationId xmlns:a16="http://schemas.microsoft.com/office/drawing/2014/main" id="{D2BA31FC-2F20-AA2C-D42F-A7D95710B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109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4" name="Rectangle 28">
                <a:extLst>
                  <a:ext uri="{FF2B5EF4-FFF2-40B4-BE49-F238E27FC236}">
                    <a16:creationId xmlns:a16="http://schemas.microsoft.com/office/drawing/2014/main" id="{61A869D9-13A1-9638-9D37-1281AB961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109"/>
                <a:ext cx="773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5" name="Line 29">
                <a:extLst>
                  <a:ext uri="{FF2B5EF4-FFF2-40B4-BE49-F238E27FC236}">
                    <a16:creationId xmlns:a16="http://schemas.microsoft.com/office/drawing/2014/main" id="{939C7176-C6CD-8392-4D31-E0EA52A3E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109"/>
                <a:ext cx="7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6" name="Rectangle 31">
                <a:extLst>
                  <a:ext uri="{FF2B5EF4-FFF2-40B4-BE49-F238E27FC236}">
                    <a16:creationId xmlns:a16="http://schemas.microsoft.com/office/drawing/2014/main" id="{F0454471-9377-ED34-6628-F6B52CEDF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130"/>
                <a:ext cx="20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7" name="Line 32">
                <a:extLst>
                  <a:ext uri="{FF2B5EF4-FFF2-40B4-BE49-F238E27FC236}">
                    <a16:creationId xmlns:a16="http://schemas.microsoft.com/office/drawing/2014/main" id="{0AB8BDA6-AA73-427E-AD07-60614CA6F5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130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8" name="Rectangle 33">
                <a:extLst>
                  <a:ext uri="{FF2B5EF4-FFF2-40B4-BE49-F238E27FC236}">
                    <a16:creationId xmlns:a16="http://schemas.microsoft.com/office/drawing/2014/main" id="{42C2FF83-FED5-8A5E-AA4C-737E67CDA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109"/>
                <a:ext cx="20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9" name="Line 34">
                <a:extLst>
                  <a:ext uri="{FF2B5EF4-FFF2-40B4-BE49-F238E27FC236}">
                    <a16:creationId xmlns:a16="http://schemas.microsoft.com/office/drawing/2014/main" id="{A17798CB-E3C9-74E7-5F94-6DBA9B0496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1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0" name="Line 35">
                <a:extLst>
                  <a:ext uri="{FF2B5EF4-FFF2-40B4-BE49-F238E27FC236}">
                    <a16:creationId xmlns:a16="http://schemas.microsoft.com/office/drawing/2014/main" id="{D024FD22-BCA4-A05D-9C8C-59BB326D9E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109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1" name="Rectangle 36">
                <a:extLst>
                  <a:ext uri="{FF2B5EF4-FFF2-40B4-BE49-F238E27FC236}">
                    <a16:creationId xmlns:a16="http://schemas.microsoft.com/office/drawing/2014/main" id="{EC77A049-B579-732E-1459-1995F919B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1109"/>
                <a:ext cx="2621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2" name="Line 37">
                <a:extLst>
                  <a:ext uri="{FF2B5EF4-FFF2-40B4-BE49-F238E27FC236}">
                    <a16:creationId xmlns:a16="http://schemas.microsoft.com/office/drawing/2014/main" id="{82C8BBC7-E7E3-A7B4-2345-EB4FAA062A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6" y="1109"/>
                <a:ext cx="26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3" name="Rectangle 39">
                <a:extLst>
                  <a:ext uri="{FF2B5EF4-FFF2-40B4-BE49-F238E27FC236}">
                    <a16:creationId xmlns:a16="http://schemas.microsoft.com/office/drawing/2014/main" id="{6B5B1F85-0910-2647-1965-D5E7EA0E4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109"/>
                <a:ext cx="20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4" name="Line 40">
                <a:extLst>
                  <a:ext uri="{FF2B5EF4-FFF2-40B4-BE49-F238E27FC236}">
                    <a16:creationId xmlns:a16="http://schemas.microsoft.com/office/drawing/2014/main" id="{3806664A-CB53-BFC4-9B63-D582A7A2EC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1109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5" name="Rectangle 41">
                <a:extLst>
                  <a:ext uri="{FF2B5EF4-FFF2-40B4-BE49-F238E27FC236}">
                    <a16:creationId xmlns:a16="http://schemas.microsoft.com/office/drawing/2014/main" id="{949DFEFB-02E0-EE47-2691-0F4F863D9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109"/>
                <a:ext cx="20" cy="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6" name="Line 42">
                <a:extLst>
                  <a:ext uri="{FF2B5EF4-FFF2-40B4-BE49-F238E27FC236}">
                    <a16:creationId xmlns:a16="http://schemas.microsoft.com/office/drawing/2014/main" id="{3A75CC68-2407-D446-385F-4B6BA35C4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1109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7" name="Line 43">
                <a:extLst>
                  <a:ext uri="{FF2B5EF4-FFF2-40B4-BE49-F238E27FC236}">
                    <a16:creationId xmlns:a16="http://schemas.microsoft.com/office/drawing/2014/main" id="{8011789A-9A4C-E820-5FE7-662A3DD01B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1109"/>
                <a:ext cx="0" cy="2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8" name="Rectangle 44">
                <a:extLst>
                  <a:ext uri="{FF2B5EF4-FFF2-40B4-BE49-F238E27FC236}">
                    <a16:creationId xmlns:a16="http://schemas.microsoft.com/office/drawing/2014/main" id="{6FE4C4EF-77E0-1912-26DB-F2107AB6CA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131"/>
                <a:ext cx="20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9" name="Line 45">
                <a:extLst>
                  <a:ext uri="{FF2B5EF4-FFF2-40B4-BE49-F238E27FC236}">
                    <a16:creationId xmlns:a16="http://schemas.microsoft.com/office/drawing/2014/main" id="{05B04986-3263-B2EB-EFCC-3C902165B3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131"/>
                <a:ext cx="0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0" name="Rectangle 46">
                <a:extLst>
                  <a:ext uri="{FF2B5EF4-FFF2-40B4-BE49-F238E27FC236}">
                    <a16:creationId xmlns:a16="http://schemas.microsoft.com/office/drawing/2014/main" id="{D183398F-429D-EA46-F9D6-E8C17B0D5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131"/>
                <a:ext cx="20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1" name="Line 47">
                <a:extLst>
                  <a:ext uri="{FF2B5EF4-FFF2-40B4-BE49-F238E27FC236}">
                    <a16:creationId xmlns:a16="http://schemas.microsoft.com/office/drawing/2014/main" id="{DD105AB4-52C4-0AB9-1E30-E4FDCA4BAC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131"/>
                <a:ext cx="0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2" name="Rectangle 48">
                <a:extLst>
                  <a:ext uri="{FF2B5EF4-FFF2-40B4-BE49-F238E27FC236}">
                    <a16:creationId xmlns:a16="http://schemas.microsoft.com/office/drawing/2014/main" id="{9EEA122C-3883-61E6-39E8-75E8DF252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131"/>
                <a:ext cx="20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3" name="Line 49">
                <a:extLst>
                  <a:ext uri="{FF2B5EF4-FFF2-40B4-BE49-F238E27FC236}">
                    <a16:creationId xmlns:a16="http://schemas.microsoft.com/office/drawing/2014/main" id="{03048127-8CCA-A308-7ABA-404898EBA0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131"/>
                <a:ext cx="0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4" name="Rectangle 50">
                <a:extLst>
                  <a:ext uri="{FF2B5EF4-FFF2-40B4-BE49-F238E27FC236}">
                    <a16:creationId xmlns:a16="http://schemas.microsoft.com/office/drawing/2014/main" id="{284936BE-FFF4-85E6-DF93-39BFEE1DC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131"/>
                <a:ext cx="20" cy="30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5" name="Line 51">
                <a:extLst>
                  <a:ext uri="{FF2B5EF4-FFF2-40B4-BE49-F238E27FC236}">
                    <a16:creationId xmlns:a16="http://schemas.microsoft.com/office/drawing/2014/main" id="{588B9627-DD0B-4212-EF60-F77E065A6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1131"/>
                <a:ext cx="0" cy="30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6" name="Rectangle 57">
                <a:extLst>
                  <a:ext uri="{FF2B5EF4-FFF2-40B4-BE49-F238E27FC236}">
                    <a16:creationId xmlns:a16="http://schemas.microsoft.com/office/drawing/2014/main" id="{AAFA532E-7D48-C442-F5E3-9CF1AF778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3" y="1470"/>
                <a:ext cx="109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ohne Verbraucher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Rectangle 58">
                <a:extLst>
                  <a:ext uri="{FF2B5EF4-FFF2-40B4-BE49-F238E27FC236}">
                    <a16:creationId xmlns:a16="http://schemas.microsoft.com/office/drawing/2014/main" id="{564B5405-1867-FF5B-F40B-BE2F99C59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9" y="1470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8" name="Rectangle 64">
                <a:extLst>
                  <a:ext uri="{FF2B5EF4-FFF2-40B4-BE49-F238E27FC236}">
                    <a16:creationId xmlns:a16="http://schemas.microsoft.com/office/drawing/2014/main" id="{734582A3-42A6-1FBE-2E84-55DC61BEA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1470"/>
                <a:ext cx="97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mit Verbraucher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65">
                <a:extLst>
                  <a:ext uri="{FF2B5EF4-FFF2-40B4-BE49-F238E27FC236}">
                    <a16:creationId xmlns:a16="http://schemas.microsoft.com/office/drawing/2014/main" id="{3E029B24-B4DB-59F4-DA02-0C90B7009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01" y="1470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Rectangle 66">
                <a:extLst>
                  <a:ext uri="{FF2B5EF4-FFF2-40B4-BE49-F238E27FC236}">
                    <a16:creationId xmlns:a16="http://schemas.microsoft.com/office/drawing/2014/main" id="{D59AA1A6-3865-7829-7933-17BE28E4B6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437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1" name="Line 67">
                <a:extLst>
                  <a:ext uri="{FF2B5EF4-FFF2-40B4-BE49-F238E27FC236}">
                    <a16:creationId xmlns:a16="http://schemas.microsoft.com/office/drawing/2014/main" id="{4E6994C0-ACCD-4531-943A-9BD51B3A1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43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2" name="Rectangle 68">
                <a:extLst>
                  <a:ext uri="{FF2B5EF4-FFF2-40B4-BE49-F238E27FC236}">
                    <a16:creationId xmlns:a16="http://schemas.microsoft.com/office/drawing/2014/main" id="{B8FCAAB8-57E1-C5A6-7656-52C808A1E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437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3" name="Line 69">
                <a:extLst>
                  <a:ext uri="{FF2B5EF4-FFF2-40B4-BE49-F238E27FC236}">
                    <a16:creationId xmlns:a16="http://schemas.microsoft.com/office/drawing/2014/main" id="{239F713E-6E92-B16D-DAAD-16BCB51196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43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4" name="Rectangle 70">
                <a:extLst>
                  <a:ext uri="{FF2B5EF4-FFF2-40B4-BE49-F238E27FC236}">
                    <a16:creationId xmlns:a16="http://schemas.microsoft.com/office/drawing/2014/main" id="{182EC02D-E4C6-0666-E392-9EE10748A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437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5" name="Line 71">
                <a:extLst>
                  <a:ext uri="{FF2B5EF4-FFF2-40B4-BE49-F238E27FC236}">
                    <a16:creationId xmlns:a16="http://schemas.microsoft.com/office/drawing/2014/main" id="{38CB1135-9DEE-76EC-0E46-114A315D8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43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6" name="Rectangle 72">
                <a:extLst>
                  <a:ext uri="{FF2B5EF4-FFF2-40B4-BE49-F238E27FC236}">
                    <a16:creationId xmlns:a16="http://schemas.microsoft.com/office/drawing/2014/main" id="{DC2BE60D-196D-A89D-9A81-10B23E9BC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1437"/>
                <a:ext cx="1304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7" name="Line 73">
                <a:extLst>
                  <a:ext uri="{FF2B5EF4-FFF2-40B4-BE49-F238E27FC236}">
                    <a16:creationId xmlns:a16="http://schemas.microsoft.com/office/drawing/2014/main" id="{D23CEA46-8CAB-4613-343C-D846F812F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6" y="1437"/>
                <a:ext cx="13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8" name="Rectangle 75">
                <a:extLst>
                  <a:ext uri="{FF2B5EF4-FFF2-40B4-BE49-F238E27FC236}">
                    <a16:creationId xmlns:a16="http://schemas.microsoft.com/office/drawing/2014/main" id="{027FA743-1FF9-9057-E009-416163055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1450"/>
                <a:ext cx="1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9" name="Line 76">
                <a:extLst>
                  <a:ext uri="{FF2B5EF4-FFF2-40B4-BE49-F238E27FC236}">
                    <a16:creationId xmlns:a16="http://schemas.microsoft.com/office/drawing/2014/main" id="{B1939B8A-CA30-C7B2-7CDD-B542C448C3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450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0" name="Rectangle 77">
                <a:extLst>
                  <a:ext uri="{FF2B5EF4-FFF2-40B4-BE49-F238E27FC236}">
                    <a16:creationId xmlns:a16="http://schemas.microsoft.com/office/drawing/2014/main" id="{12B6B0FF-9930-71A9-4F68-3B46B3D9C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1437"/>
                <a:ext cx="13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1" name="Line 78">
                <a:extLst>
                  <a:ext uri="{FF2B5EF4-FFF2-40B4-BE49-F238E27FC236}">
                    <a16:creationId xmlns:a16="http://schemas.microsoft.com/office/drawing/2014/main" id="{68800304-D207-C8FE-AE36-F651371A32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437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2" name="Line 79">
                <a:extLst>
                  <a:ext uri="{FF2B5EF4-FFF2-40B4-BE49-F238E27FC236}">
                    <a16:creationId xmlns:a16="http://schemas.microsoft.com/office/drawing/2014/main" id="{2F2606AA-09A5-1FEF-DB0D-219D087927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437"/>
                <a:ext cx="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3" name="Rectangle 80">
                <a:extLst>
                  <a:ext uri="{FF2B5EF4-FFF2-40B4-BE49-F238E27FC236}">
                    <a16:creationId xmlns:a16="http://schemas.microsoft.com/office/drawing/2014/main" id="{040EC6E2-734B-5F41-A128-47C41D34B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1437"/>
                <a:ext cx="1304" cy="1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4" name="Line 81">
                <a:extLst>
                  <a:ext uri="{FF2B5EF4-FFF2-40B4-BE49-F238E27FC236}">
                    <a16:creationId xmlns:a16="http://schemas.microsoft.com/office/drawing/2014/main" id="{0B1C6196-9416-691E-B223-043EA93FAB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" y="1437"/>
                <a:ext cx="130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5" name="Rectangle 83">
                <a:extLst>
                  <a:ext uri="{FF2B5EF4-FFF2-40B4-BE49-F238E27FC236}">
                    <a16:creationId xmlns:a16="http://schemas.microsoft.com/office/drawing/2014/main" id="{1ACA7282-D6AA-0502-B130-A2C8013BF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437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6" name="Line 84">
                <a:extLst>
                  <a:ext uri="{FF2B5EF4-FFF2-40B4-BE49-F238E27FC236}">
                    <a16:creationId xmlns:a16="http://schemas.microsoft.com/office/drawing/2014/main" id="{23AD2338-27EA-A283-2417-F0E11D2A1C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1437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7" name="Rectangle 85">
                <a:extLst>
                  <a:ext uri="{FF2B5EF4-FFF2-40B4-BE49-F238E27FC236}">
                    <a16:creationId xmlns:a16="http://schemas.microsoft.com/office/drawing/2014/main" id="{7B066BF7-2EE5-CFD7-8DA4-6D1B2EDDD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452"/>
                <a:ext cx="20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8" name="Line 86">
                <a:extLst>
                  <a:ext uri="{FF2B5EF4-FFF2-40B4-BE49-F238E27FC236}">
                    <a16:creationId xmlns:a16="http://schemas.microsoft.com/office/drawing/2014/main" id="{A0BE0F78-1D90-098E-622F-A17D8EE8EA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45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9" name="Rectangle 87">
                <a:extLst>
                  <a:ext uri="{FF2B5EF4-FFF2-40B4-BE49-F238E27FC236}">
                    <a16:creationId xmlns:a16="http://schemas.microsoft.com/office/drawing/2014/main" id="{48D0A60E-1563-8928-0F61-D61A2D207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452"/>
                <a:ext cx="20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0" name="Line 88">
                <a:extLst>
                  <a:ext uri="{FF2B5EF4-FFF2-40B4-BE49-F238E27FC236}">
                    <a16:creationId xmlns:a16="http://schemas.microsoft.com/office/drawing/2014/main" id="{1BEC34FD-9AD3-B95F-82B1-706F339368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45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1" name="Rectangle 89">
                <a:extLst>
                  <a:ext uri="{FF2B5EF4-FFF2-40B4-BE49-F238E27FC236}">
                    <a16:creationId xmlns:a16="http://schemas.microsoft.com/office/drawing/2014/main" id="{20A46354-F7E4-FD90-2EE4-86A54DE61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452"/>
                <a:ext cx="20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2" name="Line 90">
                <a:extLst>
                  <a:ext uri="{FF2B5EF4-FFF2-40B4-BE49-F238E27FC236}">
                    <a16:creationId xmlns:a16="http://schemas.microsoft.com/office/drawing/2014/main" id="{F741DB53-7639-D5CB-42D1-8F2613D3EA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45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3" name="Rectangle 91">
                <a:extLst>
                  <a:ext uri="{FF2B5EF4-FFF2-40B4-BE49-F238E27FC236}">
                    <a16:creationId xmlns:a16="http://schemas.microsoft.com/office/drawing/2014/main" id="{449B0FB4-6087-70D7-BB7C-D49BD4B14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1452"/>
                <a:ext cx="13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4" name="Rectangle 93">
                <a:extLst>
                  <a:ext uri="{FF2B5EF4-FFF2-40B4-BE49-F238E27FC236}">
                    <a16:creationId xmlns:a16="http://schemas.microsoft.com/office/drawing/2014/main" id="{187369F6-D511-575E-990B-0CF07BD99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452"/>
                <a:ext cx="20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65" name="Rectangle 100">
                <a:extLst>
                  <a:ext uri="{FF2B5EF4-FFF2-40B4-BE49-F238E27FC236}">
                    <a16:creationId xmlns:a16="http://schemas.microsoft.com/office/drawing/2014/main" id="{77D07A84-5C44-1913-E714-BBFCD9544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" y="1393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106">
                <a:extLst>
                  <a:ext uri="{FF2B5EF4-FFF2-40B4-BE49-F238E27FC236}">
                    <a16:creationId xmlns:a16="http://schemas.microsoft.com/office/drawing/2014/main" id="{80334F74-A7F8-A1A6-1495-DE05B233B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6" y="1240"/>
                <a:ext cx="78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Neuanlagen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7" name="Rectangle 108">
                <a:extLst>
                  <a:ext uri="{FF2B5EF4-FFF2-40B4-BE49-F238E27FC236}">
                    <a16:creationId xmlns:a16="http://schemas.microsoft.com/office/drawing/2014/main" id="{81ABE68C-C837-3EAD-4470-CD86F0380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" y="1427"/>
                <a:ext cx="6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VDE 0100-600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111">
                <a:extLst>
                  <a:ext uri="{FF2B5EF4-FFF2-40B4-BE49-F238E27FC236}">
                    <a16:creationId xmlns:a16="http://schemas.microsoft.com/office/drawing/2014/main" id="{42169F44-1304-EEC2-A129-8A6D2816D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1" y="1547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113">
                <a:extLst>
                  <a:ext uri="{FF2B5EF4-FFF2-40B4-BE49-F238E27FC236}">
                    <a16:creationId xmlns:a16="http://schemas.microsoft.com/office/drawing/2014/main" id="{6E45579D-1673-F6A1-7045-0E99CC8AD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6" y="1547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Rectangle 119">
                <a:extLst>
                  <a:ext uri="{FF2B5EF4-FFF2-40B4-BE49-F238E27FC236}">
                    <a16:creationId xmlns:a16="http://schemas.microsoft.com/office/drawing/2014/main" id="{443AE007-4B43-95DD-B465-80B49028C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1" y="1664"/>
                <a:ext cx="45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trocken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120">
                <a:extLst>
                  <a:ext uri="{FF2B5EF4-FFF2-40B4-BE49-F238E27FC236}">
                    <a16:creationId xmlns:a16="http://schemas.microsoft.com/office/drawing/2014/main" id="{FF985372-6415-4818-3AC1-B3DE8786E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0" y="1664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126">
                <a:extLst>
                  <a:ext uri="{FF2B5EF4-FFF2-40B4-BE49-F238E27FC236}">
                    <a16:creationId xmlns:a16="http://schemas.microsoft.com/office/drawing/2014/main" id="{F17EBFCF-F811-7E2B-2A3E-B95D3CCDB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8" y="1664"/>
                <a:ext cx="37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feucht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5" name="Rectangle 127">
                <a:extLst>
                  <a:ext uri="{FF2B5EF4-FFF2-40B4-BE49-F238E27FC236}">
                    <a16:creationId xmlns:a16="http://schemas.microsoft.com/office/drawing/2014/main" id="{ECBB1556-332A-4A1D-DC2A-9FB00122E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4" y="1664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6" name="Rectangle 133">
                <a:extLst>
                  <a:ext uri="{FF2B5EF4-FFF2-40B4-BE49-F238E27FC236}">
                    <a16:creationId xmlns:a16="http://schemas.microsoft.com/office/drawing/2014/main" id="{F211BEB6-295E-CC63-FF57-B63088722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1664"/>
                <a:ext cx="45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trocken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134">
                <a:extLst>
                  <a:ext uri="{FF2B5EF4-FFF2-40B4-BE49-F238E27FC236}">
                    <a16:creationId xmlns:a16="http://schemas.microsoft.com/office/drawing/2014/main" id="{9CD6311D-655F-38FD-6A52-042AFADBC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" y="1664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140">
                <a:extLst>
                  <a:ext uri="{FF2B5EF4-FFF2-40B4-BE49-F238E27FC236}">
                    <a16:creationId xmlns:a16="http://schemas.microsoft.com/office/drawing/2014/main" id="{F7D96878-8AE5-ACF5-2302-3D21FA4F7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8" y="1664"/>
                <a:ext cx="376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feucht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Rectangle 141">
                <a:extLst>
                  <a:ext uri="{FF2B5EF4-FFF2-40B4-BE49-F238E27FC236}">
                    <a16:creationId xmlns:a16="http://schemas.microsoft.com/office/drawing/2014/main" id="{9ACC255F-E177-CCA2-F9EF-8664C114B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5" y="1664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0" name="Rectangle 142">
                <a:extLst>
                  <a:ext uri="{FF2B5EF4-FFF2-40B4-BE49-F238E27FC236}">
                    <a16:creationId xmlns:a16="http://schemas.microsoft.com/office/drawing/2014/main" id="{85AF7C61-1AC3-05DE-F210-1D1C6F03F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635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1" name="Line 143">
                <a:extLst>
                  <a:ext uri="{FF2B5EF4-FFF2-40B4-BE49-F238E27FC236}">
                    <a16:creationId xmlns:a16="http://schemas.microsoft.com/office/drawing/2014/main" id="{93E50E7E-AED5-F473-442E-2888C4B5D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63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2" name="Rectangle 144">
                <a:extLst>
                  <a:ext uri="{FF2B5EF4-FFF2-40B4-BE49-F238E27FC236}">
                    <a16:creationId xmlns:a16="http://schemas.microsoft.com/office/drawing/2014/main" id="{49ED22D1-C09E-980E-C8F5-54A1734047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35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3" name="Line 145">
                <a:extLst>
                  <a:ext uri="{FF2B5EF4-FFF2-40B4-BE49-F238E27FC236}">
                    <a16:creationId xmlns:a16="http://schemas.microsoft.com/office/drawing/2014/main" id="{4627C785-9868-63F4-E978-F56E7386E3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63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4" name="Rectangle 146">
                <a:extLst>
                  <a:ext uri="{FF2B5EF4-FFF2-40B4-BE49-F238E27FC236}">
                    <a16:creationId xmlns:a16="http://schemas.microsoft.com/office/drawing/2014/main" id="{032F8DD5-0C98-1724-2186-AA375B984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635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5" name="Line 147">
                <a:extLst>
                  <a:ext uri="{FF2B5EF4-FFF2-40B4-BE49-F238E27FC236}">
                    <a16:creationId xmlns:a16="http://schemas.microsoft.com/office/drawing/2014/main" id="{A07C1151-7829-52F5-1430-9399381F2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63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6" name="Rectangle 148">
                <a:extLst>
                  <a:ext uri="{FF2B5EF4-FFF2-40B4-BE49-F238E27FC236}">
                    <a16:creationId xmlns:a16="http://schemas.microsoft.com/office/drawing/2014/main" id="{8F8F1D07-2D04-A828-4DB2-C384F22532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1635"/>
                <a:ext cx="646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7" name="Rectangle 151">
                <a:extLst>
                  <a:ext uri="{FF2B5EF4-FFF2-40B4-BE49-F238E27FC236}">
                    <a16:creationId xmlns:a16="http://schemas.microsoft.com/office/drawing/2014/main" id="{DA85E86C-DE2D-4BEB-F064-6194FFC8A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1649"/>
                <a:ext cx="5" cy="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8" name="Rectangle 152">
                <a:extLst>
                  <a:ext uri="{FF2B5EF4-FFF2-40B4-BE49-F238E27FC236}">
                    <a16:creationId xmlns:a16="http://schemas.microsoft.com/office/drawing/2014/main" id="{E845D264-D6E2-9AE8-437A-D0E2AE208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649"/>
                <a:ext cx="9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89" name="Line 153">
                <a:extLst>
                  <a:ext uri="{FF2B5EF4-FFF2-40B4-BE49-F238E27FC236}">
                    <a16:creationId xmlns:a16="http://schemas.microsoft.com/office/drawing/2014/main" id="{019C14FA-4FC9-C386-CAD8-BFEC22AFE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649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0" name="Rectangle 154">
                <a:extLst>
                  <a:ext uri="{FF2B5EF4-FFF2-40B4-BE49-F238E27FC236}">
                    <a16:creationId xmlns:a16="http://schemas.microsoft.com/office/drawing/2014/main" id="{C768E285-A53C-43F3-1C7F-1E28449C8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635"/>
                <a:ext cx="1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1" name="Line 155">
                <a:extLst>
                  <a:ext uri="{FF2B5EF4-FFF2-40B4-BE49-F238E27FC236}">
                    <a16:creationId xmlns:a16="http://schemas.microsoft.com/office/drawing/2014/main" id="{54A5F9E7-E549-8A2F-0066-AE993D58FA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635"/>
                <a:ext cx="1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2" name="Line 156">
                <a:extLst>
                  <a:ext uri="{FF2B5EF4-FFF2-40B4-BE49-F238E27FC236}">
                    <a16:creationId xmlns:a16="http://schemas.microsoft.com/office/drawing/2014/main" id="{8143BFBE-B1A2-7D9C-9F19-43BA5F08C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635"/>
                <a:ext cx="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3" name="Rectangle 157">
                <a:extLst>
                  <a:ext uri="{FF2B5EF4-FFF2-40B4-BE49-F238E27FC236}">
                    <a16:creationId xmlns:a16="http://schemas.microsoft.com/office/drawing/2014/main" id="{76BE2259-1B94-9A89-EFC7-4A8E45868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6" y="1635"/>
                <a:ext cx="644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4" name="Rectangle 160">
                <a:extLst>
                  <a:ext uri="{FF2B5EF4-FFF2-40B4-BE49-F238E27FC236}">
                    <a16:creationId xmlns:a16="http://schemas.microsoft.com/office/drawing/2014/main" id="{C3BB0746-3B54-CA27-80A9-7594273D54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1635"/>
                <a:ext cx="13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5" name="Line 161">
                <a:extLst>
                  <a:ext uri="{FF2B5EF4-FFF2-40B4-BE49-F238E27FC236}">
                    <a16:creationId xmlns:a16="http://schemas.microsoft.com/office/drawing/2014/main" id="{A3AA2215-B982-30FF-42FE-55C2CED7AD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635"/>
                <a:ext cx="0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6" name="Rectangle 162">
                <a:extLst>
                  <a:ext uri="{FF2B5EF4-FFF2-40B4-BE49-F238E27FC236}">
                    <a16:creationId xmlns:a16="http://schemas.microsoft.com/office/drawing/2014/main" id="{0A29C73A-11DA-67FB-8933-3AC9DE431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1635"/>
                <a:ext cx="650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7" name="Rectangle 164">
                <a:extLst>
                  <a:ext uri="{FF2B5EF4-FFF2-40B4-BE49-F238E27FC236}">
                    <a16:creationId xmlns:a16="http://schemas.microsoft.com/office/drawing/2014/main" id="{0F6D3DB5-594F-CAD0-C6FF-366E55DF1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1649"/>
                <a:ext cx="650" cy="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8" name="Rectangle 165">
                <a:extLst>
                  <a:ext uri="{FF2B5EF4-FFF2-40B4-BE49-F238E27FC236}">
                    <a16:creationId xmlns:a16="http://schemas.microsoft.com/office/drawing/2014/main" id="{A29DF386-0F26-5AF0-1934-46BDF163D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2" y="1649"/>
                <a:ext cx="4" cy="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99" name="Rectangle 166">
                <a:extLst>
                  <a:ext uri="{FF2B5EF4-FFF2-40B4-BE49-F238E27FC236}">
                    <a16:creationId xmlns:a16="http://schemas.microsoft.com/office/drawing/2014/main" id="{38B15C2E-9472-5BBA-45BC-4CCCEF98F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649"/>
                <a:ext cx="9" cy="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0" name="Line 167">
                <a:extLst>
                  <a:ext uri="{FF2B5EF4-FFF2-40B4-BE49-F238E27FC236}">
                    <a16:creationId xmlns:a16="http://schemas.microsoft.com/office/drawing/2014/main" id="{47CAF0F9-2B4D-D491-1FB1-EEB7992731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649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1" name="Rectangle 168">
                <a:extLst>
                  <a:ext uri="{FF2B5EF4-FFF2-40B4-BE49-F238E27FC236}">
                    <a16:creationId xmlns:a16="http://schemas.microsoft.com/office/drawing/2014/main" id="{1351B800-2121-7FC4-C526-24A8AEC61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635"/>
                <a:ext cx="13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2" name="Line 169">
                <a:extLst>
                  <a:ext uri="{FF2B5EF4-FFF2-40B4-BE49-F238E27FC236}">
                    <a16:creationId xmlns:a16="http://schemas.microsoft.com/office/drawing/2014/main" id="{5E4A8102-697B-7E53-66B5-A87F089EBA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635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3" name="Line 170">
                <a:extLst>
                  <a:ext uri="{FF2B5EF4-FFF2-40B4-BE49-F238E27FC236}">
                    <a16:creationId xmlns:a16="http://schemas.microsoft.com/office/drawing/2014/main" id="{01995DFF-FEB6-127C-4818-8E2DFB5C0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635"/>
                <a:ext cx="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4" name="Rectangle 171">
                <a:extLst>
                  <a:ext uri="{FF2B5EF4-FFF2-40B4-BE49-F238E27FC236}">
                    <a16:creationId xmlns:a16="http://schemas.microsoft.com/office/drawing/2014/main" id="{D5804DD7-2A49-F6E8-AF56-2955F7994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6" y="1635"/>
                <a:ext cx="641" cy="1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5" name="Line 172">
                <a:extLst>
                  <a:ext uri="{FF2B5EF4-FFF2-40B4-BE49-F238E27FC236}">
                    <a16:creationId xmlns:a16="http://schemas.microsoft.com/office/drawing/2014/main" id="{622DD025-3222-1CBC-EFEF-8483419C5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6" y="1635"/>
                <a:ext cx="6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6" name="Rectangle 174">
                <a:extLst>
                  <a:ext uri="{FF2B5EF4-FFF2-40B4-BE49-F238E27FC236}">
                    <a16:creationId xmlns:a16="http://schemas.microsoft.com/office/drawing/2014/main" id="{0D6A08FC-AABB-E0A3-D521-F3FF2C796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635"/>
                <a:ext cx="20" cy="1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7" name="Line 175">
                <a:extLst>
                  <a:ext uri="{FF2B5EF4-FFF2-40B4-BE49-F238E27FC236}">
                    <a16:creationId xmlns:a16="http://schemas.microsoft.com/office/drawing/2014/main" id="{CBF9B7CF-6DCD-2960-82B1-55C40DF2C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1635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8" name="Rectangle 176">
                <a:extLst>
                  <a:ext uri="{FF2B5EF4-FFF2-40B4-BE49-F238E27FC236}">
                    <a16:creationId xmlns:a16="http://schemas.microsoft.com/office/drawing/2014/main" id="{A284D939-1C12-3B0F-9C56-CDE5C7D3B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650"/>
                <a:ext cx="20" cy="1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09" name="Line 177">
                <a:extLst>
                  <a:ext uri="{FF2B5EF4-FFF2-40B4-BE49-F238E27FC236}">
                    <a16:creationId xmlns:a16="http://schemas.microsoft.com/office/drawing/2014/main" id="{7A99A012-5787-B4B8-B577-B0517227B7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650"/>
                <a:ext cx="0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0" name="Rectangle 178">
                <a:extLst>
                  <a:ext uri="{FF2B5EF4-FFF2-40B4-BE49-F238E27FC236}">
                    <a16:creationId xmlns:a16="http://schemas.microsoft.com/office/drawing/2014/main" id="{69BC2DF4-B648-B760-BF7C-D8078E8C1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650"/>
                <a:ext cx="20" cy="1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1" name="Line 179">
                <a:extLst>
                  <a:ext uri="{FF2B5EF4-FFF2-40B4-BE49-F238E27FC236}">
                    <a16:creationId xmlns:a16="http://schemas.microsoft.com/office/drawing/2014/main" id="{B470BF15-07BD-5D68-A5D6-ACFA56A680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650"/>
                <a:ext cx="0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2" name="Rectangle 180">
                <a:extLst>
                  <a:ext uri="{FF2B5EF4-FFF2-40B4-BE49-F238E27FC236}">
                    <a16:creationId xmlns:a16="http://schemas.microsoft.com/office/drawing/2014/main" id="{2A05A560-1920-A3D1-BDBE-8FD0B57E7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650"/>
                <a:ext cx="20" cy="1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3" name="Line 181">
                <a:extLst>
                  <a:ext uri="{FF2B5EF4-FFF2-40B4-BE49-F238E27FC236}">
                    <a16:creationId xmlns:a16="http://schemas.microsoft.com/office/drawing/2014/main" id="{B50F5DC0-DFD9-C374-D5D2-5ACC0224F9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650"/>
                <a:ext cx="0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4" name="Rectangle 182">
                <a:extLst>
                  <a:ext uri="{FF2B5EF4-FFF2-40B4-BE49-F238E27FC236}">
                    <a16:creationId xmlns:a16="http://schemas.microsoft.com/office/drawing/2014/main" id="{355B3103-2CF8-8B90-A16E-341B76079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650"/>
                <a:ext cx="9" cy="1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5" name="Line 183">
                <a:extLst>
                  <a:ext uri="{FF2B5EF4-FFF2-40B4-BE49-F238E27FC236}">
                    <a16:creationId xmlns:a16="http://schemas.microsoft.com/office/drawing/2014/main" id="{99333CF0-7A4E-66F4-55FF-4361D49E6C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650"/>
                <a:ext cx="0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6" name="Rectangle 184">
                <a:extLst>
                  <a:ext uri="{FF2B5EF4-FFF2-40B4-BE49-F238E27FC236}">
                    <a16:creationId xmlns:a16="http://schemas.microsoft.com/office/drawing/2014/main" id="{45779127-B3A2-ADE0-C64C-50F10772A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1650"/>
                <a:ext cx="13" cy="1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7" name="Line 185">
                <a:extLst>
                  <a:ext uri="{FF2B5EF4-FFF2-40B4-BE49-F238E27FC236}">
                    <a16:creationId xmlns:a16="http://schemas.microsoft.com/office/drawing/2014/main" id="{22B26F59-6955-29C8-EDC6-B71102DA8D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650"/>
                <a:ext cx="0" cy="17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8" name="Rectangle 186">
                <a:extLst>
                  <a:ext uri="{FF2B5EF4-FFF2-40B4-BE49-F238E27FC236}">
                    <a16:creationId xmlns:a16="http://schemas.microsoft.com/office/drawing/2014/main" id="{DA0D80B6-23BD-4FE9-0D6A-8364F1BEF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650"/>
                <a:ext cx="9" cy="1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9" name="Rectangle 188">
                <a:extLst>
                  <a:ext uri="{FF2B5EF4-FFF2-40B4-BE49-F238E27FC236}">
                    <a16:creationId xmlns:a16="http://schemas.microsoft.com/office/drawing/2014/main" id="{2ECC6708-D979-1F9A-2C5D-EA504606AF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650"/>
                <a:ext cx="20" cy="1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0" name="Rectangle 195">
                <a:extLst>
                  <a:ext uri="{FF2B5EF4-FFF2-40B4-BE49-F238E27FC236}">
                    <a16:creationId xmlns:a16="http://schemas.microsoft.com/office/drawing/2014/main" id="{F220E1FF-D885-25B3-D833-1B7EA0BF1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" y="1870"/>
                <a:ext cx="91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TN / TT / FELV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1" name="Rectangle 196">
                <a:extLst>
                  <a:ext uri="{FF2B5EF4-FFF2-40B4-BE49-F238E27FC236}">
                    <a16:creationId xmlns:a16="http://schemas.microsoft.com/office/drawing/2014/main" id="{07EF90A8-DF73-37CD-1803-25972ED6B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" y="1870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2" name="Rectangle 197">
                <a:extLst>
                  <a:ext uri="{FF2B5EF4-FFF2-40B4-BE49-F238E27FC236}">
                    <a16:creationId xmlns:a16="http://schemas.microsoft.com/office/drawing/2014/main" id="{62C7926C-2CF7-4FBE-1CA0-D711C9E3D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1870"/>
                <a:ext cx="33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 M</a:t>
                </a:r>
                <a:r>
                  <a:rPr kumimoji="0" lang="el-GR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Ω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3" name="Rectangle 198">
                <a:extLst>
                  <a:ext uri="{FF2B5EF4-FFF2-40B4-BE49-F238E27FC236}">
                    <a16:creationId xmlns:a16="http://schemas.microsoft.com/office/drawing/2014/main" id="{522BEE43-2154-4C5E-AA4C-3BAE1353F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" y="1866"/>
                <a:ext cx="3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hell Dlg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4" name="Rectangle 199">
                <a:extLst>
                  <a:ext uri="{FF2B5EF4-FFF2-40B4-BE49-F238E27FC236}">
                    <a16:creationId xmlns:a16="http://schemas.microsoft.com/office/drawing/2014/main" id="{AA45892C-112A-C790-93B2-133497DBF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1846"/>
                <a:ext cx="646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5" name="Rectangle 200">
                <a:extLst>
                  <a:ext uri="{FF2B5EF4-FFF2-40B4-BE49-F238E27FC236}">
                    <a16:creationId xmlns:a16="http://schemas.microsoft.com/office/drawing/2014/main" id="{02F8803B-E4A2-52AE-1B49-7B79B3409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1866"/>
                <a:ext cx="22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6" name="Rectangle 201">
                <a:extLst>
                  <a:ext uri="{FF2B5EF4-FFF2-40B4-BE49-F238E27FC236}">
                    <a16:creationId xmlns:a16="http://schemas.microsoft.com/office/drawing/2014/main" id="{5305CD80-051D-00F5-717C-D467F95D4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4" y="1866"/>
                <a:ext cx="28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7" name="Rectangle 202">
                <a:extLst>
                  <a:ext uri="{FF2B5EF4-FFF2-40B4-BE49-F238E27FC236}">
                    <a16:creationId xmlns:a16="http://schemas.microsoft.com/office/drawing/2014/main" id="{89BED340-45D2-0DC3-64A9-7B0E59276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019"/>
                <a:ext cx="646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8" name="Rectangle 203">
                <a:extLst>
                  <a:ext uri="{FF2B5EF4-FFF2-40B4-BE49-F238E27FC236}">
                    <a16:creationId xmlns:a16="http://schemas.microsoft.com/office/drawing/2014/main" id="{932D7EA6-C34B-BAAC-555F-AB9EFD8AD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1866"/>
                <a:ext cx="596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9" name="Rectangle 204">
                <a:extLst>
                  <a:ext uri="{FF2B5EF4-FFF2-40B4-BE49-F238E27FC236}">
                    <a16:creationId xmlns:a16="http://schemas.microsoft.com/office/drawing/2014/main" id="{D20E7CAC-192E-A43C-593D-A03297EFD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2" y="1870"/>
                <a:ext cx="34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1000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roup 406">
              <a:extLst>
                <a:ext uri="{FF2B5EF4-FFF2-40B4-BE49-F238E27FC236}">
                  <a16:creationId xmlns:a16="http://schemas.microsoft.com/office/drawing/2014/main" id="{CFE50EBA-2CAB-69B5-BFCF-490CD1EEAD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2" y="1824"/>
              <a:ext cx="4445" cy="614"/>
              <a:chOff x="962" y="1824"/>
              <a:chExt cx="4445" cy="614"/>
            </a:xfrm>
          </p:grpSpPr>
          <p:sp>
            <p:nvSpPr>
              <p:cNvPr id="17" name="Rectangle 206">
                <a:extLst>
                  <a:ext uri="{FF2B5EF4-FFF2-40B4-BE49-F238E27FC236}">
                    <a16:creationId xmlns:a16="http://schemas.microsoft.com/office/drawing/2014/main" id="{9034CC6D-875B-5EC4-8193-88C2AAF4D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9" y="1870"/>
                <a:ext cx="10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lang="el-GR" altLang="de-DE" sz="1700" b="0" dirty="0">
                    <a:solidFill>
                      <a:srgbClr val="000000"/>
                    </a:solidFill>
                  </a:rPr>
                  <a:t>Ω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207">
                <a:extLst>
                  <a:ext uri="{FF2B5EF4-FFF2-40B4-BE49-F238E27FC236}">
                    <a16:creationId xmlns:a16="http://schemas.microsoft.com/office/drawing/2014/main" id="{437336C1-A208-0D82-41D4-1756B9C35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7" y="1870"/>
                <a:ext cx="13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/V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208">
                <a:extLst>
                  <a:ext uri="{FF2B5EF4-FFF2-40B4-BE49-F238E27FC236}">
                    <a16:creationId xmlns:a16="http://schemas.microsoft.com/office/drawing/2014/main" id="{8AB50BEF-824E-1E9E-52DC-9E0D9A110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866"/>
                <a:ext cx="3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hell Dlg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209">
                <a:extLst>
                  <a:ext uri="{FF2B5EF4-FFF2-40B4-BE49-F238E27FC236}">
                    <a16:creationId xmlns:a16="http://schemas.microsoft.com/office/drawing/2014/main" id="{DCC0BADD-F544-BD36-D217-F09961E6A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1846"/>
                <a:ext cx="649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1" name="Rectangle 210">
                <a:extLst>
                  <a:ext uri="{FF2B5EF4-FFF2-40B4-BE49-F238E27FC236}">
                    <a16:creationId xmlns:a16="http://schemas.microsoft.com/office/drawing/2014/main" id="{9577384E-202E-C34B-9616-6E1178A8F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1866"/>
                <a:ext cx="28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2" name="Rectangle 211">
                <a:extLst>
                  <a:ext uri="{FF2B5EF4-FFF2-40B4-BE49-F238E27FC236}">
                    <a16:creationId xmlns:a16="http://schemas.microsoft.com/office/drawing/2014/main" id="{A85CE51A-BA70-2C50-37DA-A84D05316B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5" y="1866"/>
                <a:ext cx="25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3" name="Rectangle 212">
                <a:extLst>
                  <a:ext uri="{FF2B5EF4-FFF2-40B4-BE49-F238E27FC236}">
                    <a16:creationId xmlns:a16="http://schemas.microsoft.com/office/drawing/2014/main" id="{5A30F0D8-BF7F-19DD-E737-0B2A3724F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2019"/>
                <a:ext cx="649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4" name="Rectangle 213">
                <a:extLst>
                  <a:ext uri="{FF2B5EF4-FFF2-40B4-BE49-F238E27FC236}">
                    <a16:creationId xmlns:a16="http://schemas.microsoft.com/office/drawing/2014/main" id="{EDD3D0C9-3592-49AE-D720-7B747D58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9" y="1866"/>
                <a:ext cx="596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25" name="Rectangle 214">
                <a:extLst>
                  <a:ext uri="{FF2B5EF4-FFF2-40B4-BE49-F238E27FC236}">
                    <a16:creationId xmlns:a16="http://schemas.microsoft.com/office/drawing/2014/main" id="{38D9248F-0327-0289-C11C-7370346E42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8" y="1870"/>
                <a:ext cx="7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Rectangle 215">
                <a:extLst>
                  <a:ext uri="{FF2B5EF4-FFF2-40B4-BE49-F238E27FC236}">
                    <a16:creationId xmlns:a16="http://schemas.microsoft.com/office/drawing/2014/main" id="{B5691DE9-D281-AA38-0897-090F3B2E0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1870"/>
                <a:ext cx="15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00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Rectangle 216">
                <a:extLst>
                  <a:ext uri="{FF2B5EF4-FFF2-40B4-BE49-F238E27FC236}">
                    <a16:creationId xmlns:a16="http://schemas.microsoft.com/office/drawing/2014/main" id="{040D957F-AACB-8EFB-F97E-AA2DDD400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5" y="1872"/>
                <a:ext cx="15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lang="el-GR" altLang="de-DE" sz="1800" b="0" dirty="0">
                    <a:solidFill>
                      <a:srgbClr val="000000"/>
                    </a:solidFill>
                  </a:rPr>
                  <a:t>Ω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Rectangle 217">
                <a:extLst>
                  <a:ext uri="{FF2B5EF4-FFF2-40B4-BE49-F238E27FC236}">
                    <a16:creationId xmlns:a16="http://schemas.microsoft.com/office/drawing/2014/main" id="{498A1316-C91C-3F08-91DE-87B5AD9E6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1870"/>
                <a:ext cx="13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/V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Rectangle 218">
                <a:extLst>
                  <a:ext uri="{FF2B5EF4-FFF2-40B4-BE49-F238E27FC236}">
                    <a16:creationId xmlns:a16="http://schemas.microsoft.com/office/drawing/2014/main" id="{0541BF21-3BDB-1F31-78F7-E348D1854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5" y="1870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219">
                <a:extLst>
                  <a:ext uri="{FF2B5EF4-FFF2-40B4-BE49-F238E27FC236}">
                    <a16:creationId xmlns:a16="http://schemas.microsoft.com/office/drawing/2014/main" id="{26C2666E-49F8-59FF-AEF6-70AF44F55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1846"/>
                <a:ext cx="650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1" name="Rectangle 220">
                <a:extLst>
                  <a:ext uri="{FF2B5EF4-FFF2-40B4-BE49-F238E27FC236}">
                    <a16:creationId xmlns:a16="http://schemas.microsoft.com/office/drawing/2014/main" id="{A5FF33AA-E4A9-5217-8D76-A774642EC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1866"/>
                <a:ext cx="26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2" name="Rectangle 221">
                <a:extLst>
                  <a:ext uri="{FF2B5EF4-FFF2-40B4-BE49-F238E27FC236}">
                    <a16:creationId xmlns:a16="http://schemas.microsoft.com/office/drawing/2014/main" id="{ADB1D45B-699D-50CE-12C1-AF740686F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5" y="1866"/>
                <a:ext cx="28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3" name="Rectangle 222">
                <a:extLst>
                  <a:ext uri="{FF2B5EF4-FFF2-40B4-BE49-F238E27FC236}">
                    <a16:creationId xmlns:a16="http://schemas.microsoft.com/office/drawing/2014/main" id="{EE1BD653-877B-5922-75BC-77FBFF3EB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2019"/>
                <a:ext cx="650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4" name="Rectangle 223">
                <a:extLst>
                  <a:ext uri="{FF2B5EF4-FFF2-40B4-BE49-F238E27FC236}">
                    <a16:creationId xmlns:a16="http://schemas.microsoft.com/office/drawing/2014/main" id="{92257C3F-9325-E772-BFDD-54B74B379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9" y="1866"/>
                <a:ext cx="596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35" name="Rectangle 224">
                <a:extLst>
                  <a:ext uri="{FF2B5EF4-FFF2-40B4-BE49-F238E27FC236}">
                    <a16:creationId xmlns:a16="http://schemas.microsoft.com/office/drawing/2014/main" id="{3C37343C-6A2F-6AA1-4278-ABA1C14F0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" y="1870"/>
                <a:ext cx="77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Rectangle 225">
                <a:extLst>
                  <a:ext uri="{FF2B5EF4-FFF2-40B4-BE49-F238E27FC236}">
                    <a16:creationId xmlns:a16="http://schemas.microsoft.com/office/drawing/2014/main" id="{62F60ACD-8D91-5719-C939-54049466E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8" y="1863"/>
                <a:ext cx="30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00 </a:t>
                </a:r>
                <a:r>
                  <a:rPr lang="el-GR" altLang="de-DE" sz="1800" b="0" dirty="0">
                    <a:solidFill>
                      <a:srgbClr val="000000"/>
                    </a:solidFill>
                  </a:rPr>
                  <a:t>Ω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226">
                <a:extLst>
                  <a:ext uri="{FF2B5EF4-FFF2-40B4-BE49-F238E27FC236}">
                    <a16:creationId xmlns:a16="http://schemas.microsoft.com/office/drawing/2014/main" id="{C299527B-061C-0FB3-3CFB-E4AC5DB29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4" y="1870"/>
                <a:ext cx="13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/V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227">
                <a:extLst>
                  <a:ext uri="{FF2B5EF4-FFF2-40B4-BE49-F238E27FC236}">
                    <a16:creationId xmlns:a16="http://schemas.microsoft.com/office/drawing/2014/main" id="{564316D6-F564-8B18-A3AC-84A97D4DC2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4" y="1870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228">
                <a:extLst>
                  <a:ext uri="{FF2B5EF4-FFF2-40B4-BE49-F238E27FC236}">
                    <a16:creationId xmlns:a16="http://schemas.microsoft.com/office/drawing/2014/main" id="{370FBEB3-B79A-4601-BBCF-B693A23A4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2" y="1846"/>
                <a:ext cx="645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40" name="Rectangle 229">
                <a:extLst>
                  <a:ext uri="{FF2B5EF4-FFF2-40B4-BE49-F238E27FC236}">
                    <a16:creationId xmlns:a16="http://schemas.microsoft.com/office/drawing/2014/main" id="{2B97AAC0-F397-9B8D-BC43-C11B1154D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2" y="1866"/>
                <a:ext cx="28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41" name="Rectangle 230">
                <a:extLst>
                  <a:ext uri="{FF2B5EF4-FFF2-40B4-BE49-F238E27FC236}">
                    <a16:creationId xmlns:a16="http://schemas.microsoft.com/office/drawing/2014/main" id="{18B301E2-24F8-E517-C327-E2B754C871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6" y="1866"/>
                <a:ext cx="21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42" name="Rectangle 231">
                <a:extLst>
                  <a:ext uri="{FF2B5EF4-FFF2-40B4-BE49-F238E27FC236}">
                    <a16:creationId xmlns:a16="http://schemas.microsoft.com/office/drawing/2014/main" id="{6B278554-87A7-C535-D4A0-79C119650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2" y="2019"/>
                <a:ext cx="645" cy="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43" name="Rectangle 232">
                <a:extLst>
                  <a:ext uri="{FF2B5EF4-FFF2-40B4-BE49-F238E27FC236}">
                    <a16:creationId xmlns:a16="http://schemas.microsoft.com/office/drawing/2014/main" id="{8DC1C57B-6CE9-E578-A6C7-F1C085900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0" y="1866"/>
                <a:ext cx="596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44" name="Rectangle 233">
                <a:extLst>
                  <a:ext uri="{FF2B5EF4-FFF2-40B4-BE49-F238E27FC236}">
                    <a16:creationId xmlns:a16="http://schemas.microsoft.com/office/drawing/2014/main" id="{E0C53B0A-E977-F5C2-9915-B3C157241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9" y="1870"/>
                <a:ext cx="15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234">
                <a:extLst>
                  <a:ext uri="{FF2B5EF4-FFF2-40B4-BE49-F238E27FC236}">
                    <a16:creationId xmlns:a16="http://schemas.microsoft.com/office/drawing/2014/main" id="{B8B8F911-17E6-ABE1-476A-F8DE0679F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4" y="1870"/>
                <a:ext cx="22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 </a:t>
                </a:r>
                <a:r>
                  <a:rPr lang="el-GR" altLang="de-DE" sz="1700" b="0" dirty="0">
                    <a:solidFill>
                      <a:srgbClr val="000000"/>
                    </a:solidFill>
                  </a:rPr>
                  <a:t>Ω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235">
                <a:extLst>
                  <a:ext uri="{FF2B5EF4-FFF2-40B4-BE49-F238E27FC236}">
                    <a16:creationId xmlns:a16="http://schemas.microsoft.com/office/drawing/2014/main" id="{42A8F8FC-DD46-C9FE-F27F-02E3B439D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1" y="1870"/>
                <a:ext cx="13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/V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236">
                <a:extLst>
                  <a:ext uri="{FF2B5EF4-FFF2-40B4-BE49-F238E27FC236}">
                    <a16:creationId xmlns:a16="http://schemas.microsoft.com/office/drawing/2014/main" id="{808001EF-CC75-4F93-CF0E-E47839F62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5" y="1870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237">
                <a:extLst>
                  <a:ext uri="{FF2B5EF4-FFF2-40B4-BE49-F238E27FC236}">
                    <a16:creationId xmlns:a16="http://schemas.microsoft.com/office/drawing/2014/main" id="{E9AE701F-6C1C-8B0A-7939-05F2575D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824"/>
                <a:ext cx="20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49" name="Line 238">
                <a:extLst>
                  <a:ext uri="{FF2B5EF4-FFF2-40B4-BE49-F238E27FC236}">
                    <a16:creationId xmlns:a16="http://schemas.microsoft.com/office/drawing/2014/main" id="{9787BB95-F88F-1428-2F6D-DEC046DF7F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824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0" name="Rectangle 239">
                <a:extLst>
                  <a:ext uri="{FF2B5EF4-FFF2-40B4-BE49-F238E27FC236}">
                    <a16:creationId xmlns:a16="http://schemas.microsoft.com/office/drawing/2014/main" id="{474F4575-037C-5972-C816-BBACEA55C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1824"/>
                <a:ext cx="971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1" name="Line 240">
                <a:extLst>
                  <a:ext uri="{FF2B5EF4-FFF2-40B4-BE49-F238E27FC236}">
                    <a16:creationId xmlns:a16="http://schemas.microsoft.com/office/drawing/2014/main" id="{EC24B8B7-FCA3-80B4-C582-2DFA4F5646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2" y="1824"/>
                <a:ext cx="9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2" name="Rectangle 241">
                <a:extLst>
                  <a:ext uri="{FF2B5EF4-FFF2-40B4-BE49-F238E27FC236}">
                    <a16:creationId xmlns:a16="http://schemas.microsoft.com/office/drawing/2014/main" id="{50EA1A6E-189E-A223-A244-548CE2419B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1844"/>
                <a:ext cx="971" cy="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3" name="Rectangle 242">
                <a:extLst>
                  <a:ext uri="{FF2B5EF4-FFF2-40B4-BE49-F238E27FC236}">
                    <a16:creationId xmlns:a16="http://schemas.microsoft.com/office/drawing/2014/main" id="{217DF167-ADD5-C9E3-2BBA-C2976AF07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824"/>
                <a:ext cx="20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4" name="Line 243">
                <a:extLst>
                  <a:ext uri="{FF2B5EF4-FFF2-40B4-BE49-F238E27FC236}">
                    <a16:creationId xmlns:a16="http://schemas.microsoft.com/office/drawing/2014/main" id="{0512993C-47FF-EB99-6ECC-20BA9F6D7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1824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5" name="Rectangle 244">
                <a:extLst>
                  <a:ext uri="{FF2B5EF4-FFF2-40B4-BE49-F238E27FC236}">
                    <a16:creationId xmlns:a16="http://schemas.microsoft.com/office/drawing/2014/main" id="{597DFD1A-90DD-DAA9-A6BD-4A226195F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1824"/>
                <a:ext cx="773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6" name="Line 245">
                <a:extLst>
                  <a:ext uri="{FF2B5EF4-FFF2-40B4-BE49-F238E27FC236}">
                    <a16:creationId xmlns:a16="http://schemas.microsoft.com/office/drawing/2014/main" id="{1F524CCD-B195-7BA5-020D-0252CA040A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1824"/>
                <a:ext cx="7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7" name="Rectangle 246">
                <a:extLst>
                  <a:ext uri="{FF2B5EF4-FFF2-40B4-BE49-F238E27FC236}">
                    <a16:creationId xmlns:a16="http://schemas.microsoft.com/office/drawing/2014/main" id="{B85569F2-255D-8AE8-52D2-A2640606A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824"/>
                <a:ext cx="20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8" name="Line 247">
                <a:extLst>
                  <a:ext uri="{FF2B5EF4-FFF2-40B4-BE49-F238E27FC236}">
                    <a16:creationId xmlns:a16="http://schemas.microsoft.com/office/drawing/2014/main" id="{4AC85961-0D3D-858D-7E51-9FB12AFADC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824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59" name="Rectangle 248">
                <a:extLst>
                  <a:ext uri="{FF2B5EF4-FFF2-40B4-BE49-F238E27FC236}">
                    <a16:creationId xmlns:a16="http://schemas.microsoft.com/office/drawing/2014/main" id="{1632655C-46AB-39DC-D2F8-A9E896B56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1824"/>
                <a:ext cx="646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0" name="Rectangle 250">
                <a:extLst>
                  <a:ext uri="{FF2B5EF4-FFF2-40B4-BE49-F238E27FC236}">
                    <a16:creationId xmlns:a16="http://schemas.microsoft.com/office/drawing/2014/main" id="{DF52E463-8D96-54E4-15B9-D577C715F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1844"/>
                <a:ext cx="646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1" name="Rectangle 251">
                <a:extLst>
                  <a:ext uri="{FF2B5EF4-FFF2-40B4-BE49-F238E27FC236}">
                    <a16:creationId xmlns:a16="http://schemas.microsoft.com/office/drawing/2014/main" id="{76625FF6-1CAB-524B-1A4E-E4C4FA812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1844"/>
                <a:ext cx="1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2" name="Rectangle 252">
                <a:extLst>
                  <a:ext uri="{FF2B5EF4-FFF2-40B4-BE49-F238E27FC236}">
                    <a16:creationId xmlns:a16="http://schemas.microsoft.com/office/drawing/2014/main" id="{47B38A37-ECCC-69E8-44C0-21899F5A86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844"/>
                <a:ext cx="9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3" name="Line 253">
                <a:extLst>
                  <a:ext uri="{FF2B5EF4-FFF2-40B4-BE49-F238E27FC236}">
                    <a16:creationId xmlns:a16="http://schemas.microsoft.com/office/drawing/2014/main" id="{B4C12963-22B9-C883-8F27-47B5302AB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844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4" name="Rectangle 254">
                <a:extLst>
                  <a:ext uri="{FF2B5EF4-FFF2-40B4-BE49-F238E27FC236}">
                    <a16:creationId xmlns:a16="http://schemas.microsoft.com/office/drawing/2014/main" id="{A14483DE-D088-DEB3-E651-CBBBC2C2A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824"/>
                <a:ext cx="20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5" name="Line 255">
                <a:extLst>
                  <a:ext uri="{FF2B5EF4-FFF2-40B4-BE49-F238E27FC236}">
                    <a16:creationId xmlns:a16="http://schemas.microsoft.com/office/drawing/2014/main" id="{249FDCE2-1ACE-E3C8-6E3D-BD5D044ED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82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6" name="Line 256">
                <a:extLst>
                  <a:ext uri="{FF2B5EF4-FFF2-40B4-BE49-F238E27FC236}">
                    <a16:creationId xmlns:a16="http://schemas.microsoft.com/office/drawing/2014/main" id="{C24D54F9-7CDB-3A8A-FD49-62390FC00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824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7" name="Rectangle 257">
                <a:extLst>
                  <a:ext uri="{FF2B5EF4-FFF2-40B4-BE49-F238E27FC236}">
                    <a16:creationId xmlns:a16="http://schemas.microsoft.com/office/drawing/2014/main" id="{49690E40-7AF5-E753-5CE3-D9239260BE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1824"/>
                <a:ext cx="638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8" name="Rectangle 259">
                <a:extLst>
                  <a:ext uri="{FF2B5EF4-FFF2-40B4-BE49-F238E27FC236}">
                    <a16:creationId xmlns:a16="http://schemas.microsoft.com/office/drawing/2014/main" id="{25798CAC-3CC0-2DBE-D73D-BDE1923191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" y="1844"/>
                <a:ext cx="638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69" name="Rectangle 260">
                <a:extLst>
                  <a:ext uri="{FF2B5EF4-FFF2-40B4-BE49-F238E27FC236}">
                    <a16:creationId xmlns:a16="http://schemas.microsoft.com/office/drawing/2014/main" id="{D7BF72EC-2C1F-B58E-17E3-9D24277AAB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" y="1844"/>
                <a:ext cx="7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0" name="Rectangle 261">
                <a:extLst>
                  <a:ext uri="{FF2B5EF4-FFF2-40B4-BE49-F238E27FC236}">
                    <a16:creationId xmlns:a16="http://schemas.microsoft.com/office/drawing/2014/main" id="{0AAEF2E8-110E-D03B-F36B-CAF109C980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1844"/>
                <a:ext cx="13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1" name="Line 262">
                <a:extLst>
                  <a:ext uri="{FF2B5EF4-FFF2-40B4-BE49-F238E27FC236}">
                    <a16:creationId xmlns:a16="http://schemas.microsoft.com/office/drawing/2014/main" id="{0B359E52-5590-9788-01B3-20391B41C3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844"/>
                <a:ext cx="1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2" name="Rectangle 263">
                <a:extLst>
                  <a:ext uri="{FF2B5EF4-FFF2-40B4-BE49-F238E27FC236}">
                    <a16:creationId xmlns:a16="http://schemas.microsoft.com/office/drawing/2014/main" id="{F5AE94A7-104C-1C9A-D182-F9814D9731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1824"/>
                <a:ext cx="20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3" name="Line 264">
                <a:extLst>
                  <a:ext uri="{FF2B5EF4-FFF2-40B4-BE49-F238E27FC236}">
                    <a16:creationId xmlns:a16="http://schemas.microsoft.com/office/drawing/2014/main" id="{321E72CA-44E0-DAE1-8154-BEAF2A7FAA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82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4" name="Line 265">
                <a:extLst>
                  <a:ext uri="{FF2B5EF4-FFF2-40B4-BE49-F238E27FC236}">
                    <a16:creationId xmlns:a16="http://schemas.microsoft.com/office/drawing/2014/main" id="{1FB75B80-56B1-99D4-E193-3DD107F432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824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5" name="Rectangle 266">
                <a:extLst>
                  <a:ext uri="{FF2B5EF4-FFF2-40B4-BE49-F238E27FC236}">
                    <a16:creationId xmlns:a16="http://schemas.microsoft.com/office/drawing/2014/main" id="{6FB416DD-8746-33B9-1EB9-E45F5AF9A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1824"/>
                <a:ext cx="643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6" name="Rectangle 268">
                <a:extLst>
                  <a:ext uri="{FF2B5EF4-FFF2-40B4-BE49-F238E27FC236}">
                    <a16:creationId xmlns:a16="http://schemas.microsoft.com/office/drawing/2014/main" id="{1EBFB109-0A36-BC6E-768A-E1E51E439F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1844"/>
                <a:ext cx="643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7" name="Rectangle 269">
                <a:extLst>
                  <a:ext uri="{FF2B5EF4-FFF2-40B4-BE49-F238E27FC236}">
                    <a16:creationId xmlns:a16="http://schemas.microsoft.com/office/drawing/2014/main" id="{395127D2-234B-B95D-D687-940910C8AE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2" y="1844"/>
                <a:ext cx="11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8" name="Rectangle 270">
                <a:extLst>
                  <a:ext uri="{FF2B5EF4-FFF2-40B4-BE49-F238E27FC236}">
                    <a16:creationId xmlns:a16="http://schemas.microsoft.com/office/drawing/2014/main" id="{1F71F03A-0CF1-80DC-A81D-9974BA0CE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844"/>
                <a:ext cx="9" cy="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79" name="Line 271">
                <a:extLst>
                  <a:ext uri="{FF2B5EF4-FFF2-40B4-BE49-F238E27FC236}">
                    <a16:creationId xmlns:a16="http://schemas.microsoft.com/office/drawing/2014/main" id="{8094C35C-ABBD-C344-6B1F-EEE28E8145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844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0" name="Rectangle 272">
                <a:extLst>
                  <a:ext uri="{FF2B5EF4-FFF2-40B4-BE49-F238E27FC236}">
                    <a16:creationId xmlns:a16="http://schemas.microsoft.com/office/drawing/2014/main" id="{0529A233-4963-1519-2F3D-C317475D4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824"/>
                <a:ext cx="20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1" name="Line 273">
                <a:extLst>
                  <a:ext uri="{FF2B5EF4-FFF2-40B4-BE49-F238E27FC236}">
                    <a16:creationId xmlns:a16="http://schemas.microsoft.com/office/drawing/2014/main" id="{1F6FDF9F-7CC5-EAF9-AA89-4F76B00F49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824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2" name="Line 274">
                <a:extLst>
                  <a:ext uri="{FF2B5EF4-FFF2-40B4-BE49-F238E27FC236}">
                    <a16:creationId xmlns:a16="http://schemas.microsoft.com/office/drawing/2014/main" id="{031FFFD8-CBDE-4F51-8BD8-65FCF81DD0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824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3" name="Rectangle 275">
                <a:extLst>
                  <a:ext uri="{FF2B5EF4-FFF2-40B4-BE49-F238E27FC236}">
                    <a16:creationId xmlns:a16="http://schemas.microsoft.com/office/drawing/2014/main" id="{065FDA33-0AE6-9722-3E20-EA70F3F3D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3" y="1824"/>
                <a:ext cx="634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4" name="Rectangle 277">
                <a:extLst>
                  <a:ext uri="{FF2B5EF4-FFF2-40B4-BE49-F238E27FC236}">
                    <a16:creationId xmlns:a16="http://schemas.microsoft.com/office/drawing/2014/main" id="{8D67822B-1BC6-C46F-063D-612AE5BE7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3" y="1844"/>
                <a:ext cx="634" cy="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5" name="Rectangle 278">
                <a:extLst>
                  <a:ext uri="{FF2B5EF4-FFF2-40B4-BE49-F238E27FC236}">
                    <a16:creationId xmlns:a16="http://schemas.microsoft.com/office/drawing/2014/main" id="{85F4F13F-6426-41B3-313D-2D5BB689E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824"/>
                <a:ext cx="20" cy="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6" name="Line 279">
                <a:extLst>
                  <a:ext uri="{FF2B5EF4-FFF2-40B4-BE49-F238E27FC236}">
                    <a16:creationId xmlns:a16="http://schemas.microsoft.com/office/drawing/2014/main" id="{B4189852-1E84-05BA-1E87-BF21EF2C1A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1824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7" name="Rectangle 280">
                <a:extLst>
                  <a:ext uri="{FF2B5EF4-FFF2-40B4-BE49-F238E27FC236}">
                    <a16:creationId xmlns:a16="http://schemas.microsoft.com/office/drawing/2014/main" id="{29424E94-6B5D-450E-F6B8-B23717E579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1846"/>
                <a:ext cx="20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8" name="Line 281">
                <a:extLst>
                  <a:ext uri="{FF2B5EF4-FFF2-40B4-BE49-F238E27FC236}">
                    <a16:creationId xmlns:a16="http://schemas.microsoft.com/office/drawing/2014/main" id="{7398B1BD-9FF5-B4CB-16B3-379DBAA1E2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1846"/>
                <a:ext cx="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89" name="Rectangle 282">
                <a:extLst>
                  <a:ext uri="{FF2B5EF4-FFF2-40B4-BE49-F238E27FC236}">
                    <a16:creationId xmlns:a16="http://schemas.microsoft.com/office/drawing/2014/main" id="{73108A98-728D-2E8F-F1B8-242629935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1846"/>
                <a:ext cx="20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0" name="Rectangle 284">
                <a:extLst>
                  <a:ext uri="{FF2B5EF4-FFF2-40B4-BE49-F238E27FC236}">
                    <a16:creationId xmlns:a16="http://schemas.microsoft.com/office/drawing/2014/main" id="{6EC4FDEF-9772-2213-DEF2-34BD2FCCF2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1846"/>
                <a:ext cx="20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1" name="Line 285">
                <a:extLst>
                  <a:ext uri="{FF2B5EF4-FFF2-40B4-BE49-F238E27FC236}">
                    <a16:creationId xmlns:a16="http://schemas.microsoft.com/office/drawing/2014/main" id="{79A1AA0A-B4A9-C73C-9157-76B4DA1FB2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1846"/>
                <a:ext cx="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2" name="Rectangle 286">
                <a:extLst>
                  <a:ext uri="{FF2B5EF4-FFF2-40B4-BE49-F238E27FC236}">
                    <a16:creationId xmlns:a16="http://schemas.microsoft.com/office/drawing/2014/main" id="{44862183-3E3F-9364-4471-F22A56769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846"/>
                <a:ext cx="9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3" name="Line 287">
                <a:extLst>
                  <a:ext uri="{FF2B5EF4-FFF2-40B4-BE49-F238E27FC236}">
                    <a16:creationId xmlns:a16="http://schemas.microsoft.com/office/drawing/2014/main" id="{6A20BA7D-2CC1-FEE6-952B-2F4071506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1846"/>
                <a:ext cx="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4" name="Rectangle 288">
                <a:extLst>
                  <a:ext uri="{FF2B5EF4-FFF2-40B4-BE49-F238E27FC236}">
                    <a16:creationId xmlns:a16="http://schemas.microsoft.com/office/drawing/2014/main" id="{CDE40D9C-37FD-6B38-9E42-D142129D26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1846"/>
                <a:ext cx="13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5" name="Line 289">
                <a:extLst>
                  <a:ext uri="{FF2B5EF4-FFF2-40B4-BE49-F238E27FC236}">
                    <a16:creationId xmlns:a16="http://schemas.microsoft.com/office/drawing/2014/main" id="{06881921-A1EB-00C5-57AC-26117B8DD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1846"/>
                <a:ext cx="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6" name="Rectangle 290">
                <a:extLst>
                  <a:ext uri="{FF2B5EF4-FFF2-40B4-BE49-F238E27FC236}">
                    <a16:creationId xmlns:a16="http://schemas.microsoft.com/office/drawing/2014/main" id="{0F03FCCD-01BC-0979-CADE-176778F0C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1846"/>
                <a:ext cx="9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7" name="Line 291">
                <a:extLst>
                  <a:ext uri="{FF2B5EF4-FFF2-40B4-BE49-F238E27FC236}">
                    <a16:creationId xmlns:a16="http://schemas.microsoft.com/office/drawing/2014/main" id="{B66D601C-695B-2B35-87B8-7210A180D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1846"/>
                <a:ext cx="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8" name="Rectangle 292">
                <a:extLst>
                  <a:ext uri="{FF2B5EF4-FFF2-40B4-BE49-F238E27FC236}">
                    <a16:creationId xmlns:a16="http://schemas.microsoft.com/office/drawing/2014/main" id="{42980C74-F306-EA3B-7137-1C057F841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1846"/>
                <a:ext cx="20" cy="19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99" name="Line 293">
                <a:extLst>
                  <a:ext uri="{FF2B5EF4-FFF2-40B4-BE49-F238E27FC236}">
                    <a16:creationId xmlns:a16="http://schemas.microsoft.com/office/drawing/2014/main" id="{3A50E540-26F8-8B40-4CFD-A38B2C0AC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1846"/>
                <a:ext cx="0" cy="1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00" name="Rectangle 299">
                <a:extLst>
                  <a:ext uri="{FF2B5EF4-FFF2-40B4-BE49-F238E27FC236}">
                    <a16:creationId xmlns:a16="http://schemas.microsoft.com/office/drawing/2014/main" id="{14D8714A-344F-419A-060F-4F2E2747B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" y="2072"/>
                <a:ext cx="12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IT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Rectangle 300">
                <a:extLst>
                  <a:ext uri="{FF2B5EF4-FFF2-40B4-BE49-F238E27FC236}">
                    <a16:creationId xmlns:a16="http://schemas.microsoft.com/office/drawing/2014/main" id="{ED360E18-6598-D3D1-826E-D0225F496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" y="2072"/>
                <a:ext cx="45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-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301">
                <a:extLst>
                  <a:ext uri="{FF2B5EF4-FFF2-40B4-BE49-F238E27FC236}">
                    <a16:creationId xmlns:a16="http://schemas.microsoft.com/office/drawing/2014/main" id="{D0B5A3A8-2953-FEA0-3B97-BFAA21DDA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" y="2072"/>
                <a:ext cx="45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System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Rectangle 302">
                <a:extLst>
                  <a:ext uri="{FF2B5EF4-FFF2-40B4-BE49-F238E27FC236}">
                    <a16:creationId xmlns:a16="http://schemas.microsoft.com/office/drawing/2014/main" id="{0BF1AD7A-FD85-B9A3-F2F2-5EB99EC2F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" y="2072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" name="Rectangle 303">
                <a:extLst>
                  <a:ext uri="{FF2B5EF4-FFF2-40B4-BE49-F238E27FC236}">
                    <a16:creationId xmlns:a16="http://schemas.microsoft.com/office/drawing/2014/main" id="{980148A5-0E16-670B-5A62-B63D6F148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9" y="2072"/>
                <a:ext cx="341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 M</a:t>
                </a:r>
                <a:r>
                  <a:rPr lang="el-GR" altLang="de-DE" sz="1800" b="0" dirty="0">
                    <a:solidFill>
                      <a:srgbClr val="000000"/>
                    </a:solidFill>
                  </a:rPr>
                  <a:t>Ω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304">
                <a:extLst>
                  <a:ext uri="{FF2B5EF4-FFF2-40B4-BE49-F238E27FC236}">
                    <a16:creationId xmlns:a16="http://schemas.microsoft.com/office/drawing/2014/main" id="{76BF8E79-A6A3-F85D-3C16-3CD7F98E7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7" y="2068"/>
                <a:ext cx="3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hell Dlg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Rectangle 305">
                <a:extLst>
                  <a:ext uri="{FF2B5EF4-FFF2-40B4-BE49-F238E27FC236}">
                    <a16:creationId xmlns:a16="http://schemas.microsoft.com/office/drawing/2014/main" id="{178BDC53-EA39-81DA-1CAB-4A428E7BE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050"/>
                <a:ext cx="2621" cy="1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07" name="Rectangle 306">
                <a:extLst>
                  <a:ext uri="{FF2B5EF4-FFF2-40B4-BE49-F238E27FC236}">
                    <a16:creationId xmlns:a16="http://schemas.microsoft.com/office/drawing/2014/main" id="{2433C948-75EE-A774-FF1F-CA325D4BF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068"/>
                <a:ext cx="22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08" name="Rectangle 307">
                <a:extLst>
                  <a:ext uri="{FF2B5EF4-FFF2-40B4-BE49-F238E27FC236}">
                    <a16:creationId xmlns:a16="http://schemas.microsoft.com/office/drawing/2014/main" id="{BA029694-09F6-C41B-72F7-DD161094D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6" y="2068"/>
                <a:ext cx="21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09" name="Rectangle 308">
                <a:extLst>
                  <a:ext uri="{FF2B5EF4-FFF2-40B4-BE49-F238E27FC236}">
                    <a16:creationId xmlns:a16="http://schemas.microsoft.com/office/drawing/2014/main" id="{4766371B-4176-130D-CC24-64701DA60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221"/>
                <a:ext cx="2621" cy="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10" name="Rectangle 309">
                <a:extLst>
                  <a:ext uri="{FF2B5EF4-FFF2-40B4-BE49-F238E27FC236}">
                    <a16:creationId xmlns:a16="http://schemas.microsoft.com/office/drawing/2014/main" id="{A14E715F-01DE-B5DA-07AC-97E7E8DBA1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2068"/>
                <a:ext cx="2578" cy="15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11" name="Rectangle 310">
                <a:extLst>
                  <a:ext uri="{FF2B5EF4-FFF2-40B4-BE49-F238E27FC236}">
                    <a16:creationId xmlns:a16="http://schemas.microsoft.com/office/drawing/2014/main" id="{DBB1EC16-B0D9-BDD7-A090-65796E5712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3" y="2072"/>
                <a:ext cx="19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50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312">
                <a:extLst>
                  <a:ext uri="{FF2B5EF4-FFF2-40B4-BE49-F238E27FC236}">
                    <a16:creationId xmlns:a16="http://schemas.microsoft.com/office/drawing/2014/main" id="{7F77E1A1-79F2-FDB7-50B6-479FABB34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4" y="2072"/>
                <a:ext cx="13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/V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313">
                <a:extLst>
                  <a:ext uri="{FF2B5EF4-FFF2-40B4-BE49-F238E27FC236}">
                    <a16:creationId xmlns:a16="http://schemas.microsoft.com/office/drawing/2014/main" id="{60A52EDF-C06F-BB51-EFFB-C2092B924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" y="2072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314">
                <a:extLst>
                  <a:ext uri="{FF2B5EF4-FFF2-40B4-BE49-F238E27FC236}">
                    <a16:creationId xmlns:a16="http://schemas.microsoft.com/office/drawing/2014/main" id="{F380598C-5BD9-D9D4-7311-0401EC8454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041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15" name="Line 315">
                <a:extLst>
                  <a:ext uri="{FF2B5EF4-FFF2-40B4-BE49-F238E27FC236}">
                    <a16:creationId xmlns:a16="http://schemas.microsoft.com/office/drawing/2014/main" id="{BBB13092-F709-D751-289B-2F69074150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20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16" name="Rectangle 316">
                <a:extLst>
                  <a:ext uri="{FF2B5EF4-FFF2-40B4-BE49-F238E27FC236}">
                    <a16:creationId xmlns:a16="http://schemas.microsoft.com/office/drawing/2014/main" id="{5DBD853F-BD69-7859-1880-17FD86442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2041"/>
                <a:ext cx="97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17" name="Rectangle 318">
                <a:extLst>
                  <a:ext uri="{FF2B5EF4-FFF2-40B4-BE49-F238E27FC236}">
                    <a16:creationId xmlns:a16="http://schemas.microsoft.com/office/drawing/2014/main" id="{0D5FBAC1-479C-7A7D-A0B7-F88897BF9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041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18" name="Line 319">
                <a:extLst>
                  <a:ext uri="{FF2B5EF4-FFF2-40B4-BE49-F238E27FC236}">
                    <a16:creationId xmlns:a16="http://schemas.microsoft.com/office/drawing/2014/main" id="{F55DDA55-E89E-CB9F-30AF-5B69E3EC6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20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19" name="Rectangle 320">
                <a:extLst>
                  <a:ext uri="{FF2B5EF4-FFF2-40B4-BE49-F238E27FC236}">
                    <a16:creationId xmlns:a16="http://schemas.microsoft.com/office/drawing/2014/main" id="{BDA7E3F1-E25D-DE94-56AE-DBA4AA704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041"/>
                <a:ext cx="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0" name="Line 321">
                <a:extLst>
                  <a:ext uri="{FF2B5EF4-FFF2-40B4-BE49-F238E27FC236}">
                    <a16:creationId xmlns:a16="http://schemas.microsoft.com/office/drawing/2014/main" id="{FA2CD505-127A-6D76-F46F-1D10E40407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041"/>
                <a:ext cx="7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1" name="Rectangle 322">
                <a:extLst>
                  <a:ext uri="{FF2B5EF4-FFF2-40B4-BE49-F238E27FC236}">
                    <a16:creationId xmlns:a16="http://schemas.microsoft.com/office/drawing/2014/main" id="{71A13EA5-1B15-50C2-3C27-0E462C3557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2041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2" name="Line 323">
                <a:extLst>
                  <a:ext uri="{FF2B5EF4-FFF2-40B4-BE49-F238E27FC236}">
                    <a16:creationId xmlns:a16="http://schemas.microsoft.com/office/drawing/2014/main" id="{E75195E7-1931-A85B-1AC9-529F9E86FC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20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3" name="Rectangle 324">
                <a:extLst>
                  <a:ext uri="{FF2B5EF4-FFF2-40B4-BE49-F238E27FC236}">
                    <a16:creationId xmlns:a16="http://schemas.microsoft.com/office/drawing/2014/main" id="{1E286351-A2D1-C258-56BD-EF615A280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041"/>
                <a:ext cx="646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4" name="Line 325">
                <a:extLst>
                  <a:ext uri="{FF2B5EF4-FFF2-40B4-BE49-F238E27FC236}">
                    <a16:creationId xmlns:a16="http://schemas.microsoft.com/office/drawing/2014/main" id="{CE74CB0C-4F9D-60C9-A2A4-0CCB52EA92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6" y="2041"/>
                <a:ext cx="64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5" name="Rectangle 326">
                <a:extLst>
                  <a:ext uri="{FF2B5EF4-FFF2-40B4-BE49-F238E27FC236}">
                    <a16:creationId xmlns:a16="http://schemas.microsoft.com/office/drawing/2014/main" id="{B84A493A-B304-BE93-0927-E217A5E1F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204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6" name="Line 327">
                <a:extLst>
                  <a:ext uri="{FF2B5EF4-FFF2-40B4-BE49-F238E27FC236}">
                    <a16:creationId xmlns:a16="http://schemas.microsoft.com/office/drawing/2014/main" id="{D386ABF9-88F2-7670-1BCD-78CDB93B4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2041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7" name="Line 328">
                <a:extLst>
                  <a:ext uri="{FF2B5EF4-FFF2-40B4-BE49-F238E27FC236}">
                    <a16:creationId xmlns:a16="http://schemas.microsoft.com/office/drawing/2014/main" id="{15B8390F-6B21-7774-2979-4E4792F085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12" y="204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8" name="Rectangle 329">
                <a:extLst>
                  <a:ext uri="{FF2B5EF4-FFF2-40B4-BE49-F238E27FC236}">
                    <a16:creationId xmlns:a16="http://schemas.microsoft.com/office/drawing/2014/main" id="{353385EA-C0C5-1EC6-E326-58CFEB519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1" y="2041"/>
                <a:ext cx="64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29" name="Line 330">
                <a:extLst>
                  <a:ext uri="{FF2B5EF4-FFF2-40B4-BE49-F238E27FC236}">
                    <a16:creationId xmlns:a16="http://schemas.microsoft.com/office/drawing/2014/main" id="{230116E3-4B39-3CBE-5257-C4659288B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21" y="2041"/>
                <a:ext cx="64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0" name="Rectangle 331">
                <a:extLst>
                  <a:ext uri="{FF2B5EF4-FFF2-40B4-BE49-F238E27FC236}">
                    <a16:creationId xmlns:a16="http://schemas.microsoft.com/office/drawing/2014/main" id="{3A1D2807-3D6C-87A7-E246-D6B24F9CE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0" y="204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1" name="Line 332">
                <a:extLst>
                  <a:ext uri="{FF2B5EF4-FFF2-40B4-BE49-F238E27FC236}">
                    <a16:creationId xmlns:a16="http://schemas.microsoft.com/office/drawing/2014/main" id="{2C4087CE-DE89-62E4-EC72-D9E845114A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2041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2" name="Line 333">
                <a:extLst>
                  <a:ext uri="{FF2B5EF4-FFF2-40B4-BE49-F238E27FC236}">
                    <a16:creationId xmlns:a16="http://schemas.microsoft.com/office/drawing/2014/main" id="{AA326CAE-5E7A-D5A5-74ED-495B876EC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0" y="204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3" name="Rectangle 334">
                <a:extLst>
                  <a:ext uri="{FF2B5EF4-FFF2-40B4-BE49-F238E27FC236}">
                    <a16:creationId xmlns:a16="http://schemas.microsoft.com/office/drawing/2014/main" id="{F70B4815-66BA-10B1-EE3B-AD6D5EE38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9" y="2041"/>
                <a:ext cx="654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4" name="Line 335">
                <a:extLst>
                  <a:ext uri="{FF2B5EF4-FFF2-40B4-BE49-F238E27FC236}">
                    <a16:creationId xmlns:a16="http://schemas.microsoft.com/office/drawing/2014/main" id="{9EC8A2DF-F8F3-CC18-1C51-DC4E9C0447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9" y="2041"/>
                <a:ext cx="6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5" name="Rectangle 336">
                <a:extLst>
                  <a:ext uri="{FF2B5EF4-FFF2-40B4-BE49-F238E27FC236}">
                    <a16:creationId xmlns:a16="http://schemas.microsoft.com/office/drawing/2014/main" id="{21E9CAD7-2386-CBBA-7A2B-A8980819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33" y="2041"/>
                <a:ext cx="9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6" name="Line 337">
                <a:extLst>
                  <a:ext uri="{FF2B5EF4-FFF2-40B4-BE49-F238E27FC236}">
                    <a16:creationId xmlns:a16="http://schemas.microsoft.com/office/drawing/2014/main" id="{73D9928C-6DF8-8225-6EFF-6A82EF04D0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2041"/>
                <a:ext cx="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7" name="Line 338">
                <a:extLst>
                  <a:ext uri="{FF2B5EF4-FFF2-40B4-BE49-F238E27FC236}">
                    <a16:creationId xmlns:a16="http://schemas.microsoft.com/office/drawing/2014/main" id="{ADF79F9B-0A17-5B74-041E-C6CC2B227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33" y="2041"/>
                <a:ext cx="0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8" name="Rectangle 339">
                <a:extLst>
                  <a:ext uri="{FF2B5EF4-FFF2-40B4-BE49-F238E27FC236}">
                    <a16:creationId xmlns:a16="http://schemas.microsoft.com/office/drawing/2014/main" id="{26A8E6C0-3666-8704-8498-E184511700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2" y="2041"/>
                <a:ext cx="645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39" name="Line 340">
                <a:extLst>
                  <a:ext uri="{FF2B5EF4-FFF2-40B4-BE49-F238E27FC236}">
                    <a16:creationId xmlns:a16="http://schemas.microsoft.com/office/drawing/2014/main" id="{5FB53701-921B-B9CA-6019-997D9395E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42" y="2041"/>
                <a:ext cx="64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0" name="Rectangle 341">
                <a:extLst>
                  <a:ext uri="{FF2B5EF4-FFF2-40B4-BE49-F238E27FC236}">
                    <a16:creationId xmlns:a16="http://schemas.microsoft.com/office/drawing/2014/main" id="{E3EA31CF-7214-7C2F-CCB2-97335B441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2041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1" name="Line 342">
                <a:extLst>
                  <a:ext uri="{FF2B5EF4-FFF2-40B4-BE49-F238E27FC236}">
                    <a16:creationId xmlns:a16="http://schemas.microsoft.com/office/drawing/2014/main" id="{9EB823B3-609E-3444-84AC-E780BB5D51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20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2" name="Rectangle 343">
                <a:extLst>
                  <a:ext uri="{FF2B5EF4-FFF2-40B4-BE49-F238E27FC236}">
                    <a16:creationId xmlns:a16="http://schemas.microsoft.com/office/drawing/2014/main" id="{5BE58174-2E9B-77C4-C831-E9AF6D19F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050"/>
                <a:ext cx="20" cy="1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3" name="Line 344">
                <a:extLst>
                  <a:ext uri="{FF2B5EF4-FFF2-40B4-BE49-F238E27FC236}">
                    <a16:creationId xmlns:a16="http://schemas.microsoft.com/office/drawing/2014/main" id="{385C0779-A366-4310-8D8D-23A7DDC262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2050"/>
                <a:ext cx="0" cy="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4" name="Rectangle 345">
                <a:extLst>
                  <a:ext uri="{FF2B5EF4-FFF2-40B4-BE49-F238E27FC236}">
                    <a16:creationId xmlns:a16="http://schemas.microsoft.com/office/drawing/2014/main" id="{9CFE56F3-755C-4E04-49D6-419206831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050"/>
                <a:ext cx="20" cy="1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5" name="Line 346">
                <a:extLst>
                  <a:ext uri="{FF2B5EF4-FFF2-40B4-BE49-F238E27FC236}">
                    <a16:creationId xmlns:a16="http://schemas.microsoft.com/office/drawing/2014/main" id="{2F309038-5704-03B4-1276-2FB7F17801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2050"/>
                <a:ext cx="0" cy="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6" name="Rectangle 347">
                <a:extLst>
                  <a:ext uri="{FF2B5EF4-FFF2-40B4-BE49-F238E27FC236}">
                    <a16:creationId xmlns:a16="http://schemas.microsoft.com/office/drawing/2014/main" id="{47C91907-35BA-E11E-580F-4D9310C78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2050"/>
                <a:ext cx="20" cy="1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7" name="Line 348">
                <a:extLst>
                  <a:ext uri="{FF2B5EF4-FFF2-40B4-BE49-F238E27FC236}">
                    <a16:creationId xmlns:a16="http://schemas.microsoft.com/office/drawing/2014/main" id="{186A7457-7D8C-B99D-FEFF-24414BE3A3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2050"/>
                <a:ext cx="0" cy="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8" name="Rectangle 349">
                <a:extLst>
                  <a:ext uri="{FF2B5EF4-FFF2-40B4-BE49-F238E27FC236}">
                    <a16:creationId xmlns:a16="http://schemas.microsoft.com/office/drawing/2014/main" id="{9CF63CF8-7215-D18C-16CA-87C75540C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2050"/>
                <a:ext cx="20" cy="19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49" name="Line 350">
                <a:extLst>
                  <a:ext uri="{FF2B5EF4-FFF2-40B4-BE49-F238E27FC236}">
                    <a16:creationId xmlns:a16="http://schemas.microsoft.com/office/drawing/2014/main" id="{DEA3C64D-3D84-3229-80E2-157FB7FE5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2050"/>
                <a:ext cx="0" cy="1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0" name="Rectangle 357">
                <a:extLst>
                  <a:ext uri="{FF2B5EF4-FFF2-40B4-BE49-F238E27FC236}">
                    <a16:creationId xmlns:a16="http://schemas.microsoft.com/office/drawing/2014/main" id="{97951915-D504-3564-22FD-E6F225094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5" y="2260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58">
                <a:extLst>
                  <a:ext uri="{FF2B5EF4-FFF2-40B4-BE49-F238E27FC236}">
                    <a16:creationId xmlns:a16="http://schemas.microsoft.com/office/drawing/2014/main" id="{9479B108-64BE-AC06-507B-2FB64EC4B2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6" y="2260"/>
                <a:ext cx="34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0,5 M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9">
                <a:extLst>
                  <a:ext uri="{FF2B5EF4-FFF2-40B4-BE49-F238E27FC236}">
                    <a16:creationId xmlns:a16="http://schemas.microsoft.com/office/drawing/2014/main" id="{9480947E-EDE3-1D00-1757-D92B8876F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4" y="2260"/>
                <a:ext cx="11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lang="el-GR" altLang="de-DE" sz="1800" b="0" dirty="0">
                    <a:solidFill>
                      <a:srgbClr val="000000"/>
                    </a:solidFill>
                  </a:rPr>
                  <a:t>Ω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0">
                <a:extLst>
                  <a:ext uri="{FF2B5EF4-FFF2-40B4-BE49-F238E27FC236}">
                    <a16:creationId xmlns:a16="http://schemas.microsoft.com/office/drawing/2014/main" id="{28E334FF-4C99-5803-40A5-E62833574D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1" y="2256"/>
                <a:ext cx="3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MS Shell Dlg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61">
                <a:extLst>
                  <a:ext uri="{FF2B5EF4-FFF2-40B4-BE49-F238E27FC236}">
                    <a16:creationId xmlns:a16="http://schemas.microsoft.com/office/drawing/2014/main" id="{01DFB694-FD0B-B0D3-4086-0EB28C6D5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7" y="2260"/>
                <a:ext cx="42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0,25 M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62">
                <a:extLst>
                  <a:ext uri="{FF2B5EF4-FFF2-40B4-BE49-F238E27FC236}">
                    <a16:creationId xmlns:a16="http://schemas.microsoft.com/office/drawing/2014/main" id="{7FD725AC-AFD8-5B72-FAD6-879981282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7" y="2247"/>
                <a:ext cx="112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00000"/>
                  </a:lnSpc>
                </a:pPr>
                <a:r>
                  <a:rPr lang="el-GR" altLang="de-DE" sz="1800" b="0" dirty="0">
                    <a:solidFill>
                      <a:srgbClr val="000000"/>
                    </a:solidFill>
                  </a:rPr>
                  <a:t>Ω</a:t>
                </a:r>
                <a:endParaRPr kumimoji="0" lang="de-DE" altLang="de-DE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63">
                <a:extLst>
                  <a:ext uri="{FF2B5EF4-FFF2-40B4-BE49-F238E27FC236}">
                    <a16:creationId xmlns:a16="http://schemas.microsoft.com/office/drawing/2014/main" id="{5B7BE0C9-CD31-6F17-8975-8426DEB73D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5" y="2260"/>
                <a:ext cx="38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de-DE" altLang="de-DE" sz="17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de-DE" altLang="de-DE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364">
                <a:extLst>
                  <a:ext uri="{FF2B5EF4-FFF2-40B4-BE49-F238E27FC236}">
                    <a16:creationId xmlns:a16="http://schemas.microsoft.com/office/drawing/2014/main" id="{613A4C0B-7C91-FFA7-9037-194DB252A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241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8" name="Line 365">
                <a:extLst>
                  <a:ext uri="{FF2B5EF4-FFF2-40B4-BE49-F238E27FC236}">
                    <a16:creationId xmlns:a16="http://schemas.microsoft.com/office/drawing/2014/main" id="{8E02AB31-4524-6D8D-B7D6-97FAA6C74E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22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59" name="Rectangle 366">
                <a:extLst>
                  <a:ext uri="{FF2B5EF4-FFF2-40B4-BE49-F238E27FC236}">
                    <a16:creationId xmlns:a16="http://schemas.microsoft.com/office/drawing/2014/main" id="{DFDB1B0B-3866-9798-F140-EE0BEA2A2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2241"/>
                <a:ext cx="97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0" name="Rectangle 368">
                <a:extLst>
                  <a:ext uri="{FF2B5EF4-FFF2-40B4-BE49-F238E27FC236}">
                    <a16:creationId xmlns:a16="http://schemas.microsoft.com/office/drawing/2014/main" id="{EBBA268B-67DE-2AA1-C9A6-6EBEEC117B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241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1" name="Line 369">
                <a:extLst>
                  <a:ext uri="{FF2B5EF4-FFF2-40B4-BE49-F238E27FC236}">
                    <a16:creationId xmlns:a16="http://schemas.microsoft.com/office/drawing/2014/main" id="{C8F1C6B9-CEE4-B808-2E84-955202FA44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22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2" name="Rectangle 370">
                <a:extLst>
                  <a:ext uri="{FF2B5EF4-FFF2-40B4-BE49-F238E27FC236}">
                    <a16:creationId xmlns:a16="http://schemas.microsoft.com/office/drawing/2014/main" id="{3EE04126-1CE4-56BE-038F-31AAEDEB92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241"/>
                <a:ext cx="773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3" name="Line 371">
                <a:extLst>
                  <a:ext uri="{FF2B5EF4-FFF2-40B4-BE49-F238E27FC236}">
                    <a16:creationId xmlns:a16="http://schemas.microsoft.com/office/drawing/2014/main" id="{57FE1297-2257-BA37-B61E-41E606CF3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241"/>
                <a:ext cx="7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4" name="Rectangle 372">
                <a:extLst>
                  <a:ext uri="{FF2B5EF4-FFF2-40B4-BE49-F238E27FC236}">
                    <a16:creationId xmlns:a16="http://schemas.microsoft.com/office/drawing/2014/main" id="{87732AF9-08E0-6676-B74A-BD31967AE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2241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5" name="Line 373">
                <a:extLst>
                  <a:ext uri="{FF2B5EF4-FFF2-40B4-BE49-F238E27FC236}">
                    <a16:creationId xmlns:a16="http://schemas.microsoft.com/office/drawing/2014/main" id="{8353E1C4-FAF4-F8A5-B895-2D30BE2B71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22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6" name="Rectangle 374">
                <a:extLst>
                  <a:ext uri="{FF2B5EF4-FFF2-40B4-BE49-F238E27FC236}">
                    <a16:creationId xmlns:a16="http://schemas.microsoft.com/office/drawing/2014/main" id="{FB2F2D7E-18B3-1557-7BF3-5DEA6C0707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241"/>
                <a:ext cx="2621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7" name="Line 375">
                <a:extLst>
                  <a:ext uri="{FF2B5EF4-FFF2-40B4-BE49-F238E27FC236}">
                    <a16:creationId xmlns:a16="http://schemas.microsoft.com/office/drawing/2014/main" id="{E2C74CC8-7A0C-A38F-D4BD-97A96CF87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6" y="2241"/>
                <a:ext cx="26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8" name="Rectangle 376">
                <a:extLst>
                  <a:ext uri="{FF2B5EF4-FFF2-40B4-BE49-F238E27FC236}">
                    <a16:creationId xmlns:a16="http://schemas.microsoft.com/office/drawing/2014/main" id="{F417CA4B-8C3D-D132-D66B-4B621F715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2241"/>
                <a:ext cx="20" cy="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69" name="Line 377">
                <a:extLst>
                  <a:ext uri="{FF2B5EF4-FFF2-40B4-BE49-F238E27FC236}">
                    <a16:creationId xmlns:a16="http://schemas.microsoft.com/office/drawing/2014/main" id="{398009C4-C2A5-08EF-CF0F-C0EF18CE3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2241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0" name="Rectangle 378">
                <a:extLst>
                  <a:ext uri="{FF2B5EF4-FFF2-40B4-BE49-F238E27FC236}">
                    <a16:creationId xmlns:a16="http://schemas.microsoft.com/office/drawing/2014/main" id="{09E4B0EB-11CB-91B5-C9FB-D872FB95E2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250"/>
                <a:ext cx="20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1" name="Line 379">
                <a:extLst>
                  <a:ext uri="{FF2B5EF4-FFF2-40B4-BE49-F238E27FC236}">
                    <a16:creationId xmlns:a16="http://schemas.microsoft.com/office/drawing/2014/main" id="{284B701E-8079-E656-1FBB-DABA15E692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2250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2" name="Rectangle 380">
                <a:extLst>
                  <a:ext uri="{FF2B5EF4-FFF2-40B4-BE49-F238E27FC236}">
                    <a16:creationId xmlns:a16="http://schemas.microsoft.com/office/drawing/2014/main" id="{174610D3-FC07-2D11-AD52-CFF3A11FC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418"/>
                <a:ext cx="20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3" name="Line 381">
                <a:extLst>
                  <a:ext uri="{FF2B5EF4-FFF2-40B4-BE49-F238E27FC236}">
                    <a16:creationId xmlns:a16="http://schemas.microsoft.com/office/drawing/2014/main" id="{0C03F0C3-38CB-0751-87F4-AD48515440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24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4" name="Line 382">
                <a:extLst>
                  <a:ext uri="{FF2B5EF4-FFF2-40B4-BE49-F238E27FC236}">
                    <a16:creationId xmlns:a16="http://schemas.microsoft.com/office/drawing/2014/main" id="{2A7F2790-8D73-482F-E671-945EFDA21D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2418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5" name="Rectangle 383">
                <a:extLst>
                  <a:ext uri="{FF2B5EF4-FFF2-40B4-BE49-F238E27FC236}">
                    <a16:creationId xmlns:a16="http://schemas.microsoft.com/office/drawing/2014/main" id="{3DF84BCA-23AA-1863-BB23-DCA19B7F8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2" y="2418"/>
                <a:ext cx="20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6" name="Line 384">
                <a:extLst>
                  <a:ext uri="{FF2B5EF4-FFF2-40B4-BE49-F238E27FC236}">
                    <a16:creationId xmlns:a16="http://schemas.microsoft.com/office/drawing/2014/main" id="{59BB93AA-4C2A-5F1C-43E3-05C3B7DDAE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24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7" name="Line 385">
                <a:extLst>
                  <a:ext uri="{FF2B5EF4-FFF2-40B4-BE49-F238E27FC236}">
                    <a16:creationId xmlns:a16="http://schemas.microsoft.com/office/drawing/2014/main" id="{B63E1013-EB3D-F8B8-6593-425AC7E8A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2" y="2418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8" name="Rectangle 386">
                <a:extLst>
                  <a:ext uri="{FF2B5EF4-FFF2-40B4-BE49-F238E27FC236}">
                    <a16:creationId xmlns:a16="http://schemas.microsoft.com/office/drawing/2014/main" id="{3FF86A7F-7992-1935-11B8-B1F9EEBEA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" y="2418"/>
                <a:ext cx="971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79" name="Rectangle 388">
                <a:extLst>
                  <a:ext uri="{FF2B5EF4-FFF2-40B4-BE49-F238E27FC236}">
                    <a16:creationId xmlns:a16="http://schemas.microsoft.com/office/drawing/2014/main" id="{FBE99D7C-F5B9-EE6C-0E81-2FF4A02C4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250"/>
                <a:ext cx="20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0" name="Rectangle 390">
                <a:extLst>
                  <a:ext uri="{FF2B5EF4-FFF2-40B4-BE49-F238E27FC236}">
                    <a16:creationId xmlns:a16="http://schemas.microsoft.com/office/drawing/2014/main" id="{720C7984-0DB7-801A-F556-AC8308448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418"/>
                <a:ext cx="20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1" name="Line 391">
                <a:extLst>
                  <a:ext uri="{FF2B5EF4-FFF2-40B4-BE49-F238E27FC236}">
                    <a16:creationId xmlns:a16="http://schemas.microsoft.com/office/drawing/2014/main" id="{3A619FD0-A23F-2EF1-CA10-615D45060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24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2" name="Line 392">
                <a:extLst>
                  <a:ext uri="{FF2B5EF4-FFF2-40B4-BE49-F238E27FC236}">
                    <a16:creationId xmlns:a16="http://schemas.microsoft.com/office/drawing/2014/main" id="{73FEC181-C4A7-F9CF-2686-8FBA36C9B8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53" y="2418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3" name="Rectangle 393">
                <a:extLst>
                  <a:ext uri="{FF2B5EF4-FFF2-40B4-BE49-F238E27FC236}">
                    <a16:creationId xmlns:a16="http://schemas.microsoft.com/office/drawing/2014/main" id="{D410C50B-3B87-A945-348E-09DE0178B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3" y="2418"/>
                <a:ext cx="773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4" name="Line 394">
                <a:extLst>
                  <a:ext uri="{FF2B5EF4-FFF2-40B4-BE49-F238E27FC236}">
                    <a16:creationId xmlns:a16="http://schemas.microsoft.com/office/drawing/2014/main" id="{050F0887-C9A9-B637-64BB-6CD597ED1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73" y="2418"/>
                <a:ext cx="773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5" name="Rectangle 395">
                <a:extLst>
                  <a:ext uri="{FF2B5EF4-FFF2-40B4-BE49-F238E27FC236}">
                    <a16:creationId xmlns:a16="http://schemas.microsoft.com/office/drawing/2014/main" id="{7923C9BD-7201-53F4-2C79-E7715DC520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2250"/>
                <a:ext cx="20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6" name="Line 396">
                <a:extLst>
                  <a:ext uri="{FF2B5EF4-FFF2-40B4-BE49-F238E27FC236}">
                    <a16:creationId xmlns:a16="http://schemas.microsoft.com/office/drawing/2014/main" id="{6631961F-24AD-722A-4E45-EFC2DA4842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2250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7" name="Rectangle 397">
                <a:extLst>
                  <a:ext uri="{FF2B5EF4-FFF2-40B4-BE49-F238E27FC236}">
                    <a16:creationId xmlns:a16="http://schemas.microsoft.com/office/drawing/2014/main" id="{EB72A874-5964-6B0A-446C-069E398AC6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6" y="2418"/>
                <a:ext cx="20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8" name="Line 398">
                <a:extLst>
                  <a:ext uri="{FF2B5EF4-FFF2-40B4-BE49-F238E27FC236}">
                    <a16:creationId xmlns:a16="http://schemas.microsoft.com/office/drawing/2014/main" id="{B52C9C00-52BA-CEE1-0522-BD687F713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24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89" name="Line 399">
                <a:extLst>
                  <a:ext uri="{FF2B5EF4-FFF2-40B4-BE49-F238E27FC236}">
                    <a16:creationId xmlns:a16="http://schemas.microsoft.com/office/drawing/2014/main" id="{8DF50084-30C4-6CB5-4FC4-136042B5F9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46" y="2418"/>
                <a:ext cx="0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0" name="Rectangle 400">
                <a:extLst>
                  <a:ext uri="{FF2B5EF4-FFF2-40B4-BE49-F238E27FC236}">
                    <a16:creationId xmlns:a16="http://schemas.microsoft.com/office/drawing/2014/main" id="{75C0DE45-4B31-0904-AF9E-2B503A07AC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6" y="2418"/>
                <a:ext cx="2621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1" name="Line 401">
                <a:extLst>
                  <a:ext uri="{FF2B5EF4-FFF2-40B4-BE49-F238E27FC236}">
                    <a16:creationId xmlns:a16="http://schemas.microsoft.com/office/drawing/2014/main" id="{F63ABF1B-D964-414F-AAA0-5C45FEDED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66" y="2418"/>
                <a:ext cx="26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2" name="Rectangle 402">
                <a:extLst>
                  <a:ext uri="{FF2B5EF4-FFF2-40B4-BE49-F238E27FC236}">
                    <a16:creationId xmlns:a16="http://schemas.microsoft.com/office/drawing/2014/main" id="{CBF05484-4A05-1A43-846E-F015EDF9FA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2250"/>
                <a:ext cx="20" cy="16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3" name="Line 403">
                <a:extLst>
                  <a:ext uri="{FF2B5EF4-FFF2-40B4-BE49-F238E27FC236}">
                    <a16:creationId xmlns:a16="http://schemas.microsoft.com/office/drawing/2014/main" id="{9A698519-286F-C033-C6A7-C4C127BE9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2250"/>
                <a:ext cx="0" cy="1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4" name="Rectangle 404">
                <a:extLst>
                  <a:ext uri="{FF2B5EF4-FFF2-40B4-BE49-F238E27FC236}">
                    <a16:creationId xmlns:a16="http://schemas.microsoft.com/office/drawing/2014/main" id="{9B34647E-7419-3762-0924-14BA42669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7" y="2418"/>
                <a:ext cx="20" cy="2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  <p:sp>
            <p:nvSpPr>
              <p:cNvPr id="195" name="Line 405">
                <a:extLst>
                  <a:ext uri="{FF2B5EF4-FFF2-40B4-BE49-F238E27FC236}">
                    <a16:creationId xmlns:a16="http://schemas.microsoft.com/office/drawing/2014/main" id="{201CF68B-ED52-30EF-23D2-2168EEDB8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87" y="2418"/>
                <a:ext cx="2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00000"/>
                  </a:lnSpc>
                </a:pPr>
                <a:endParaRPr lang="de-DE"/>
              </a:p>
            </p:txBody>
          </p:sp>
        </p:grpSp>
        <p:sp>
          <p:nvSpPr>
            <p:cNvPr id="12" name="Line 407">
              <a:extLst>
                <a:ext uri="{FF2B5EF4-FFF2-40B4-BE49-F238E27FC236}">
                  <a16:creationId xmlns:a16="http://schemas.microsoft.com/office/drawing/2014/main" id="{099FBECE-8F31-4B70-A601-03C8C7273C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" y="241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3" name="Rectangle 408">
              <a:extLst>
                <a:ext uri="{FF2B5EF4-FFF2-40B4-BE49-F238E27FC236}">
                  <a16:creationId xmlns:a16="http://schemas.microsoft.com/office/drawing/2014/main" id="{5DD112E5-1090-D74C-58FB-A1C2E4A2E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" y="2418"/>
              <a:ext cx="20" cy="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4" name="Line 409">
              <a:extLst>
                <a:ext uri="{FF2B5EF4-FFF2-40B4-BE49-F238E27FC236}">
                  <a16:creationId xmlns:a16="http://schemas.microsoft.com/office/drawing/2014/main" id="{A7C445AD-E544-800E-7DE8-9736A86E6A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" y="2418"/>
              <a:ext cx="2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5" name="Line 410">
              <a:extLst>
                <a:ext uri="{FF2B5EF4-FFF2-40B4-BE49-F238E27FC236}">
                  <a16:creationId xmlns:a16="http://schemas.microsoft.com/office/drawing/2014/main" id="{713C9402-9CC4-7DF5-27C5-839C0A57C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7" y="2418"/>
              <a:ext cx="0" cy="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</a:pPr>
              <a:endParaRPr lang="de-DE"/>
            </a:p>
          </p:txBody>
        </p:sp>
        <p:sp>
          <p:nvSpPr>
            <p:cNvPr id="16" name="Rectangle 411">
              <a:extLst>
                <a:ext uri="{FF2B5EF4-FFF2-40B4-BE49-F238E27FC236}">
                  <a16:creationId xmlns:a16="http://schemas.microsoft.com/office/drawing/2014/main" id="{6E8B86AE-BF1E-F10E-32B5-F7699197E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" y="2442"/>
              <a:ext cx="3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spcBef>
                  <a:spcPct val="0"/>
                </a:spcBef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30" name="Rechteck 329">
            <a:extLst>
              <a:ext uri="{FF2B5EF4-FFF2-40B4-BE49-F238E27FC236}">
                <a16:creationId xmlns:a16="http://schemas.microsoft.com/office/drawing/2014/main" id="{54AB27C6-767F-853B-C73F-9FE35FF06139}"/>
              </a:ext>
            </a:extLst>
          </p:cNvPr>
          <p:cNvSpPr/>
          <p:nvPr/>
        </p:nvSpPr>
        <p:spPr>
          <a:xfrm>
            <a:off x="6390000" y="3722705"/>
            <a:ext cx="3417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l-GR" altLang="de-DE" sz="1600" b="0" dirty="0">
                <a:solidFill>
                  <a:srgbClr val="000000"/>
                </a:solidFill>
                <a:latin typeface="Arial" panose="020B0604020202020204" pitchFamily="34" charset="0"/>
              </a:rPr>
              <a:t>Ω</a:t>
            </a:r>
            <a:endParaRPr lang="de-DE" dirty="0"/>
          </a:p>
        </p:txBody>
      </p:sp>
      <p:sp>
        <p:nvSpPr>
          <p:cNvPr id="331" name="Foliennummernplatzhalter 7">
            <a:extLst>
              <a:ext uri="{FF2B5EF4-FFF2-40B4-BE49-F238E27FC236}">
                <a16:creationId xmlns:a16="http://schemas.microsoft.com/office/drawing/2014/main" id="{711417F7-376F-8BF9-EDD5-F909DFC233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14618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45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5535B15-63A4-7837-76D0-619F4AC1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kern="0" dirty="0">
                <a:solidFill>
                  <a:srgbClr val="313130"/>
                </a:solidFill>
              </a:rPr>
              <a:t>Ladeinfrastruktur</a:t>
            </a:r>
            <a:br>
              <a:rPr lang="de-DE" kern="0" dirty="0">
                <a:solidFill>
                  <a:srgbClr val="313130"/>
                </a:solidFill>
              </a:rPr>
            </a:br>
            <a:r>
              <a:rPr lang="de-DE" sz="2000" b="0" kern="0" dirty="0">
                <a:solidFill>
                  <a:srgbClr val="313130"/>
                </a:solidFill>
              </a:rPr>
              <a:t>Messung der Schleifenimpedanz</a:t>
            </a:r>
            <a:endParaRPr lang="de-DE" sz="2000" dirty="0"/>
          </a:p>
        </p:txBody>
      </p:sp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E1062321-A34D-596C-0348-2167B1FF22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14618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sp>
        <p:nvSpPr>
          <p:cNvPr id="5" name="Text Box 468">
            <a:extLst>
              <a:ext uri="{FF2B5EF4-FFF2-40B4-BE49-F238E27FC236}">
                <a16:creationId xmlns:a16="http://schemas.microsoft.com/office/drawing/2014/main" id="{4EE95DF4-838B-B4CA-667A-07E26DA8A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702" y="4074875"/>
            <a:ext cx="3176067" cy="9384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206" tIns="45605" rIns="91206" bIns="45605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</a:t>
            </a:r>
            <a:endParaRPr lang="de-DE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LS-B 16 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ZS = 2,88 -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30 %</a:t>
            </a:r>
            <a:r>
              <a:rPr lang="de-DE" sz="13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Sicherheit=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</a:t>
            </a:r>
            <a:endParaRPr lang="de-DE" sz="13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 = 80 A +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  <a:r>
              <a:rPr lang="de-DE" sz="13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Sicherheit= </a:t>
            </a:r>
            <a:r>
              <a:rPr lang="de-D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A</a:t>
            </a:r>
            <a:endParaRPr lang="de-DE" sz="13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E05B5AC0-0322-B31F-EEBB-0D15557D390D}"/>
              </a:ext>
            </a:extLst>
          </p:cNvPr>
          <p:cNvGrpSpPr>
            <a:grpSpLocks/>
          </p:cNvGrpSpPr>
          <p:nvPr/>
        </p:nvGrpSpPr>
        <p:grpSpPr bwMode="auto">
          <a:xfrm>
            <a:off x="1875331" y="3129649"/>
            <a:ext cx="4368017" cy="125462"/>
            <a:chOff x="4992" y="2693"/>
            <a:chExt cx="768" cy="0"/>
          </a:xfrm>
        </p:grpSpPr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A68A5B53-5A73-6B2D-323A-C108691F4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8" name="Line 9">
              <a:extLst>
                <a:ext uri="{FF2B5EF4-FFF2-40B4-BE49-F238E27FC236}">
                  <a16:creationId xmlns:a16="http://schemas.microsoft.com/office/drawing/2014/main" id="{DA26447B-0CE0-F632-F732-D2DAC4F15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53">
            <a:extLst>
              <a:ext uri="{FF2B5EF4-FFF2-40B4-BE49-F238E27FC236}">
                <a16:creationId xmlns:a16="http://schemas.microsoft.com/office/drawing/2014/main" id="{4F2DAD9A-DA45-64EE-0913-E197034BFE3B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830085" y="2965343"/>
            <a:ext cx="214313" cy="114300"/>
            <a:chOff x="4992" y="2693"/>
            <a:chExt cx="768" cy="0"/>
          </a:xfrm>
        </p:grpSpPr>
        <p:sp>
          <p:nvSpPr>
            <p:cNvPr id="10" name="Line 454">
              <a:extLst>
                <a:ext uri="{FF2B5EF4-FFF2-40B4-BE49-F238E27FC236}">
                  <a16:creationId xmlns:a16="http://schemas.microsoft.com/office/drawing/2014/main" id="{75119803-1909-EBE4-3D1D-B757190FC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1" name="Line 455">
              <a:extLst>
                <a:ext uri="{FF2B5EF4-FFF2-40B4-BE49-F238E27FC236}">
                  <a16:creationId xmlns:a16="http://schemas.microsoft.com/office/drawing/2014/main" id="{B43C6AD9-0667-04DD-7397-0D4A8AD5C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457">
            <a:extLst>
              <a:ext uri="{FF2B5EF4-FFF2-40B4-BE49-F238E27FC236}">
                <a16:creationId xmlns:a16="http://schemas.microsoft.com/office/drawing/2014/main" id="{FEC51CCD-41CC-32EF-58A7-C1CD39FA116D}"/>
              </a:ext>
            </a:extLst>
          </p:cNvPr>
          <p:cNvGrpSpPr>
            <a:grpSpLocks/>
          </p:cNvGrpSpPr>
          <p:nvPr/>
        </p:nvGrpSpPr>
        <p:grpSpPr bwMode="auto">
          <a:xfrm>
            <a:off x="1040282" y="2908984"/>
            <a:ext cx="852509" cy="346125"/>
            <a:chOff x="4992" y="2693"/>
            <a:chExt cx="768" cy="0"/>
          </a:xfrm>
        </p:grpSpPr>
        <p:sp>
          <p:nvSpPr>
            <p:cNvPr id="13" name="Line 458">
              <a:extLst>
                <a:ext uri="{FF2B5EF4-FFF2-40B4-BE49-F238E27FC236}">
                  <a16:creationId xmlns:a16="http://schemas.microsoft.com/office/drawing/2014/main" id="{49BC83B2-3062-EF0A-5C02-7F26030252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459">
              <a:extLst>
                <a:ext uri="{FF2B5EF4-FFF2-40B4-BE49-F238E27FC236}">
                  <a16:creationId xmlns:a16="http://schemas.microsoft.com/office/drawing/2014/main" id="{65658B16-930E-CED0-D455-8C95A7896B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462">
            <a:extLst>
              <a:ext uri="{FF2B5EF4-FFF2-40B4-BE49-F238E27FC236}">
                <a16:creationId xmlns:a16="http://schemas.microsoft.com/office/drawing/2014/main" id="{8A55B19D-E469-0CDC-C4B1-9A7134E52F1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00485" y="3644612"/>
            <a:ext cx="1116012" cy="123825"/>
            <a:chOff x="4992" y="2693"/>
            <a:chExt cx="768" cy="0"/>
          </a:xfrm>
        </p:grpSpPr>
        <p:sp>
          <p:nvSpPr>
            <p:cNvPr id="16" name="Line 463">
              <a:extLst>
                <a:ext uri="{FF2B5EF4-FFF2-40B4-BE49-F238E27FC236}">
                  <a16:creationId xmlns:a16="http://schemas.microsoft.com/office/drawing/2014/main" id="{B509535F-874A-29C9-070A-D45AD8AE4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464">
              <a:extLst>
                <a:ext uri="{FF2B5EF4-FFF2-40B4-BE49-F238E27FC236}">
                  <a16:creationId xmlns:a16="http://schemas.microsoft.com/office/drawing/2014/main" id="{9963EC18-99A3-B855-5183-53765D26C2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470">
            <a:extLst>
              <a:ext uri="{FF2B5EF4-FFF2-40B4-BE49-F238E27FC236}">
                <a16:creationId xmlns:a16="http://schemas.microsoft.com/office/drawing/2014/main" id="{E3646669-A4BD-E29B-D2D8-5863722D3EEA}"/>
              </a:ext>
            </a:extLst>
          </p:cNvPr>
          <p:cNvGrpSpPr>
            <a:grpSpLocks/>
          </p:cNvGrpSpPr>
          <p:nvPr/>
        </p:nvGrpSpPr>
        <p:grpSpPr bwMode="auto">
          <a:xfrm>
            <a:off x="1878528" y="3121582"/>
            <a:ext cx="4376738" cy="139700"/>
            <a:chOff x="1408840" y="2594607"/>
            <a:chExt cx="4054460" cy="126707"/>
          </a:xfrm>
        </p:grpSpPr>
        <p:sp>
          <p:nvSpPr>
            <p:cNvPr id="19" name="Line 471">
              <a:extLst>
                <a:ext uri="{FF2B5EF4-FFF2-40B4-BE49-F238E27FC236}">
                  <a16:creationId xmlns:a16="http://schemas.microsoft.com/office/drawing/2014/main" id="{86327B0F-A1AC-CBE3-D2CF-F64062FE6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0" name="Line 472">
              <a:extLst>
                <a:ext uri="{FF2B5EF4-FFF2-40B4-BE49-F238E27FC236}">
                  <a16:creationId xmlns:a16="http://schemas.microsoft.com/office/drawing/2014/main" id="{7BCC1889-BD20-873C-606A-ABB9329F4E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21" name="Rectangle 473">
            <a:extLst>
              <a:ext uri="{FF2B5EF4-FFF2-40B4-BE49-F238E27FC236}">
                <a16:creationId xmlns:a16="http://schemas.microsoft.com/office/drawing/2014/main" id="{7A6FCF4B-10F3-4ED4-5097-510B9B20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591" y="2200849"/>
            <a:ext cx="290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682" tIns="12682" rIns="12682" bIns="12682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</a:rPr>
              <a:t>L2</a:t>
            </a:r>
          </a:p>
        </p:txBody>
      </p:sp>
      <p:sp>
        <p:nvSpPr>
          <p:cNvPr id="22" name="Rectangle 474">
            <a:extLst>
              <a:ext uri="{FF2B5EF4-FFF2-40B4-BE49-F238E27FC236}">
                <a16:creationId xmlns:a16="http://schemas.microsoft.com/office/drawing/2014/main" id="{A13E8267-FA18-8703-A295-B456DF1A5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5591" y="2527874"/>
            <a:ext cx="2905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682" tIns="12682" rIns="12682" bIns="12682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</a:rPr>
              <a:t>L3</a:t>
            </a:r>
          </a:p>
        </p:txBody>
      </p:sp>
      <p:sp>
        <p:nvSpPr>
          <p:cNvPr id="23" name="Rectangle 475">
            <a:extLst>
              <a:ext uri="{FF2B5EF4-FFF2-40B4-BE49-F238E27FC236}">
                <a16:creationId xmlns:a16="http://schemas.microsoft.com/office/drawing/2014/main" id="{482E0423-DBF0-BE0D-F81F-BF86D7866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702" y="1886506"/>
            <a:ext cx="2540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682" tIns="12682" rIns="12682" bIns="12682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</a:rPr>
              <a:t>L1</a:t>
            </a:r>
            <a:endParaRPr lang="de-DE" sz="1000" b="0" dirty="0">
              <a:solidFill>
                <a:srgbClr val="000000"/>
              </a:solidFill>
            </a:endParaRPr>
          </a:p>
        </p:txBody>
      </p:sp>
      <p:sp>
        <p:nvSpPr>
          <p:cNvPr id="24" name="Rectangle 476">
            <a:extLst>
              <a:ext uri="{FF2B5EF4-FFF2-40B4-BE49-F238E27FC236}">
                <a16:creationId xmlns:a16="http://schemas.microsoft.com/office/drawing/2014/main" id="{B4D4AB3A-E10F-80EE-D8E4-D1223D2EA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702" y="3008887"/>
            <a:ext cx="25400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682" tIns="12682" rIns="12682" bIns="12682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</a:rPr>
              <a:t>PE</a:t>
            </a:r>
          </a:p>
        </p:txBody>
      </p:sp>
      <p:grpSp>
        <p:nvGrpSpPr>
          <p:cNvPr id="25" name="Group 477">
            <a:extLst>
              <a:ext uri="{FF2B5EF4-FFF2-40B4-BE49-F238E27FC236}">
                <a16:creationId xmlns:a16="http://schemas.microsoft.com/office/drawing/2014/main" id="{D43E030D-6D7F-7604-85A9-AE9C322F05AD}"/>
              </a:ext>
            </a:extLst>
          </p:cNvPr>
          <p:cNvGrpSpPr>
            <a:grpSpLocks/>
          </p:cNvGrpSpPr>
          <p:nvPr/>
        </p:nvGrpSpPr>
        <p:grpSpPr bwMode="auto">
          <a:xfrm>
            <a:off x="4402653" y="1962723"/>
            <a:ext cx="71438" cy="2347913"/>
            <a:chOff x="2541" y="1132"/>
            <a:chExt cx="45" cy="1479"/>
          </a:xfrm>
        </p:grpSpPr>
        <p:sp>
          <p:nvSpPr>
            <p:cNvPr id="26" name="Oval 478">
              <a:extLst>
                <a:ext uri="{FF2B5EF4-FFF2-40B4-BE49-F238E27FC236}">
                  <a16:creationId xmlns:a16="http://schemas.microsoft.com/office/drawing/2014/main" id="{35D29602-2AA3-1406-0558-49B16CEE4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1" y="1132"/>
              <a:ext cx="45" cy="45"/>
            </a:xfrm>
            <a:prstGeom prst="ellipse">
              <a:avLst/>
            </a:pr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7" name="Line 479">
              <a:extLst>
                <a:ext uri="{FF2B5EF4-FFF2-40B4-BE49-F238E27FC236}">
                  <a16:creationId xmlns:a16="http://schemas.microsoft.com/office/drawing/2014/main" id="{E82151CF-1C4E-33E4-D67D-B2D308C4E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64" y="1152"/>
              <a:ext cx="0" cy="14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28" name="Line 480">
            <a:extLst>
              <a:ext uri="{FF2B5EF4-FFF2-40B4-BE49-F238E27FC236}">
                <a16:creationId xmlns:a16="http://schemas.microsoft.com/office/drawing/2014/main" id="{76F9699A-BFBC-18D6-5E95-D085BC1ABE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9765" y="2900936"/>
            <a:ext cx="0" cy="1411287"/>
          </a:xfrm>
          <a:prstGeom prst="line">
            <a:avLst/>
          </a:prstGeom>
          <a:noFill/>
          <a:ln w="9525">
            <a:solidFill>
              <a:schemeClr val="accent2"/>
            </a:solidFill>
            <a:prstDash val="sysDashDot"/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" name="Oval 481">
            <a:extLst>
              <a:ext uri="{FF2B5EF4-FFF2-40B4-BE49-F238E27FC236}">
                <a16:creationId xmlns:a16="http://schemas.microsoft.com/office/drawing/2014/main" id="{CF534818-9492-B69C-D8FE-7059143CC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521" y="4283630"/>
            <a:ext cx="469900" cy="471489"/>
          </a:xfrm>
          <a:prstGeom prst="ellips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" name="Rectangle 482">
            <a:extLst>
              <a:ext uri="{FF2B5EF4-FFF2-40B4-BE49-F238E27FC236}">
                <a16:creationId xmlns:a16="http://schemas.microsoft.com/office/drawing/2014/main" id="{09A1D9F0-ABDA-473F-484A-25387BE44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427" y="4283648"/>
            <a:ext cx="36511" cy="73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" name="Rectangle 483">
            <a:extLst>
              <a:ext uri="{FF2B5EF4-FFF2-40B4-BE49-F238E27FC236}">
                <a16:creationId xmlns:a16="http://schemas.microsoft.com/office/drawing/2014/main" id="{F8793989-66A9-52E0-31B9-E30D0036D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427" y="4682112"/>
            <a:ext cx="36511" cy="730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" name="Oval 484">
            <a:extLst>
              <a:ext uri="{FF2B5EF4-FFF2-40B4-BE49-F238E27FC236}">
                <a16:creationId xmlns:a16="http://schemas.microsoft.com/office/drawing/2014/main" id="{66F1CF45-F39A-D1AF-1B77-541C1F805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5953" y="4488436"/>
            <a:ext cx="71438" cy="73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" name="Oval 485">
            <a:extLst>
              <a:ext uri="{FF2B5EF4-FFF2-40B4-BE49-F238E27FC236}">
                <a16:creationId xmlns:a16="http://schemas.microsoft.com/office/drawing/2014/main" id="{18631D56-D4E3-E0F0-2A95-A96B63AED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958" y="4488436"/>
            <a:ext cx="73025" cy="73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" name="Line 486">
            <a:extLst>
              <a:ext uri="{FF2B5EF4-FFF2-40B4-BE49-F238E27FC236}">
                <a16:creationId xmlns:a16="http://schemas.microsoft.com/office/drawing/2014/main" id="{553504EB-EC39-1440-8172-E6B37EE9B5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34066" y="3574020"/>
            <a:ext cx="111125" cy="48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" name="Line 487">
            <a:extLst>
              <a:ext uri="{FF2B5EF4-FFF2-40B4-BE49-F238E27FC236}">
                <a16:creationId xmlns:a16="http://schemas.microsoft.com/office/drawing/2014/main" id="{EFEE3FB5-866A-263F-85EA-954449CEDC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3772" y="3551794"/>
            <a:ext cx="889000" cy="247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" name="Line 488">
            <a:extLst>
              <a:ext uri="{FF2B5EF4-FFF2-40B4-BE49-F238E27FC236}">
                <a16:creationId xmlns:a16="http://schemas.microsoft.com/office/drawing/2014/main" id="{D90DA8DA-8136-310E-0AAA-CBADBCB024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0215" y="3862945"/>
            <a:ext cx="122237" cy="450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" name="Line 489">
            <a:extLst>
              <a:ext uri="{FF2B5EF4-FFF2-40B4-BE49-F238E27FC236}">
                <a16:creationId xmlns:a16="http://schemas.microsoft.com/office/drawing/2014/main" id="{7CF691B5-B4EF-55C7-1FC8-9813A6D9F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5194" y="4013758"/>
            <a:ext cx="936624" cy="303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" name="Freeform 490">
            <a:extLst>
              <a:ext uri="{FF2B5EF4-FFF2-40B4-BE49-F238E27FC236}">
                <a16:creationId xmlns:a16="http://schemas.microsoft.com/office/drawing/2014/main" id="{B21CD59B-9471-EB50-B7E8-9C0D0B89D16A}"/>
              </a:ext>
            </a:extLst>
          </p:cNvPr>
          <p:cNvSpPr>
            <a:spLocks/>
          </p:cNvSpPr>
          <p:nvPr/>
        </p:nvSpPr>
        <p:spPr bwMode="auto">
          <a:xfrm>
            <a:off x="2345253" y="3769286"/>
            <a:ext cx="407988" cy="279400"/>
          </a:xfrm>
          <a:custGeom>
            <a:avLst/>
            <a:gdLst/>
            <a:ahLst/>
            <a:cxnLst>
              <a:cxn ang="0">
                <a:pos x="2512" y="0"/>
              </a:cxn>
              <a:cxn ang="0">
                <a:pos x="19969" y="6878"/>
              </a:cxn>
              <a:cxn ang="0">
                <a:pos x="17457" y="19955"/>
              </a:cxn>
              <a:cxn ang="0">
                <a:pos x="0" y="12217"/>
              </a:cxn>
              <a:cxn ang="0">
                <a:pos x="2512" y="0"/>
              </a:cxn>
            </a:cxnLst>
            <a:rect l="0" t="0" r="r" b="b"/>
            <a:pathLst>
              <a:path w="20000" h="20000">
                <a:moveTo>
                  <a:pt x="2512" y="0"/>
                </a:moveTo>
                <a:lnTo>
                  <a:pt x="19969" y="6878"/>
                </a:lnTo>
                <a:lnTo>
                  <a:pt x="17457" y="19955"/>
                </a:lnTo>
                <a:lnTo>
                  <a:pt x="0" y="12217"/>
                </a:lnTo>
                <a:lnTo>
                  <a:pt x="2512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" name="Arc 491">
            <a:extLst>
              <a:ext uri="{FF2B5EF4-FFF2-40B4-BE49-F238E27FC236}">
                <a16:creationId xmlns:a16="http://schemas.microsoft.com/office/drawing/2014/main" id="{DFC4DBB7-1595-DB04-9532-900BE6CA24FD}"/>
              </a:ext>
            </a:extLst>
          </p:cNvPr>
          <p:cNvSpPr>
            <a:spLocks/>
          </p:cNvSpPr>
          <p:nvPr/>
        </p:nvSpPr>
        <p:spPr bwMode="auto">
          <a:xfrm>
            <a:off x="2762780" y="3797856"/>
            <a:ext cx="38101" cy="65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" name="Arc 492">
            <a:extLst>
              <a:ext uri="{FF2B5EF4-FFF2-40B4-BE49-F238E27FC236}">
                <a16:creationId xmlns:a16="http://schemas.microsoft.com/office/drawing/2014/main" id="{82EBA960-3476-98DB-F899-6A02553A8DB0}"/>
              </a:ext>
            </a:extLst>
          </p:cNvPr>
          <p:cNvSpPr>
            <a:spLocks/>
          </p:cNvSpPr>
          <p:nvPr/>
        </p:nvSpPr>
        <p:spPr bwMode="auto">
          <a:xfrm>
            <a:off x="2791359" y="3818497"/>
            <a:ext cx="20637" cy="666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" name="Line 493">
            <a:extLst>
              <a:ext uri="{FF2B5EF4-FFF2-40B4-BE49-F238E27FC236}">
                <a16:creationId xmlns:a16="http://schemas.microsoft.com/office/drawing/2014/main" id="{DAA4FD56-918D-E272-3A82-B4B568A627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0217" y="3885186"/>
            <a:ext cx="131762" cy="493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" name="Line 494">
            <a:extLst>
              <a:ext uri="{FF2B5EF4-FFF2-40B4-BE49-F238E27FC236}">
                <a16:creationId xmlns:a16="http://schemas.microsoft.com/office/drawing/2014/main" id="{7D0A086C-EAB9-34C1-8F9F-220E36B08F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4228" y="4088369"/>
            <a:ext cx="917575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3" name="Arc 495">
            <a:extLst>
              <a:ext uri="{FF2B5EF4-FFF2-40B4-BE49-F238E27FC236}">
                <a16:creationId xmlns:a16="http://schemas.microsoft.com/office/drawing/2014/main" id="{56688519-8358-9ABA-AE7D-3129E7D0DF78}"/>
              </a:ext>
            </a:extLst>
          </p:cNvPr>
          <p:cNvSpPr>
            <a:spLocks/>
          </p:cNvSpPr>
          <p:nvPr/>
        </p:nvSpPr>
        <p:spPr bwMode="auto">
          <a:xfrm>
            <a:off x="2688153" y="4372532"/>
            <a:ext cx="23813" cy="12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4" name="Line 496">
            <a:extLst>
              <a:ext uri="{FF2B5EF4-FFF2-40B4-BE49-F238E27FC236}">
                <a16:creationId xmlns:a16="http://schemas.microsoft.com/office/drawing/2014/main" id="{742A07D5-4C30-CC76-4E00-9FE792A30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0394" y="4388408"/>
            <a:ext cx="4286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5" name="Arc 497">
            <a:extLst>
              <a:ext uri="{FF2B5EF4-FFF2-40B4-BE49-F238E27FC236}">
                <a16:creationId xmlns:a16="http://schemas.microsoft.com/office/drawing/2014/main" id="{AC9CAB45-9C3F-DB19-C085-A57395CA281C}"/>
              </a:ext>
            </a:extLst>
          </p:cNvPr>
          <p:cNvSpPr>
            <a:spLocks/>
          </p:cNvSpPr>
          <p:nvPr/>
        </p:nvSpPr>
        <p:spPr bwMode="auto">
          <a:xfrm>
            <a:off x="2753245" y="4401106"/>
            <a:ext cx="9525" cy="19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6" name="Line 498">
            <a:extLst>
              <a:ext uri="{FF2B5EF4-FFF2-40B4-BE49-F238E27FC236}">
                <a16:creationId xmlns:a16="http://schemas.microsoft.com/office/drawing/2014/main" id="{FD063A3D-D1A8-2CD1-7EAD-4ADFDCF3755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89743" y="4420162"/>
            <a:ext cx="73025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7" name="Line 499">
            <a:extLst>
              <a:ext uri="{FF2B5EF4-FFF2-40B4-BE49-F238E27FC236}">
                <a16:creationId xmlns:a16="http://schemas.microsoft.com/office/drawing/2014/main" id="{10721C8F-BBE0-D30A-608C-59AC414E14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62765" y="4431272"/>
            <a:ext cx="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8" name="Arc 500">
            <a:extLst>
              <a:ext uri="{FF2B5EF4-FFF2-40B4-BE49-F238E27FC236}">
                <a16:creationId xmlns:a16="http://schemas.microsoft.com/office/drawing/2014/main" id="{E16846C5-D6DB-5C82-5E26-ECBEC7D003DF}"/>
              </a:ext>
            </a:extLst>
          </p:cNvPr>
          <p:cNvSpPr>
            <a:spLocks/>
          </p:cNvSpPr>
          <p:nvPr/>
        </p:nvSpPr>
        <p:spPr bwMode="auto">
          <a:xfrm flipV="1">
            <a:off x="2753245" y="4464610"/>
            <a:ext cx="9525" cy="22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9" name="Line 501">
            <a:extLst>
              <a:ext uri="{FF2B5EF4-FFF2-40B4-BE49-F238E27FC236}">
                <a16:creationId xmlns:a16="http://schemas.microsoft.com/office/drawing/2014/main" id="{5F87AE09-8343-DED8-BDAD-B7427271E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00853" y="4486849"/>
            <a:ext cx="52388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0" name="Line 502">
            <a:extLst>
              <a:ext uri="{FF2B5EF4-FFF2-40B4-BE49-F238E27FC236}">
                <a16:creationId xmlns:a16="http://schemas.microsoft.com/office/drawing/2014/main" id="{E2AD5A0F-6099-DBD7-E99D-7AEADA42B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9102" y="4474131"/>
            <a:ext cx="31750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1" name="Line 503">
            <a:extLst>
              <a:ext uri="{FF2B5EF4-FFF2-40B4-BE49-F238E27FC236}">
                <a16:creationId xmlns:a16="http://schemas.microsoft.com/office/drawing/2014/main" id="{5CFB49AE-C458-C920-A830-ADC3485AA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852" y="4486849"/>
            <a:ext cx="0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2" name="Line 504">
            <a:extLst>
              <a:ext uri="{FF2B5EF4-FFF2-40B4-BE49-F238E27FC236}">
                <a16:creationId xmlns:a16="http://schemas.microsoft.com/office/drawing/2014/main" id="{1F1FE7FA-C551-9655-3E98-EEAC953E6B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9565" y="4474131"/>
            <a:ext cx="112712" cy="2174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3" name="Line 505">
            <a:extLst>
              <a:ext uri="{FF2B5EF4-FFF2-40B4-BE49-F238E27FC236}">
                <a16:creationId xmlns:a16="http://schemas.microsoft.com/office/drawing/2014/main" id="{5B467E79-7C40-59FD-E34C-767D262997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1953" y="4539237"/>
            <a:ext cx="88900" cy="1730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4" name="Line 506">
            <a:extLst>
              <a:ext uri="{FF2B5EF4-FFF2-40B4-BE49-F238E27FC236}">
                <a16:creationId xmlns:a16="http://schemas.microsoft.com/office/drawing/2014/main" id="{91083178-83F6-C961-B549-3BACD61E1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852" y="4550331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5" name="Line 507">
            <a:extLst>
              <a:ext uri="{FF2B5EF4-FFF2-40B4-BE49-F238E27FC236}">
                <a16:creationId xmlns:a16="http://schemas.microsoft.com/office/drawing/2014/main" id="{93B985F6-0521-AAFD-C78A-651101A3C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29433" y="4593195"/>
            <a:ext cx="71437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6" name="Line 508">
            <a:extLst>
              <a:ext uri="{FF2B5EF4-FFF2-40B4-BE49-F238E27FC236}">
                <a16:creationId xmlns:a16="http://schemas.microsoft.com/office/drawing/2014/main" id="{4C8377C5-F30D-7C4E-1615-6915032DB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852" y="4453495"/>
            <a:ext cx="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7" name="Line 509">
            <a:extLst>
              <a:ext uri="{FF2B5EF4-FFF2-40B4-BE49-F238E27FC236}">
                <a16:creationId xmlns:a16="http://schemas.microsoft.com/office/drawing/2014/main" id="{06AA6C01-0753-A23A-0F6A-989CFFB997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00830" y="4691619"/>
            <a:ext cx="58738" cy="2143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8" name="Line 510">
            <a:extLst>
              <a:ext uri="{FF2B5EF4-FFF2-40B4-BE49-F238E27FC236}">
                <a16:creationId xmlns:a16="http://schemas.microsoft.com/office/drawing/2014/main" id="{A58AA799-A2ED-A19F-6927-6EC3EF243F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9565" y="4710669"/>
            <a:ext cx="52388" cy="1952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9" name="Arc 511">
            <a:extLst>
              <a:ext uri="{FF2B5EF4-FFF2-40B4-BE49-F238E27FC236}">
                <a16:creationId xmlns:a16="http://schemas.microsoft.com/office/drawing/2014/main" id="{216B0113-7FE5-6911-ED70-B6FE1DDE6185}"/>
              </a:ext>
            </a:extLst>
          </p:cNvPr>
          <p:cNvSpPr>
            <a:spLocks/>
          </p:cNvSpPr>
          <p:nvPr/>
        </p:nvSpPr>
        <p:spPr bwMode="auto">
          <a:xfrm flipH="1">
            <a:off x="2588140" y="4797982"/>
            <a:ext cx="23812" cy="12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0" name="Arc 512">
            <a:extLst>
              <a:ext uri="{FF2B5EF4-FFF2-40B4-BE49-F238E27FC236}">
                <a16:creationId xmlns:a16="http://schemas.microsoft.com/office/drawing/2014/main" id="{184E2B26-7C05-D4C3-62DB-10426D2ABFC0}"/>
              </a:ext>
            </a:extLst>
          </p:cNvPr>
          <p:cNvSpPr>
            <a:spLocks/>
          </p:cNvSpPr>
          <p:nvPr/>
        </p:nvSpPr>
        <p:spPr bwMode="auto">
          <a:xfrm flipH="1">
            <a:off x="2569090" y="4818620"/>
            <a:ext cx="42862" cy="85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1" name="Arc 513">
            <a:extLst>
              <a:ext uri="{FF2B5EF4-FFF2-40B4-BE49-F238E27FC236}">
                <a16:creationId xmlns:a16="http://schemas.microsoft.com/office/drawing/2014/main" id="{D7BA3799-7191-DF98-A4B5-626AD39D37DA}"/>
              </a:ext>
            </a:extLst>
          </p:cNvPr>
          <p:cNvSpPr>
            <a:spLocks/>
          </p:cNvSpPr>
          <p:nvPr/>
        </p:nvSpPr>
        <p:spPr bwMode="auto">
          <a:xfrm flipH="1" flipV="1">
            <a:off x="2569090" y="4913872"/>
            <a:ext cx="0" cy="33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2" name="Line 514">
            <a:extLst>
              <a:ext uri="{FF2B5EF4-FFF2-40B4-BE49-F238E27FC236}">
                <a16:creationId xmlns:a16="http://schemas.microsoft.com/office/drawing/2014/main" id="{9CFA88CF-BB48-EFA4-9F86-082C70C550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99252" y="4731309"/>
            <a:ext cx="3175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3" name="Arc 515">
            <a:extLst>
              <a:ext uri="{FF2B5EF4-FFF2-40B4-BE49-F238E27FC236}">
                <a16:creationId xmlns:a16="http://schemas.microsoft.com/office/drawing/2014/main" id="{FB1E2201-1137-2EC3-9CE9-18AAE7D4DE7C}"/>
              </a:ext>
            </a:extLst>
          </p:cNvPr>
          <p:cNvSpPr>
            <a:spLocks/>
          </p:cNvSpPr>
          <p:nvPr/>
        </p:nvSpPr>
        <p:spPr bwMode="auto">
          <a:xfrm flipV="1">
            <a:off x="2548454" y="4872596"/>
            <a:ext cx="50799" cy="968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4" name="Line 516">
            <a:extLst>
              <a:ext uri="{FF2B5EF4-FFF2-40B4-BE49-F238E27FC236}">
                <a16:creationId xmlns:a16="http://schemas.microsoft.com/office/drawing/2014/main" id="{1C30819F-07AE-7BCE-B571-ABDE77D92A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1492" y="4932562"/>
            <a:ext cx="41276" cy="11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5" name="Arc 517">
            <a:extLst>
              <a:ext uri="{FF2B5EF4-FFF2-40B4-BE49-F238E27FC236}">
                <a16:creationId xmlns:a16="http://schemas.microsoft.com/office/drawing/2014/main" id="{51CFCA9E-FA9A-B2A5-2946-408E450442DD}"/>
              </a:ext>
            </a:extLst>
          </p:cNvPr>
          <p:cNvSpPr>
            <a:spLocks/>
          </p:cNvSpPr>
          <p:nvPr/>
        </p:nvSpPr>
        <p:spPr bwMode="auto">
          <a:xfrm flipH="1" flipV="1">
            <a:off x="2500844" y="4905949"/>
            <a:ext cx="7937" cy="523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6" name="Arc 518">
            <a:extLst>
              <a:ext uri="{FF2B5EF4-FFF2-40B4-BE49-F238E27FC236}">
                <a16:creationId xmlns:a16="http://schemas.microsoft.com/office/drawing/2014/main" id="{8E0AE16B-4F46-7B22-85A2-9573E2584F3E}"/>
              </a:ext>
            </a:extLst>
          </p:cNvPr>
          <p:cNvSpPr>
            <a:spLocks/>
          </p:cNvSpPr>
          <p:nvPr/>
        </p:nvSpPr>
        <p:spPr bwMode="auto">
          <a:xfrm flipH="1" flipV="1">
            <a:off x="2559565" y="4905931"/>
            <a:ext cx="0" cy="635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7" name="Line 519">
            <a:extLst>
              <a:ext uri="{FF2B5EF4-FFF2-40B4-BE49-F238E27FC236}">
                <a16:creationId xmlns:a16="http://schemas.microsoft.com/office/drawing/2014/main" id="{A40FBE1A-5BB2-5A4D-3667-18581606B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9565" y="4691620"/>
            <a:ext cx="52388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8" name="Line 520">
            <a:extLst>
              <a:ext uri="{FF2B5EF4-FFF2-40B4-BE49-F238E27FC236}">
                <a16:creationId xmlns:a16="http://schemas.microsoft.com/office/drawing/2014/main" id="{A55C613E-CED5-35E7-400B-15FD2217A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611952" y="4710669"/>
            <a:ext cx="19050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9" name="Arc 521">
            <a:extLst>
              <a:ext uri="{FF2B5EF4-FFF2-40B4-BE49-F238E27FC236}">
                <a16:creationId xmlns:a16="http://schemas.microsoft.com/office/drawing/2014/main" id="{2ACCBAB1-609F-4AFC-DCC9-F92F4993189A}"/>
              </a:ext>
            </a:extLst>
          </p:cNvPr>
          <p:cNvSpPr>
            <a:spLocks/>
          </p:cNvSpPr>
          <p:nvPr/>
        </p:nvSpPr>
        <p:spPr bwMode="auto">
          <a:xfrm>
            <a:off x="1727732" y="4061381"/>
            <a:ext cx="34925" cy="269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0" name="Line 522">
            <a:extLst>
              <a:ext uri="{FF2B5EF4-FFF2-40B4-BE49-F238E27FC236}">
                <a16:creationId xmlns:a16="http://schemas.microsoft.com/office/drawing/2014/main" id="{130C2844-66BB-E8D5-E0F5-E9BB95EEC7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3120" y="3574020"/>
            <a:ext cx="101600" cy="441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1" name="Arc 523">
            <a:extLst>
              <a:ext uri="{FF2B5EF4-FFF2-40B4-BE49-F238E27FC236}">
                <a16:creationId xmlns:a16="http://schemas.microsoft.com/office/drawing/2014/main" id="{8C82FC98-DEBE-6A9A-AA52-331D19FB9660}"/>
              </a:ext>
            </a:extLst>
          </p:cNvPr>
          <p:cNvSpPr>
            <a:spLocks/>
          </p:cNvSpPr>
          <p:nvPr/>
        </p:nvSpPr>
        <p:spPr bwMode="auto">
          <a:xfrm flipH="1">
            <a:off x="1843604" y="3551794"/>
            <a:ext cx="30163" cy="22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2" name="Arc 524">
            <a:extLst>
              <a:ext uri="{FF2B5EF4-FFF2-40B4-BE49-F238E27FC236}">
                <a16:creationId xmlns:a16="http://schemas.microsoft.com/office/drawing/2014/main" id="{00580CB2-0AB7-97DF-49BD-A754459B8209}"/>
              </a:ext>
            </a:extLst>
          </p:cNvPr>
          <p:cNvSpPr>
            <a:spLocks/>
          </p:cNvSpPr>
          <p:nvPr/>
        </p:nvSpPr>
        <p:spPr bwMode="auto">
          <a:xfrm flipH="1">
            <a:off x="1854718" y="3564499"/>
            <a:ext cx="19050" cy="20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3" name="Arc 525">
            <a:extLst>
              <a:ext uri="{FF2B5EF4-FFF2-40B4-BE49-F238E27FC236}">
                <a16:creationId xmlns:a16="http://schemas.microsoft.com/office/drawing/2014/main" id="{5804051D-1C8E-B7CB-4785-2D0DE890EAE5}"/>
              </a:ext>
            </a:extLst>
          </p:cNvPr>
          <p:cNvSpPr>
            <a:spLocks/>
          </p:cNvSpPr>
          <p:nvPr/>
        </p:nvSpPr>
        <p:spPr bwMode="auto">
          <a:xfrm flipH="1">
            <a:off x="1722953" y="4088369"/>
            <a:ext cx="30163" cy="44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4" name="Arc 526">
            <a:extLst>
              <a:ext uri="{FF2B5EF4-FFF2-40B4-BE49-F238E27FC236}">
                <a16:creationId xmlns:a16="http://schemas.microsoft.com/office/drawing/2014/main" id="{257E9DC2-A174-764A-F448-E874A27E69C9}"/>
              </a:ext>
            </a:extLst>
          </p:cNvPr>
          <p:cNvSpPr>
            <a:spLocks/>
          </p:cNvSpPr>
          <p:nvPr/>
        </p:nvSpPr>
        <p:spPr bwMode="auto">
          <a:xfrm flipH="1">
            <a:off x="1975368" y="4162981"/>
            <a:ext cx="30162" cy="44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5" name="Arc 527">
            <a:extLst>
              <a:ext uri="{FF2B5EF4-FFF2-40B4-BE49-F238E27FC236}">
                <a16:creationId xmlns:a16="http://schemas.microsoft.com/office/drawing/2014/main" id="{BE2C8351-B057-19E8-0708-A82BC4F82299}"/>
              </a:ext>
            </a:extLst>
          </p:cNvPr>
          <p:cNvSpPr>
            <a:spLocks/>
          </p:cNvSpPr>
          <p:nvPr/>
        </p:nvSpPr>
        <p:spPr bwMode="auto">
          <a:xfrm flipH="1">
            <a:off x="2356365" y="4291569"/>
            <a:ext cx="31750" cy="444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6" name="Line 528">
            <a:extLst>
              <a:ext uri="{FF2B5EF4-FFF2-40B4-BE49-F238E27FC236}">
                <a16:creationId xmlns:a16="http://schemas.microsoft.com/office/drawing/2014/main" id="{8D70EBC5-75A6-51E6-A941-AEAB2FA79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2952" y="4131249"/>
            <a:ext cx="908050" cy="301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7" name="Arc 529">
            <a:extLst>
              <a:ext uri="{FF2B5EF4-FFF2-40B4-BE49-F238E27FC236}">
                <a16:creationId xmlns:a16="http://schemas.microsoft.com/office/drawing/2014/main" id="{179262ED-9E8B-7333-DC13-80D175B5CB9E}"/>
              </a:ext>
            </a:extLst>
          </p:cNvPr>
          <p:cNvSpPr>
            <a:spLocks/>
          </p:cNvSpPr>
          <p:nvPr/>
        </p:nvSpPr>
        <p:spPr bwMode="auto">
          <a:xfrm>
            <a:off x="2631003" y="4364594"/>
            <a:ext cx="39687" cy="8890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8" name="Line 530">
            <a:extLst>
              <a:ext uri="{FF2B5EF4-FFF2-40B4-BE49-F238E27FC236}">
                <a16:creationId xmlns:a16="http://schemas.microsoft.com/office/drawing/2014/main" id="{1DD7E095-E819-7446-4033-6E97B8532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9108" y="4453494"/>
            <a:ext cx="1588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79" name="Arc 531">
            <a:extLst>
              <a:ext uri="{FF2B5EF4-FFF2-40B4-BE49-F238E27FC236}">
                <a16:creationId xmlns:a16="http://schemas.microsoft.com/office/drawing/2014/main" id="{0A7B9F11-7642-E31F-7448-5D66672E9D59}"/>
              </a:ext>
            </a:extLst>
          </p:cNvPr>
          <p:cNvSpPr>
            <a:spLocks/>
          </p:cNvSpPr>
          <p:nvPr/>
        </p:nvSpPr>
        <p:spPr bwMode="auto">
          <a:xfrm flipH="1" flipV="1">
            <a:off x="2611971" y="4356658"/>
            <a:ext cx="17463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0" name="Line 532">
            <a:extLst>
              <a:ext uri="{FF2B5EF4-FFF2-40B4-BE49-F238E27FC236}">
                <a16:creationId xmlns:a16="http://schemas.microsoft.com/office/drawing/2014/main" id="{DA54C6A1-C5DF-00C7-7B8A-948C13C521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9415" y="4431269"/>
            <a:ext cx="31750" cy="555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1" name="Line 533">
            <a:extLst>
              <a:ext uri="{FF2B5EF4-FFF2-40B4-BE49-F238E27FC236}">
                <a16:creationId xmlns:a16="http://schemas.microsoft.com/office/drawing/2014/main" id="{F886FB36-7090-0986-C769-33B02E78291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92790" y="4196336"/>
            <a:ext cx="950912" cy="319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2" name="Arc 534">
            <a:extLst>
              <a:ext uri="{FF2B5EF4-FFF2-40B4-BE49-F238E27FC236}">
                <a16:creationId xmlns:a16="http://schemas.microsoft.com/office/drawing/2014/main" id="{8EA7E024-D5B4-F1AC-0734-BE9B7FD2F9B4}"/>
              </a:ext>
            </a:extLst>
          </p:cNvPr>
          <p:cNvSpPr>
            <a:spLocks/>
          </p:cNvSpPr>
          <p:nvPr/>
        </p:nvSpPr>
        <p:spPr bwMode="auto">
          <a:xfrm flipH="1">
            <a:off x="1684868" y="4131249"/>
            <a:ext cx="38101" cy="111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3" name="Line 535">
            <a:extLst>
              <a:ext uri="{FF2B5EF4-FFF2-40B4-BE49-F238E27FC236}">
                <a16:creationId xmlns:a16="http://schemas.microsoft.com/office/drawing/2014/main" id="{F897872C-4C9C-A98B-E892-096A24DD5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61042" y="4145537"/>
            <a:ext cx="33337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4" name="Line 536">
            <a:extLst>
              <a:ext uri="{FF2B5EF4-FFF2-40B4-BE49-F238E27FC236}">
                <a16:creationId xmlns:a16="http://schemas.microsoft.com/office/drawing/2014/main" id="{48CCEA6C-87A9-822A-4943-BE199CFB3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0878" y="4145519"/>
            <a:ext cx="30163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5" name="Line 537">
            <a:extLst>
              <a:ext uri="{FF2B5EF4-FFF2-40B4-BE49-F238E27FC236}">
                <a16:creationId xmlns:a16="http://schemas.microsoft.com/office/drawing/2014/main" id="{63B40614-8669-9436-645D-5B70B125258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00720" y="4162984"/>
            <a:ext cx="131762" cy="1508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6" name="Line 538">
            <a:extLst>
              <a:ext uri="{FF2B5EF4-FFF2-40B4-BE49-F238E27FC236}">
                <a16:creationId xmlns:a16="http://schemas.microsoft.com/office/drawing/2014/main" id="{D6B25E84-1890-E1C0-31D2-FA08C26FD5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0390" y="4151874"/>
            <a:ext cx="152400" cy="1841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7" name="Line 539">
            <a:extLst>
              <a:ext uri="{FF2B5EF4-FFF2-40B4-BE49-F238E27FC236}">
                <a16:creationId xmlns:a16="http://schemas.microsoft.com/office/drawing/2014/main" id="{648CA53F-DFCB-18D0-378A-C74EC88AC8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702" y="4324908"/>
            <a:ext cx="41276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8" name="Line 540">
            <a:extLst>
              <a:ext uri="{FF2B5EF4-FFF2-40B4-BE49-F238E27FC236}">
                <a16:creationId xmlns:a16="http://schemas.microsoft.com/office/drawing/2014/main" id="{30AF12FD-7558-E9BB-9068-D11DEB1AB3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61015" y="4196319"/>
            <a:ext cx="231775" cy="290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89" name="Line 541">
            <a:extLst>
              <a:ext uri="{FF2B5EF4-FFF2-40B4-BE49-F238E27FC236}">
                <a16:creationId xmlns:a16="http://schemas.microsoft.com/office/drawing/2014/main" id="{C3353E75-DEA9-8A47-D970-4FD5D7C3C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0395" y="4313795"/>
            <a:ext cx="60325" cy="1841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0" name="Arc 542">
            <a:extLst>
              <a:ext uri="{FF2B5EF4-FFF2-40B4-BE49-F238E27FC236}">
                <a16:creationId xmlns:a16="http://schemas.microsoft.com/office/drawing/2014/main" id="{79267FAB-D51C-D10C-0704-08385A22C2B5}"/>
              </a:ext>
            </a:extLst>
          </p:cNvPr>
          <p:cNvSpPr>
            <a:spLocks/>
          </p:cNvSpPr>
          <p:nvPr/>
        </p:nvSpPr>
        <p:spPr bwMode="auto">
          <a:xfrm flipH="1" flipV="1">
            <a:off x="1440384" y="4496374"/>
            <a:ext cx="12700" cy="730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1" name="Arc 543">
            <a:extLst>
              <a:ext uri="{FF2B5EF4-FFF2-40B4-BE49-F238E27FC236}">
                <a16:creationId xmlns:a16="http://schemas.microsoft.com/office/drawing/2014/main" id="{BF85C8DF-54F0-2D4D-C828-875BC3CEDB3A}"/>
              </a:ext>
            </a:extLst>
          </p:cNvPr>
          <p:cNvSpPr>
            <a:spLocks/>
          </p:cNvSpPr>
          <p:nvPr/>
        </p:nvSpPr>
        <p:spPr bwMode="auto">
          <a:xfrm flipH="1" flipV="1">
            <a:off x="1449907" y="4507469"/>
            <a:ext cx="19050" cy="33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2" name="Line 544">
            <a:extLst>
              <a:ext uri="{FF2B5EF4-FFF2-40B4-BE49-F238E27FC236}">
                <a16:creationId xmlns:a16="http://schemas.microsoft.com/office/drawing/2014/main" id="{3E132922-B03A-7C41-BAC9-ACC8CCBBEA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9919" y="4486832"/>
            <a:ext cx="11113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3" name="Line 545">
            <a:extLst>
              <a:ext uri="{FF2B5EF4-FFF2-40B4-BE49-F238E27FC236}">
                <a16:creationId xmlns:a16="http://schemas.microsoft.com/office/drawing/2014/main" id="{D0C5DDD1-D080-347B-7FC6-10C1B482A3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8953" y="4539220"/>
            <a:ext cx="41276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4" name="Arc 546">
            <a:extLst>
              <a:ext uri="{FF2B5EF4-FFF2-40B4-BE49-F238E27FC236}">
                <a16:creationId xmlns:a16="http://schemas.microsoft.com/office/drawing/2014/main" id="{6782129C-A914-A64F-34FD-93C322054F5F}"/>
              </a:ext>
            </a:extLst>
          </p:cNvPr>
          <p:cNvSpPr>
            <a:spLocks/>
          </p:cNvSpPr>
          <p:nvPr/>
        </p:nvSpPr>
        <p:spPr bwMode="auto">
          <a:xfrm flipH="1" flipV="1">
            <a:off x="1454680" y="4569386"/>
            <a:ext cx="38101" cy="22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5" name="Oval 547">
            <a:extLst>
              <a:ext uri="{FF2B5EF4-FFF2-40B4-BE49-F238E27FC236}">
                <a16:creationId xmlns:a16="http://schemas.microsoft.com/office/drawing/2014/main" id="{3672073F-550B-3027-846F-DA93466FE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1203" y="4228073"/>
            <a:ext cx="39687" cy="222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6" name="Line 548">
            <a:extLst>
              <a:ext uri="{FF2B5EF4-FFF2-40B4-BE49-F238E27FC236}">
                <a16:creationId xmlns:a16="http://schemas.microsoft.com/office/drawing/2014/main" id="{B859E619-A48F-C8DA-A811-3213ADA546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2790" y="4239181"/>
            <a:ext cx="41276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7" name="Line 549">
            <a:extLst>
              <a:ext uri="{FF2B5EF4-FFF2-40B4-BE49-F238E27FC236}">
                <a16:creationId xmlns:a16="http://schemas.microsoft.com/office/drawing/2014/main" id="{4653A04C-972B-252C-FC2F-9F42B9775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3905" y="4255056"/>
            <a:ext cx="179388" cy="58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8" name="Line 550">
            <a:extLst>
              <a:ext uri="{FF2B5EF4-FFF2-40B4-BE49-F238E27FC236}">
                <a16:creationId xmlns:a16="http://schemas.microsoft.com/office/drawing/2014/main" id="{FCC881C2-427C-15B4-0A18-1C7B2D5B2B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11852" y="4313798"/>
            <a:ext cx="73025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9" name="Line 551">
            <a:extLst>
              <a:ext uri="{FF2B5EF4-FFF2-40B4-BE49-F238E27FC236}">
                <a16:creationId xmlns:a16="http://schemas.microsoft.com/office/drawing/2014/main" id="{051000C6-0510-0551-483B-D4CC20C996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0877" y="4255056"/>
            <a:ext cx="73025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0" name="Arc 552">
            <a:extLst>
              <a:ext uri="{FF2B5EF4-FFF2-40B4-BE49-F238E27FC236}">
                <a16:creationId xmlns:a16="http://schemas.microsoft.com/office/drawing/2014/main" id="{48E7BC09-A615-C311-5350-FC59DD3D5D7E}"/>
              </a:ext>
            </a:extLst>
          </p:cNvPr>
          <p:cNvSpPr>
            <a:spLocks/>
          </p:cNvSpPr>
          <p:nvPr/>
        </p:nvSpPr>
        <p:spPr bwMode="auto">
          <a:xfrm flipH="1">
            <a:off x="1619771" y="4388410"/>
            <a:ext cx="12700" cy="333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1" name="Arc 553">
            <a:extLst>
              <a:ext uri="{FF2B5EF4-FFF2-40B4-BE49-F238E27FC236}">
                <a16:creationId xmlns:a16="http://schemas.microsoft.com/office/drawing/2014/main" id="{560A6186-0346-EFF8-FC17-6DC2940492B3}"/>
              </a:ext>
            </a:extLst>
          </p:cNvPr>
          <p:cNvSpPr>
            <a:spLocks/>
          </p:cNvSpPr>
          <p:nvPr/>
        </p:nvSpPr>
        <p:spPr bwMode="auto">
          <a:xfrm flipH="1">
            <a:off x="1803933" y="4453496"/>
            <a:ext cx="7937" cy="333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2" name="Line 554">
            <a:extLst>
              <a:ext uri="{FF2B5EF4-FFF2-40B4-BE49-F238E27FC236}">
                <a16:creationId xmlns:a16="http://schemas.microsoft.com/office/drawing/2014/main" id="{2C5E5A1E-8505-562C-5381-DF8CD596D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9782" y="4426508"/>
            <a:ext cx="180975" cy="60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3" name="Line 555">
            <a:extLst>
              <a:ext uri="{FF2B5EF4-FFF2-40B4-BE49-F238E27FC236}">
                <a16:creationId xmlns:a16="http://schemas.microsoft.com/office/drawing/2014/main" id="{1FEF5021-8368-03FF-271A-9A18EBE10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969" y="4459861"/>
            <a:ext cx="188913" cy="650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4" name="Line 556">
            <a:extLst>
              <a:ext uri="{FF2B5EF4-FFF2-40B4-BE49-F238E27FC236}">
                <a16:creationId xmlns:a16="http://schemas.microsoft.com/office/drawing/2014/main" id="{EA5F2FB4-D2E5-A5FD-65FB-04C4812CF7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2778" y="4429684"/>
            <a:ext cx="23813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5" name="Line 557">
            <a:extLst>
              <a:ext uri="{FF2B5EF4-FFF2-40B4-BE49-F238E27FC236}">
                <a16:creationId xmlns:a16="http://schemas.microsoft.com/office/drawing/2014/main" id="{D8797573-7320-8E91-0778-1E10EE2271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3277" y="4490024"/>
            <a:ext cx="19050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6" name="Oval 558">
            <a:extLst>
              <a:ext uri="{FF2B5EF4-FFF2-40B4-BE49-F238E27FC236}">
                <a16:creationId xmlns:a16="http://schemas.microsoft.com/office/drawing/2014/main" id="{0E3F7EE7-5800-708E-7C1A-3B3D6F81C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290" y="4455081"/>
            <a:ext cx="12700" cy="7938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7" name="Oval 559">
            <a:extLst>
              <a:ext uri="{FF2B5EF4-FFF2-40B4-BE49-F238E27FC236}">
                <a16:creationId xmlns:a16="http://schemas.microsoft.com/office/drawing/2014/main" id="{8200E94E-921B-6C96-CED0-3FF2E68F1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115" y="4494769"/>
            <a:ext cx="11112" cy="11111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8" name="Line 560">
            <a:extLst>
              <a:ext uri="{FF2B5EF4-FFF2-40B4-BE49-F238E27FC236}">
                <a16:creationId xmlns:a16="http://schemas.microsoft.com/office/drawing/2014/main" id="{1F50F694-9BAC-37AA-DF5C-D628B5B10F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2927" y="4226487"/>
            <a:ext cx="158750" cy="203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09" name="Line 561">
            <a:extLst>
              <a:ext uri="{FF2B5EF4-FFF2-40B4-BE49-F238E27FC236}">
                <a16:creationId xmlns:a16="http://schemas.microsoft.com/office/drawing/2014/main" id="{1229ADF0-0833-A4C6-FFF5-9831B8763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21378" y="4328086"/>
            <a:ext cx="157163" cy="2143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0" name="Line 562">
            <a:extLst>
              <a:ext uri="{FF2B5EF4-FFF2-40B4-BE49-F238E27FC236}">
                <a16:creationId xmlns:a16="http://schemas.microsoft.com/office/drawing/2014/main" id="{6FB02389-EEE4-7809-DA67-1ABE00BDA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16619" y="4221719"/>
            <a:ext cx="252413" cy="85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1" name="Arc 563">
            <a:extLst>
              <a:ext uri="{FF2B5EF4-FFF2-40B4-BE49-F238E27FC236}">
                <a16:creationId xmlns:a16="http://schemas.microsoft.com/office/drawing/2014/main" id="{4CB8038C-8D76-9EF1-CA83-4643E26421A7}"/>
              </a:ext>
            </a:extLst>
          </p:cNvPr>
          <p:cNvSpPr>
            <a:spLocks/>
          </p:cNvSpPr>
          <p:nvPr/>
        </p:nvSpPr>
        <p:spPr bwMode="auto">
          <a:xfrm flipH="1" flipV="1">
            <a:off x="1516594" y="4442385"/>
            <a:ext cx="17463" cy="20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2" name="Arc 564">
            <a:extLst>
              <a:ext uri="{FF2B5EF4-FFF2-40B4-BE49-F238E27FC236}">
                <a16:creationId xmlns:a16="http://schemas.microsoft.com/office/drawing/2014/main" id="{B936509F-12D2-BF4B-E2AD-6BDE9167F558}"/>
              </a:ext>
            </a:extLst>
          </p:cNvPr>
          <p:cNvSpPr>
            <a:spLocks/>
          </p:cNvSpPr>
          <p:nvPr/>
        </p:nvSpPr>
        <p:spPr bwMode="auto">
          <a:xfrm flipV="1">
            <a:off x="1797567" y="4542394"/>
            <a:ext cx="23812" cy="12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3" name="Line 565">
            <a:extLst>
              <a:ext uri="{FF2B5EF4-FFF2-40B4-BE49-F238E27FC236}">
                <a16:creationId xmlns:a16="http://schemas.microsoft.com/office/drawing/2014/main" id="{CF4DAB81-7DCE-5785-E001-6E9434979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34041" y="4463037"/>
            <a:ext cx="260350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4" name="Arc 566">
            <a:extLst>
              <a:ext uri="{FF2B5EF4-FFF2-40B4-BE49-F238E27FC236}">
                <a16:creationId xmlns:a16="http://schemas.microsoft.com/office/drawing/2014/main" id="{8B16608C-078F-B910-5DFB-E7453C5C493E}"/>
              </a:ext>
            </a:extLst>
          </p:cNvPr>
          <p:cNvSpPr>
            <a:spLocks/>
          </p:cNvSpPr>
          <p:nvPr/>
        </p:nvSpPr>
        <p:spPr bwMode="auto">
          <a:xfrm flipH="1">
            <a:off x="1515007" y="4429681"/>
            <a:ext cx="7937" cy="1587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5" name="Arc 567">
            <a:extLst>
              <a:ext uri="{FF2B5EF4-FFF2-40B4-BE49-F238E27FC236}">
                <a16:creationId xmlns:a16="http://schemas.microsoft.com/office/drawing/2014/main" id="{B861BA90-5225-35AE-91A9-E6704C031C9A}"/>
              </a:ext>
            </a:extLst>
          </p:cNvPr>
          <p:cNvSpPr>
            <a:spLocks/>
          </p:cNvSpPr>
          <p:nvPr/>
        </p:nvSpPr>
        <p:spPr bwMode="auto">
          <a:xfrm flipH="1">
            <a:off x="1684858" y="4216974"/>
            <a:ext cx="15875" cy="9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6" name="Arc 568">
            <a:extLst>
              <a:ext uri="{FF2B5EF4-FFF2-40B4-BE49-F238E27FC236}">
                <a16:creationId xmlns:a16="http://schemas.microsoft.com/office/drawing/2014/main" id="{D8B5AD5B-3F09-C28D-FEEC-9867ECEB0BEC}"/>
              </a:ext>
            </a:extLst>
          </p:cNvPr>
          <p:cNvSpPr>
            <a:spLocks/>
          </p:cNvSpPr>
          <p:nvPr/>
        </p:nvSpPr>
        <p:spPr bwMode="auto">
          <a:xfrm>
            <a:off x="1697552" y="4216956"/>
            <a:ext cx="19050" cy="1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7" name="Arc 569">
            <a:extLst>
              <a:ext uri="{FF2B5EF4-FFF2-40B4-BE49-F238E27FC236}">
                <a16:creationId xmlns:a16="http://schemas.microsoft.com/office/drawing/2014/main" id="{0B6B45BC-9604-4BE3-2FBF-3D2B2335C038}"/>
              </a:ext>
            </a:extLst>
          </p:cNvPr>
          <p:cNvSpPr>
            <a:spLocks/>
          </p:cNvSpPr>
          <p:nvPr/>
        </p:nvSpPr>
        <p:spPr bwMode="auto">
          <a:xfrm>
            <a:off x="1967444" y="4307444"/>
            <a:ext cx="11113" cy="174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8" name="Arc 570">
            <a:extLst>
              <a:ext uri="{FF2B5EF4-FFF2-40B4-BE49-F238E27FC236}">
                <a16:creationId xmlns:a16="http://schemas.microsoft.com/office/drawing/2014/main" id="{F58CF346-BF0F-5841-60D7-7203EAB86181}"/>
              </a:ext>
            </a:extLst>
          </p:cNvPr>
          <p:cNvSpPr>
            <a:spLocks/>
          </p:cNvSpPr>
          <p:nvPr/>
        </p:nvSpPr>
        <p:spPr bwMode="auto">
          <a:xfrm flipH="1">
            <a:off x="1494353" y="4469387"/>
            <a:ext cx="26988" cy="79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19" name="Arc 571">
            <a:extLst>
              <a:ext uri="{FF2B5EF4-FFF2-40B4-BE49-F238E27FC236}">
                <a16:creationId xmlns:a16="http://schemas.microsoft.com/office/drawing/2014/main" id="{D4BB2DA2-C339-4E6F-AFA7-992FF1FBAB46}"/>
              </a:ext>
            </a:extLst>
          </p:cNvPr>
          <p:cNvSpPr>
            <a:spLocks/>
          </p:cNvSpPr>
          <p:nvPr/>
        </p:nvSpPr>
        <p:spPr bwMode="auto">
          <a:xfrm>
            <a:off x="1778517" y="4563031"/>
            <a:ext cx="19050" cy="19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0" name="Arc 572">
            <a:extLst>
              <a:ext uri="{FF2B5EF4-FFF2-40B4-BE49-F238E27FC236}">
                <a16:creationId xmlns:a16="http://schemas.microsoft.com/office/drawing/2014/main" id="{D06B4B6E-B87B-0F63-F35A-A5724CBC277A}"/>
              </a:ext>
            </a:extLst>
          </p:cNvPr>
          <p:cNvSpPr>
            <a:spLocks/>
          </p:cNvSpPr>
          <p:nvPr/>
        </p:nvSpPr>
        <p:spPr bwMode="auto">
          <a:xfrm flipV="1">
            <a:off x="1751530" y="4612261"/>
            <a:ext cx="26988" cy="79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1" name="Arc 573">
            <a:extLst>
              <a:ext uri="{FF2B5EF4-FFF2-40B4-BE49-F238E27FC236}">
                <a16:creationId xmlns:a16="http://schemas.microsoft.com/office/drawing/2014/main" id="{83150781-8FD0-DA88-9A2D-ADF0C99DF514}"/>
              </a:ext>
            </a:extLst>
          </p:cNvPr>
          <p:cNvSpPr>
            <a:spLocks/>
          </p:cNvSpPr>
          <p:nvPr/>
        </p:nvSpPr>
        <p:spPr bwMode="auto">
          <a:xfrm flipH="1" flipV="1">
            <a:off x="1468958" y="4501119"/>
            <a:ext cx="12700" cy="174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2" name="Line 574">
            <a:extLst>
              <a:ext uri="{FF2B5EF4-FFF2-40B4-BE49-F238E27FC236}">
                <a16:creationId xmlns:a16="http://schemas.microsoft.com/office/drawing/2014/main" id="{A361092E-51E3-1084-39DC-478705D77E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1668" y="4521774"/>
            <a:ext cx="269875" cy="9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3" name="Line 575">
            <a:extLst>
              <a:ext uri="{FF2B5EF4-FFF2-40B4-BE49-F238E27FC236}">
                <a16:creationId xmlns:a16="http://schemas.microsoft.com/office/drawing/2014/main" id="{84559AEC-98FB-B260-26D0-8C174A8240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6118" y="4469386"/>
            <a:ext cx="252413" cy="92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4" name="Line 576">
            <a:extLst>
              <a:ext uri="{FF2B5EF4-FFF2-40B4-BE49-F238E27FC236}">
                <a16:creationId xmlns:a16="http://schemas.microsoft.com/office/drawing/2014/main" id="{4370F31F-9C62-7CDE-784A-9C82354ADD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68952" y="4478899"/>
            <a:ext cx="19050" cy="22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5" name="Line 577">
            <a:extLst>
              <a:ext uri="{FF2B5EF4-FFF2-40B4-BE49-F238E27FC236}">
                <a16:creationId xmlns:a16="http://schemas.microsoft.com/office/drawing/2014/main" id="{7F5C7C73-2C9E-C3AA-E867-700C161A5A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0119" y="4582082"/>
            <a:ext cx="17463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6" name="Arc 578">
            <a:extLst>
              <a:ext uri="{FF2B5EF4-FFF2-40B4-BE49-F238E27FC236}">
                <a16:creationId xmlns:a16="http://schemas.microsoft.com/office/drawing/2014/main" id="{026AB88C-81C3-F075-312F-F1AC81CC7F7E}"/>
              </a:ext>
            </a:extLst>
          </p:cNvPr>
          <p:cNvSpPr>
            <a:spLocks/>
          </p:cNvSpPr>
          <p:nvPr/>
        </p:nvSpPr>
        <p:spPr bwMode="auto">
          <a:xfrm flipH="1">
            <a:off x="1988080" y="4332847"/>
            <a:ext cx="38101" cy="111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7" name="Arc 579">
            <a:extLst>
              <a:ext uri="{FF2B5EF4-FFF2-40B4-BE49-F238E27FC236}">
                <a16:creationId xmlns:a16="http://schemas.microsoft.com/office/drawing/2014/main" id="{C53C6DEB-A87F-5EAA-9B75-06536D36ED01}"/>
              </a:ext>
            </a:extLst>
          </p:cNvPr>
          <p:cNvSpPr>
            <a:spLocks/>
          </p:cNvSpPr>
          <p:nvPr/>
        </p:nvSpPr>
        <p:spPr bwMode="auto">
          <a:xfrm>
            <a:off x="2029343" y="4332847"/>
            <a:ext cx="26987" cy="31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8" name="Line 580">
            <a:extLst>
              <a:ext uri="{FF2B5EF4-FFF2-40B4-BE49-F238E27FC236}">
                <a16:creationId xmlns:a16="http://schemas.microsoft.com/office/drawing/2014/main" id="{ECD03EE1-7DBD-A177-4A96-C9137BE282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07107" y="4343956"/>
            <a:ext cx="180975" cy="250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29" name="Arc 581">
            <a:extLst>
              <a:ext uri="{FF2B5EF4-FFF2-40B4-BE49-F238E27FC236}">
                <a16:creationId xmlns:a16="http://schemas.microsoft.com/office/drawing/2014/main" id="{F2CF8FB4-161F-C984-63A7-0298804CC980}"/>
              </a:ext>
            </a:extLst>
          </p:cNvPr>
          <p:cNvSpPr>
            <a:spLocks/>
          </p:cNvSpPr>
          <p:nvPr/>
        </p:nvSpPr>
        <p:spPr bwMode="auto">
          <a:xfrm flipH="1" flipV="1">
            <a:off x="1792803" y="4617007"/>
            <a:ext cx="4763" cy="20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0" name="Line 582">
            <a:extLst>
              <a:ext uri="{FF2B5EF4-FFF2-40B4-BE49-F238E27FC236}">
                <a16:creationId xmlns:a16="http://schemas.microsoft.com/office/drawing/2014/main" id="{6ABA8BE1-80E6-B8EF-7964-3BFB9C35B3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94391" y="4596369"/>
            <a:ext cx="15875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1" name="Line 583">
            <a:extLst>
              <a:ext uri="{FF2B5EF4-FFF2-40B4-BE49-F238E27FC236}">
                <a16:creationId xmlns:a16="http://schemas.microsoft.com/office/drawing/2014/main" id="{9ABFD8C4-C59F-69D5-B46B-BB386CF69C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3170" y="4336037"/>
            <a:ext cx="517525" cy="174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2" name="Arc 584">
            <a:extLst>
              <a:ext uri="{FF2B5EF4-FFF2-40B4-BE49-F238E27FC236}">
                <a16:creationId xmlns:a16="http://schemas.microsoft.com/office/drawing/2014/main" id="{D81C33D5-174C-B6E7-167E-BDF115A7CEB5}"/>
              </a:ext>
            </a:extLst>
          </p:cNvPr>
          <p:cNvSpPr>
            <a:spLocks/>
          </p:cNvSpPr>
          <p:nvPr/>
        </p:nvSpPr>
        <p:spPr bwMode="auto">
          <a:xfrm>
            <a:off x="2548453" y="4501118"/>
            <a:ext cx="39687" cy="365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3" name="Arc 585">
            <a:extLst>
              <a:ext uri="{FF2B5EF4-FFF2-40B4-BE49-F238E27FC236}">
                <a16:creationId xmlns:a16="http://schemas.microsoft.com/office/drawing/2014/main" id="{18447467-6494-4289-64E4-E3D5B02B18BE}"/>
              </a:ext>
            </a:extLst>
          </p:cNvPr>
          <p:cNvSpPr>
            <a:spLocks/>
          </p:cNvSpPr>
          <p:nvPr/>
        </p:nvSpPr>
        <p:spPr bwMode="auto">
          <a:xfrm flipV="1">
            <a:off x="2588157" y="4537649"/>
            <a:ext cx="3175" cy="174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4" name="Line 586">
            <a:extLst>
              <a:ext uri="{FF2B5EF4-FFF2-40B4-BE49-F238E27FC236}">
                <a16:creationId xmlns:a16="http://schemas.microsoft.com/office/drawing/2014/main" id="{20CE38DD-2F6B-9084-4ED2-5228B3D65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42107" y="4555097"/>
            <a:ext cx="149225" cy="268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5" name="Arc 587">
            <a:extLst>
              <a:ext uri="{FF2B5EF4-FFF2-40B4-BE49-F238E27FC236}">
                <a16:creationId xmlns:a16="http://schemas.microsoft.com/office/drawing/2014/main" id="{985582DC-1201-6BE8-0BF6-EB8B9B7D60B8}"/>
              </a:ext>
            </a:extLst>
          </p:cNvPr>
          <p:cNvSpPr>
            <a:spLocks/>
          </p:cNvSpPr>
          <p:nvPr/>
        </p:nvSpPr>
        <p:spPr bwMode="auto">
          <a:xfrm flipV="1">
            <a:off x="2399227" y="4823383"/>
            <a:ext cx="41276" cy="22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6" name="Line 588">
            <a:extLst>
              <a:ext uri="{FF2B5EF4-FFF2-40B4-BE49-F238E27FC236}">
                <a16:creationId xmlns:a16="http://schemas.microsoft.com/office/drawing/2014/main" id="{24A13B4E-07DB-12E0-3931-09667D1FA50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97582" y="4637649"/>
            <a:ext cx="574676" cy="2047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7" name="Arc 589">
            <a:extLst>
              <a:ext uri="{FF2B5EF4-FFF2-40B4-BE49-F238E27FC236}">
                <a16:creationId xmlns:a16="http://schemas.microsoft.com/office/drawing/2014/main" id="{D2AC4F12-B1DB-4BD8-80A2-FA1FA881959A}"/>
              </a:ext>
            </a:extLst>
          </p:cNvPr>
          <p:cNvSpPr>
            <a:spLocks/>
          </p:cNvSpPr>
          <p:nvPr/>
        </p:nvSpPr>
        <p:spPr bwMode="auto">
          <a:xfrm flipH="1" flipV="1">
            <a:off x="2377004" y="4842434"/>
            <a:ext cx="19050" cy="31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8" name="Line 590">
            <a:extLst>
              <a:ext uri="{FF2B5EF4-FFF2-40B4-BE49-F238E27FC236}">
                <a16:creationId xmlns:a16="http://schemas.microsoft.com/office/drawing/2014/main" id="{A3855382-FA94-3F21-5804-15DA2DD16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353" y="4594781"/>
            <a:ext cx="584199" cy="212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39" name="Line 591">
            <a:extLst>
              <a:ext uri="{FF2B5EF4-FFF2-40B4-BE49-F238E27FC236}">
                <a16:creationId xmlns:a16="http://schemas.microsoft.com/office/drawing/2014/main" id="{0BDFFF43-7BB4-11E2-D7C3-5EBA5FA61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8272" y="4842431"/>
            <a:ext cx="73025" cy="2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0" name="Line 592">
            <a:extLst>
              <a:ext uri="{FF2B5EF4-FFF2-40B4-BE49-F238E27FC236}">
                <a16:creationId xmlns:a16="http://schemas.microsoft.com/office/drawing/2014/main" id="{53BA7F7D-0E92-DA36-EA77-C4FAB81BC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0032" y="4910694"/>
            <a:ext cx="47624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1" name="Line 593">
            <a:extLst>
              <a:ext uri="{FF2B5EF4-FFF2-40B4-BE49-F238E27FC236}">
                <a16:creationId xmlns:a16="http://schemas.microsoft.com/office/drawing/2014/main" id="{AE8BE136-3C59-6DC1-1E2C-2CE492BB74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1957" y="4788460"/>
            <a:ext cx="1428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2" name="Line 594">
            <a:extLst>
              <a:ext uri="{FF2B5EF4-FFF2-40B4-BE49-F238E27FC236}">
                <a16:creationId xmlns:a16="http://schemas.microsoft.com/office/drawing/2014/main" id="{0C255D90-54E5-1011-B40F-79D70F2976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0043" y="4658299"/>
            <a:ext cx="123825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3" name="Line 595">
            <a:extLst>
              <a:ext uri="{FF2B5EF4-FFF2-40B4-BE49-F238E27FC236}">
                <a16:creationId xmlns:a16="http://schemas.microsoft.com/office/drawing/2014/main" id="{CF39F637-6C02-8FEF-4AC9-53DC3E3EFC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4796" y="4515406"/>
            <a:ext cx="173037" cy="319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4" name="Arc 596">
            <a:extLst>
              <a:ext uri="{FF2B5EF4-FFF2-40B4-BE49-F238E27FC236}">
                <a16:creationId xmlns:a16="http://schemas.microsoft.com/office/drawing/2014/main" id="{EA468A57-A4FF-39E1-8AA7-589D4C21DF3B}"/>
              </a:ext>
            </a:extLst>
          </p:cNvPr>
          <p:cNvSpPr>
            <a:spLocks/>
          </p:cNvSpPr>
          <p:nvPr/>
        </p:nvSpPr>
        <p:spPr bwMode="auto">
          <a:xfrm flipV="1">
            <a:off x="2396056" y="4831319"/>
            <a:ext cx="58738" cy="365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5" name="Line 597">
            <a:extLst>
              <a:ext uri="{FF2B5EF4-FFF2-40B4-BE49-F238E27FC236}">
                <a16:creationId xmlns:a16="http://schemas.microsoft.com/office/drawing/2014/main" id="{1F6347AD-DDAC-AC05-20FD-D8FC01010B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83344" y="4805920"/>
            <a:ext cx="28575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6" name="Line 598">
            <a:extLst>
              <a:ext uri="{FF2B5EF4-FFF2-40B4-BE49-F238E27FC236}">
                <a16:creationId xmlns:a16="http://schemas.microsoft.com/office/drawing/2014/main" id="{7CF692E3-B2A9-467B-37CB-753D021F0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3495" y="4801174"/>
            <a:ext cx="98425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7" name="Line 599">
            <a:extLst>
              <a:ext uri="{FF2B5EF4-FFF2-40B4-BE49-F238E27FC236}">
                <a16:creationId xmlns:a16="http://schemas.microsoft.com/office/drawing/2014/main" id="{321C73B0-02E0-5BA5-B845-7EC9370C5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5565" y="4839257"/>
            <a:ext cx="635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8" name="Arc 600">
            <a:extLst>
              <a:ext uri="{FF2B5EF4-FFF2-40B4-BE49-F238E27FC236}">
                <a16:creationId xmlns:a16="http://schemas.microsoft.com/office/drawing/2014/main" id="{5C1E7355-B7D0-86F6-63AF-22451BDD1E1C}"/>
              </a:ext>
            </a:extLst>
          </p:cNvPr>
          <p:cNvSpPr>
            <a:spLocks/>
          </p:cNvSpPr>
          <p:nvPr/>
        </p:nvSpPr>
        <p:spPr bwMode="auto">
          <a:xfrm flipV="1">
            <a:off x="2227778" y="4863070"/>
            <a:ext cx="77788" cy="20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49" name="Arc 601">
            <a:extLst>
              <a:ext uri="{FF2B5EF4-FFF2-40B4-BE49-F238E27FC236}">
                <a16:creationId xmlns:a16="http://schemas.microsoft.com/office/drawing/2014/main" id="{B7424D3C-7563-1988-682D-3EE6CD129BD6}"/>
              </a:ext>
            </a:extLst>
          </p:cNvPr>
          <p:cNvSpPr>
            <a:spLocks/>
          </p:cNvSpPr>
          <p:nvPr/>
        </p:nvSpPr>
        <p:spPr bwMode="auto">
          <a:xfrm flipH="1">
            <a:off x="2183328" y="4836082"/>
            <a:ext cx="22224" cy="47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0" name="Arc 602">
            <a:extLst>
              <a:ext uri="{FF2B5EF4-FFF2-40B4-BE49-F238E27FC236}">
                <a16:creationId xmlns:a16="http://schemas.microsoft.com/office/drawing/2014/main" id="{A4F280AB-C7A6-C41D-729C-6F7AB3B76357}"/>
              </a:ext>
            </a:extLst>
          </p:cNvPr>
          <p:cNvSpPr>
            <a:spLocks/>
          </p:cNvSpPr>
          <p:nvPr/>
        </p:nvSpPr>
        <p:spPr bwMode="auto">
          <a:xfrm>
            <a:off x="2207157" y="4836085"/>
            <a:ext cx="20637" cy="4762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1" name="Arc 603">
            <a:extLst>
              <a:ext uri="{FF2B5EF4-FFF2-40B4-BE49-F238E27FC236}">
                <a16:creationId xmlns:a16="http://schemas.microsoft.com/office/drawing/2014/main" id="{43C9ED93-F955-8B31-00BF-2C8647DDD6D0}"/>
              </a:ext>
            </a:extLst>
          </p:cNvPr>
          <p:cNvSpPr>
            <a:spLocks/>
          </p:cNvSpPr>
          <p:nvPr/>
        </p:nvSpPr>
        <p:spPr bwMode="auto">
          <a:xfrm flipV="1">
            <a:off x="2402406" y="4890056"/>
            <a:ext cx="47624" cy="190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2" name="Arc 604">
            <a:extLst>
              <a:ext uri="{FF2B5EF4-FFF2-40B4-BE49-F238E27FC236}">
                <a16:creationId xmlns:a16="http://schemas.microsoft.com/office/drawing/2014/main" id="{C66140D9-3844-9A7E-AF85-095ADE9E2A5E}"/>
              </a:ext>
            </a:extLst>
          </p:cNvPr>
          <p:cNvSpPr>
            <a:spLocks/>
          </p:cNvSpPr>
          <p:nvPr/>
        </p:nvSpPr>
        <p:spPr bwMode="auto">
          <a:xfrm flipH="1" flipV="1">
            <a:off x="2315107" y="4888472"/>
            <a:ext cx="82549" cy="206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3" name="Line 605">
            <a:extLst>
              <a:ext uri="{FF2B5EF4-FFF2-40B4-BE49-F238E27FC236}">
                <a16:creationId xmlns:a16="http://schemas.microsoft.com/office/drawing/2014/main" id="{266DA1ED-787F-4B3C-3F93-5E30414A5C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11915" y="4842447"/>
            <a:ext cx="4762" cy="23018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4" name="Arc 606">
            <a:extLst>
              <a:ext uri="{FF2B5EF4-FFF2-40B4-BE49-F238E27FC236}">
                <a16:creationId xmlns:a16="http://schemas.microsoft.com/office/drawing/2014/main" id="{91955C7E-1FB1-C433-257F-0457E6B7FF43}"/>
              </a:ext>
            </a:extLst>
          </p:cNvPr>
          <p:cNvSpPr>
            <a:spLocks/>
          </p:cNvSpPr>
          <p:nvPr/>
        </p:nvSpPr>
        <p:spPr bwMode="auto">
          <a:xfrm flipV="1">
            <a:off x="2142583" y="5045272"/>
            <a:ext cx="92075" cy="2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5" name="Line 607">
            <a:extLst>
              <a:ext uri="{FF2B5EF4-FFF2-40B4-BE49-F238E27FC236}">
                <a16:creationId xmlns:a16="http://schemas.microsoft.com/office/drawing/2014/main" id="{E2C3BFB6-CB28-C5A8-C411-AC6E401956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16682" y="4882119"/>
            <a:ext cx="7937" cy="227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6" name="Line 608">
            <a:extLst>
              <a:ext uri="{FF2B5EF4-FFF2-40B4-BE49-F238E27FC236}">
                <a16:creationId xmlns:a16="http://schemas.microsoft.com/office/drawing/2014/main" id="{B1E15EAE-F042-A1D9-9A56-4F5005C56B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72216" y="4839273"/>
            <a:ext cx="6350" cy="200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7" name="Arc 609">
            <a:extLst>
              <a:ext uri="{FF2B5EF4-FFF2-40B4-BE49-F238E27FC236}">
                <a16:creationId xmlns:a16="http://schemas.microsoft.com/office/drawing/2014/main" id="{726475A4-4E61-7F17-E287-9503999E1DA0}"/>
              </a:ext>
            </a:extLst>
          </p:cNvPr>
          <p:cNvSpPr>
            <a:spLocks/>
          </p:cNvSpPr>
          <p:nvPr/>
        </p:nvSpPr>
        <p:spPr bwMode="auto">
          <a:xfrm>
            <a:off x="2094942" y="5010348"/>
            <a:ext cx="26987" cy="142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8" name="Arc 610">
            <a:extLst>
              <a:ext uri="{FF2B5EF4-FFF2-40B4-BE49-F238E27FC236}">
                <a16:creationId xmlns:a16="http://schemas.microsoft.com/office/drawing/2014/main" id="{550EA1D8-B854-B6AE-CBA0-1C7C47F3FE57}"/>
              </a:ext>
            </a:extLst>
          </p:cNvPr>
          <p:cNvSpPr>
            <a:spLocks/>
          </p:cNvSpPr>
          <p:nvPr/>
        </p:nvSpPr>
        <p:spPr bwMode="auto">
          <a:xfrm>
            <a:off x="2120358" y="5026228"/>
            <a:ext cx="20637" cy="492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59" name="Arc 611">
            <a:extLst>
              <a:ext uri="{FF2B5EF4-FFF2-40B4-BE49-F238E27FC236}">
                <a16:creationId xmlns:a16="http://schemas.microsoft.com/office/drawing/2014/main" id="{598A462A-5E09-AD72-3336-66EE9B953080}"/>
              </a:ext>
            </a:extLst>
          </p:cNvPr>
          <p:cNvSpPr>
            <a:spLocks/>
          </p:cNvSpPr>
          <p:nvPr/>
        </p:nvSpPr>
        <p:spPr bwMode="auto">
          <a:xfrm flipV="1">
            <a:off x="2310840" y="5038926"/>
            <a:ext cx="31750" cy="22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0" name="Line 612">
            <a:extLst>
              <a:ext uri="{FF2B5EF4-FFF2-40B4-BE49-F238E27FC236}">
                <a16:creationId xmlns:a16="http://schemas.microsoft.com/office/drawing/2014/main" id="{0B212BEF-4C16-5DAB-C3C4-4C3557DEE7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2591" y="4913514"/>
            <a:ext cx="76200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1" name="Line 613">
            <a:extLst>
              <a:ext uri="{FF2B5EF4-FFF2-40B4-BE49-F238E27FC236}">
                <a16:creationId xmlns:a16="http://schemas.microsoft.com/office/drawing/2014/main" id="{FDD1E02B-2C74-52F6-7167-0CC3F3D6771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34642" y="5043688"/>
            <a:ext cx="80962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2" name="Line 614">
            <a:extLst>
              <a:ext uri="{FF2B5EF4-FFF2-40B4-BE49-F238E27FC236}">
                <a16:creationId xmlns:a16="http://schemas.microsoft.com/office/drawing/2014/main" id="{84CE8416-0440-707C-8895-E7FB18EEE9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43694" y="4902757"/>
            <a:ext cx="3175" cy="1127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3" name="Oval 615">
            <a:extLst>
              <a:ext uri="{FF2B5EF4-FFF2-40B4-BE49-F238E27FC236}">
                <a16:creationId xmlns:a16="http://schemas.microsoft.com/office/drawing/2014/main" id="{064A0CF9-18BD-F8ED-E543-280E14F78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379" y="4763056"/>
            <a:ext cx="52388" cy="381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4" name="Oval 616">
            <a:extLst>
              <a:ext uri="{FF2B5EF4-FFF2-40B4-BE49-F238E27FC236}">
                <a16:creationId xmlns:a16="http://schemas.microsoft.com/office/drawing/2014/main" id="{206E89D9-954C-54CF-A5DD-A7F00299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256" y="4674157"/>
            <a:ext cx="104775" cy="793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5" name="Oval 617">
            <a:extLst>
              <a:ext uri="{FF2B5EF4-FFF2-40B4-BE49-F238E27FC236}">
                <a16:creationId xmlns:a16="http://schemas.microsoft.com/office/drawing/2014/main" id="{E8267C67-BF27-C9F3-249F-DD2EEE684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6366" y="4685287"/>
            <a:ext cx="80962" cy="539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6" name="Oval 618">
            <a:extLst>
              <a:ext uri="{FF2B5EF4-FFF2-40B4-BE49-F238E27FC236}">
                <a16:creationId xmlns:a16="http://schemas.microsoft.com/office/drawing/2014/main" id="{95F87B1E-158E-E578-B06B-96A520F98D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6353" y="4478894"/>
            <a:ext cx="157163" cy="112712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7" name="Line 619">
            <a:extLst>
              <a:ext uri="{FF2B5EF4-FFF2-40B4-BE49-F238E27FC236}">
                <a16:creationId xmlns:a16="http://schemas.microsoft.com/office/drawing/2014/main" id="{6EAC8888-8FCA-27F2-BED8-20EFBDE4D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7466" y="4509056"/>
            <a:ext cx="115887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8" name="Line 620">
            <a:extLst>
              <a:ext uri="{FF2B5EF4-FFF2-40B4-BE49-F238E27FC236}">
                <a16:creationId xmlns:a16="http://schemas.microsoft.com/office/drawing/2014/main" id="{5128FD35-C473-5F47-42AC-E57CBE1ABC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84942" y="4550349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69" name="Line 621">
            <a:extLst>
              <a:ext uri="{FF2B5EF4-FFF2-40B4-BE49-F238E27FC236}">
                <a16:creationId xmlns:a16="http://schemas.microsoft.com/office/drawing/2014/main" id="{B1DF0C73-352D-8992-D872-507FA29724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3369" y="4543982"/>
            <a:ext cx="793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0" name="Line 622">
            <a:extLst>
              <a:ext uri="{FF2B5EF4-FFF2-40B4-BE49-F238E27FC236}">
                <a16:creationId xmlns:a16="http://schemas.microsoft.com/office/drawing/2014/main" id="{66D09FB2-9AD0-05DE-E93F-2A9612C13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6069" y="4543982"/>
            <a:ext cx="3175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1" name="Line 623">
            <a:extLst>
              <a:ext uri="{FF2B5EF4-FFF2-40B4-BE49-F238E27FC236}">
                <a16:creationId xmlns:a16="http://schemas.microsoft.com/office/drawing/2014/main" id="{74A46408-8541-F9B4-CE80-B792F257E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8110" y="4482069"/>
            <a:ext cx="104775" cy="61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2" name="Line 624">
            <a:extLst>
              <a:ext uri="{FF2B5EF4-FFF2-40B4-BE49-F238E27FC236}">
                <a16:creationId xmlns:a16="http://schemas.microsoft.com/office/drawing/2014/main" id="{72E08904-7E93-8967-721D-C7E25097E5C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996" y="4490006"/>
            <a:ext cx="107950" cy="65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3" name="Line 625">
            <a:extLst>
              <a:ext uri="{FF2B5EF4-FFF2-40B4-BE49-F238E27FC236}">
                <a16:creationId xmlns:a16="http://schemas.microsoft.com/office/drawing/2014/main" id="{5B1E7227-8D80-A940-28F7-35608D4576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6993" y="4483673"/>
            <a:ext cx="127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4" name="Line 626">
            <a:extLst>
              <a:ext uri="{FF2B5EF4-FFF2-40B4-BE49-F238E27FC236}">
                <a16:creationId xmlns:a16="http://schemas.microsoft.com/office/drawing/2014/main" id="{A35890E2-91B5-158F-786F-CA5434E7601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8106" y="4490010"/>
            <a:ext cx="98425" cy="57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5" name="Line 627">
            <a:extLst>
              <a:ext uri="{FF2B5EF4-FFF2-40B4-BE49-F238E27FC236}">
                <a16:creationId xmlns:a16="http://schemas.microsoft.com/office/drawing/2014/main" id="{63BA2822-08C3-9BBF-66F5-421333B83A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64295" y="4491594"/>
            <a:ext cx="12700" cy="17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6" name="Line 628">
            <a:extLst>
              <a:ext uri="{FF2B5EF4-FFF2-40B4-BE49-F238E27FC236}">
                <a16:creationId xmlns:a16="http://schemas.microsoft.com/office/drawing/2014/main" id="{9562F88B-3CFE-70AD-7541-2E0CF6BB7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990" y="4501119"/>
            <a:ext cx="100012" cy="619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7" name="Oval 629">
            <a:extLst>
              <a:ext uri="{FF2B5EF4-FFF2-40B4-BE49-F238E27FC236}">
                <a16:creationId xmlns:a16="http://schemas.microsoft.com/office/drawing/2014/main" id="{2E22F717-A8C7-B0FE-F112-C959A2769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278" y="4618600"/>
            <a:ext cx="71438" cy="571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8" name="Line 630">
            <a:extLst>
              <a:ext uri="{FF2B5EF4-FFF2-40B4-BE49-F238E27FC236}">
                <a16:creationId xmlns:a16="http://schemas.microsoft.com/office/drawing/2014/main" id="{6CED9002-4D0F-293A-C062-135DBE17A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4440" y="4612261"/>
            <a:ext cx="19050" cy="4286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79" name="Line 631">
            <a:extLst>
              <a:ext uri="{FF2B5EF4-FFF2-40B4-BE49-F238E27FC236}">
                <a16:creationId xmlns:a16="http://schemas.microsoft.com/office/drawing/2014/main" id="{153F560C-C4C8-1896-9B1D-8BE1A6FFFD3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13491" y="4655106"/>
            <a:ext cx="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180" name="Line 632">
            <a:extLst>
              <a:ext uri="{FF2B5EF4-FFF2-40B4-BE49-F238E27FC236}">
                <a16:creationId xmlns:a16="http://schemas.microsoft.com/office/drawing/2014/main" id="{A81A4123-2E49-2EC0-5872-7BA72321CB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84915" y="4620198"/>
            <a:ext cx="23812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181" name="Group 633">
            <a:extLst>
              <a:ext uri="{FF2B5EF4-FFF2-40B4-BE49-F238E27FC236}">
                <a16:creationId xmlns:a16="http://schemas.microsoft.com/office/drawing/2014/main" id="{995D4D3C-8388-ADE0-7F0B-E3C052A3A9E4}"/>
              </a:ext>
            </a:extLst>
          </p:cNvPr>
          <p:cNvGrpSpPr>
            <a:grpSpLocks/>
          </p:cNvGrpSpPr>
          <p:nvPr/>
        </p:nvGrpSpPr>
        <p:grpSpPr bwMode="auto">
          <a:xfrm>
            <a:off x="2016657" y="4359831"/>
            <a:ext cx="60325" cy="38100"/>
            <a:chOff x="1" y="0"/>
            <a:chExt cx="19999" cy="20000"/>
          </a:xfrm>
        </p:grpSpPr>
        <p:sp>
          <p:nvSpPr>
            <p:cNvPr id="182" name="Line 634">
              <a:extLst>
                <a:ext uri="{FF2B5EF4-FFF2-40B4-BE49-F238E27FC236}">
                  <a16:creationId xmlns:a16="http://schemas.microsoft.com/office/drawing/2014/main" id="{03027C1A-5D9E-ABCC-30FB-044D82938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6" y="0"/>
              <a:ext cx="15674" cy="8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83" name="Line 635">
              <a:extLst>
                <a:ext uri="{FF2B5EF4-FFF2-40B4-BE49-F238E27FC236}">
                  <a16:creationId xmlns:a16="http://schemas.microsoft.com/office/drawing/2014/main" id="{618DCF93-AB5F-978F-8302-CE5247BD22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11002"/>
              <a:ext cx="15674" cy="8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84" name="Line 636">
              <a:extLst>
                <a:ext uri="{FF2B5EF4-FFF2-40B4-BE49-F238E27FC236}">
                  <a16:creationId xmlns:a16="http://schemas.microsoft.com/office/drawing/2014/main" id="{CBD14C9F-798A-432F-6996-FFCE146DA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" y="0"/>
              <a:ext cx="3723" cy="96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85" name="Line 637">
              <a:extLst>
                <a:ext uri="{FF2B5EF4-FFF2-40B4-BE49-F238E27FC236}">
                  <a16:creationId xmlns:a16="http://schemas.microsoft.com/office/drawing/2014/main" id="{CC4C6C54-C646-9591-A22C-D934EEB4E3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99" y="8998"/>
              <a:ext cx="3701" cy="110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86" name="Group 638">
            <a:extLst>
              <a:ext uri="{FF2B5EF4-FFF2-40B4-BE49-F238E27FC236}">
                <a16:creationId xmlns:a16="http://schemas.microsoft.com/office/drawing/2014/main" id="{8CE9E329-87AF-0CDA-FB11-70BF5D8D57F2}"/>
              </a:ext>
            </a:extLst>
          </p:cNvPr>
          <p:cNvGrpSpPr>
            <a:grpSpLocks/>
          </p:cNvGrpSpPr>
          <p:nvPr/>
        </p:nvGrpSpPr>
        <p:grpSpPr bwMode="auto">
          <a:xfrm>
            <a:off x="1983307" y="4410648"/>
            <a:ext cx="61913" cy="36513"/>
            <a:chOff x="1" y="0"/>
            <a:chExt cx="19999" cy="19999"/>
          </a:xfrm>
        </p:grpSpPr>
        <p:sp>
          <p:nvSpPr>
            <p:cNvPr id="187" name="Line 639">
              <a:extLst>
                <a:ext uri="{FF2B5EF4-FFF2-40B4-BE49-F238E27FC236}">
                  <a16:creationId xmlns:a16="http://schemas.microsoft.com/office/drawing/2014/main" id="{FCB1C185-2B5D-E6A8-E1D4-D7B76B18D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6" y="0"/>
              <a:ext cx="15674" cy="95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88" name="Line 640">
              <a:extLst>
                <a:ext uri="{FF2B5EF4-FFF2-40B4-BE49-F238E27FC236}">
                  <a16:creationId xmlns:a16="http://schemas.microsoft.com/office/drawing/2014/main" id="{7F7E4B12-81F6-3A51-3AC2-DCBB81ECE0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10537"/>
              <a:ext cx="15674" cy="94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89" name="Line 641">
              <a:extLst>
                <a:ext uri="{FF2B5EF4-FFF2-40B4-BE49-F238E27FC236}">
                  <a16:creationId xmlns:a16="http://schemas.microsoft.com/office/drawing/2014/main" id="{E9F4B8B4-59A9-77A1-AD84-4131F7681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" y="0"/>
              <a:ext cx="3723" cy="101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90" name="Line 642">
              <a:extLst>
                <a:ext uri="{FF2B5EF4-FFF2-40B4-BE49-F238E27FC236}">
                  <a16:creationId xmlns:a16="http://schemas.microsoft.com/office/drawing/2014/main" id="{66E31332-FE8A-F609-DCFE-F07B31E9BA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99" y="8430"/>
              <a:ext cx="3701" cy="11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1" name="Group 643">
            <a:extLst>
              <a:ext uri="{FF2B5EF4-FFF2-40B4-BE49-F238E27FC236}">
                <a16:creationId xmlns:a16="http://schemas.microsoft.com/office/drawing/2014/main" id="{B197566D-1183-F85D-74AF-93C04A8C7E59}"/>
              </a:ext>
            </a:extLst>
          </p:cNvPr>
          <p:cNvGrpSpPr>
            <a:grpSpLocks/>
          </p:cNvGrpSpPr>
          <p:nvPr/>
        </p:nvGrpSpPr>
        <p:grpSpPr bwMode="auto">
          <a:xfrm>
            <a:off x="2091258" y="4386820"/>
            <a:ext cx="61913" cy="38100"/>
            <a:chOff x="1" y="0"/>
            <a:chExt cx="19999" cy="20001"/>
          </a:xfrm>
        </p:grpSpPr>
        <p:sp>
          <p:nvSpPr>
            <p:cNvPr id="192" name="Line 644">
              <a:extLst>
                <a:ext uri="{FF2B5EF4-FFF2-40B4-BE49-F238E27FC236}">
                  <a16:creationId xmlns:a16="http://schemas.microsoft.com/office/drawing/2014/main" id="{A5E2390E-EA1A-30A2-08C1-77EEF7256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" y="0"/>
              <a:ext cx="15518" cy="8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93" name="Line 645">
              <a:extLst>
                <a:ext uri="{FF2B5EF4-FFF2-40B4-BE49-F238E27FC236}">
                  <a16:creationId xmlns:a16="http://schemas.microsoft.com/office/drawing/2014/main" id="{623B62F0-9EF3-1556-33BC-D9F9C12663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9674"/>
              <a:ext cx="15518" cy="89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94" name="Line 646">
              <a:extLst>
                <a:ext uri="{FF2B5EF4-FFF2-40B4-BE49-F238E27FC236}">
                  <a16:creationId xmlns:a16="http://schemas.microsoft.com/office/drawing/2014/main" id="{DB4658CA-F6B4-9828-FDF4-0E7F4D2B79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" y="0"/>
              <a:ext cx="3664" cy="96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95" name="Line 647">
              <a:extLst>
                <a:ext uri="{FF2B5EF4-FFF2-40B4-BE49-F238E27FC236}">
                  <a16:creationId xmlns:a16="http://schemas.microsoft.com/office/drawing/2014/main" id="{4DA661F4-DA26-1FDD-90A7-8BC437E1A9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5" y="8980"/>
              <a:ext cx="3665" cy="110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6" name="Group 648">
            <a:extLst>
              <a:ext uri="{FF2B5EF4-FFF2-40B4-BE49-F238E27FC236}">
                <a16:creationId xmlns:a16="http://schemas.microsoft.com/office/drawing/2014/main" id="{9C998947-92DC-FC01-80DC-019DA5AF9A54}"/>
              </a:ext>
            </a:extLst>
          </p:cNvPr>
          <p:cNvGrpSpPr>
            <a:grpSpLocks/>
          </p:cNvGrpSpPr>
          <p:nvPr/>
        </p:nvGrpSpPr>
        <p:grpSpPr bwMode="auto">
          <a:xfrm>
            <a:off x="2056329" y="4437619"/>
            <a:ext cx="61913" cy="38100"/>
            <a:chOff x="1" y="0"/>
            <a:chExt cx="19999" cy="20000"/>
          </a:xfrm>
        </p:grpSpPr>
        <p:sp>
          <p:nvSpPr>
            <p:cNvPr id="197" name="Line 649">
              <a:extLst>
                <a:ext uri="{FF2B5EF4-FFF2-40B4-BE49-F238E27FC236}">
                  <a16:creationId xmlns:a16="http://schemas.microsoft.com/office/drawing/2014/main" id="{DCDBA731-3D8A-BBE9-9968-500CB53A6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3" y="0"/>
              <a:ext cx="15518" cy="88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98" name="Line 650">
              <a:extLst>
                <a:ext uri="{FF2B5EF4-FFF2-40B4-BE49-F238E27FC236}">
                  <a16:creationId xmlns:a16="http://schemas.microsoft.com/office/drawing/2014/main" id="{C48727E5-9B6A-3A05-20F4-0925387B23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9819"/>
              <a:ext cx="15518" cy="8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199" name="Line 651">
              <a:extLst>
                <a:ext uri="{FF2B5EF4-FFF2-40B4-BE49-F238E27FC236}">
                  <a16:creationId xmlns:a16="http://schemas.microsoft.com/office/drawing/2014/main" id="{113D4848-E220-8184-A70D-B38A30E99A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" y="0"/>
              <a:ext cx="3664" cy="9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00" name="Line 652">
              <a:extLst>
                <a:ext uri="{FF2B5EF4-FFF2-40B4-BE49-F238E27FC236}">
                  <a16:creationId xmlns:a16="http://schemas.microsoft.com/office/drawing/2014/main" id="{947B2863-9776-37D7-0BAB-82F6553AA3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35" y="9175"/>
              <a:ext cx="3665" cy="10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1" name="Group 653">
            <a:extLst>
              <a:ext uri="{FF2B5EF4-FFF2-40B4-BE49-F238E27FC236}">
                <a16:creationId xmlns:a16="http://schemas.microsoft.com/office/drawing/2014/main" id="{B7E616F4-2B0E-65EF-7395-D3303E9A2D5D}"/>
              </a:ext>
            </a:extLst>
          </p:cNvPr>
          <p:cNvGrpSpPr>
            <a:grpSpLocks/>
          </p:cNvGrpSpPr>
          <p:nvPr/>
        </p:nvGrpSpPr>
        <p:grpSpPr bwMode="auto">
          <a:xfrm>
            <a:off x="1962671" y="4442380"/>
            <a:ext cx="61912" cy="38100"/>
            <a:chOff x="1" y="0"/>
            <a:chExt cx="19999" cy="20001"/>
          </a:xfrm>
        </p:grpSpPr>
        <p:sp>
          <p:nvSpPr>
            <p:cNvPr id="202" name="Line 654">
              <a:extLst>
                <a:ext uri="{FF2B5EF4-FFF2-40B4-BE49-F238E27FC236}">
                  <a16:creationId xmlns:a16="http://schemas.microsoft.com/office/drawing/2014/main" id="{69504D05-7BED-8410-9456-B2F801E9C1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6" y="0"/>
              <a:ext cx="15674" cy="9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03" name="Line 655">
              <a:extLst>
                <a:ext uri="{FF2B5EF4-FFF2-40B4-BE49-F238E27FC236}">
                  <a16:creationId xmlns:a16="http://schemas.microsoft.com/office/drawing/2014/main" id="{46C0DD85-AD3C-E8F6-5113-4A5EDEB4E7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10853"/>
              <a:ext cx="15651" cy="91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04" name="Line 656">
              <a:extLst>
                <a:ext uri="{FF2B5EF4-FFF2-40B4-BE49-F238E27FC236}">
                  <a16:creationId xmlns:a16="http://schemas.microsoft.com/office/drawing/2014/main" id="{C2756F96-9EA8-31AD-4FD8-702FCFA680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" y="0"/>
              <a:ext cx="3701" cy="98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05" name="Line 657">
              <a:extLst>
                <a:ext uri="{FF2B5EF4-FFF2-40B4-BE49-F238E27FC236}">
                  <a16:creationId xmlns:a16="http://schemas.microsoft.com/office/drawing/2014/main" id="{607E5C81-2A54-39D1-A036-3AD28921C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77" y="8815"/>
              <a:ext cx="3723" cy="111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06" name="Group 658">
            <a:extLst>
              <a:ext uri="{FF2B5EF4-FFF2-40B4-BE49-F238E27FC236}">
                <a16:creationId xmlns:a16="http://schemas.microsoft.com/office/drawing/2014/main" id="{13442D42-1D1E-4B8C-444D-7CA1EE22441D}"/>
              </a:ext>
            </a:extLst>
          </p:cNvPr>
          <p:cNvGrpSpPr>
            <a:grpSpLocks/>
          </p:cNvGrpSpPr>
          <p:nvPr/>
        </p:nvGrpSpPr>
        <p:grpSpPr bwMode="auto">
          <a:xfrm>
            <a:off x="1937265" y="4477306"/>
            <a:ext cx="61912" cy="38100"/>
            <a:chOff x="1" y="0"/>
            <a:chExt cx="19999" cy="20000"/>
          </a:xfrm>
        </p:grpSpPr>
        <p:sp>
          <p:nvSpPr>
            <p:cNvPr id="207" name="Line 659">
              <a:extLst>
                <a:ext uri="{FF2B5EF4-FFF2-40B4-BE49-F238E27FC236}">
                  <a16:creationId xmlns:a16="http://schemas.microsoft.com/office/drawing/2014/main" id="{38E78B2C-BEF0-F55E-892A-2CA6ECC5BF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6" y="0"/>
              <a:ext cx="15674" cy="8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08" name="Line 660">
              <a:extLst>
                <a:ext uri="{FF2B5EF4-FFF2-40B4-BE49-F238E27FC236}">
                  <a16:creationId xmlns:a16="http://schemas.microsoft.com/office/drawing/2014/main" id="{1D6459D6-57B1-D6FA-AB15-23D82DBAD9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10675"/>
              <a:ext cx="15674" cy="89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09" name="Line 661">
              <a:extLst>
                <a:ext uri="{FF2B5EF4-FFF2-40B4-BE49-F238E27FC236}">
                  <a16:creationId xmlns:a16="http://schemas.microsoft.com/office/drawing/2014/main" id="{1C9C4A05-B389-A25F-549B-FC4B5FCC62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" y="0"/>
              <a:ext cx="3701" cy="96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10" name="Line 662">
              <a:extLst>
                <a:ext uri="{FF2B5EF4-FFF2-40B4-BE49-F238E27FC236}">
                  <a16:creationId xmlns:a16="http://schemas.microsoft.com/office/drawing/2014/main" id="{CB43F14C-4284-61FC-2404-D11D2BC6AD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77" y="8998"/>
              <a:ext cx="3723" cy="110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1" name="Group 663">
            <a:extLst>
              <a:ext uri="{FF2B5EF4-FFF2-40B4-BE49-F238E27FC236}">
                <a16:creationId xmlns:a16="http://schemas.microsoft.com/office/drawing/2014/main" id="{813F6064-4A6F-595A-EC60-98D9ED0E0ABD}"/>
              </a:ext>
            </a:extLst>
          </p:cNvPr>
          <p:cNvGrpSpPr>
            <a:grpSpLocks/>
          </p:cNvGrpSpPr>
          <p:nvPr/>
        </p:nvGrpSpPr>
        <p:grpSpPr bwMode="auto">
          <a:xfrm>
            <a:off x="2032516" y="4474130"/>
            <a:ext cx="61912" cy="38100"/>
            <a:chOff x="0" y="0"/>
            <a:chExt cx="20000" cy="20000"/>
          </a:xfrm>
        </p:grpSpPr>
        <p:sp>
          <p:nvSpPr>
            <p:cNvPr id="212" name="Line 664">
              <a:extLst>
                <a:ext uri="{FF2B5EF4-FFF2-40B4-BE49-F238E27FC236}">
                  <a16:creationId xmlns:a16="http://schemas.microsoft.com/office/drawing/2014/main" id="{6EE51DAD-E63B-C5EE-64EB-A00AC0B929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0" y="0"/>
              <a:ext cx="15502" cy="88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13" name="Line 665">
              <a:extLst>
                <a:ext uri="{FF2B5EF4-FFF2-40B4-BE49-F238E27FC236}">
                  <a16:creationId xmlns:a16="http://schemas.microsoft.com/office/drawing/2014/main" id="{0AC00963-B73F-D4D4-59BC-C579F7D79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1147"/>
              <a:ext cx="15502" cy="885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14" name="Line 666">
              <a:extLst>
                <a:ext uri="{FF2B5EF4-FFF2-40B4-BE49-F238E27FC236}">
                  <a16:creationId xmlns:a16="http://schemas.microsoft.com/office/drawing/2014/main" id="{BEC36CD1-CCBE-536A-CFC1-439D814CD8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0"/>
              <a:ext cx="3683" cy="94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15" name="Line 667">
              <a:extLst>
                <a:ext uri="{FF2B5EF4-FFF2-40B4-BE49-F238E27FC236}">
                  <a16:creationId xmlns:a16="http://schemas.microsoft.com/office/drawing/2014/main" id="{FBD5A258-D414-49E4-0CF1-407A71FA3D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18" y="9175"/>
              <a:ext cx="3682" cy="10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16" name="Group 668">
            <a:extLst>
              <a:ext uri="{FF2B5EF4-FFF2-40B4-BE49-F238E27FC236}">
                <a16:creationId xmlns:a16="http://schemas.microsoft.com/office/drawing/2014/main" id="{F73B9AD2-E667-4F36-4B63-913011FEAF40}"/>
              </a:ext>
            </a:extLst>
          </p:cNvPr>
          <p:cNvGrpSpPr>
            <a:grpSpLocks/>
          </p:cNvGrpSpPr>
          <p:nvPr/>
        </p:nvGrpSpPr>
        <p:grpSpPr bwMode="auto">
          <a:xfrm>
            <a:off x="2011880" y="4501124"/>
            <a:ext cx="61913" cy="41275"/>
            <a:chOff x="1" y="0"/>
            <a:chExt cx="19999" cy="20000"/>
          </a:xfrm>
        </p:grpSpPr>
        <p:sp>
          <p:nvSpPr>
            <p:cNvPr id="217" name="Line 669">
              <a:extLst>
                <a:ext uri="{FF2B5EF4-FFF2-40B4-BE49-F238E27FC236}">
                  <a16:creationId xmlns:a16="http://schemas.microsoft.com/office/drawing/2014/main" id="{EA4F1DAA-CBD3-F5AE-4A49-CC24CAA7B7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6" y="0"/>
              <a:ext cx="15674" cy="8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18" name="Line 670">
              <a:extLst>
                <a:ext uri="{FF2B5EF4-FFF2-40B4-BE49-F238E27FC236}">
                  <a16:creationId xmlns:a16="http://schemas.microsoft.com/office/drawing/2014/main" id="{F15B0686-01EA-C7BD-5660-0F48BE7C4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" y="10482"/>
              <a:ext cx="15674" cy="88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19" name="Line 671">
              <a:extLst>
                <a:ext uri="{FF2B5EF4-FFF2-40B4-BE49-F238E27FC236}">
                  <a16:creationId xmlns:a16="http://schemas.microsoft.com/office/drawing/2014/main" id="{13FBF7E3-67B6-4A22-1DDB-A45B56917D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" y="0"/>
              <a:ext cx="3701" cy="95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20" name="Line 672">
              <a:extLst>
                <a:ext uri="{FF2B5EF4-FFF2-40B4-BE49-F238E27FC236}">
                  <a16:creationId xmlns:a16="http://schemas.microsoft.com/office/drawing/2014/main" id="{04D65C05-06ED-A09F-C2B1-ED15B9FA58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277" y="9156"/>
              <a:ext cx="3723" cy="108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221" name="Line 673">
            <a:extLst>
              <a:ext uri="{FF2B5EF4-FFF2-40B4-BE49-F238E27FC236}">
                <a16:creationId xmlns:a16="http://schemas.microsoft.com/office/drawing/2014/main" id="{65F512E4-D84B-A9CE-B921-41F9E83E90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84916" y="4717020"/>
            <a:ext cx="1270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222" name="Group 674">
            <a:extLst>
              <a:ext uri="{FF2B5EF4-FFF2-40B4-BE49-F238E27FC236}">
                <a16:creationId xmlns:a16="http://schemas.microsoft.com/office/drawing/2014/main" id="{67EDC321-2FF6-2A6B-05CF-67117E99D49A}"/>
              </a:ext>
            </a:extLst>
          </p:cNvPr>
          <p:cNvGrpSpPr>
            <a:grpSpLocks/>
          </p:cNvGrpSpPr>
          <p:nvPr/>
        </p:nvGrpSpPr>
        <p:grpSpPr bwMode="auto">
          <a:xfrm>
            <a:off x="2188107" y="4717036"/>
            <a:ext cx="71437" cy="46037"/>
            <a:chOff x="-1" y="0"/>
            <a:chExt cx="20001" cy="19999"/>
          </a:xfrm>
        </p:grpSpPr>
        <p:sp>
          <p:nvSpPr>
            <p:cNvPr id="223" name="Line 675">
              <a:extLst>
                <a:ext uri="{FF2B5EF4-FFF2-40B4-BE49-F238E27FC236}">
                  <a16:creationId xmlns:a16="http://schemas.microsoft.com/office/drawing/2014/main" id="{E8A79EEA-B58F-1C34-A13F-A326520FF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" y="0"/>
              <a:ext cx="16559" cy="9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24" name="Line 676">
              <a:extLst>
                <a:ext uri="{FF2B5EF4-FFF2-40B4-BE49-F238E27FC236}">
                  <a16:creationId xmlns:a16="http://schemas.microsoft.com/office/drawing/2014/main" id="{C7BCADFA-2735-47F6-4896-4D855280F9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" y="10134"/>
              <a:ext cx="16540" cy="95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25" name="Line 677">
              <a:extLst>
                <a:ext uri="{FF2B5EF4-FFF2-40B4-BE49-F238E27FC236}">
                  <a16:creationId xmlns:a16="http://schemas.microsoft.com/office/drawing/2014/main" id="{120DF088-5B70-7D62-BAFE-815A689BED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57" y="9597"/>
              <a:ext cx="4189" cy="10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26" name="Group 678">
            <a:extLst>
              <a:ext uri="{FF2B5EF4-FFF2-40B4-BE49-F238E27FC236}">
                <a16:creationId xmlns:a16="http://schemas.microsoft.com/office/drawing/2014/main" id="{60EDFE5D-BBD0-30FB-6C67-3F7187C04608}"/>
              </a:ext>
            </a:extLst>
          </p:cNvPr>
          <p:cNvGrpSpPr>
            <a:grpSpLocks/>
          </p:cNvGrpSpPr>
          <p:nvPr/>
        </p:nvGrpSpPr>
        <p:grpSpPr bwMode="auto">
          <a:xfrm>
            <a:off x="2069028" y="4674158"/>
            <a:ext cx="68264" cy="47624"/>
            <a:chOff x="0" y="0"/>
            <a:chExt cx="20000" cy="19999"/>
          </a:xfrm>
        </p:grpSpPr>
        <p:sp>
          <p:nvSpPr>
            <p:cNvPr id="227" name="Line 679">
              <a:extLst>
                <a:ext uri="{FF2B5EF4-FFF2-40B4-BE49-F238E27FC236}">
                  <a16:creationId xmlns:a16="http://schemas.microsoft.com/office/drawing/2014/main" id="{BB36D2DA-1B54-08DE-EED0-2D4915365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0"/>
              <a:ext cx="16542" cy="9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28" name="Line 680">
              <a:extLst>
                <a:ext uri="{FF2B5EF4-FFF2-40B4-BE49-F238E27FC236}">
                  <a16:creationId xmlns:a16="http://schemas.microsoft.com/office/drawing/2014/main" id="{ED88E8B2-E64E-5A5F-18CD-35B4A915DE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0382"/>
              <a:ext cx="16542" cy="90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29" name="Line 681">
              <a:extLst>
                <a:ext uri="{FF2B5EF4-FFF2-40B4-BE49-F238E27FC236}">
                  <a16:creationId xmlns:a16="http://schemas.microsoft.com/office/drawing/2014/main" id="{4C5C79EB-9121-C6C7-0434-CC69591A0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442" y="10127"/>
              <a:ext cx="4185" cy="9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230" name="Line 682">
            <a:extLst>
              <a:ext uri="{FF2B5EF4-FFF2-40B4-BE49-F238E27FC236}">
                <a16:creationId xmlns:a16="http://schemas.microsoft.com/office/drawing/2014/main" id="{9F28F307-AC7C-6C07-8B25-5E06C49829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67444" y="4675745"/>
            <a:ext cx="12700" cy="20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231" name="Group 683">
            <a:extLst>
              <a:ext uri="{FF2B5EF4-FFF2-40B4-BE49-F238E27FC236}">
                <a16:creationId xmlns:a16="http://schemas.microsoft.com/office/drawing/2014/main" id="{32A5B9C9-1979-87F7-9E0E-AF952D84836D}"/>
              </a:ext>
            </a:extLst>
          </p:cNvPr>
          <p:cNvGrpSpPr>
            <a:grpSpLocks/>
          </p:cNvGrpSpPr>
          <p:nvPr/>
        </p:nvGrpSpPr>
        <p:grpSpPr bwMode="auto">
          <a:xfrm>
            <a:off x="1907106" y="4512248"/>
            <a:ext cx="47624" cy="34925"/>
            <a:chOff x="0" y="0"/>
            <a:chExt cx="20000" cy="19999"/>
          </a:xfrm>
        </p:grpSpPr>
        <p:sp>
          <p:nvSpPr>
            <p:cNvPr id="232" name="Line 684">
              <a:extLst>
                <a:ext uri="{FF2B5EF4-FFF2-40B4-BE49-F238E27FC236}">
                  <a16:creationId xmlns:a16="http://schemas.microsoft.com/office/drawing/2014/main" id="{4119844A-5DAE-82C2-5D10-61C110E26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1" y="0"/>
              <a:ext cx="12719" cy="6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33" name="Line 685">
              <a:extLst>
                <a:ext uri="{FF2B5EF4-FFF2-40B4-BE49-F238E27FC236}">
                  <a16:creationId xmlns:a16="http://schemas.microsoft.com/office/drawing/2014/main" id="{8162C697-4FD2-E205-0E45-F06ECA8CB7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09" y="7483"/>
              <a:ext cx="5672" cy="12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34" name="Line 686">
              <a:extLst>
                <a:ext uri="{FF2B5EF4-FFF2-40B4-BE49-F238E27FC236}">
                  <a16:creationId xmlns:a16="http://schemas.microsoft.com/office/drawing/2014/main" id="{44A49D74-7BE3-D75D-718E-111FC8CC6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050"/>
              <a:ext cx="6492" cy="12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35" name="Line 687">
              <a:extLst>
                <a:ext uri="{FF2B5EF4-FFF2-40B4-BE49-F238E27FC236}">
                  <a16:creationId xmlns:a16="http://schemas.microsoft.com/office/drawing/2014/main" id="{1823D213-4CC8-053E-7C2C-3FF22D9B1E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" y="13566"/>
              <a:ext cx="12720" cy="6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36" name="Group 688">
            <a:extLst>
              <a:ext uri="{FF2B5EF4-FFF2-40B4-BE49-F238E27FC236}">
                <a16:creationId xmlns:a16="http://schemas.microsoft.com/office/drawing/2014/main" id="{9438C4C6-14A9-830B-0350-AFC6DC045B38}"/>
              </a:ext>
            </a:extLst>
          </p:cNvPr>
          <p:cNvGrpSpPr>
            <a:grpSpLocks/>
          </p:cNvGrpSpPr>
          <p:nvPr/>
        </p:nvGrpSpPr>
        <p:grpSpPr bwMode="auto">
          <a:xfrm>
            <a:off x="1956323" y="4529693"/>
            <a:ext cx="47624" cy="36512"/>
            <a:chOff x="0" y="0"/>
            <a:chExt cx="20000" cy="20002"/>
          </a:xfrm>
        </p:grpSpPr>
        <p:sp>
          <p:nvSpPr>
            <p:cNvPr id="237" name="Line 689">
              <a:extLst>
                <a:ext uri="{FF2B5EF4-FFF2-40B4-BE49-F238E27FC236}">
                  <a16:creationId xmlns:a16="http://schemas.microsoft.com/office/drawing/2014/main" id="{0E4C830C-76A9-CBC9-BD22-70D8C00F8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1" y="0"/>
              <a:ext cx="12859" cy="6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38" name="Line 690">
              <a:extLst>
                <a:ext uri="{FF2B5EF4-FFF2-40B4-BE49-F238E27FC236}">
                  <a16:creationId xmlns:a16="http://schemas.microsoft.com/office/drawing/2014/main" id="{017BF1C0-B557-763D-4C66-B39C24D8F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422" y="7150"/>
              <a:ext cx="5748" cy="12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39" name="Line 691">
              <a:extLst>
                <a:ext uri="{FF2B5EF4-FFF2-40B4-BE49-F238E27FC236}">
                  <a16:creationId xmlns:a16="http://schemas.microsoft.com/office/drawing/2014/main" id="{E9E1C1D6-A388-84B9-CE5C-ABD85A7BD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702"/>
              <a:ext cx="6578" cy="1250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40" name="Line 692">
              <a:extLst>
                <a:ext uri="{FF2B5EF4-FFF2-40B4-BE49-F238E27FC236}">
                  <a16:creationId xmlns:a16="http://schemas.microsoft.com/office/drawing/2014/main" id="{D93CFF36-EFB2-8BB9-594F-591E185A13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" y="13554"/>
              <a:ext cx="12889" cy="64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1" name="Group 693">
            <a:extLst>
              <a:ext uri="{FF2B5EF4-FFF2-40B4-BE49-F238E27FC236}">
                <a16:creationId xmlns:a16="http://schemas.microsoft.com/office/drawing/2014/main" id="{EBF858EF-4A85-3607-9FE6-21254564FCF5}"/>
              </a:ext>
            </a:extLst>
          </p:cNvPr>
          <p:cNvGrpSpPr>
            <a:grpSpLocks/>
          </p:cNvGrpSpPr>
          <p:nvPr/>
        </p:nvGrpSpPr>
        <p:grpSpPr bwMode="auto">
          <a:xfrm>
            <a:off x="2005544" y="4547174"/>
            <a:ext cx="49213" cy="34925"/>
            <a:chOff x="0" y="0"/>
            <a:chExt cx="20000" cy="20000"/>
          </a:xfrm>
        </p:grpSpPr>
        <p:sp>
          <p:nvSpPr>
            <p:cNvPr id="242" name="Line 694">
              <a:extLst>
                <a:ext uri="{FF2B5EF4-FFF2-40B4-BE49-F238E27FC236}">
                  <a16:creationId xmlns:a16="http://schemas.microsoft.com/office/drawing/2014/main" id="{158C4764-CBF3-7924-04E0-E5BEE412F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81" y="0"/>
              <a:ext cx="12719" cy="65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43" name="Line 695">
              <a:extLst>
                <a:ext uri="{FF2B5EF4-FFF2-40B4-BE49-F238E27FC236}">
                  <a16:creationId xmlns:a16="http://schemas.microsoft.com/office/drawing/2014/main" id="{84AF7374-91B3-581D-0F3A-26881B27F2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09" y="6904"/>
              <a:ext cx="5672" cy="126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44" name="Line 696">
              <a:extLst>
                <a:ext uri="{FF2B5EF4-FFF2-40B4-BE49-F238E27FC236}">
                  <a16:creationId xmlns:a16="http://schemas.microsoft.com/office/drawing/2014/main" id="{7F394972-4A44-B204-B8E2-CEB00A8AF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069"/>
              <a:ext cx="6492" cy="1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45" name="Line 697">
              <a:extLst>
                <a:ext uri="{FF2B5EF4-FFF2-40B4-BE49-F238E27FC236}">
                  <a16:creationId xmlns:a16="http://schemas.microsoft.com/office/drawing/2014/main" id="{22E9F65C-D569-97A5-F7D9-5DACD8B57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6" y="13452"/>
              <a:ext cx="12720" cy="65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46" name="Group 698">
            <a:extLst>
              <a:ext uri="{FF2B5EF4-FFF2-40B4-BE49-F238E27FC236}">
                <a16:creationId xmlns:a16="http://schemas.microsoft.com/office/drawing/2014/main" id="{4AACCAE5-A242-D097-E7F2-C8FD044BE933}"/>
              </a:ext>
            </a:extLst>
          </p:cNvPr>
          <p:cNvGrpSpPr>
            <a:grpSpLocks/>
          </p:cNvGrpSpPr>
          <p:nvPr/>
        </p:nvGrpSpPr>
        <p:grpSpPr bwMode="auto">
          <a:xfrm>
            <a:off x="1884879" y="4542395"/>
            <a:ext cx="47624" cy="36512"/>
            <a:chOff x="0" y="0"/>
            <a:chExt cx="20000" cy="20001"/>
          </a:xfrm>
        </p:grpSpPr>
        <p:sp>
          <p:nvSpPr>
            <p:cNvPr id="247" name="Line 699">
              <a:extLst>
                <a:ext uri="{FF2B5EF4-FFF2-40B4-BE49-F238E27FC236}">
                  <a16:creationId xmlns:a16="http://schemas.microsoft.com/office/drawing/2014/main" id="{70E78D63-C29E-AB82-0C1E-E492521192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30" y="0"/>
              <a:ext cx="12870" cy="62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48" name="Line 700">
              <a:extLst>
                <a:ext uri="{FF2B5EF4-FFF2-40B4-BE49-F238E27FC236}">
                  <a16:creationId xmlns:a16="http://schemas.microsoft.com/office/drawing/2014/main" id="{783D40A1-4939-3F8E-E8CF-A19E221F24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98" y="7011"/>
              <a:ext cx="5740" cy="12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49" name="Line 701">
              <a:extLst>
                <a:ext uri="{FF2B5EF4-FFF2-40B4-BE49-F238E27FC236}">
                  <a16:creationId xmlns:a16="http://schemas.microsoft.com/office/drawing/2014/main" id="{F6085D5C-116F-DCBA-724A-3F4215B61E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688"/>
              <a:ext cx="6568" cy="12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50" name="Line 702">
              <a:extLst>
                <a:ext uri="{FF2B5EF4-FFF2-40B4-BE49-F238E27FC236}">
                  <a16:creationId xmlns:a16="http://schemas.microsoft.com/office/drawing/2014/main" id="{BF1080BD-E28D-2879-35D7-3B086AB0FF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" y="13678"/>
              <a:ext cx="12870" cy="6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1" name="Group 703">
            <a:extLst>
              <a:ext uri="{FF2B5EF4-FFF2-40B4-BE49-F238E27FC236}">
                <a16:creationId xmlns:a16="http://schemas.microsoft.com/office/drawing/2014/main" id="{EA78079D-1B86-4A74-64D0-D91CC2CCA5F0}"/>
              </a:ext>
            </a:extLst>
          </p:cNvPr>
          <p:cNvGrpSpPr>
            <a:grpSpLocks/>
          </p:cNvGrpSpPr>
          <p:nvPr/>
        </p:nvGrpSpPr>
        <p:grpSpPr bwMode="auto">
          <a:xfrm>
            <a:off x="1865835" y="4575748"/>
            <a:ext cx="47624" cy="34925"/>
            <a:chOff x="0" y="0"/>
            <a:chExt cx="20000" cy="20002"/>
          </a:xfrm>
        </p:grpSpPr>
        <p:sp>
          <p:nvSpPr>
            <p:cNvPr id="252" name="Line 704">
              <a:extLst>
                <a:ext uri="{FF2B5EF4-FFF2-40B4-BE49-F238E27FC236}">
                  <a16:creationId xmlns:a16="http://schemas.microsoft.com/office/drawing/2014/main" id="{B78E1BB3-C4E4-EBC1-6C41-FB2AD8B89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4" y="0"/>
              <a:ext cx="12536" cy="65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53" name="Line 705">
              <a:extLst>
                <a:ext uri="{FF2B5EF4-FFF2-40B4-BE49-F238E27FC236}">
                  <a16:creationId xmlns:a16="http://schemas.microsoft.com/office/drawing/2014/main" id="{EF927762-69D4-ED1B-D09D-A54093A478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43" y="7277"/>
              <a:ext cx="5591" cy="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54" name="Line 706">
              <a:extLst>
                <a:ext uri="{FF2B5EF4-FFF2-40B4-BE49-F238E27FC236}">
                  <a16:creationId xmlns:a16="http://schemas.microsoft.com/office/drawing/2014/main" id="{4DA735AD-C46F-6310-D6FD-9DB2165D0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57"/>
              <a:ext cx="6398" cy="127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55" name="Line 707">
              <a:extLst>
                <a:ext uri="{FF2B5EF4-FFF2-40B4-BE49-F238E27FC236}">
                  <a16:creationId xmlns:a16="http://schemas.microsoft.com/office/drawing/2014/main" id="{4EF7D2F2-A16F-B402-7F3B-795C74290D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" y="13483"/>
              <a:ext cx="12536" cy="65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56" name="Group 708">
            <a:extLst>
              <a:ext uri="{FF2B5EF4-FFF2-40B4-BE49-F238E27FC236}">
                <a16:creationId xmlns:a16="http://schemas.microsoft.com/office/drawing/2014/main" id="{CE00BC6B-CB89-E65A-C1AF-278599A9A117}"/>
              </a:ext>
            </a:extLst>
          </p:cNvPr>
          <p:cNvGrpSpPr>
            <a:grpSpLocks/>
          </p:cNvGrpSpPr>
          <p:nvPr/>
        </p:nvGrpSpPr>
        <p:grpSpPr bwMode="auto">
          <a:xfrm>
            <a:off x="1845192" y="4605912"/>
            <a:ext cx="47624" cy="34925"/>
            <a:chOff x="0" y="0"/>
            <a:chExt cx="20000" cy="20001"/>
          </a:xfrm>
        </p:grpSpPr>
        <p:sp>
          <p:nvSpPr>
            <p:cNvPr id="257" name="Line 709">
              <a:extLst>
                <a:ext uri="{FF2B5EF4-FFF2-40B4-BE49-F238E27FC236}">
                  <a16:creationId xmlns:a16="http://schemas.microsoft.com/office/drawing/2014/main" id="{8308F025-9850-CE7D-2A86-6AD394A29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9" y="0"/>
              <a:ext cx="12701" cy="60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58" name="Line 710">
              <a:extLst>
                <a:ext uri="{FF2B5EF4-FFF2-40B4-BE49-F238E27FC236}">
                  <a16:creationId xmlns:a16="http://schemas.microsoft.com/office/drawing/2014/main" id="{8291863F-5D28-E5AB-1EDA-94006E4226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18" y="8109"/>
              <a:ext cx="5664" cy="118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59" name="Line 711">
              <a:extLst>
                <a:ext uri="{FF2B5EF4-FFF2-40B4-BE49-F238E27FC236}">
                  <a16:creationId xmlns:a16="http://schemas.microsoft.com/office/drawing/2014/main" id="{301F9F4F-46E0-B4E1-91A2-15C29F6E09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663"/>
              <a:ext cx="6481" cy="118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60" name="Line 712">
              <a:extLst>
                <a:ext uri="{FF2B5EF4-FFF2-40B4-BE49-F238E27FC236}">
                  <a16:creationId xmlns:a16="http://schemas.microsoft.com/office/drawing/2014/main" id="{1E951F82-A924-91D3-CF39-1F08426E65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" y="13556"/>
              <a:ext cx="12671" cy="61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1" name="Group 713">
            <a:extLst>
              <a:ext uri="{FF2B5EF4-FFF2-40B4-BE49-F238E27FC236}">
                <a16:creationId xmlns:a16="http://schemas.microsoft.com/office/drawing/2014/main" id="{DE470F52-7FF7-D655-54D5-69F259FCB418}"/>
              </a:ext>
            </a:extLst>
          </p:cNvPr>
          <p:cNvGrpSpPr>
            <a:grpSpLocks/>
          </p:cNvGrpSpPr>
          <p:nvPr/>
        </p:nvGrpSpPr>
        <p:grpSpPr bwMode="auto">
          <a:xfrm>
            <a:off x="1937283" y="4559874"/>
            <a:ext cx="46038" cy="36513"/>
            <a:chOff x="0" y="0"/>
            <a:chExt cx="20000" cy="20001"/>
          </a:xfrm>
        </p:grpSpPr>
        <p:sp>
          <p:nvSpPr>
            <p:cNvPr id="262" name="Line 714">
              <a:extLst>
                <a:ext uri="{FF2B5EF4-FFF2-40B4-BE49-F238E27FC236}">
                  <a16:creationId xmlns:a16="http://schemas.microsoft.com/office/drawing/2014/main" id="{95985AA3-FEF6-2087-AD89-552CAEC748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9" y="0"/>
              <a:ext cx="12701" cy="6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63" name="Line 715">
              <a:extLst>
                <a:ext uri="{FF2B5EF4-FFF2-40B4-BE49-F238E27FC236}">
                  <a16:creationId xmlns:a16="http://schemas.microsoft.com/office/drawing/2014/main" id="{A5259A89-107F-4214-5183-BC2A97A8C7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26" y="7355"/>
              <a:ext cx="5694" cy="12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64" name="Line 716">
              <a:extLst>
                <a:ext uri="{FF2B5EF4-FFF2-40B4-BE49-F238E27FC236}">
                  <a16:creationId xmlns:a16="http://schemas.microsoft.com/office/drawing/2014/main" id="{3C40B09C-684E-0E64-066E-15670E9BA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075"/>
              <a:ext cx="6481" cy="12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65" name="Line 717">
              <a:extLst>
                <a:ext uri="{FF2B5EF4-FFF2-40B4-BE49-F238E27FC236}">
                  <a16:creationId xmlns:a16="http://schemas.microsoft.com/office/drawing/2014/main" id="{0C116416-8094-3DE5-08C5-DBFD38111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" y="13678"/>
              <a:ext cx="12671" cy="6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66" name="Group 718">
            <a:extLst>
              <a:ext uri="{FF2B5EF4-FFF2-40B4-BE49-F238E27FC236}">
                <a16:creationId xmlns:a16="http://schemas.microsoft.com/office/drawing/2014/main" id="{79E10C43-4E64-0C15-07CD-0D0EAE1101F6}"/>
              </a:ext>
            </a:extLst>
          </p:cNvPr>
          <p:cNvGrpSpPr>
            <a:grpSpLocks/>
          </p:cNvGrpSpPr>
          <p:nvPr/>
        </p:nvGrpSpPr>
        <p:grpSpPr bwMode="auto">
          <a:xfrm>
            <a:off x="1916628" y="4590019"/>
            <a:ext cx="46038" cy="36512"/>
            <a:chOff x="0" y="0"/>
            <a:chExt cx="20000" cy="20001"/>
          </a:xfrm>
        </p:grpSpPr>
        <p:sp>
          <p:nvSpPr>
            <p:cNvPr id="267" name="Line 719">
              <a:extLst>
                <a:ext uri="{FF2B5EF4-FFF2-40B4-BE49-F238E27FC236}">
                  <a16:creationId xmlns:a16="http://schemas.microsoft.com/office/drawing/2014/main" id="{2A2298D3-FC30-C268-36CF-FD6D0A9315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9" y="0"/>
              <a:ext cx="12701" cy="6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68" name="Line 720">
              <a:extLst>
                <a:ext uri="{FF2B5EF4-FFF2-40B4-BE49-F238E27FC236}">
                  <a16:creationId xmlns:a16="http://schemas.microsoft.com/office/drawing/2014/main" id="{6D8182DF-A137-8916-9657-FEB9EC0C58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18" y="7398"/>
              <a:ext cx="5664" cy="12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69" name="Line 721">
              <a:extLst>
                <a:ext uri="{FF2B5EF4-FFF2-40B4-BE49-F238E27FC236}">
                  <a16:creationId xmlns:a16="http://schemas.microsoft.com/office/drawing/2014/main" id="{D71C6056-8A26-5A8C-744E-7ADEF3BC43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1419"/>
              <a:ext cx="6481" cy="122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70" name="Line 722">
              <a:extLst>
                <a:ext uri="{FF2B5EF4-FFF2-40B4-BE49-F238E27FC236}">
                  <a16:creationId xmlns:a16="http://schemas.microsoft.com/office/drawing/2014/main" id="{7AF5A040-3247-FD0F-8754-87FEE178D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13678"/>
              <a:ext cx="12700" cy="63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1" name="Group 723">
            <a:extLst>
              <a:ext uri="{FF2B5EF4-FFF2-40B4-BE49-F238E27FC236}">
                <a16:creationId xmlns:a16="http://schemas.microsoft.com/office/drawing/2014/main" id="{E09B4748-232B-8E5B-4CC8-E70B2C7C3B35}"/>
              </a:ext>
            </a:extLst>
          </p:cNvPr>
          <p:cNvGrpSpPr>
            <a:grpSpLocks/>
          </p:cNvGrpSpPr>
          <p:nvPr/>
        </p:nvGrpSpPr>
        <p:grpSpPr bwMode="auto">
          <a:xfrm>
            <a:off x="1983318" y="4580511"/>
            <a:ext cx="49213" cy="34925"/>
            <a:chOff x="0" y="0"/>
            <a:chExt cx="20000" cy="19999"/>
          </a:xfrm>
        </p:grpSpPr>
        <p:sp>
          <p:nvSpPr>
            <p:cNvPr id="272" name="Line 724">
              <a:extLst>
                <a:ext uri="{FF2B5EF4-FFF2-40B4-BE49-F238E27FC236}">
                  <a16:creationId xmlns:a16="http://schemas.microsoft.com/office/drawing/2014/main" id="{BBD51D5B-C6AD-B33E-6729-22228AB698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99" y="0"/>
              <a:ext cx="12701" cy="64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73" name="Line 725">
              <a:extLst>
                <a:ext uri="{FF2B5EF4-FFF2-40B4-BE49-F238E27FC236}">
                  <a16:creationId xmlns:a16="http://schemas.microsoft.com/office/drawing/2014/main" id="{0CC5410D-4A22-476D-76DF-08C51A0C94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18" y="7483"/>
              <a:ext cx="5664" cy="12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74" name="Line 726">
              <a:extLst>
                <a:ext uri="{FF2B5EF4-FFF2-40B4-BE49-F238E27FC236}">
                  <a16:creationId xmlns:a16="http://schemas.microsoft.com/office/drawing/2014/main" id="{D30FA3CD-D3A9-115B-A9D1-5E0D844E6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700"/>
              <a:ext cx="6481" cy="125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75" name="Line 727">
              <a:extLst>
                <a:ext uri="{FF2B5EF4-FFF2-40B4-BE49-F238E27FC236}">
                  <a16:creationId xmlns:a16="http://schemas.microsoft.com/office/drawing/2014/main" id="{AD75F8E8-0FAD-ECF7-7711-7E0D41C4C4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5" y="13216"/>
              <a:ext cx="12671" cy="63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76" name="Group 728">
            <a:extLst>
              <a:ext uri="{FF2B5EF4-FFF2-40B4-BE49-F238E27FC236}">
                <a16:creationId xmlns:a16="http://schemas.microsoft.com/office/drawing/2014/main" id="{5997E7DD-CE5C-214E-23DB-D0C186CA6CE4}"/>
              </a:ext>
            </a:extLst>
          </p:cNvPr>
          <p:cNvGrpSpPr>
            <a:grpSpLocks/>
          </p:cNvGrpSpPr>
          <p:nvPr/>
        </p:nvGrpSpPr>
        <p:grpSpPr bwMode="auto">
          <a:xfrm>
            <a:off x="1962665" y="4613849"/>
            <a:ext cx="49213" cy="34925"/>
            <a:chOff x="0" y="0"/>
            <a:chExt cx="20000" cy="20001"/>
          </a:xfrm>
        </p:grpSpPr>
        <p:sp>
          <p:nvSpPr>
            <p:cNvPr id="277" name="Line 729">
              <a:extLst>
                <a:ext uri="{FF2B5EF4-FFF2-40B4-BE49-F238E27FC236}">
                  <a16:creationId xmlns:a16="http://schemas.microsoft.com/office/drawing/2014/main" id="{641920FF-F697-633E-FCFD-CB8383BABB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10" y="0"/>
              <a:ext cx="12690" cy="6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78" name="Line 730">
              <a:extLst>
                <a:ext uri="{FF2B5EF4-FFF2-40B4-BE49-F238E27FC236}">
                  <a16:creationId xmlns:a16="http://schemas.microsoft.com/office/drawing/2014/main" id="{F915AAA3-C220-11AE-A22F-63090982E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09" y="6667"/>
              <a:ext cx="5702" cy="129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79" name="Line 731">
              <a:extLst>
                <a:ext uri="{FF2B5EF4-FFF2-40B4-BE49-F238E27FC236}">
                  <a16:creationId xmlns:a16="http://schemas.microsoft.com/office/drawing/2014/main" id="{784452CB-ACC9-1721-E2B4-199C026603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63"/>
              <a:ext cx="6491" cy="129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80" name="Line 732">
              <a:extLst>
                <a:ext uri="{FF2B5EF4-FFF2-40B4-BE49-F238E27FC236}">
                  <a16:creationId xmlns:a16="http://schemas.microsoft.com/office/drawing/2014/main" id="{436FFB64-194D-F9E5-32CA-0C016BB8F6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" y="13334"/>
              <a:ext cx="12690" cy="66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281" name="Group 733">
            <a:extLst>
              <a:ext uri="{FF2B5EF4-FFF2-40B4-BE49-F238E27FC236}">
                <a16:creationId xmlns:a16="http://schemas.microsoft.com/office/drawing/2014/main" id="{846384D6-7D37-7354-301C-A78D81BFAAAE}"/>
              </a:ext>
            </a:extLst>
          </p:cNvPr>
          <p:cNvGrpSpPr>
            <a:grpSpLocks/>
          </p:cNvGrpSpPr>
          <p:nvPr/>
        </p:nvGrpSpPr>
        <p:grpSpPr bwMode="auto">
          <a:xfrm>
            <a:off x="1945202" y="4645599"/>
            <a:ext cx="46038" cy="34925"/>
            <a:chOff x="0" y="0"/>
            <a:chExt cx="20000" cy="20000"/>
          </a:xfrm>
        </p:grpSpPr>
        <p:sp>
          <p:nvSpPr>
            <p:cNvPr id="282" name="Line 734">
              <a:extLst>
                <a:ext uri="{FF2B5EF4-FFF2-40B4-BE49-F238E27FC236}">
                  <a16:creationId xmlns:a16="http://schemas.microsoft.com/office/drawing/2014/main" id="{45B09E38-4CAA-947A-2C59-ECDD8A69B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41" y="0"/>
              <a:ext cx="12859" cy="65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83" name="Line 735">
              <a:extLst>
                <a:ext uri="{FF2B5EF4-FFF2-40B4-BE49-F238E27FC236}">
                  <a16:creationId xmlns:a16="http://schemas.microsoft.com/office/drawing/2014/main" id="{B28C045D-6B71-ABBF-2704-A63C140620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719" y="7261"/>
              <a:ext cx="5748" cy="127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84" name="Line 736">
              <a:extLst>
                <a:ext uri="{FF2B5EF4-FFF2-40B4-BE49-F238E27FC236}">
                  <a16:creationId xmlns:a16="http://schemas.microsoft.com/office/drawing/2014/main" id="{569CE01B-AE03-7EE2-38B0-9D4F91367F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0" y="356"/>
              <a:ext cx="6578" cy="127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285" name="Line 737">
              <a:extLst>
                <a:ext uri="{FF2B5EF4-FFF2-40B4-BE49-F238E27FC236}">
                  <a16:creationId xmlns:a16="http://schemas.microsoft.com/office/drawing/2014/main" id="{2ABAE92D-ACF4-4574-1011-E480ABDFAF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" y="13096"/>
              <a:ext cx="12889" cy="65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286" name="Line 738">
            <a:extLst>
              <a:ext uri="{FF2B5EF4-FFF2-40B4-BE49-F238E27FC236}">
                <a16:creationId xmlns:a16="http://schemas.microsoft.com/office/drawing/2014/main" id="{4F83BAEA-51EA-1023-1B22-90E2B13911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19820" y="4605912"/>
            <a:ext cx="34925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87" name="Line 739">
            <a:extLst>
              <a:ext uri="{FF2B5EF4-FFF2-40B4-BE49-F238E27FC236}">
                <a16:creationId xmlns:a16="http://schemas.microsoft.com/office/drawing/2014/main" id="{CC5265E8-BF9E-8439-5CBB-55B7FA8BB8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62682" y="4542411"/>
            <a:ext cx="3492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88" name="Line 740">
            <a:extLst>
              <a:ext uri="{FF2B5EF4-FFF2-40B4-BE49-F238E27FC236}">
                <a16:creationId xmlns:a16="http://schemas.microsoft.com/office/drawing/2014/main" id="{3B4B3108-CF36-87DC-2D7C-660B1EADC609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6102" y="4555112"/>
            <a:ext cx="87313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89" name="Arc 741">
            <a:extLst>
              <a:ext uri="{FF2B5EF4-FFF2-40B4-BE49-F238E27FC236}">
                <a16:creationId xmlns:a16="http://schemas.microsoft.com/office/drawing/2014/main" id="{ECA39F5D-6ACB-E08B-5C68-6ACB2DA829A5}"/>
              </a:ext>
            </a:extLst>
          </p:cNvPr>
          <p:cNvSpPr>
            <a:spLocks/>
          </p:cNvSpPr>
          <p:nvPr/>
        </p:nvSpPr>
        <p:spPr bwMode="auto">
          <a:xfrm>
            <a:off x="1613415" y="4583687"/>
            <a:ext cx="6350" cy="79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0" name="Line 742">
            <a:extLst>
              <a:ext uri="{FF2B5EF4-FFF2-40B4-BE49-F238E27FC236}">
                <a16:creationId xmlns:a16="http://schemas.microsoft.com/office/drawing/2014/main" id="{7F9390A8-C88F-012B-6272-E1EFD1B4A9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5007" y="4555112"/>
            <a:ext cx="7937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1" name="Line 743">
            <a:extLst>
              <a:ext uri="{FF2B5EF4-FFF2-40B4-BE49-F238E27FC236}">
                <a16:creationId xmlns:a16="http://schemas.microsoft.com/office/drawing/2014/main" id="{1762CE22-F017-A7D4-89A9-8F8AD1EED5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84827" y="4563031"/>
            <a:ext cx="254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2" name="Arc 744">
            <a:extLst>
              <a:ext uri="{FF2B5EF4-FFF2-40B4-BE49-F238E27FC236}">
                <a16:creationId xmlns:a16="http://schemas.microsoft.com/office/drawing/2014/main" id="{144EFA9D-C719-34B2-5F93-0AB8A26F0ADC}"/>
              </a:ext>
            </a:extLst>
          </p:cNvPr>
          <p:cNvSpPr>
            <a:spLocks/>
          </p:cNvSpPr>
          <p:nvPr/>
        </p:nvSpPr>
        <p:spPr bwMode="auto">
          <a:xfrm flipH="1" flipV="1">
            <a:off x="1488002" y="4602720"/>
            <a:ext cx="12700" cy="3016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3" name="Arc 745">
            <a:extLst>
              <a:ext uri="{FF2B5EF4-FFF2-40B4-BE49-F238E27FC236}">
                <a16:creationId xmlns:a16="http://schemas.microsoft.com/office/drawing/2014/main" id="{C197EFBF-580B-5E64-8A2F-9E0CA9075AAD}"/>
              </a:ext>
            </a:extLst>
          </p:cNvPr>
          <p:cNvSpPr>
            <a:spLocks/>
          </p:cNvSpPr>
          <p:nvPr/>
        </p:nvSpPr>
        <p:spPr bwMode="auto">
          <a:xfrm flipH="1" flipV="1">
            <a:off x="1503883" y="4636074"/>
            <a:ext cx="15875" cy="9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4" name="Arc 746">
            <a:extLst>
              <a:ext uri="{FF2B5EF4-FFF2-40B4-BE49-F238E27FC236}">
                <a16:creationId xmlns:a16="http://schemas.microsoft.com/office/drawing/2014/main" id="{E91F404D-E371-02F6-4EC0-30FDCF40EC84}"/>
              </a:ext>
            </a:extLst>
          </p:cNvPr>
          <p:cNvSpPr>
            <a:spLocks/>
          </p:cNvSpPr>
          <p:nvPr/>
        </p:nvSpPr>
        <p:spPr bwMode="auto">
          <a:xfrm flipH="1">
            <a:off x="1522944" y="4620182"/>
            <a:ext cx="11113" cy="238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5" name="Arc 747">
            <a:extLst>
              <a:ext uri="{FF2B5EF4-FFF2-40B4-BE49-F238E27FC236}">
                <a16:creationId xmlns:a16="http://schemas.microsoft.com/office/drawing/2014/main" id="{7DCB2239-E6F3-AEDC-0C15-635FCBFAF99E}"/>
              </a:ext>
            </a:extLst>
          </p:cNvPr>
          <p:cNvSpPr>
            <a:spLocks/>
          </p:cNvSpPr>
          <p:nvPr/>
        </p:nvSpPr>
        <p:spPr bwMode="auto">
          <a:xfrm flipH="1">
            <a:off x="1534040" y="4607484"/>
            <a:ext cx="19050" cy="127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6" name="Arc 748">
            <a:extLst>
              <a:ext uri="{FF2B5EF4-FFF2-40B4-BE49-F238E27FC236}">
                <a16:creationId xmlns:a16="http://schemas.microsoft.com/office/drawing/2014/main" id="{5BDC3E9A-2294-1A70-09F6-EF0E2858A2B2}"/>
              </a:ext>
            </a:extLst>
          </p:cNvPr>
          <p:cNvSpPr>
            <a:spLocks/>
          </p:cNvSpPr>
          <p:nvPr/>
        </p:nvSpPr>
        <p:spPr bwMode="auto">
          <a:xfrm>
            <a:off x="1556266" y="4605897"/>
            <a:ext cx="47624" cy="111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7" name="Arc 749">
            <a:extLst>
              <a:ext uri="{FF2B5EF4-FFF2-40B4-BE49-F238E27FC236}">
                <a16:creationId xmlns:a16="http://schemas.microsoft.com/office/drawing/2014/main" id="{9BCF739B-FDF6-56EC-E304-90C141E38F3A}"/>
              </a:ext>
            </a:extLst>
          </p:cNvPr>
          <p:cNvSpPr>
            <a:spLocks/>
          </p:cNvSpPr>
          <p:nvPr/>
        </p:nvSpPr>
        <p:spPr bwMode="auto">
          <a:xfrm>
            <a:off x="1602319" y="4618612"/>
            <a:ext cx="17463" cy="285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8" name="Arc 750">
            <a:extLst>
              <a:ext uri="{FF2B5EF4-FFF2-40B4-BE49-F238E27FC236}">
                <a16:creationId xmlns:a16="http://schemas.microsoft.com/office/drawing/2014/main" id="{38B4DB06-46B3-0503-69EB-FCA63FE2A268}"/>
              </a:ext>
            </a:extLst>
          </p:cNvPr>
          <p:cNvSpPr>
            <a:spLocks/>
          </p:cNvSpPr>
          <p:nvPr/>
        </p:nvSpPr>
        <p:spPr bwMode="auto">
          <a:xfrm flipV="1">
            <a:off x="1591196" y="4583675"/>
            <a:ext cx="23812" cy="22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99" name="Line 751">
            <a:extLst>
              <a:ext uri="{FF2B5EF4-FFF2-40B4-BE49-F238E27FC236}">
                <a16:creationId xmlns:a16="http://schemas.microsoft.com/office/drawing/2014/main" id="{F6BCF3CB-D230-1E5C-4BB7-20B38900103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352" y="4648757"/>
            <a:ext cx="6350" cy="176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0" name="Line 752">
            <a:extLst>
              <a:ext uri="{FF2B5EF4-FFF2-40B4-BE49-F238E27FC236}">
                <a16:creationId xmlns:a16="http://schemas.microsoft.com/office/drawing/2014/main" id="{CAFAAA98-B180-2919-B0DB-32693F59C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1340" y="4651935"/>
            <a:ext cx="12700" cy="1841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1" name="Line 753">
            <a:extLst>
              <a:ext uri="{FF2B5EF4-FFF2-40B4-BE49-F238E27FC236}">
                <a16:creationId xmlns:a16="http://schemas.microsoft.com/office/drawing/2014/main" id="{21B5BCA6-46DB-623D-72F3-D35F705603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4830" y="4612245"/>
            <a:ext cx="15875" cy="1841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2" name="Line 754">
            <a:extLst>
              <a:ext uri="{FF2B5EF4-FFF2-40B4-BE49-F238E27FC236}">
                <a16:creationId xmlns:a16="http://schemas.microsoft.com/office/drawing/2014/main" id="{9B4813DA-CFC5-F9A0-DF7D-DF74A7D3A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603" y="4593194"/>
            <a:ext cx="30163" cy="157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3" name="Arc 755">
            <a:extLst>
              <a:ext uri="{FF2B5EF4-FFF2-40B4-BE49-F238E27FC236}">
                <a16:creationId xmlns:a16="http://schemas.microsoft.com/office/drawing/2014/main" id="{E44D701E-6370-3C00-4FF4-241CC672F323}"/>
              </a:ext>
            </a:extLst>
          </p:cNvPr>
          <p:cNvSpPr>
            <a:spLocks/>
          </p:cNvSpPr>
          <p:nvPr/>
        </p:nvSpPr>
        <p:spPr bwMode="auto">
          <a:xfrm flipH="1" flipV="1">
            <a:off x="1500702" y="4796396"/>
            <a:ext cx="33339" cy="3968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4" name="Arc 756">
            <a:extLst>
              <a:ext uri="{FF2B5EF4-FFF2-40B4-BE49-F238E27FC236}">
                <a16:creationId xmlns:a16="http://schemas.microsoft.com/office/drawing/2014/main" id="{32653C30-A300-EA76-F365-454F6E94057A}"/>
              </a:ext>
            </a:extLst>
          </p:cNvPr>
          <p:cNvSpPr>
            <a:spLocks/>
          </p:cNvSpPr>
          <p:nvPr/>
        </p:nvSpPr>
        <p:spPr bwMode="auto">
          <a:xfrm flipH="1">
            <a:off x="1570569" y="4828144"/>
            <a:ext cx="53975" cy="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5" name="Arc 757">
            <a:extLst>
              <a:ext uri="{FF2B5EF4-FFF2-40B4-BE49-F238E27FC236}">
                <a16:creationId xmlns:a16="http://schemas.microsoft.com/office/drawing/2014/main" id="{92893903-52D3-18E0-8B98-75FC43A2CB6B}"/>
              </a:ext>
            </a:extLst>
          </p:cNvPr>
          <p:cNvSpPr>
            <a:spLocks/>
          </p:cNvSpPr>
          <p:nvPr/>
        </p:nvSpPr>
        <p:spPr bwMode="auto">
          <a:xfrm flipV="1">
            <a:off x="1526103" y="4828162"/>
            <a:ext cx="39687" cy="95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6" name="Line 758">
            <a:extLst>
              <a:ext uri="{FF2B5EF4-FFF2-40B4-BE49-F238E27FC236}">
                <a16:creationId xmlns:a16="http://schemas.microsoft.com/office/drawing/2014/main" id="{5585299B-7B9B-C08E-9DFC-A8A87E361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9926" y="4647168"/>
            <a:ext cx="528638" cy="19367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7" name="Line 759">
            <a:extLst>
              <a:ext uri="{FF2B5EF4-FFF2-40B4-BE49-F238E27FC236}">
                <a16:creationId xmlns:a16="http://schemas.microsoft.com/office/drawing/2014/main" id="{C27E50C4-1221-2F34-41C3-041A77965F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7702" y="4804331"/>
            <a:ext cx="546100" cy="211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8" name="Line 760">
            <a:extLst>
              <a:ext uri="{FF2B5EF4-FFF2-40B4-BE49-F238E27FC236}">
                <a16:creationId xmlns:a16="http://schemas.microsoft.com/office/drawing/2014/main" id="{5B9C4A3D-77AA-DFCE-FC4D-5462143DCC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14990" y="4339195"/>
            <a:ext cx="19050" cy="79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09" name="Line 761">
            <a:extLst>
              <a:ext uri="{FF2B5EF4-FFF2-40B4-BE49-F238E27FC236}">
                <a16:creationId xmlns:a16="http://schemas.microsoft.com/office/drawing/2014/main" id="{5DE7F6F9-4395-F707-B866-D36CDF42A9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3729" y="4312207"/>
            <a:ext cx="50799" cy="69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0" name="Line 762">
            <a:extLst>
              <a:ext uri="{FF2B5EF4-FFF2-40B4-BE49-F238E27FC236}">
                <a16:creationId xmlns:a16="http://schemas.microsoft.com/office/drawing/2014/main" id="{31BFE9C6-3F44-72A8-6560-708AC5EA62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6133" y="4312212"/>
            <a:ext cx="34925" cy="142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1" name="Line 763">
            <a:extLst>
              <a:ext uri="{FF2B5EF4-FFF2-40B4-BE49-F238E27FC236}">
                <a16:creationId xmlns:a16="http://schemas.microsoft.com/office/drawing/2014/main" id="{11FD7B9B-5DB0-AC14-1B29-2D439FA14F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9766" y="4324923"/>
            <a:ext cx="41276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2" name="Line 764">
            <a:extLst>
              <a:ext uri="{FF2B5EF4-FFF2-40B4-BE49-F238E27FC236}">
                <a16:creationId xmlns:a16="http://schemas.microsoft.com/office/drawing/2014/main" id="{D3980F63-D0E4-979E-CEEA-7D9290F73B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3728" y="4382057"/>
            <a:ext cx="46038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3" name="Line 765">
            <a:extLst>
              <a:ext uri="{FF2B5EF4-FFF2-40B4-BE49-F238E27FC236}">
                <a16:creationId xmlns:a16="http://schemas.microsoft.com/office/drawing/2014/main" id="{AD019A93-2962-99C8-5FF6-96BBEF06667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5952" y="4355087"/>
            <a:ext cx="20638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4" name="Line 766">
            <a:extLst>
              <a:ext uri="{FF2B5EF4-FFF2-40B4-BE49-F238E27FC236}">
                <a16:creationId xmlns:a16="http://schemas.microsoft.com/office/drawing/2014/main" id="{66BC655B-E1E3-E2F9-1C97-8E8D3A3AAD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16607" y="4364594"/>
            <a:ext cx="3175" cy="2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5" name="Line 767">
            <a:extLst>
              <a:ext uri="{FF2B5EF4-FFF2-40B4-BE49-F238E27FC236}">
                <a16:creationId xmlns:a16="http://schemas.microsoft.com/office/drawing/2014/main" id="{2D38B93E-BDCD-B357-BE8A-E417FD8B55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91193" y="4356674"/>
            <a:ext cx="158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6" name="Line 768">
            <a:extLst>
              <a:ext uri="{FF2B5EF4-FFF2-40B4-BE49-F238E27FC236}">
                <a16:creationId xmlns:a16="http://schemas.microsoft.com/office/drawing/2014/main" id="{6EC55C15-D0BA-30D7-3038-6F061C85F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2778" y="4382074"/>
            <a:ext cx="23813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7" name="Line 769">
            <a:extLst>
              <a:ext uri="{FF2B5EF4-FFF2-40B4-BE49-F238E27FC236}">
                <a16:creationId xmlns:a16="http://schemas.microsoft.com/office/drawing/2014/main" id="{EA933A17-CE02-8CFB-5130-ED9ABEB9AB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95953" y="4321732"/>
            <a:ext cx="3175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8" name="Line 770">
            <a:extLst>
              <a:ext uri="{FF2B5EF4-FFF2-40B4-BE49-F238E27FC236}">
                <a16:creationId xmlns:a16="http://schemas.microsoft.com/office/drawing/2014/main" id="{7DCAEBDF-AA7A-2BEB-00BC-2BB6F8D420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766" y="4332844"/>
            <a:ext cx="2698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19" name="Line 771">
            <a:extLst>
              <a:ext uri="{FF2B5EF4-FFF2-40B4-BE49-F238E27FC236}">
                <a16:creationId xmlns:a16="http://schemas.microsoft.com/office/drawing/2014/main" id="{DBCF1AA1-36D2-2956-D66F-39281CB9F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6132" y="4321749"/>
            <a:ext cx="20637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0" name="Oval 772">
            <a:extLst>
              <a:ext uri="{FF2B5EF4-FFF2-40B4-BE49-F238E27FC236}">
                <a16:creationId xmlns:a16="http://schemas.microsoft.com/office/drawing/2014/main" id="{458F15F4-080D-2947-5E5E-7DDAE72F1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0243" y="4345562"/>
            <a:ext cx="9525" cy="95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1" name="Line 773">
            <a:extLst>
              <a:ext uri="{FF2B5EF4-FFF2-40B4-BE49-F238E27FC236}">
                <a16:creationId xmlns:a16="http://schemas.microsoft.com/office/drawing/2014/main" id="{4A7DE0CB-8366-B9A6-6134-28C9DE78BA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30877" y="4332862"/>
            <a:ext cx="6350" cy="7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2" name="Line 774">
            <a:extLst>
              <a:ext uri="{FF2B5EF4-FFF2-40B4-BE49-F238E27FC236}">
                <a16:creationId xmlns:a16="http://schemas.microsoft.com/office/drawing/2014/main" id="{F998F996-2D8A-0A93-FF68-D2491A433C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782" y="4342369"/>
            <a:ext cx="285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3" name="Line 775">
            <a:extLst>
              <a:ext uri="{FF2B5EF4-FFF2-40B4-BE49-F238E27FC236}">
                <a16:creationId xmlns:a16="http://schemas.microsoft.com/office/drawing/2014/main" id="{41093E4D-46CF-F010-9EF9-02243BCEF5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3578" y="4332847"/>
            <a:ext cx="0" cy="11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4" name="Freeform 776">
            <a:extLst>
              <a:ext uri="{FF2B5EF4-FFF2-40B4-BE49-F238E27FC236}">
                <a16:creationId xmlns:a16="http://schemas.microsoft.com/office/drawing/2014/main" id="{72F285C1-9018-D558-0ED3-EC08E9EC717A}"/>
              </a:ext>
            </a:extLst>
          </p:cNvPr>
          <p:cNvSpPr>
            <a:spLocks/>
          </p:cNvSpPr>
          <p:nvPr/>
        </p:nvSpPr>
        <p:spPr bwMode="auto">
          <a:xfrm>
            <a:off x="2356366" y="4005819"/>
            <a:ext cx="76200" cy="100012"/>
          </a:xfrm>
          <a:custGeom>
            <a:avLst/>
            <a:gdLst/>
            <a:ahLst/>
            <a:cxnLst>
              <a:cxn ang="0">
                <a:pos x="2667" y="0"/>
              </a:cxn>
              <a:cxn ang="0">
                <a:pos x="19833" y="3567"/>
              </a:cxn>
              <a:cxn ang="0">
                <a:pos x="17333" y="12229"/>
              </a:cxn>
              <a:cxn ang="0">
                <a:pos x="12667" y="11210"/>
              </a:cxn>
              <a:cxn ang="0">
                <a:pos x="10167" y="19873"/>
              </a:cxn>
              <a:cxn ang="0">
                <a:pos x="2000" y="17707"/>
              </a:cxn>
              <a:cxn ang="0">
                <a:pos x="4500" y="9045"/>
              </a:cxn>
              <a:cxn ang="0">
                <a:pos x="0" y="8025"/>
              </a:cxn>
              <a:cxn ang="0">
                <a:pos x="2667" y="0"/>
              </a:cxn>
            </a:cxnLst>
            <a:rect l="0" t="0" r="r" b="b"/>
            <a:pathLst>
              <a:path w="20000" h="20000">
                <a:moveTo>
                  <a:pt x="2667" y="0"/>
                </a:moveTo>
                <a:lnTo>
                  <a:pt x="19833" y="3567"/>
                </a:lnTo>
                <a:lnTo>
                  <a:pt x="17333" y="12229"/>
                </a:lnTo>
                <a:lnTo>
                  <a:pt x="12667" y="11210"/>
                </a:lnTo>
                <a:lnTo>
                  <a:pt x="10167" y="19873"/>
                </a:lnTo>
                <a:lnTo>
                  <a:pt x="2000" y="17707"/>
                </a:lnTo>
                <a:lnTo>
                  <a:pt x="4500" y="9045"/>
                </a:lnTo>
                <a:lnTo>
                  <a:pt x="0" y="8025"/>
                </a:lnTo>
                <a:lnTo>
                  <a:pt x="2667" y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5" name="Line 777">
            <a:extLst>
              <a:ext uri="{FF2B5EF4-FFF2-40B4-BE49-F238E27FC236}">
                <a16:creationId xmlns:a16="http://schemas.microsoft.com/office/drawing/2014/main" id="{6D8A82AF-A116-4D33-065C-302005E129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2240" y="4066145"/>
            <a:ext cx="30162" cy="1111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6" name="Line 778">
            <a:extLst>
              <a:ext uri="{FF2B5EF4-FFF2-40B4-BE49-F238E27FC236}">
                <a16:creationId xmlns:a16="http://schemas.microsoft.com/office/drawing/2014/main" id="{77FF7A8A-63B6-F48C-150A-DC8007D3BA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2565" y="4031220"/>
            <a:ext cx="476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7" name="Line 779">
            <a:extLst>
              <a:ext uri="{FF2B5EF4-FFF2-40B4-BE49-F238E27FC236}">
                <a16:creationId xmlns:a16="http://schemas.microsoft.com/office/drawing/2014/main" id="{76283F72-0566-0925-4741-690403193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9539" y="4010583"/>
            <a:ext cx="4762" cy="12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8" name="Line 780">
            <a:extLst>
              <a:ext uri="{FF2B5EF4-FFF2-40B4-BE49-F238E27FC236}">
                <a16:creationId xmlns:a16="http://schemas.microsoft.com/office/drawing/2014/main" id="{A9A091D8-BE96-0FF5-4AF9-2F343AC0A0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91290" y="4016936"/>
            <a:ext cx="11112" cy="396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29" name="Line 781">
            <a:extLst>
              <a:ext uri="{FF2B5EF4-FFF2-40B4-BE49-F238E27FC236}">
                <a16:creationId xmlns:a16="http://schemas.microsoft.com/office/drawing/2014/main" id="{8968CC0A-37EB-CA82-4B44-C9A85CC390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81767" y="3967737"/>
            <a:ext cx="9525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0" name="Line 782">
            <a:extLst>
              <a:ext uri="{FF2B5EF4-FFF2-40B4-BE49-F238E27FC236}">
                <a16:creationId xmlns:a16="http://schemas.microsoft.com/office/drawing/2014/main" id="{C31D5C1F-AD62-4B3C-9BE7-8AE755063F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1456" y="3980419"/>
            <a:ext cx="9525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1" name="Freeform 783">
            <a:extLst>
              <a:ext uri="{FF2B5EF4-FFF2-40B4-BE49-F238E27FC236}">
                <a16:creationId xmlns:a16="http://schemas.microsoft.com/office/drawing/2014/main" id="{D732E2AA-0072-E401-22AA-9E336F5DBE49}"/>
              </a:ext>
            </a:extLst>
          </p:cNvPr>
          <p:cNvSpPr>
            <a:spLocks/>
          </p:cNvSpPr>
          <p:nvPr/>
        </p:nvSpPr>
        <p:spPr bwMode="auto">
          <a:xfrm>
            <a:off x="2350031" y="4091544"/>
            <a:ext cx="46038" cy="63500"/>
          </a:xfrm>
          <a:custGeom>
            <a:avLst/>
            <a:gdLst/>
            <a:ahLst/>
            <a:cxnLst>
              <a:cxn ang="0">
                <a:pos x="19730" y="3673"/>
              </a:cxn>
              <a:cxn ang="0">
                <a:pos x="14054" y="19796"/>
              </a:cxn>
              <a:cxn ang="0">
                <a:pos x="0" y="16531"/>
              </a:cxn>
              <a:cxn ang="0">
                <a:pos x="5676" y="0"/>
              </a:cxn>
            </a:cxnLst>
            <a:rect l="0" t="0" r="r" b="b"/>
            <a:pathLst>
              <a:path w="20000" h="20000">
                <a:moveTo>
                  <a:pt x="19730" y="3673"/>
                </a:moveTo>
                <a:lnTo>
                  <a:pt x="14054" y="19796"/>
                </a:lnTo>
                <a:lnTo>
                  <a:pt x="0" y="16531"/>
                </a:lnTo>
                <a:lnTo>
                  <a:pt x="5676" y="0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2" name="Line 784">
            <a:extLst>
              <a:ext uri="{FF2B5EF4-FFF2-40B4-BE49-F238E27FC236}">
                <a16:creationId xmlns:a16="http://schemas.microsoft.com/office/drawing/2014/main" id="{B1070BC6-2BC7-F8CC-2CC6-6F66712800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4301" y="4101071"/>
            <a:ext cx="6350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3" name="Line 785">
            <a:extLst>
              <a:ext uri="{FF2B5EF4-FFF2-40B4-BE49-F238E27FC236}">
                <a16:creationId xmlns:a16="http://schemas.microsoft.com/office/drawing/2014/main" id="{699E800D-B9B2-277B-FBD8-9CF1AFA26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1145" y="4109010"/>
            <a:ext cx="793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4" name="Line 786">
            <a:extLst>
              <a:ext uri="{FF2B5EF4-FFF2-40B4-BE49-F238E27FC236}">
                <a16:creationId xmlns:a16="http://schemas.microsoft.com/office/drawing/2014/main" id="{CB9B30A3-9790-AB5E-232C-450BC8D1337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9542" y="4118536"/>
            <a:ext cx="9525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5" name="Line 787">
            <a:extLst>
              <a:ext uri="{FF2B5EF4-FFF2-40B4-BE49-F238E27FC236}">
                <a16:creationId xmlns:a16="http://schemas.microsoft.com/office/drawing/2014/main" id="{F1E886C7-A0DF-54F4-E48B-C4FA576A3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383" y="4128062"/>
            <a:ext cx="7937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6" name="Line 788">
            <a:extLst>
              <a:ext uri="{FF2B5EF4-FFF2-40B4-BE49-F238E27FC236}">
                <a16:creationId xmlns:a16="http://schemas.microsoft.com/office/drawing/2014/main" id="{74E5BB1A-F785-FA3D-C84C-6B9F1334B6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6364" y="4135995"/>
            <a:ext cx="6350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7" name="Line 789">
            <a:extLst>
              <a:ext uri="{FF2B5EF4-FFF2-40B4-BE49-F238E27FC236}">
                <a16:creationId xmlns:a16="http://schemas.microsoft.com/office/drawing/2014/main" id="{8F9A2531-B8D4-A42F-D23A-C7C074820F4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4940" y="4109010"/>
            <a:ext cx="635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8" name="Line 790">
            <a:extLst>
              <a:ext uri="{FF2B5EF4-FFF2-40B4-BE49-F238E27FC236}">
                <a16:creationId xmlns:a16="http://schemas.microsoft.com/office/drawing/2014/main" id="{1ED1D886-F4D1-6AC1-CF6D-AFBAFA8E030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0194" y="4116944"/>
            <a:ext cx="11113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39" name="Line 791">
            <a:extLst>
              <a:ext uri="{FF2B5EF4-FFF2-40B4-BE49-F238E27FC236}">
                <a16:creationId xmlns:a16="http://schemas.microsoft.com/office/drawing/2014/main" id="{5002905C-F6E1-C0AA-F4EB-65EA24B15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7019" y="4123294"/>
            <a:ext cx="11113" cy="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0" name="Line 792">
            <a:extLst>
              <a:ext uri="{FF2B5EF4-FFF2-40B4-BE49-F238E27FC236}">
                <a16:creationId xmlns:a16="http://schemas.microsoft.com/office/drawing/2014/main" id="{80534F3F-D5B9-ED68-CF45-AFD468BF5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5416" y="4131233"/>
            <a:ext cx="6350" cy="47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1" name="Line 793">
            <a:extLst>
              <a:ext uri="{FF2B5EF4-FFF2-40B4-BE49-F238E27FC236}">
                <a16:creationId xmlns:a16="http://schemas.microsoft.com/office/drawing/2014/main" id="{89A0CF2D-B530-D895-EDD9-89B30AD24B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2257" y="4145521"/>
            <a:ext cx="79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2" name="Line 794">
            <a:extLst>
              <a:ext uri="{FF2B5EF4-FFF2-40B4-BE49-F238E27FC236}">
                <a16:creationId xmlns:a16="http://schemas.microsoft.com/office/drawing/2014/main" id="{E35B899A-1BB9-E10F-CE20-E98E3B562B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7642" y="4070924"/>
            <a:ext cx="23812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3" name="Line 795">
            <a:extLst>
              <a:ext uri="{FF2B5EF4-FFF2-40B4-BE49-F238E27FC236}">
                <a16:creationId xmlns:a16="http://schemas.microsoft.com/office/drawing/2014/main" id="{1FA8E4CA-D4D5-0F5A-F25C-6E78A1A77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4795" y="4050287"/>
            <a:ext cx="11113" cy="34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4" name="Line 796">
            <a:extLst>
              <a:ext uri="{FF2B5EF4-FFF2-40B4-BE49-F238E27FC236}">
                <a16:creationId xmlns:a16="http://schemas.microsoft.com/office/drawing/2014/main" id="{B809AF6B-6DC1-5A4A-A7FE-07FB3B82C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3189" y="4023298"/>
            <a:ext cx="6350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5" name="Freeform 797">
            <a:extLst>
              <a:ext uri="{FF2B5EF4-FFF2-40B4-BE49-F238E27FC236}">
                <a16:creationId xmlns:a16="http://schemas.microsoft.com/office/drawing/2014/main" id="{A1C76795-E52A-4507-2361-0E381DACB00E}"/>
              </a:ext>
            </a:extLst>
          </p:cNvPr>
          <p:cNvSpPr>
            <a:spLocks/>
          </p:cNvSpPr>
          <p:nvPr/>
        </p:nvSpPr>
        <p:spPr bwMode="auto">
          <a:xfrm>
            <a:off x="2332553" y="4148711"/>
            <a:ext cx="39687" cy="52387"/>
          </a:xfrm>
          <a:custGeom>
            <a:avLst/>
            <a:gdLst/>
            <a:ahLst/>
            <a:cxnLst>
              <a:cxn ang="0">
                <a:pos x="13538" y="988"/>
              </a:cxn>
              <a:cxn ang="0">
                <a:pos x="12923" y="2222"/>
              </a:cxn>
              <a:cxn ang="0">
                <a:pos x="12308" y="4444"/>
              </a:cxn>
              <a:cxn ang="0">
                <a:pos x="11385" y="4691"/>
              </a:cxn>
              <a:cxn ang="0">
                <a:pos x="10769" y="5185"/>
              </a:cxn>
              <a:cxn ang="0">
                <a:pos x="10462" y="5432"/>
              </a:cxn>
              <a:cxn ang="0">
                <a:pos x="9538" y="6173"/>
              </a:cxn>
              <a:cxn ang="0">
                <a:pos x="8000" y="6667"/>
              </a:cxn>
              <a:cxn ang="0">
                <a:pos x="7385" y="7654"/>
              </a:cxn>
              <a:cxn ang="0">
                <a:pos x="6154" y="7901"/>
              </a:cxn>
              <a:cxn ang="0">
                <a:pos x="5846" y="8148"/>
              </a:cxn>
              <a:cxn ang="0">
                <a:pos x="4308" y="9630"/>
              </a:cxn>
              <a:cxn ang="0">
                <a:pos x="3692" y="10617"/>
              </a:cxn>
              <a:cxn ang="0">
                <a:pos x="3077" y="11111"/>
              </a:cxn>
              <a:cxn ang="0">
                <a:pos x="2462" y="12346"/>
              </a:cxn>
              <a:cxn ang="0">
                <a:pos x="1846" y="12840"/>
              </a:cxn>
              <a:cxn ang="0">
                <a:pos x="1231" y="14321"/>
              </a:cxn>
              <a:cxn ang="0">
                <a:pos x="615" y="15556"/>
              </a:cxn>
              <a:cxn ang="0">
                <a:pos x="0" y="17284"/>
              </a:cxn>
              <a:cxn ang="0">
                <a:pos x="615" y="17778"/>
              </a:cxn>
              <a:cxn ang="0">
                <a:pos x="3077" y="18272"/>
              </a:cxn>
              <a:cxn ang="0">
                <a:pos x="5231" y="19012"/>
              </a:cxn>
              <a:cxn ang="0">
                <a:pos x="6154" y="19753"/>
              </a:cxn>
              <a:cxn ang="0">
                <a:pos x="7077" y="18272"/>
              </a:cxn>
              <a:cxn ang="0">
                <a:pos x="7385" y="16049"/>
              </a:cxn>
              <a:cxn ang="0">
                <a:pos x="8000" y="15062"/>
              </a:cxn>
              <a:cxn ang="0">
                <a:pos x="8923" y="14321"/>
              </a:cxn>
              <a:cxn ang="0">
                <a:pos x="9538" y="13333"/>
              </a:cxn>
              <a:cxn ang="0">
                <a:pos x="10462" y="12840"/>
              </a:cxn>
              <a:cxn ang="0">
                <a:pos x="10769" y="12346"/>
              </a:cxn>
              <a:cxn ang="0">
                <a:pos x="11385" y="11605"/>
              </a:cxn>
              <a:cxn ang="0">
                <a:pos x="12923" y="11111"/>
              </a:cxn>
              <a:cxn ang="0">
                <a:pos x="13538" y="10617"/>
              </a:cxn>
              <a:cxn ang="0">
                <a:pos x="14154" y="10123"/>
              </a:cxn>
              <a:cxn ang="0">
                <a:pos x="14462" y="9630"/>
              </a:cxn>
              <a:cxn ang="0">
                <a:pos x="16000" y="8395"/>
              </a:cxn>
              <a:cxn ang="0">
                <a:pos x="16615" y="8148"/>
              </a:cxn>
              <a:cxn ang="0">
                <a:pos x="17231" y="7654"/>
              </a:cxn>
              <a:cxn ang="0">
                <a:pos x="17846" y="6173"/>
              </a:cxn>
              <a:cxn ang="0">
                <a:pos x="18462" y="5185"/>
              </a:cxn>
              <a:cxn ang="0">
                <a:pos x="19077" y="2963"/>
              </a:cxn>
              <a:cxn ang="0">
                <a:pos x="19692" y="1728"/>
              </a:cxn>
            </a:cxnLst>
            <a:rect l="0" t="0" r="r" b="b"/>
            <a:pathLst>
              <a:path w="20000" h="20000">
                <a:moveTo>
                  <a:pt x="13538" y="0"/>
                </a:moveTo>
                <a:lnTo>
                  <a:pt x="13538" y="988"/>
                </a:lnTo>
                <a:lnTo>
                  <a:pt x="12923" y="988"/>
                </a:lnTo>
                <a:lnTo>
                  <a:pt x="12923" y="2222"/>
                </a:lnTo>
                <a:lnTo>
                  <a:pt x="12308" y="2222"/>
                </a:lnTo>
                <a:lnTo>
                  <a:pt x="12308" y="4444"/>
                </a:lnTo>
                <a:lnTo>
                  <a:pt x="11385" y="4444"/>
                </a:lnTo>
                <a:lnTo>
                  <a:pt x="11385" y="4691"/>
                </a:lnTo>
                <a:lnTo>
                  <a:pt x="10769" y="4691"/>
                </a:lnTo>
                <a:lnTo>
                  <a:pt x="10769" y="5185"/>
                </a:lnTo>
                <a:lnTo>
                  <a:pt x="10462" y="5185"/>
                </a:lnTo>
                <a:lnTo>
                  <a:pt x="10462" y="5432"/>
                </a:lnTo>
                <a:lnTo>
                  <a:pt x="9538" y="5432"/>
                </a:lnTo>
                <a:lnTo>
                  <a:pt x="9538" y="6173"/>
                </a:lnTo>
                <a:lnTo>
                  <a:pt x="8000" y="6173"/>
                </a:lnTo>
                <a:lnTo>
                  <a:pt x="8000" y="6667"/>
                </a:lnTo>
                <a:lnTo>
                  <a:pt x="7385" y="6667"/>
                </a:lnTo>
                <a:lnTo>
                  <a:pt x="7385" y="7654"/>
                </a:lnTo>
                <a:lnTo>
                  <a:pt x="7077" y="7654"/>
                </a:lnTo>
                <a:lnTo>
                  <a:pt x="6154" y="7901"/>
                </a:lnTo>
                <a:lnTo>
                  <a:pt x="5846" y="7901"/>
                </a:lnTo>
                <a:lnTo>
                  <a:pt x="5846" y="8148"/>
                </a:lnTo>
                <a:lnTo>
                  <a:pt x="4308" y="8148"/>
                </a:lnTo>
                <a:lnTo>
                  <a:pt x="4308" y="9630"/>
                </a:lnTo>
                <a:lnTo>
                  <a:pt x="3692" y="9630"/>
                </a:lnTo>
                <a:lnTo>
                  <a:pt x="3692" y="10617"/>
                </a:lnTo>
                <a:lnTo>
                  <a:pt x="3077" y="10617"/>
                </a:lnTo>
                <a:lnTo>
                  <a:pt x="3077" y="11111"/>
                </a:lnTo>
                <a:lnTo>
                  <a:pt x="2462" y="11111"/>
                </a:lnTo>
                <a:lnTo>
                  <a:pt x="2462" y="12346"/>
                </a:lnTo>
                <a:lnTo>
                  <a:pt x="1846" y="12346"/>
                </a:lnTo>
                <a:lnTo>
                  <a:pt x="1846" y="12840"/>
                </a:lnTo>
                <a:lnTo>
                  <a:pt x="1231" y="13333"/>
                </a:lnTo>
                <a:lnTo>
                  <a:pt x="1231" y="14321"/>
                </a:lnTo>
                <a:lnTo>
                  <a:pt x="615" y="14568"/>
                </a:lnTo>
                <a:lnTo>
                  <a:pt x="615" y="15556"/>
                </a:lnTo>
                <a:lnTo>
                  <a:pt x="0" y="15556"/>
                </a:lnTo>
                <a:lnTo>
                  <a:pt x="0" y="17284"/>
                </a:lnTo>
                <a:lnTo>
                  <a:pt x="615" y="17284"/>
                </a:lnTo>
                <a:lnTo>
                  <a:pt x="615" y="17778"/>
                </a:lnTo>
                <a:lnTo>
                  <a:pt x="3077" y="17778"/>
                </a:lnTo>
                <a:lnTo>
                  <a:pt x="3077" y="18272"/>
                </a:lnTo>
                <a:lnTo>
                  <a:pt x="5231" y="18272"/>
                </a:lnTo>
                <a:lnTo>
                  <a:pt x="5231" y="19012"/>
                </a:lnTo>
                <a:lnTo>
                  <a:pt x="6154" y="19012"/>
                </a:lnTo>
                <a:lnTo>
                  <a:pt x="6154" y="19753"/>
                </a:lnTo>
                <a:lnTo>
                  <a:pt x="7077" y="19753"/>
                </a:lnTo>
                <a:lnTo>
                  <a:pt x="7077" y="18272"/>
                </a:lnTo>
                <a:lnTo>
                  <a:pt x="7385" y="18272"/>
                </a:lnTo>
                <a:lnTo>
                  <a:pt x="7385" y="16049"/>
                </a:lnTo>
                <a:lnTo>
                  <a:pt x="8000" y="16049"/>
                </a:lnTo>
                <a:lnTo>
                  <a:pt x="8000" y="15062"/>
                </a:lnTo>
                <a:lnTo>
                  <a:pt x="8923" y="15062"/>
                </a:lnTo>
                <a:lnTo>
                  <a:pt x="8923" y="14321"/>
                </a:lnTo>
                <a:lnTo>
                  <a:pt x="9538" y="14321"/>
                </a:lnTo>
                <a:lnTo>
                  <a:pt x="9538" y="13333"/>
                </a:lnTo>
                <a:lnTo>
                  <a:pt x="10462" y="13333"/>
                </a:lnTo>
                <a:lnTo>
                  <a:pt x="10462" y="12840"/>
                </a:lnTo>
                <a:lnTo>
                  <a:pt x="10769" y="12840"/>
                </a:lnTo>
                <a:lnTo>
                  <a:pt x="10769" y="12346"/>
                </a:lnTo>
                <a:lnTo>
                  <a:pt x="11385" y="12346"/>
                </a:lnTo>
                <a:lnTo>
                  <a:pt x="11385" y="11605"/>
                </a:lnTo>
                <a:lnTo>
                  <a:pt x="12923" y="11605"/>
                </a:lnTo>
                <a:lnTo>
                  <a:pt x="12923" y="11111"/>
                </a:lnTo>
                <a:lnTo>
                  <a:pt x="13538" y="11111"/>
                </a:lnTo>
                <a:lnTo>
                  <a:pt x="13538" y="10617"/>
                </a:lnTo>
                <a:lnTo>
                  <a:pt x="14154" y="10617"/>
                </a:lnTo>
                <a:lnTo>
                  <a:pt x="14154" y="10123"/>
                </a:lnTo>
                <a:lnTo>
                  <a:pt x="14462" y="10123"/>
                </a:lnTo>
                <a:lnTo>
                  <a:pt x="14462" y="9630"/>
                </a:lnTo>
                <a:lnTo>
                  <a:pt x="15385" y="9630"/>
                </a:lnTo>
                <a:lnTo>
                  <a:pt x="16000" y="8395"/>
                </a:lnTo>
                <a:lnTo>
                  <a:pt x="16000" y="8148"/>
                </a:lnTo>
                <a:lnTo>
                  <a:pt x="16615" y="8148"/>
                </a:lnTo>
                <a:lnTo>
                  <a:pt x="16615" y="7654"/>
                </a:lnTo>
                <a:lnTo>
                  <a:pt x="17231" y="7654"/>
                </a:lnTo>
                <a:lnTo>
                  <a:pt x="17231" y="6667"/>
                </a:lnTo>
                <a:lnTo>
                  <a:pt x="17846" y="6173"/>
                </a:lnTo>
                <a:lnTo>
                  <a:pt x="17846" y="5185"/>
                </a:lnTo>
                <a:lnTo>
                  <a:pt x="18462" y="5185"/>
                </a:lnTo>
                <a:lnTo>
                  <a:pt x="18462" y="2963"/>
                </a:lnTo>
                <a:lnTo>
                  <a:pt x="19077" y="2963"/>
                </a:lnTo>
                <a:lnTo>
                  <a:pt x="19077" y="1728"/>
                </a:lnTo>
                <a:lnTo>
                  <a:pt x="19692" y="1728"/>
                </a:lnTo>
                <a:lnTo>
                  <a:pt x="19692" y="988"/>
                </a:lnTo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6" name="Oval 798">
            <a:extLst>
              <a:ext uri="{FF2B5EF4-FFF2-40B4-BE49-F238E27FC236}">
                <a16:creationId xmlns:a16="http://schemas.microsoft.com/office/drawing/2014/main" id="{A4990960-9996-DE1C-98EA-BAE2249A9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1078" y="4101070"/>
            <a:ext cx="15875" cy="15874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7" name="Oval 799">
            <a:extLst>
              <a:ext uri="{FF2B5EF4-FFF2-40B4-BE49-F238E27FC236}">
                <a16:creationId xmlns:a16="http://schemas.microsoft.com/office/drawing/2014/main" id="{4C7B87A0-760A-A8A0-09D3-8452E9B41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7328" y="4251887"/>
            <a:ext cx="20638" cy="2063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8" name="Line 800">
            <a:extLst>
              <a:ext uri="{FF2B5EF4-FFF2-40B4-BE49-F238E27FC236}">
                <a16:creationId xmlns:a16="http://schemas.microsoft.com/office/drawing/2014/main" id="{58E6D18E-DC67-ECFF-B7B2-8C2C794A15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3194" y="3931224"/>
            <a:ext cx="12700" cy="111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49" name="Line 801">
            <a:extLst>
              <a:ext uri="{FF2B5EF4-FFF2-40B4-BE49-F238E27FC236}">
                <a16:creationId xmlns:a16="http://schemas.microsoft.com/office/drawing/2014/main" id="{23188116-9B3C-367F-0396-DBCFE7F055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9066" y="3931207"/>
            <a:ext cx="322261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0" name="Line 802">
            <a:extLst>
              <a:ext uri="{FF2B5EF4-FFF2-40B4-BE49-F238E27FC236}">
                <a16:creationId xmlns:a16="http://schemas.microsoft.com/office/drawing/2014/main" id="{C1E8E682-50BE-C52C-1C14-40961847D7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9082" y="3789922"/>
            <a:ext cx="39687" cy="141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1" name="Line 803">
            <a:extLst>
              <a:ext uri="{FF2B5EF4-FFF2-40B4-BE49-F238E27FC236}">
                <a16:creationId xmlns:a16="http://schemas.microsoft.com/office/drawing/2014/main" id="{66B6EF61-337B-80B6-89B8-05F03A5EB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7167" y="3789919"/>
            <a:ext cx="320675" cy="84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2" name="Line 804">
            <a:extLst>
              <a:ext uri="{FF2B5EF4-FFF2-40B4-BE49-F238E27FC236}">
                <a16:creationId xmlns:a16="http://schemas.microsoft.com/office/drawing/2014/main" id="{30955B14-3B7E-63C1-5DC1-E87B66C5D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2407" y="3772474"/>
            <a:ext cx="4763" cy="17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3" name="Line 805">
            <a:extLst>
              <a:ext uri="{FF2B5EF4-FFF2-40B4-BE49-F238E27FC236}">
                <a16:creationId xmlns:a16="http://schemas.microsoft.com/office/drawing/2014/main" id="{B6ACAB9D-7788-41C6-1174-50DD317B4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4385" y="4153459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4" name="Line 806">
            <a:extLst>
              <a:ext uri="{FF2B5EF4-FFF2-40B4-BE49-F238E27FC236}">
                <a16:creationId xmlns:a16="http://schemas.microsoft.com/office/drawing/2014/main" id="{46696332-18DA-C981-3BCF-DB16212E7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4385" y="4177269"/>
            <a:ext cx="960438" cy="3175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5" name="Arc 808">
            <a:extLst>
              <a:ext uri="{FF2B5EF4-FFF2-40B4-BE49-F238E27FC236}">
                <a16:creationId xmlns:a16="http://schemas.microsoft.com/office/drawing/2014/main" id="{5CFA7CAC-DEFD-033E-6F3A-147ED2CDFA1C}"/>
              </a:ext>
            </a:extLst>
          </p:cNvPr>
          <p:cNvSpPr>
            <a:spLocks/>
          </p:cNvSpPr>
          <p:nvPr/>
        </p:nvSpPr>
        <p:spPr bwMode="auto">
          <a:xfrm flipH="1" flipV="1">
            <a:off x="2673867" y="4443970"/>
            <a:ext cx="26987" cy="1111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6" name="Line 809">
            <a:extLst>
              <a:ext uri="{FF2B5EF4-FFF2-40B4-BE49-F238E27FC236}">
                <a16:creationId xmlns:a16="http://schemas.microsoft.com/office/drawing/2014/main" id="{A72A8217-87EE-E0AB-8F3B-BA2895A8C4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78545" y="3564495"/>
            <a:ext cx="898525" cy="249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7" name="Arc 810">
            <a:extLst>
              <a:ext uri="{FF2B5EF4-FFF2-40B4-BE49-F238E27FC236}">
                <a16:creationId xmlns:a16="http://schemas.microsoft.com/office/drawing/2014/main" id="{86EBDF55-489E-B5B0-F7BF-A8B52FFF3A6E}"/>
              </a:ext>
            </a:extLst>
          </p:cNvPr>
          <p:cNvSpPr>
            <a:spLocks/>
          </p:cNvSpPr>
          <p:nvPr/>
        </p:nvSpPr>
        <p:spPr bwMode="auto">
          <a:xfrm flipH="1">
            <a:off x="3208855" y="4526519"/>
            <a:ext cx="115888" cy="381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8" name="Arc 811">
            <a:extLst>
              <a:ext uri="{FF2B5EF4-FFF2-40B4-BE49-F238E27FC236}">
                <a16:creationId xmlns:a16="http://schemas.microsoft.com/office/drawing/2014/main" id="{364DC980-4075-316C-40DA-D059D96D7F33}"/>
              </a:ext>
            </a:extLst>
          </p:cNvPr>
          <p:cNvSpPr>
            <a:spLocks/>
          </p:cNvSpPr>
          <p:nvPr/>
        </p:nvSpPr>
        <p:spPr bwMode="auto">
          <a:xfrm flipH="1" flipV="1">
            <a:off x="2684977" y="4686874"/>
            <a:ext cx="303214" cy="920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59" name="Arc 812">
            <a:extLst>
              <a:ext uri="{FF2B5EF4-FFF2-40B4-BE49-F238E27FC236}">
                <a16:creationId xmlns:a16="http://schemas.microsoft.com/office/drawing/2014/main" id="{864D451C-60C9-122E-912F-D1AAAEC3615E}"/>
              </a:ext>
            </a:extLst>
          </p:cNvPr>
          <p:cNvSpPr>
            <a:spLocks/>
          </p:cNvSpPr>
          <p:nvPr/>
        </p:nvSpPr>
        <p:spPr bwMode="auto">
          <a:xfrm flipV="1">
            <a:off x="2964378" y="4578911"/>
            <a:ext cx="241300" cy="1952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0" name="Arc 813">
            <a:extLst>
              <a:ext uri="{FF2B5EF4-FFF2-40B4-BE49-F238E27FC236}">
                <a16:creationId xmlns:a16="http://schemas.microsoft.com/office/drawing/2014/main" id="{97B19E73-C69E-437A-D488-0ABF4142F7D1}"/>
              </a:ext>
            </a:extLst>
          </p:cNvPr>
          <p:cNvSpPr>
            <a:spLocks/>
          </p:cNvSpPr>
          <p:nvPr/>
        </p:nvSpPr>
        <p:spPr bwMode="auto">
          <a:xfrm flipV="1">
            <a:off x="4026418" y="4632885"/>
            <a:ext cx="26987" cy="222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1" name="Arc 814">
            <a:extLst>
              <a:ext uri="{FF2B5EF4-FFF2-40B4-BE49-F238E27FC236}">
                <a16:creationId xmlns:a16="http://schemas.microsoft.com/office/drawing/2014/main" id="{425E18F3-44A7-AC52-B648-683B6A2362F3}"/>
              </a:ext>
            </a:extLst>
          </p:cNvPr>
          <p:cNvSpPr>
            <a:spLocks/>
          </p:cNvSpPr>
          <p:nvPr/>
        </p:nvSpPr>
        <p:spPr bwMode="auto">
          <a:xfrm>
            <a:off x="4029590" y="4605894"/>
            <a:ext cx="23812" cy="25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2" name="Line 815">
            <a:extLst>
              <a:ext uri="{FF2B5EF4-FFF2-40B4-BE49-F238E27FC236}">
                <a16:creationId xmlns:a16="http://schemas.microsoft.com/office/drawing/2014/main" id="{04AA5F7E-6C87-7052-ADB5-47C1579BF55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7682" y="4655108"/>
            <a:ext cx="160337" cy="31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3" name="Line 816">
            <a:extLst>
              <a:ext uri="{FF2B5EF4-FFF2-40B4-BE49-F238E27FC236}">
                <a16:creationId xmlns:a16="http://schemas.microsoft.com/office/drawing/2014/main" id="{422B0747-D8E7-CD88-8C0E-AC6F8D48C8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67666" y="4605893"/>
            <a:ext cx="161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4" name="Line 817">
            <a:extLst>
              <a:ext uri="{FF2B5EF4-FFF2-40B4-BE49-F238E27FC236}">
                <a16:creationId xmlns:a16="http://schemas.microsoft.com/office/drawing/2014/main" id="{FCB58D17-F255-3579-1E16-B96A75AD3F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6079" y="4326494"/>
            <a:ext cx="1588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5" name="Arc 818">
            <a:extLst>
              <a:ext uri="{FF2B5EF4-FFF2-40B4-BE49-F238E27FC236}">
                <a16:creationId xmlns:a16="http://schemas.microsoft.com/office/drawing/2014/main" id="{DC3AFF5F-C5B3-D472-A8B8-9BD52780139F}"/>
              </a:ext>
            </a:extLst>
          </p:cNvPr>
          <p:cNvSpPr>
            <a:spLocks/>
          </p:cNvSpPr>
          <p:nvPr/>
        </p:nvSpPr>
        <p:spPr bwMode="auto">
          <a:xfrm flipV="1">
            <a:off x="4024845" y="4423336"/>
            <a:ext cx="28575" cy="2381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6" name="Arc 819">
            <a:extLst>
              <a:ext uri="{FF2B5EF4-FFF2-40B4-BE49-F238E27FC236}">
                <a16:creationId xmlns:a16="http://schemas.microsoft.com/office/drawing/2014/main" id="{0168B25F-3F40-C1E7-1CED-A4DCE1CE3031}"/>
              </a:ext>
            </a:extLst>
          </p:cNvPr>
          <p:cNvSpPr>
            <a:spLocks/>
          </p:cNvSpPr>
          <p:nvPr/>
        </p:nvSpPr>
        <p:spPr bwMode="auto">
          <a:xfrm>
            <a:off x="4028005" y="4396345"/>
            <a:ext cx="23813" cy="238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7" name="Line 820">
            <a:extLst>
              <a:ext uri="{FF2B5EF4-FFF2-40B4-BE49-F238E27FC236}">
                <a16:creationId xmlns:a16="http://schemas.microsoft.com/office/drawing/2014/main" id="{FC36951A-0FAA-7CD2-5F5B-992A0211FE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6077" y="4447144"/>
            <a:ext cx="158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8" name="Line 821">
            <a:extLst>
              <a:ext uri="{FF2B5EF4-FFF2-40B4-BE49-F238E27FC236}">
                <a16:creationId xmlns:a16="http://schemas.microsoft.com/office/drawing/2014/main" id="{0CAE7923-05E7-677D-2B39-845B06B6DC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67682" y="4394756"/>
            <a:ext cx="160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69" name="Line 822">
            <a:extLst>
              <a:ext uri="{FF2B5EF4-FFF2-40B4-BE49-F238E27FC236}">
                <a16:creationId xmlns:a16="http://schemas.microsoft.com/office/drawing/2014/main" id="{84FF2FD6-0B1E-4B0D-49E9-5B297A21D6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9878" y="4731306"/>
            <a:ext cx="77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0" name="Line 823">
            <a:extLst>
              <a:ext uri="{FF2B5EF4-FFF2-40B4-BE49-F238E27FC236}">
                <a16:creationId xmlns:a16="http://schemas.microsoft.com/office/drawing/2014/main" id="{B38C768E-7D17-C515-4C94-D51B79ECE3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89878" y="4704319"/>
            <a:ext cx="0" cy="25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1" name="Line 824">
            <a:extLst>
              <a:ext uri="{FF2B5EF4-FFF2-40B4-BE49-F238E27FC236}">
                <a16:creationId xmlns:a16="http://schemas.microsoft.com/office/drawing/2014/main" id="{1BFA4987-8124-28D9-473E-221B251C499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4957" y="4704337"/>
            <a:ext cx="2127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2" name="Line 825">
            <a:extLst>
              <a:ext uri="{FF2B5EF4-FFF2-40B4-BE49-F238E27FC236}">
                <a16:creationId xmlns:a16="http://schemas.microsoft.com/office/drawing/2014/main" id="{5782CAA4-B3AB-3E0B-E459-A868A7EA2A1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56515" y="4610655"/>
            <a:ext cx="98425" cy="9366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3" name="Line 826">
            <a:extLst>
              <a:ext uri="{FF2B5EF4-FFF2-40B4-BE49-F238E27FC236}">
                <a16:creationId xmlns:a16="http://schemas.microsoft.com/office/drawing/2014/main" id="{7278991A-5E50-B1C2-3390-F982C27077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3039" y="4613831"/>
            <a:ext cx="0" cy="889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4" name="Line 827">
            <a:extLst>
              <a:ext uri="{FF2B5EF4-FFF2-40B4-BE49-F238E27FC236}">
                <a16:creationId xmlns:a16="http://schemas.microsoft.com/office/drawing/2014/main" id="{6AA63B18-1B41-28CE-68A2-E747E1866B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316802" y="4610656"/>
            <a:ext cx="376238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5" name="Line 828">
            <a:extLst>
              <a:ext uri="{FF2B5EF4-FFF2-40B4-BE49-F238E27FC236}">
                <a16:creationId xmlns:a16="http://schemas.microsoft.com/office/drawing/2014/main" id="{6D037DB9-1F8F-9E4F-F6C5-3D77CEAA6F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89878" y="4323319"/>
            <a:ext cx="777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6" name="Line 829">
            <a:extLst>
              <a:ext uri="{FF2B5EF4-FFF2-40B4-BE49-F238E27FC236}">
                <a16:creationId xmlns:a16="http://schemas.microsoft.com/office/drawing/2014/main" id="{03D06A77-6B44-FAAA-2B2F-2EFC71C67D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9878" y="4323337"/>
            <a:ext cx="0" cy="2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7" name="Line 830">
            <a:extLst>
              <a:ext uri="{FF2B5EF4-FFF2-40B4-BE49-F238E27FC236}">
                <a16:creationId xmlns:a16="http://schemas.microsoft.com/office/drawing/2014/main" id="{F3C2B377-00AE-DA57-952D-65AD6D3C6CA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54957" y="4350306"/>
            <a:ext cx="2127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8" name="Line 831">
            <a:extLst>
              <a:ext uri="{FF2B5EF4-FFF2-40B4-BE49-F238E27FC236}">
                <a16:creationId xmlns:a16="http://schemas.microsoft.com/office/drawing/2014/main" id="{16F46027-0BB6-84E8-1C6B-0446C76584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53343" y="4350307"/>
            <a:ext cx="101600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79" name="Line 832">
            <a:extLst>
              <a:ext uri="{FF2B5EF4-FFF2-40B4-BE49-F238E27FC236}">
                <a16:creationId xmlns:a16="http://schemas.microsoft.com/office/drawing/2014/main" id="{4067D3B6-43F1-9EDF-6967-EA29CDF0C3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3039" y="4351894"/>
            <a:ext cx="0" cy="936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0" name="Line 833">
            <a:extLst>
              <a:ext uri="{FF2B5EF4-FFF2-40B4-BE49-F238E27FC236}">
                <a16:creationId xmlns:a16="http://schemas.microsoft.com/office/drawing/2014/main" id="{6EE938FB-6364-B9B2-3DB3-0872AE6EE2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15216" y="4443987"/>
            <a:ext cx="3778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1" name="Line 834">
            <a:extLst>
              <a:ext uri="{FF2B5EF4-FFF2-40B4-BE49-F238E27FC236}">
                <a16:creationId xmlns:a16="http://schemas.microsoft.com/office/drawing/2014/main" id="{4622ADB5-606A-4C32-E78C-7E9004F40B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9866" y="4548762"/>
            <a:ext cx="177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2" name="Line 835">
            <a:extLst>
              <a:ext uri="{FF2B5EF4-FFF2-40B4-BE49-F238E27FC236}">
                <a16:creationId xmlns:a16="http://schemas.microsoft.com/office/drawing/2014/main" id="{0D0A9A01-17A2-A62E-ECBF-AD0CE353A1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9866" y="4505882"/>
            <a:ext cx="177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3" name="Line 836">
            <a:extLst>
              <a:ext uri="{FF2B5EF4-FFF2-40B4-BE49-F238E27FC236}">
                <a16:creationId xmlns:a16="http://schemas.microsoft.com/office/drawing/2014/main" id="{D415DE6C-040B-E538-5FF3-4EA63D2CA7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86691" y="4505881"/>
            <a:ext cx="0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4" name="Line 837">
            <a:extLst>
              <a:ext uri="{FF2B5EF4-FFF2-40B4-BE49-F238E27FC236}">
                <a16:creationId xmlns:a16="http://schemas.microsoft.com/office/drawing/2014/main" id="{730E7C27-DFB9-2241-813A-493AC7D245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1771" y="4459844"/>
            <a:ext cx="1587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5" name="Line 838">
            <a:extLst>
              <a:ext uri="{FF2B5EF4-FFF2-40B4-BE49-F238E27FC236}">
                <a16:creationId xmlns:a16="http://schemas.microsoft.com/office/drawing/2014/main" id="{FAF59618-059B-AC43-E9C4-2ABFDBD1B2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21591" y="4459844"/>
            <a:ext cx="1587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6" name="Line 839">
            <a:extLst>
              <a:ext uri="{FF2B5EF4-FFF2-40B4-BE49-F238E27FC236}">
                <a16:creationId xmlns:a16="http://schemas.microsoft.com/office/drawing/2014/main" id="{F6607093-D991-0A83-4D17-0B2FFCA990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13652" y="4443969"/>
            <a:ext cx="0" cy="163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7" name="Line 840">
            <a:extLst>
              <a:ext uri="{FF2B5EF4-FFF2-40B4-BE49-F238E27FC236}">
                <a16:creationId xmlns:a16="http://schemas.microsoft.com/office/drawing/2014/main" id="{C473118A-D5F3-2CE0-57F0-89FC3D5FAB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3627" y="4445556"/>
            <a:ext cx="0" cy="165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8" name="Rectangle 841">
            <a:extLst>
              <a:ext uri="{FF2B5EF4-FFF2-40B4-BE49-F238E27FC236}">
                <a16:creationId xmlns:a16="http://schemas.microsoft.com/office/drawing/2014/main" id="{7B58A5C4-4459-59D9-C9D4-D5DF5F94A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508" y="4540806"/>
            <a:ext cx="14287" cy="6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89" name="Line 842">
            <a:extLst>
              <a:ext uri="{FF2B5EF4-FFF2-40B4-BE49-F238E27FC236}">
                <a16:creationId xmlns:a16="http://schemas.microsoft.com/office/drawing/2014/main" id="{041678C4-22AB-B042-4BD5-46527D1A72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6665" y="4569380"/>
            <a:ext cx="127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0" name="Rectangle 843">
            <a:extLst>
              <a:ext uri="{FF2B5EF4-FFF2-40B4-BE49-F238E27FC236}">
                <a16:creationId xmlns:a16="http://schemas.microsoft.com/office/drawing/2014/main" id="{0E6A6811-6E59-91C4-17E6-CB62139D1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152" y="4540808"/>
            <a:ext cx="19050" cy="6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1" name="Line 844">
            <a:extLst>
              <a:ext uri="{FF2B5EF4-FFF2-40B4-BE49-F238E27FC236}">
                <a16:creationId xmlns:a16="http://schemas.microsoft.com/office/drawing/2014/main" id="{E7187B1C-43EA-75AD-92E0-CFEF20EE6A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4919" y="4567812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2" name="Rectangle 845">
            <a:extLst>
              <a:ext uri="{FF2B5EF4-FFF2-40B4-BE49-F238E27FC236}">
                <a16:creationId xmlns:a16="http://schemas.microsoft.com/office/drawing/2014/main" id="{F39A1E0A-A285-27D3-3AAC-601B8E4C6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167" y="4540808"/>
            <a:ext cx="15875" cy="6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3" name="Line 846">
            <a:extLst>
              <a:ext uri="{FF2B5EF4-FFF2-40B4-BE49-F238E27FC236}">
                <a16:creationId xmlns:a16="http://schemas.microsoft.com/office/drawing/2014/main" id="{538911DF-461A-8E7F-C940-DF7155CFCD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6358" y="4567812"/>
            <a:ext cx="14287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4" name="Rectangle 847">
            <a:extLst>
              <a:ext uri="{FF2B5EF4-FFF2-40B4-BE49-F238E27FC236}">
                <a16:creationId xmlns:a16="http://schemas.microsoft.com/office/drawing/2014/main" id="{DE9297D9-DF66-8B42-9C0A-88378EEC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594" y="4540808"/>
            <a:ext cx="15875" cy="6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5" name="Line 848">
            <a:extLst>
              <a:ext uri="{FF2B5EF4-FFF2-40B4-BE49-F238E27FC236}">
                <a16:creationId xmlns:a16="http://schemas.microsoft.com/office/drawing/2014/main" id="{ACFF4E32-8221-D1E6-4BDF-265591DB4D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6184" y="4567812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6" name="Rectangle 849">
            <a:extLst>
              <a:ext uri="{FF2B5EF4-FFF2-40B4-BE49-F238E27FC236}">
                <a16:creationId xmlns:a16="http://schemas.microsoft.com/office/drawing/2014/main" id="{88E1AFF8-76F4-CDE5-479F-66922DE66B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032" y="4540808"/>
            <a:ext cx="14287" cy="6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7" name="Line 850">
            <a:extLst>
              <a:ext uri="{FF2B5EF4-FFF2-40B4-BE49-F238E27FC236}">
                <a16:creationId xmlns:a16="http://schemas.microsoft.com/office/drawing/2014/main" id="{077E3C2B-C9F9-CD30-B9B2-48E1024D1D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6020" y="4567812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8" name="Rectangle 851">
            <a:extLst>
              <a:ext uri="{FF2B5EF4-FFF2-40B4-BE49-F238E27FC236}">
                <a16:creationId xmlns:a16="http://schemas.microsoft.com/office/drawing/2014/main" id="{AA9DC836-1CF1-A046-062F-4C22ED1E3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851" y="4540808"/>
            <a:ext cx="14288" cy="6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399" name="Line 852">
            <a:extLst>
              <a:ext uri="{FF2B5EF4-FFF2-40B4-BE49-F238E27FC236}">
                <a16:creationId xmlns:a16="http://schemas.microsoft.com/office/drawing/2014/main" id="{4825BF1C-A08D-B23F-D1E4-0761AA1B1B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5857" y="4567812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0" name="Rectangle 853">
            <a:extLst>
              <a:ext uri="{FF2B5EF4-FFF2-40B4-BE49-F238E27FC236}">
                <a16:creationId xmlns:a16="http://schemas.microsoft.com/office/drawing/2014/main" id="{A24D8707-99F7-4D74-CBA0-BF9620199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5851" y="4443970"/>
            <a:ext cx="14288" cy="6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1" name="Line 854">
            <a:extLst>
              <a:ext uri="{FF2B5EF4-FFF2-40B4-BE49-F238E27FC236}">
                <a16:creationId xmlns:a16="http://schemas.microsoft.com/office/drawing/2014/main" id="{E7A7B388-6B7E-C47D-8B6E-96A97526BC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35857" y="4480481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2" name="Rectangle 855">
            <a:extLst>
              <a:ext uri="{FF2B5EF4-FFF2-40B4-BE49-F238E27FC236}">
                <a16:creationId xmlns:a16="http://schemas.microsoft.com/office/drawing/2014/main" id="{8255AA44-C7D4-8FFB-88D5-89BA8B2E7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6020" y="4443970"/>
            <a:ext cx="15875" cy="6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3" name="Line 856">
            <a:extLst>
              <a:ext uri="{FF2B5EF4-FFF2-40B4-BE49-F238E27FC236}">
                <a16:creationId xmlns:a16="http://schemas.microsoft.com/office/drawing/2014/main" id="{216A4233-51B1-DCFE-91B0-FA0D5DDE10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6020" y="4480481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4" name="Rectangle 857">
            <a:extLst>
              <a:ext uri="{FF2B5EF4-FFF2-40B4-BE49-F238E27FC236}">
                <a16:creationId xmlns:a16="http://schemas.microsoft.com/office/drawing/2014/main" id="{BA1F3036-D750-328F-8DD7-B5742F88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4594" y="4443970"/>
            <a:ext cx="15875" cy="6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5" name="Line 858">
            <a:extLst>
              <a:ext uri="{FF2B5EF4-FFF2-40B4-BE49-F238E27FC236}">
                <a16:creationId xmlns:a16="http://schemas.microsoft.com/office/drawing/2014/main" id="{81121F5E-5BAC-CA58-8C7D-B53B131F00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96184" y="4480481"/>
            <a:ext cx="158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6" name="Rectangle 859">
            <a:extLst>
              <a:ext uri="{FF2B5EF4-FFF2-40B4-BE49-F238E27FC236}">
                <a16:creationId xmlns:a16="http://schemas.microsoft.com/office/drawing/2014/main" id="{D01A77D3-1F12-EEB2-155C-2F72BF791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183" y="4445559"/>
            <a:ext cx="14287" cy="68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7" name="Line 860">
            <a:extLst>
              <a:ext uri="{FF2B5EF4-FFF2-40B4-BE49-F238E27FC236}">
                <a16:creationId xmlns:a16="http://schemas.microsoft.com/office/drawing/2014/main" id="{9164F44C-04BE-ACEB-9BDA-C67AF80B2F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3167" y="4482087"/>
            <a:ext cx="158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8" name="Rectangle 861">
            <a:extLst>
              <a:ext uri="{FF2B5EF4-FFF2-40B4-BE49-F238E27FC236}">
                <a16:creationId xmlns:a16="http://schemas.microsoft.com/office/drawing/2014/main" id="{E6A4B472-EEC3-A20E-6EA9-88A05F174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0152" y="4443970"/>
            <a:ext cx="19050" cy="6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09" name="Line 862">
            <a:extLst>
              <a:ext uri="{FF2B5EF4-FFF2-40B4-BE49-F238E27FC236}">
                <a16:creationId xmlns:a16="http://schemas.microsoft.com/office/drawing/2014/main" id="{76E11B1D-1731-A53F-7C34-BEB03F754E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50152" y="4478911"/>
            <a:ext cx="190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0" name="Rectangle 863">
            <a:extLst>
              <a:ext uri="{FF2B5EF4-FFF2-40B4-BE49-F238E27FC236}">
                <a16:creationId xmlns:a16="http://schemas.microsoft.com/office/drawing/2014/main" id="{4AE13D6C-3D0F-CA69-E03A-41C04BDDE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3508" y="4443970"/>
            <a:ext cx="14287" cy="69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1" name="Line 864">
            <a:extLst>
              <a:ext uri="{FF2B5EF4-FFF2-40B4-BE49-F238E27FC236}">
                <a16:creationId xmlns:a16="http://schemas.microsoft.com/office/drawing/2014/main" id="{C3BF972F-9E9C-881A-B92F-25ABC4043E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86665" y="4480481"/>
            <a:ext cx="127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412" name="Group 865">
            <a:extLst>
              <a:ext uri="{FF2B5EF4-FFF2-40B4-BE49-F238E27FC236}">
                <a16:creationId xmlns:a16="http://schemas.microsoft.com/office/drawing/2014/main" id="{A59D9DE4-1839-DDED-EB84-DB3BB3F368C8}"/>
              </a:ext>
            </a:extLst>
          </p:cNvPr>
          <p:cNvGrpSpPr>
            <a:grpSpLocks/>
          </p:cNvGrpSpPr>
          <p:nvPr/>
        </p:nvGrpSpPr>
        <p:grpSpPr bwMode="auto">
          <a:xfrm>
            <a:off x="970480" y="3950256"/>
            <a:ext cx="147638" cy="44450"/>
            <a:chOff x="0" y="0"/>
            <a:chExt cx="20000" cy="20016"/>
          </a:xfrm>
        </p:grpSpPr>
        <p:sp>
          <p:nvSpPr>
            <p:cNvPr id="413" name="Line 866">
              <a:extLst>
                <a:ext uri="{FF2B5EF4-FFF2-40B4-BE49-F238E27FC236}">
                  <a16:creationId xmlns:a16="http://schemas.microsoft.com/office/drawing/2014/main" id="{1E0C813C-906F-2B3C-39AD-9A77C9D59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0"/>
              <a:ext cx="20000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14" name="Line 867">
              <a:extLst>
                <a:ext uri="{FF2B5EF4-FFF2-40B4-BE49-F238E27FC236}">
                  <a16:creationId xmlns:a16="http://schemas.microsoft.com/office/drawing/2014/main" id="{0194B693-D310-0F48-68E5-2260348F82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3" y="10008"/>
              <a:ext cx="13334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15" name="Line 868">
              <a:extLst>
                <a:ext uri="{FF2B5EF4-FFF2-40B4-BE49-F238E27FC236}">
                  <a16:creationId xmlns:a16="http://schemas.microsoft.com/office/drawing/2014/main" id="{E401F084-33E6-BFBE-423F-5B6B9DA71E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7" y="19738"/>
              <a:ext cx="6666" cy="2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416" name="Rectangle 869">
            <a:extLst>
              <a:ext uri="{FF2B5EF4-FFF2-40B4-BE49-F238E27FC236}">
                <a16:creationId xmlns:a16="http://schemas.microsoft.com/office/drawing/2014/main" id="{01F97E6F-6FD5-E368-AB9A-F9B79B04D8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702" y="2791398"/>
            <a:ext cx="1841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682" tIns="12682" rIns="12682" bIns="12682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300" b="0" dirty="0">
                <a:solidFill>
                  <a:srgbClr val="000000"/>
                </a:solidFill>
              </a:rPr>
              <a:t>N</a:t>
            </a:r>
            <a:endParaRPr lang="de-DE" sz="1000" b="0" dirty="0">
              <a:solidFill>
                <a:srgbClr val="000000"/>
              </a:solidFill>
            </a:endParaRPr>
          </a:p>
        </p:txBody>
      </p:sp>
      <p:sp>
        <p:nvSpPr>
          <p:cNvPr id="417" name="Rectangle 870">
            <a:extLst>
              <a:ext uri="{FF2B5EF4-FFF2-40B4-BE49-F238E27FC236}">
                <a16:creationId xmlns:a16="http://schemas.microsoft.com/office/drawing/2014/main" id="{E7607B06-B560-111A-83C4-C2CC54FEE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06" y="1957944"/>
            <a:ext cx="255587" cy="74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8" name="Line 871">
            <a:extLst>
              <a:ext uri="{FF2B5EF4-FFF2-40B4-BE49-F238E27FC236}">
                <a16:creationId xmlns:a16="http://schemas.microsoft.com/office/drawing/2014/main" id="{8A12B6D3-EC52-BA5F-6C5B-92F8B06749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5007" y="1996044"/>
            <a:ext cx="4740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19" name="Line 872">
            <a:extLst>
              <a:ext uri="{FF2B5EF4-FFF2-40B4-BE49-F238E27FC236}">
                <a16:creationId xmlns:a16="http://schemas.microsoft.com/office/drawing/2014/main" id="{C0F3C63D-619F-167A-9390-AFEB0B4F6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5007" y="2321481"/>
            <a:ext cx="4740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0" name="Line 873">
            <a:extLst>
              <a:ext uri="{FF2B5EF4-FFF2-40B4-BE49-F238E27FC236}">
                <a16:creationId xmlns:a16="http://schemas.microsoft.com/office/drawing/2014/main" id="{8B3908D1-750F-1D7B-E980-9E3A109AE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5007" y="2646919"/>
            <a:ext cx="47402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1" name="Line 874">
            <a:extLst>
              <a:ext uri="{FF2B5EF4-FFF2-40B4-BE49-F238E27FC236}">
                <a16:creationId xmlns:a16="http://schemas.microsoft.com/office/drawing/2014/main" id="{D088116E-C8DF-769A-C3FB-86A8A8DA1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3502" y="1984932"/>
            <a:ext cx="0" cy="19526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2" name="Rectangle 875">
            <a:extLst>
              <a:ext uri="{FF2B5EF4-FFF2-40B4-BE49-F238E27FC236}">
                <a16:creationId xmlns:a16="http://schemas.microsoft.com/office/drawing/2014/main" id="{45825736-207C-83AD-C744-928077EF1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06" y="2284986"/>
            <a:ext cx="255587" cy="7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3" name="Rectangle 876">
            <a:extLst>
              <a:ext uri="{FF2B5EF4-FFF2-40B4-BE49-F238E27FC236}">
                <a16:creationId xmlns:a16="http://schemas.microsoft.com/office/drawing/2014/main" id="{901A15AC-BC15-AE34-2D46-BFBAD5E2D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6806" y="2610424"/>
            <a:ext cx="255587" cy="7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4" name="Oval 877">
            <a:extLst>
              <a:ext uri="{FF2B5EF4-FFF2-40B4-BE49-F238E27FC236}">
                <a16:creationId xmlns:a16="http://schemas.microsoft.com/office/drawing/2014/main" id="{80706C0B-7B65-B9FD-83DE-EB7EC884A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253" y="2862836"/>
            <a:ext cx="71438" cy="73025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5" name="Oval 878">
            <a:extLst>
              <a:ext uri="{FF2B5EF4-FFF2-40B4-BE49-F238E27FC236}">
                <a16:creationId xmlns:a16="http://schemas.microsoft.com/office/drawing/2014/main" id="{CDDD756A-E2D8-92AA-7542-2016959D2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4546" y="3081911"/>
            <a:ext cx="69850" cy="73025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6" name="Line 879">
            <a:extLst>
              <a:ext uri="{FF2B5EF4-FFF2-40B4-BE49-F238E27FC236}">
                <a16:creationId xmlns:a16="http://schemas.microsoft.com/office/drawing/2014/main" id="{989A989B-37C9-3895-0259-0BDBE05A58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0491" y="1738869"/>
            <a:ext cx="19923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7" name="Line 880">
            <a:extLst>
              <a:ext uri="{FF2B5EF4-FFF2-40B4-BE49-F238E27FC236}">
                <a16:creationId xmlns:a16="http://schemas.microsoft.com/office/drawing/2014/main" id="{D3BC1FFE-4F94-3B73-AAA8-CB28C2F9FC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62527" y="2050019"/>
            <a:ext cx="0" cy="6873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8" name="Line 881">
            <a:extLst>
              <a:ext uri="{FF2B5EF4-FFF2-40B4-BE49-F238E27FC236}">
                <a16:creationId xmlns:a16="http://schemas.microsoft.com/office/drawing/2014/main" id="{3390B6B3-2EB4-4612-F788-29625CAF6A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45215" y="3243837"/>
            <a:ext cx="1954212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29" name="Line 882">
            <a:extLst>
              <a:ext uri="{FF2B5EF4-FFF2-40B4-BE49-F238E27FC236}">
                <a16:creationId xmlns:a16="http://schemas.microsoft.com/office/drawing/2014/main" id="{8D09D35D-159F-D5E4-BCE8-A4DDB8CB1B44}"/>
              </a:ext>
            </a:extLst>
          </p:cNvPr>
          <p:cNvSpPr>
            <a:spLocks noChangeShapeType="1"/>
          </p:cNvSpPr>
          <p:nvPr/>
        </p:nvSpPr>
        <p:spPr bwMode="auto">
          <a:xfrm rot="21540000" flipV="1">
            <a:off x="1764244" y="3062844"/>
            <a:ext cx="3175" cy="165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30" name="Line 883">
            <a:extLst>
              <a:ext uri="{FF2B5EF4-FFF2-40B4-BE49-F238E27FC236}">
                <a16:creationId xmlns:a16="http://schemas.microsoft.com/office/drawing/2014/main" id="{38C72858-E8A3-EE1C-ACD6-A813D8E98C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14957" y="3008887"/>
            <a:ext cx="542925" cy="1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31" name="Line 884">
            <a:extLst>
              <a:ext uri="{FF2B5EF4-FFF2-40B4-BE49-F238E27FC236}">
                <a16:creationId xmlns:a16="http://schemas.microsoft.com/office/drawing/2014/main" id="{D078CF4D-ADEC-469B-FA20-781681F237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9022" y="2196070"/>
            <a:ext cx="1587" cy="1727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432" name="Group 885">
            <a:extLst>
              <a:ext uri="{FF2B5EF4-FFF2-40B4-BE49-F238E27FC236}">
                <a16:creationId xmlns:a16="http://schemas.microsoft.com/office/drawing/2014/main" id="{A3423058-DC3F-16EA-7DFE-725C0E4E1614}"/>
              </a:ext>
            </a:extLst>
          </p:cNvPr>
          <p:cNvGrpSpPr>
            <a:grpSpLocks/>
          </p:cNvGrpSpPr>
          <p:nvPr/>
        </p:nvGrpSpPr>
        <p:grpSpPr bwMode="auto">
          <a:xfrm>
            <a:off x="1046679" y="1896048"/>
            <a:ext cx="473074" cy="98425"/>
            <a:chOff x="-3" y="0"/>
            <a:chExt cx="20003" cy="20000"/>
          </a:xfrm>
        </p:grpSpPr>
        <p:grpSp>
          <p:nvGrpSpPr>
            <p:cNvPr id="433" name="Group 886">
              <a:extLst>
                <a:ext uri="{FF2B5EF4-FFF2-40B4-BE49-F238E27FC236}">
                  <a16:creationId xmlns:a16="http://schemas.microsoft.com/office/drawing/2014/main" id="{66DA8569-ED93-B14F-07FD-EEB0B38B64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85" y="784"/>
              <a:ext cx="6515" cy="19216"/>
              <a:chOff x="-2" y="0"/>
              <a:chExt cx="20002" cy="20000"/>
            </a:xfrm>
          </p:grpSpPr>
          <p:sp>
            <p:nvSpPr>
              <p:cNvPr id="440" name="Arc 887">
                <a:extLst>
                  <a:ext uri="{FF2B5EF4-FFF2-40B4-BE49-F238E27FC236}">
                    <a16:creationId xmlns:a16="http://schemas.microsoft.com/office/drawing/2014/main" id="{F91D404E-4B02-CC0C-53A0-0ED510D45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6" y="0"/>
                <a:ext cx="10414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1" name="Arc 888">
                <a:extLst>
                  <a:ext uri="{FF2B5EF4-FFF2-40B4-BE49-F238E27FC236}">
                    <a16:creationId xmlns:a16="http://schemas.microsoft.com/office/drawing/2014/main" id="{D9931269-4FDA-4C6C-3D1F-4F876A928C3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2" y="0"/>
                <a:ext cx="10497" cy="197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4" name="Group 889">
              <a:extLst>
                <a:ext uri="{FF2B5EF4-FFF2-40B4-BE49-F238E27FC236}">
                  <a16:creationId xmlns:a16="http://schemas.microsoft.com/office/drawing/2014/main" id="{94B29324-723A-94D5-0A55-A5DD8E3747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3" y="784"/>
              <a:ext cx="6542" cy="19216"/>
              <a:chOff x="0" y="0"/>
              <a:chExt cx="20000" cy="20000"/>
            </a:xfrm>
          </p:grpSpPr>
          <p:sp>
            <p:nvSpPr>
              <p:cNvPr id="438" name="Arc 890">
                <a:extLst>
                  <a:ext uri="{FF2B5EF4-FFF2-40B4-BE49-F238E27FC236}">
                    <a16:creationId xmlns:a16="http://schemas.microsoft.com/office/drawing/2014/main" id="{C385379A-E68E-8BBF-857B-AC4D03FDD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0" y="0"/>
                <a:ext cx="10370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9" name="Arc 891">
                <a:extLst>
                  <a:ext uri="{FF2B5EF4-FFF2-40B4-BE49-F238E27FC236}">
                    <a16:creationId xmlns:a16="http://schemas.microsoft.com/office/drawing/2014/main" id="{A8CFDDB1-D4D9-C0DD-A24E-E8D9DD21690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0" y="0"/>
                <a:ext cx="10452" cy="197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5" name="Group 892">
              <a:extLst>
                <a:ext uri="{FF2B5EF4-FFF2-40B4-BE49-F238E27FC236}">
                  <a16:creationId xmlns:a16="http://schemas.microsoft.com/office/drawing/2014/main" id="{1AB979B1-1E86-FCD6-843F-BBA897850E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" y="0"/>
              <a:ext cx="6542" cy="19216"/>
              <a:chOff x="0" y="0"/>
              <a:chExt cx="20000" cy="20000"/>
            </a:xfrm>
          </p:grpSpPr>
          <p:sp>
            <p:nvSpPr>
              <p:cNvPr id="436" name="Arc 893">
                <a:extLst>
                  <a:ext uri="{FF2B5EF4-FFF2-40B4-BE49-F238E27FC236}">
                    <a16:creationId xmlns:a16="http://schemas.microsoft.com/office/drawing/2014/main" id="{6DB7A564-23CE-E6FF-673E-00FCFEDE4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0" y="0"/>
                <a:ext cx="10370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7" name="Arc 894">
                <a:extLst>
                  <a:ext uri="{FF2B5EF4-FFF2-40B4-BE49-F238E27FC236}">
                    <a16:creationId xmlns:a16="http://schemas.microsoft.com/office/drawing/2014/main" id="{A18C048B-0771-D55F-625C-D3129B7A3A4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0" y="0"/>
                <a:ext cx="10452" cy="197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42" name="Group 895">
            <a:extLst>
              <a:ext uri="{FF2B5EF4-FFF2-40B4-BE49-F238E27FC236}">
                <a16:creationId xmlns:a16="http://schemas.microsoft.com/office/drawing/2014/main" id="{AEDF9F90-97C5-60F4-45D0-3CD48C23873B}"/>
              </a:ext>
            </a:extLst>
          </p:cNvPr>
          <p:cNvGrpSpPr>
            <a:grpSpLocks/>
          </p:cNvGrpSpPr>
          <p:nvPr/>
        </p:nvGrpSpPr>
        <p:grpSpPr bwMode="auto">
          <a:xfrm>
            <a:off x="1043502" y="2223057"/>
            <a:ext cx="471488" cy="96838"/>
            <a:chOff x="-3" y="0"/>
            <a:chExt cx="20003" cy="20000"/>
          </a:xfrm>
        </p:grpSpPr>
        <p:grpSp>
          <p:nvGrpSpPr>
            <p:cNvPr id="443" name="Group 896">
              <a:extLst>
                <a:ext uri="{FF2B5EF4-FFF2-40B4-BE49-F238E27FC236}">
                  <a16:creationId xmlns:a16="http://schemas.microsoft.com/office/drawing/2014/main" id="{AF5B382A-20E4-FCA9-BA27-907274E244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85" y="784"/>
              <a:ext cx="6515" cy="19216"/>
              <a:chOff x="-2" y="0"/>
              <a:chExt cx="20002" cy="20000"/>
            </a:xfrm>
          </p:grpSpPr>
          <p:sp>
            <p:nvSpPr>
              <p:cNvPr id="450" name="Arc 897">
                <a:extLst>
                  <a:ext uri="{FF2B5EF4-FFF2-40B4-BE49-F238E27FC236}">
                    <a16:creationId xmlns:a16="http://schemas.microsoft.com/office/drawing/2014/main" id="{E12FAFF6-C201-13A3-7215-93603799C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6" y="0"/>
                <a:ext cx="10414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1" name="Arc 898">
                <a:extLst>
                  <a:ext uri="{FF2B5EF4-FFF2-40B4-BE49-F238E27FC236}">
                    <a16:creationId xmlns:a16="http://schemas.microsoft.com/office/drawing/2014/main" id="{5CDFE079-FF81-F6BE-0D79-49DFC1B2CB2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2" y="0"/>
                <a:ext cx="10497" cy="197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4" name="Group 899">
              <a:extLst>
                <a:ext uri="{FF2B5EF4-FFF2-40B4-BE49-F238E27FC236}">
                  <a16:creationId xmlns:a16="http://schemas.microsoft.com/office/drawing/2014/main" id="{A8DC844E-2CA4-F6CB-27FA-773D8067DB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3" y="784"/>
              <a:ext cx="6542" cy="19216"/>
              <a:chOff x="0" y="0"/>
              <a:chExt cx="20000" cy="20000"/>
            </a:xfrm>
          </p:grpSpPr>
          <p:sp>
            <p:nvSpPr>
              <p:cNvPr id="448" name="Arc 900">
                <a:extLst>
                  <a:ext uri="{FF2B5EF4-FFF2-40B4-BE49-F238E27FC236}">
                    <a16:creationId xmlns:a16="http://schemas.microsoft.com/office/drawing/2014/main" id="{38CC2BC1-FF16-3DFA-BD10-DCD4BEF01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0" y="0"/>
                <a:ext cx="10370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9" name="Arc 901">
                <a:extLst>
                  <a:ext uri="{FF2B5EF4-FFF2-40B4-BE49-F238E27FC236}">
                    <a16:creationId xmlns:a16="http://schemas.microsoft.com/office/drawing/2014/main" id="{7CD09093-9236-FD21-8A5E-B52501B975B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0" y="0"/>
                <a:ext cx="10452" cy="197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45" name="Group 902">
              <a:extLst>
                <a:ext uri="{FF2B5EF4-FFF2-40B4-BE49-F238E27FC236}">
                  <a16:creationId xmlns:a16="http://schemas.microsoft.com/office/drawing/2014/main" id="{710DDFB6-764E-FD67-AF5A-66047513EC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" y="0"/>
              <a:ext cx="6542" cy="19216"/>
              <a:chOff x="0" y="0"/>
              <a:chExt cx="20000" cy="20000"/>
            </a:xfrm>
          </p:grpSpPr>
          <p:sp>
            <p:nvSpPr>
              <p:cNvPr id="446" name="Arc 903">
                <a:extLst>
                  <a:ext uri="{FF2B5EF4-FFF2-40B4-BE49-F238E27FC236}">
                    <a16:creationId xmlns:a16="http://schemas.microsoft.com/office/drawing/2014/main" id="{B548A2CE-F0C6-670B-E2C1-11DC623BD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0" y="0"/>
                <a:ext cx="10370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47" name="Arc 904">
                <a:extLst>
                  <a:ext uri="{FF2B5EF4-FFF2-40B4-BE49-F238E27FC236}">
                    <a16:creationId xmlns:a16="http://schemas.microsoft.com/office/drawing/2014/main" id="{B655468F-8C72-F460-45A5-890C9ED58A7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0" y="0"/>
                <a:ext cx="10452" cy="197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2" name="Group 905">
            <a:extLst>
              <a:ext uri="{FF2B5EF4-FFF2-40B4-BE49-F238E27FC236}">
                <a16:creationId xmlns:a16="http://schemas.microsoft.com/office/drawing/2014/main" id="{60FD796B-7816-0A68-8EB4-E95D631AFA22}"/>
              </a:ext>
            </a:extLst>
          </p:cNvPr>
          <p:cNvGrpSpPr>
            <a:grpSpLocks/>
          </p:cNvGrpSpPr>
          <p:nvPr/>
        </p:nvGrpSpPr>
        <p:grpSpPr bwMode="auto">
          <a:xfrm>
            <a:off x="1043502" y="2548495"/>
            <a:ext cx="471488" cy="96837"/>
            <a:chOff x="-3" y="0"/>
            <a:chExt cx="20003" cy="20000"/>
          </a:xfrm>
        </p:grpSpPr>
        <p:grpSp>
          <p:nvGrpSpPr>
            <p:cNvPr id="453" name="Group 906">
              <a:extLst>
                <a:ext uri="{FF2B5EF4-FFF2-40B4-BE49-F238E27FC236}">
                  <a16:creationId xmlns:a16="http://schemas.microsoft.com/office/drawing/2014/main" id="{3B851D70-D29C-226F-F682-20A80237C4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485" y="784"/>
              <a:ext cx="6515" cy="19216"/>
              <a:chOff x="-2" y="0"/>
              <a:chExt cx="20002" cy="20000"/>
            </a:xfrm>
          </p:grpSpPr>
          <p:sp>
            <p:nvSpPr>
              <p:cNvPr id="460" name="Arc 907">
                <a:extLst>
                  <a:ext uri="{FF2B5EF4-FFF2-40B4-BE49-F238E27FC236}">
                    <a16:creationId xmlns:a16="http://schemas.microsoft.com/office/drawing/2014/main" id="{9985B674-2235-6395-003C-8CD6745AE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6" y="0"/>
                <a:ext cx="10414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61" name="Arc 908">
                <a:extLst>
                  <a:ext uri="{FF2B5EF4-FFF2-40B4-BE49-F238E27FC236}">
                    <a16:creationId xmlns:a16="http://schemas.microsoft.com/office/drawing/2014/main" id="{0B8285E7-C9CD-DE5B-516E-EEBBC12D2FF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-2" y="0"/>
                <a:ext cx="10497" cy="197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4" name="Group 909">
              <a:extLst>
                <a:ext uri="{FF2B5EF4-FFF2-40B4-BE49-F238E27FC236}">
                  <a16:creationId xmlns:a16="http://schemas.microsoft.com/office/drawing/2014/main" id="{F941C02A-31E3-A352-96CA-9554D9079F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43" y="784"/>
              <a:ext cx="6542" cy="19216"/>
              <a:chOff x="0" y="0"/>
              <a:chExt cx="20000" cy="20000"/>
            </a:xfrm>
          </p:grpSpPr>
          <p:sp>
            <p:nvSpPr>
              <p:cNvPr id="458" name="Arc 910">
                <a:extLst>
                  <a:ext uri="{FF2B5EF4-FFF2-40B4-BE49-F238E27FC236}">
                    <a16:creationId xmlns:a16="http://schemas.microsoft.com/office/drawing/2014/main" id="{96AE4B75-C786-78A6-5EB1-F86677E7E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0" y="0"/>
                <a:ext cx="10370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9" name="Arc 911">
                <a:extLst>
                  <a:ext uri="{FF2B5EF4-FFF2-40B4-BE49-F238E27FC236}">
                    <a16:creationId xmlns:a16="http://schemas.microsoft.com/office/drawing/2014/main" id="{945F3C98-117B-DADF-7EB4-11A5E3853B2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0" y="0"/>
                <a:ext cx="10452" cy="197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55" name="Group 912">
              <a:extLst>
                <a:ext uri="{FF2B5EF4-FFF2-40B4-BE49-F238E27FC236}">
                  <a16:creationId xmlns:a16="http://schemas.microsoft.com/office/drawing/2014/main" id="{3F842643-9B82-FAA1-C701-375738F686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" y="0"/>
              <a:ext cx="6542" cy="19216"/>
              <a:chOff x="0" y="0"/>
              <a:chExt cx="20000" cy="20000"/>
            </a:xfrm>
          </p:grpSpPr>
          <p:sp>
            <p:nvSpPr>
              <p:cNvPr id="456" name="Arc 913">
                <a:extLst>
                  <a:ext uri="{FF2B5EF4-FFF2-40B4-BE49-F238E27FC236}">
                    <a16:creationId xmlns:a16="http://schemas.microsoft.com/office/drawing/2014/main" id="{E10F6BB0-9D77-FEEF-CF49-BF69E4A17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30" y="0"/>
                <a:ext cx="10370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7" name="Arc 914">
                <a:extLst>
                  <a:ext uri="{FF2B5EF4-FFF2-40B4-BE49-F238E27FC236}">
                    <a16:creationId xmlns:a16="http://schemas.microsoft.com/office/drawing/2014/main" id="{4F9D443E-3632-E916-8B6F-7F0604321D3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0" y="0"/>
                <a:ext cx="10452" cy="1972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endParaRPr lang="de-DE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62" name="Line 915">
            <a:extLst>
              <a:ext uri="{FF2B5EF4-FFF2-40B4-BE49-F238E27FC236}">
                <a16:creationId xmlns:a16="http://schemas.microsoft.com/office/drawing/2014/main" id="{F6EC126E-4622-3811-E79A-E8EC01FE4A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5024" y="3396236"/>
            <a:ext cx="1587" cy="63658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triangl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463" name="Group 916">
            <a:extLst>
              <a:ext uri="{FF2B5EF4-FFF2-40B4-BE49-F238E27FC236}">
                <a16:creationId xmlns:a16="http://schemas.microsoft.com/office/drawing/2014/main" id="{0D3350C9-1E89-0C15-CF4B-431CEDDBF69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827736" y="2961259"/>
            <a:ext cx="214312" cy="106363"/>
            <a:chOff x="1363858" y="2448152"/>
            <a:chExt cx="194379" cy="98531"/>
          </a:xfrm>
        </p:grpSpPr>
        <p:sp>
          <p:nvSpPr>
            <p:cNvPr id="464" name="Line 917">
              <a:extLst>
                <a:ext uri="{FF2B5EF4-FFF2-40B4-BE49-F238E27FC236}">
                  <a16:creationId xmlns:a16="http://schemas.microsoft.com/office/drawing/2014/main" id="{47A5936A-1689-9419-3707-F49856854C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65" name="Line 918">
              <a:extLst>
                <a:ext uri="{FF2B5EF4-FFF2-40B4-BE49-F238E27FC236}">
                  <a16:creationId xmlns:a16="http://schemas.microsoft.com/office/drawing/2014/main" id="{400C9AD3-1358-7361-EC88-1B1083D3FA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466" name="Line 919">
            <a:extLst>
              <a:ext uri="{FF2B5EF4-FFF2-40B4-BE49-F238E27FC236}">
                <a16:creationId xmlns:a16="http://schemas.microsoft.com/office/drawing/2014/main" id="{B8BAA980-3DD1-1588-D422-BB00BBDBB5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7416" y="2900919"/>
            <a:ext cx="4387850" cy="0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Dot"/>
            <a:round/>
            <a:headEnd type="none" w="sm" len="sm"/>
            <a:tailEnd type="none" w="sm" len="sm"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467" name="Group 920">
            <a:extLst>
              <a:ext uri="{FF2B5EF4-FFF2-40B4-BE49-F238E27FC236}">
                <a16:creationId xmlns:a16="http://schemas.microsoft.com/office/drawing/2014/main" id="{8550EBE5-A2BD-2BF9-B639-EC56D0E0A89F}"/>
              </a:ext>
            </a:extLst>
          </p:cNvPr>
          <p:cNvGrpSpPr>
            <a:grpSpLocks/>
          </p:cNvGrpSpPr>
          <p:nvPr/>
        </p:nvGrpSpPr>
        <p:grpSpPr bwMode="auto">
          <a:xfrm>
            <a:off x="1035566" y="2900924"/>
            <a:ext cx="857250" cy="114300"/>
            <a:chOff x="627949" y="2394469"/>
            <a:chExt cx="794127" cy="103669"/>
          </a:xfrm>
        </p:grpSpPr>
        <p:sp>
          <p:nvSpPr>
            <p:cNvPr id="468" name="Line 921">
              <a:extLst>
                <a:ext uri="{FF2B5EF4-FFF2-40B4-BE49-F238E27FC236}">
                  <a16:creationId xmlns:a16="http://schemas.microsoft.com/office/drawing/2014/main" id="{37CD77C8-C84E-8F25-E4ED-D91C09CE9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69" name="Line 922">
              <a:extLst>
                <a:ext uri="{FF2B5EF4-FFF2-40B4-BE49-F238E27FC236}">
                  <a16:creationId xmlns:a16="http://schemas.microsoft.com/office/drawing/2014/main" id="{CFCD9159-79B3-2562-891B-863DD548D8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470" name="Oval 923">
            <a:extLst>
              <a:ext uri="{FF2B5EF4-FFF2-40B4-BE49-F238E27FC236}">
                <a16:creationId xmlns:a16="http://schemas.microsoft.com/office/drawing/2014/main" id="{30EAC9B4-B0D1-2B89-E8E7-481A1FCE8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403" y="2862836"/>
            <a:ext cx="73025" cy="73025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71" name="Oval 924">
            <a:extLst>
              <a:ext uri="{FF2B5EF4-FFF2-40B4-BE49-F238E27FC236}">
                <a16:creationId xmlns:a16="http://schemas.microsoft.com/office/drawing/2014/main" id="{969F8715-975A-9F6B-ACD9-A8E924422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857" y="2862836"/>
            <a:ext cx="71437" cy="73025"/>
          </a:xfrm>
          <a:prstGeom prst="ellipse">
            <a:avLst/>
          </a:prstGeom>
          <a:solidFill>
            <a:srgbClr val="000000"/>
          </a:solidFill>
          <a:ln w="3175">
            <a:solidFill>
              <a:srgbClr val="000000"/>
            </a:solidFill>
            <a:round/>
            <a:headEnd/>
            <a:tailEnd/>
          </a:ln>
          <a:effectLst/>
        </p:spPr>
        <p:txBody>
          <a:bodyPr lIns="91336" tIns="45669" rIns="91336" bIns="45669"/>
          <a:lstStyle/>
          <a:p>
            <a:pPr>
              <a:lnSpc>
                <a:spcPct val="100000"/>
              </a:lnSpc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472" name="Group 925">
            <a:extLst>
              <a:ext uri="{FF2B5EF4-FFF2-40B4-BE49-F238E27FC236}">
                <a16:creationId xmlns:a16="http://schemas.microsoft.com/office/drawing/2014/main" id="{9087FD9D-4320-D753-EBF4-32AAF2BE01A1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3803379" y="3654189"/>
            <a:ext cx="1114425" cy="115887"/>
            <a:chOff x="3202746" y="3076555"/>
            <a:chExt cx="1010774" cy="107354"/>
          </a:xfrm>
        </p:grpSpPr>
        <p:sp>
          <p:nvSpPr>
            <p:cNvPr id="473" name="Line 926">
              <a:extLst>
                <a:ext uri="{FF2B5EF4-FFF2-40B4-BE49-F238E27FC236}">
                  <a16:creationId xmlns:a16="http://schemas.microsoft.com/office/drawing/2014/main" id="{74C354B6-D6A8-AC87-FB2B-E55FF4AC8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4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  <p:sp>
          <p:nvSpPr>
            <p:cNvPr id="474" name="Line 927">
              <a:extLst>
                <a:ext uri="{FF2B5EF4-FFF2-40B4-BE49-F238E27FC236}">
                  <a16:creationId xmlns:a16="http://schemas.microsoft.com/office/drawing/2014/main" id="{C9576B15-8C40-0EEE-8C92-C0FF7982B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2" y="2693"/>
              <a:ext cx="768" cy="0"/>
            </a:xfrm>
            <a:prstGeom prst="line">
              <a:avLst/>
            </a:prstGeom>
            <a:noFill/>
            <a:ln w="9525">
              <a:solidFill>
                <a:srgbClr val="00CC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de-DE" dirty="0">
                <a:solidFill>
                  <a:srgbClr val="000000"/>
                </a:solidFill>
              </a:endParaRPr>
            </a:p>
          </p:txBody>
        </p:sp>
      </p:grpSp>
      <p:sp>
        <p:nvSpPr>
          <p:cNvPr id="475" name="Text Box 929">
            <a:extLst>
              <a:ext uri="{FF2B5EF4-FFF2-40B4-BE49-F238E27FC236}">
                <a16:creationId xmlns:a16="http://schemas.microsoft.com/office/drawing/2014/main" id="{34C0ABA9-BADB-461A-119A-6D372A0A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22" y="2034162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06" tIns="45605" rIns="91206" bIns="45605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16 A</a:t>
            </a:r>
          </a:p>
        </p:txBody>
      </p:sp>
      <p:sp>
        <p:nvSpPr>
          <p:cNvPr id="476" name="Text Box 930">
            <a:extLst>
              <a:ext uri="{FF2B5EF4-FFF2-40B4-BE49-F238E27FC236}">
                <a16:creationId xmlns:a16="http://schemas.microsoft.com/office/drawing/2014/main" id="{BCA4E227-F7FA-5D67-8582-50141F110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22" y="2377061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06" tIns="45605" rIns="91206" bIns="45605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16 A</a:t>
            </a:r>
          </a:p>
        </p:txBody>
      </p:sp>
      <p:sp>
        <p:nvSpPr>
          <p:cNvPr id="477" name="Text Box 932">
            <a:extLst>
              <a:ext uri="{FF2B5EF4-FFF2-40B4-BE49-F238E27FC236}">
                <a16:creationId xmlns:a16="http://schemas.microsoft.com/office/drawing/2014/main" id="{660F380A-5B52-2326-4946-8343BD04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622" y="1738874"/>
            <a:ext cx="609600" cy="246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206" tIns="45605" rIns="91206" bIns="45605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16 A</a:t>
            </a:r>
          </a:p>
        </p:txBody>
      </p:sp>
      <p:sp>
        <p:nvSpPr>
          <p:cNvPr id="478" name="Textfeld 477">
            <a:extLst>
              <a:ext uri="{FF2B5EF4-FFF2-40B4-BE49-F238E27FC236}">
                <a16:creationId xmlns:a16="http://schemas.microsoft.com/office/drawing/2014/main" id="{8072DDF8-44DD-ED7E-9774-92635BC1794A}"/>
              </a:ext>
            </a:extLst>
          </p:cNvPr>
          <p:cNvSpPr txBox="1"/>
          <p:nvPr/>
        </p:nvSpPr>
        <p:spPr>
          <a:xfrm>
            <a:off x="4548697" y="4969431"/>
            <a:ext cx="1643074" cy="246205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Beha / R. Trogus</a:t>
            </a:r>
          </a:p>
        </p:txBody>
      </p:sp>
      <p:sp>
        <p:nvSpPr>
          <p:cNvPr id="479" name="Text Box 467">
            <a:extLst>
              <a:ext uri="{FF2B5EF4-FFF2-40B4-BE49-F238E27FC236}">
                <a16:creationId xmlns:a16="http://schemas.microsoft.com/office/drawing/2014/main" id="{8CFFD89E-5D56-0066-6498-BF632D4D3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204" y="5439020"/>
            <a:ext cx="8867533" cy="584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206" tIns="45605" rIns="91206" bIns="45605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Die Anforderungen an die Fehlerschleifenimpedanz gilt nach VDE 0100-600:2017-06 als erfüllt,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wenn der ermittelte Wert folgende Bedingung einhält. </a:t>
            </a:r>
          </a:p>
        </p:txBody>
      </p:sp>
      <p:pic>
        <p:nvPicPr>
          <p:cNvPr id="481" name="Picture 934">
            <a:extLst>
              <a:ext uri="{FF2B5EF4-FFF2-40B4-BE49-F238E27FC236}">
                <a16:creationId xmlns:a16="http://schemas.microsoft.com/office/drawing/2014/main" id="{5A6DA37B-B42D-11F4-369E-9BF675C3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596" y="5922851"/>
            <a:ext cx="1981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216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Prüfung von Ladekabel nach VDE 0702 und VDE 0122-1 mit ICCB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Prüfung von Ladekabel VDE 0702 und VDE </a:t>
            </a:r>
            <a:r>
              <a:rPr lang="de-DE"/>
              <a:t>0122-1 ohne ICCB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Erst- und Wiederholungsprüfung der Ladeinfrastruktur nach VDE 0100-600 / VDE 0105-100/A1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solidFill>
                  <a:schemeClr val="tx1"/>
                </a:solidFill>
              </a:rPr>
              <a:t>In diesem Modul lernt man unter anderem: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8F96322-DDCA-8677-5665-B2DF514802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95C02A"/>
                </a:solidFill>
              </a:rPr>
              <a:t>Jeder Anschluss eines Ladesystems </a:t>
            </a:r>
            <a:r>
              <a:rPr lang="de-DE" dirty="0"/>
              <a:t>muss durch eine eigene Fehlerstrom-Schutzeinrichtung (RCD) mit einem Bemessungsdifferenzstrom nicht größer als </a:t>
            </a:r>
            <a:r>
              <a:rPr lang="de-DE" b="1" dirty="0">
                <a:solidFill>
                  <a:srgbClr val="95C02A"/>
                </a:solidFill>
              </a:rPr>
              <a:t>30 mA </a:t>
            </a:r>
            <a:r>
              <a:rPr lang="de-DE" dirty="0"/>
              <a:t>geschützt sein.</a:t>
            </a:r>
          </a:p>
          <a:p>
            <a:r>
              <a:rPr lang="de-DE" dirty="0"/>
              <a:t>Die ausgewählte Fehlerstrom-Schutzeinrichtung (RCD) muss alle aktiven Leiter einschließlich des Neutralleiters abschalten.</a:t>
            </a:r>
          </a:p>
          <a:p>
            <a:r>
              <a:rPr lang="de-DE" dirty="0"/>
              <a:t>Die Fehlerstrom-Schutzeinrichtung (RCD) des Anschlusspunktes muss mindestens vom Typ A sein.</a:t>
            </a:r>
          </a:p>
          <a:p>
            <a:r>
              <a:rPr lang="de-DE" dirty="0"/>
              <a:t>…wenn eine </a:t>
            </a:r>
            <a:r>
              <a:rPr lang="de-DE" b="1" dirty="0">
                <a:solidFill>
                  <a:srgbClr val="95C02A"/>
                </a:solidFill>
              </a:rPr>
              <a:t>Steckvorrichtung nach VDE 0623-5-1 (IEC 62196) </a:t>
            </a:r>
            <a:r>
              <a:rPr lang="de-DE" dirty="0"/>
              <a:t>verwendet wird, dann muss ein RCD </a:t>
            </a:r>
            <a:r>
              <a:rPr lang="de-DE" b="1" dirty="0">
                <a:solidFill>
                  <a:srgbClr val="95C02A"/>
                </a:solidFill>
              </a:rPr>
              <a:t>Typ B</a:t>
            </a:r>
            <a:r>
              <a:rPr lang="de-DE" b="1" dirty="0"/>
              <a:t> </a:t>
            </a:r>
            <a:r>
              <a:rPr lang="de-DE" dirty="0"/>
              <a:t>oder ein </a:t>
            </a:r>
            <a:r>
              <a:rPr lang="de-DE" b="1" dirty="0">
                <a:solidFill>
                  <a:srgbClr val="95C02A"/>
                </a:solidFill>
              </a:rPr>
              <a:t>Typ A mit Sondererkennung </a:t>
            </a:r>
            <a:r>
              <a:rPr lang="de-DE" dirty="0"/>
              <a:t>von Gleichfehlerströmen      </a:t>
            </a:r>
            <a:r>
              <a:rPr lang="de-DE" b="1" dirty="0">
                <a:solidFill>
                  <a:srgbClr val="95C02A"/>
                </a:solidFill>
              </a:rPr>
              <a:t>&gt; 6 mA </a:t>
            </a:r>
            <a:r>
              <a:rPr lang="de-DE" dirty="0"/>
              <a:t>verwendet werden…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E14F4D1-78F9-569D-2CF6-E575C1B3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64" y="324247"/>
            <a:ext cx="7540168" cy="849534"/>
          </a:xfrm>
        </p:spPr>
        <p:txBody>
          <a:bodyPr>
            <a:normAutofit/>
          </a:bodyPr>
          <a:lstStyle/>
          <a:p>
            <a:r>
              <a:rPr lang="de-DE" kern="0" dirty="0">
                <a:solidFill>
                  <a:srgbClr val="313130"/>
                </a:solidFill>
              </a:rPr>
              <a:t>Ladeinfrastruktur</a:t>
            </a:r>
            <a:br>
              <a:rPr lang="de-DE" kern="0" dirty="0">
                <a:solidFill>
                  <a:srgbClr val="313130"/>
                </a:solidFill>
              </a:rPr>
            </a:br>
            <a:r>
              <a:rPr lang="de-DE" sz="2000" b="0" kern="0" dirty="0">
                <a:solidFill>
                  <a:srgbClr val="313130"/>
                </a:solidFill>
              </a:rPr>
              <a:t>Fehlerstrom Schutzeinrichtung (RCD) - Anforderungen</a:t>
            </a:r>
            <a:endParaRPr lang="de-DE" sz="2000" dirty="0"/>
          </a:p>
        </p:txBody>
      </p:sp>
      <p:sp>
        <p:nvSpPr>
          <p:cNvPr id="4" name="Foliennummernplatzhalter 7">
            <a:extLst>
              <a:ext uri="{FF2B5EF4-FFF2-40B4-BE49-F238E27FC236}">
                <a16:creationId xmlns:a16="http://schemas.microsoft.com/office/drawing/2014/main" id="{89CED3BA-A792-81B1-BFCF-169E98DD8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14618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16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5" y="1990725"/>
            <a:ext cx="4668009" cy="503026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95C02A"/>
                </a:solidFill>
              </a:rPr>
              <a:t>TN- oder TT- System –</a:t>
            </a:r>
            <a:r>
              <a:rPr lang="de-DE" sz="2000" dirty="0">
                <a:solidFill>
                  <a:srgbClr val="95C02A"/>
                </a:solidFill>
              </a:rPr>
              <a:t> </a:t>
            </a:r>
            <a:r>
              <a:rPr lang="de-DE" sz="2000" b="1" dirty="0"/>
              <a:t>Beispiel 1</a:t>
            </a:r>
          </a:p>
          <a:p>
            <a:r>
              <a:rPr lang="de-DE" b="0" dirty="0"/>
              <a:t>Bei Ladestationen ohne integriertem Fehlerstromschutzschalter und Leitungsschutzschalter muss der Überstrom- und Fehlerstromschutz in der Installation erfolgen!</a:t>
            </a:r>
            <a:endParaRPr lang="de-DE" b="0" dirty="0">
              <a:solidFill>
                <a:schemeClr val="accent1"/>
              </a:solidFill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85" y="1990725"/>
            <a:ext cx="4786620" cy="4320000"/>
          </a:xfrm>
        </p:spPr>
      </p:pic>
      <p:sp>
        <p:nvSpPr>
          <p:cNvPr id="6" name="Textfeld 259">
            <a:extLst>
              <a:ext uri="{FF2B5EF4-FFF2-40B4-BE49-F238E27FC236}">
                <a16:creationId xmlns:a16="http://schemas.microsoft.com/office/drawing/2014/main" id="{2B335A68-1259-4D31-8057-7A6C2847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155" y="6906499"/>
            <a:ext cx="2135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Quelle: Mennekes</a:t>
            </a:r>
          </a:p>
        </p:txBody>
      </p:sp>
      <p:sp>
        <p:nvSpPr>
          <p:cNvPr id="10" name="Rectangle 162">
            <a:extLst>
              <a:ext uri="{FF2B5EF4-FFF2-40B4-BE49-F238E27FC236}">
                <a16:creationId xmlns:a16="http://schemas.microsoft.com/office/drawing/2014/main" id="{67A30337-E945-4EC8-AA61-9039CD92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  <a:b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Fehlerstrom Schutzeinrichtung (RCD) - Installation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486E99-5E79-6D42-9BB4-1E8670B80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53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2858294"/>
            <a:ext cx="4108450" cy="3644900"/>
          </a:xfrm>
        </p:spPr>
      </p:pic>
      <p:pic>
        <p:nvPicPr>
          <p:cNvPr id="9" name="Inhaltsplatzhalter 8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650" y="2934804"/>
            <a:ext cx="4716463" cy="3491880"/>
          </a:xfrm>
        </p:spPr>
      </p:pic>
      <p:sp>
        <p:nvSpPr>
          <p:cNvPr id="6" name="Textplatzhalter 5"/>
          <p:cNvSpPr>
            <a:spLocks noGrp="1"/>
          </p:cNvSpPr>
          <p:nvPr>
            <p:ph type="body" idx="11"/>
          </p:nvPr>
        </p:nvSpPr>
        <p:spPr>
          <a:xfrm>
            <a:off x="522164" y="1973074"/>
            <a:ext cx="4668013" cy="705367"/>
          </a:xfrm>
        </p:spPr>
        <p:txBody>
          <a:bodyPr anchor="t" anchorCtr="0"/>
          <a:lstStyle/>
          <a:p>
            <a:r>
              <a:rPr lang="de-DE" sz="2000" dirty="0">
                <a:solidFill>
                  <a:srgbClr val="95C02A"/>
                </a:solidFill>
              </a:rPr>
              <a:t>TN- System – </a:t>
            </a:r>
            <a:r>
              <a:rPr lang="de-DE" sz="2000" dirty="0"/>
              <a:t>Beispiel 2.1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idx="12"/>
          </p:nvPr>
        </p:nvSpPr>
        <p:spPr>
          <a:xfrm>
            <a:off x="5454712" y="1973073"/>
            <a:ext cx="4716524" cy="705367"/>
          </a:xfrm>
        </p:spPr>
        <p:txBody>
          <a:bodyPr anchor="t" anchorCtr="0"/>
          <a:lstStyle/>
          <a:p>
            <a:r>
              <a:rPr lang="de-DE" sz="2000" dirty="0">
                <a:solidFill>
                  <a:srgbClr val="95C02A"/>
                </a:solidFill>
              </a:rPr>
              <a:t>TN- System – </a:t>
            </a:r>
            <a:r>
              <a:rPr lang="de-DE" sz="2000" dirty="0"/>
              <a:t>Beispiel 2.2</a:t>
            </a:r>
          </a:p>
        </p:txBody>
      </p:sp>
      <p:sp>
        <p:nvSpPr>
          <p:cNvPr id="10" name="Textfeld 259">
            <a:extLst>
              <a:ext uri="{FF2B5EF4-FFF2-40B4-BE49-F238E27FC236}">
                <a16:creationId xmlns:a16="http://schemas.microsoft.com/office/drawing/2014/main" id="{528A7085-4AE7-48F8-8119-FA8FBDA57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155" y="6906499"/>
            <a:ext cx="2135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Quelle: Mennekes</a:t>
            </a:r>
          </a:p>
        </p:txBody>
      </p:sp>
      <p:sp>
        <p:nvSpPr>
          <p:cNvPr id="11" name="Rectangle 162">
            <a:extLst>
              <a:ext uri="{FF2B5EF4-FFF2-40B4-BE49-F238E27FC236}">
                <a16:creationId xmlns:a16="http://schemas.microsoft.com/office/drawing/2014/main" id="{6F3E797C-E37E-48B7-963C-0A0D90E8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  <a:b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Fehlerstrom Schutzeinrichtung (RCD) - Installation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9809CE7-11DC-DC46-A3F0-ABDFFC8A20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78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5" y="1990725"/>
            <a:ext cx="4668009" cy="503026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95C02A"/>
                </a:solidFill>
              </a:rPr>
              <a:t>TT- System –</a:t>
            </a:r>
            <a:r>
              <a:rPr lang="de-DE" sz="2000" dirty="0">
                <a:solidFill>
                  <a:srgbClr val="95C02A"/>
                </a:solidFill>
              </a:rPr>
              <a:t> </a:t>
            </a:r>
            <a:r>
              <a:rPr lang="de-DE" sz="2000" b="1" dirty="0"/>
              <a:t>Beispiel 3.1</a:t>
            </a:r>
          </a:p>
          <a:p>
            <a:r>
              <a:rPr lang="de-DE" b="0" dirty="0"/>
              <a:t>Um die Abschaltzeiten im TT-Netz einzuhalten, ist es erforderlich, einen Fehlerstromschutzschalter vorzuschalten!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185" y="1990725"/>
            <a:ext cx="4786620" cy="4320000"/>
          </a:xfrm>
        </p:spPr>
      </p:pic>
      <p:sp>
        <p:nvSpPr>
          <p:cNvPr id="6" name="Textfeld 259">
            <a:extLst>
              <a:ext uri="{FF2B5EF4-FFF2-40B4-BE49-F238E27FC236}">
                <a16:creationId xmlns:a16="http://schemas.microsoft.com/office/drawing/2014/main" id="{2B335A68-1259-4D31-8057-7A6C2847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155" y="6906499"/>
            <a:ext cx="2135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Quelle: Mennekes</a:t>
            </a:r>
          </a:p>
        </p:txBody>
      </p:sp>
      <p:sp>
        <p:nvSpPr>
          <p:cNvPr id="10" name="Rectangle 162">
            <a:extLst>
              <a:ext uri="{FF2B5EF4-FFF2-40B4-BE49-F238E27FC236}">
                <a16:creationId xmlns:a16="http://schemas.microsoft.com/office/drawing/2014/main" id="{67A30337-E945-4EC8-AA61-9039CD92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  <a:b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Fehlerstrom Schutzeinrichtung (RCD) - Installation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486E99-5E79-6D42-9BB4-1E8670B80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45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5" y="1990725"/>
            <a:ext cx="4668009" cy="503026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solidFill>
                  <a:srgbClr val="95C02A"/>
                </a:solidFill>
              </a:rPr>
              <a:t>TT- System –</a:t>
            </a:r>
            <a:r>
              <a:rPr lang="de-DE" sz="2000" dirty="0">
                <a:solidFill>
                  <a:srgbClr val="95C02A"/>
                </a:solidFill>
              </a:rPr>
              <a:t> </a:t>
            </a:r>
            <a:r>
              <a:rPr lang="de-DE" sz="2000" b="1" dirty="0"/>
              <a:t>Beispiel 3.2</a:t>
            </a:r>
          </a:p>
          <a:p>
            <a:r>
              <a:rPr lang="de-DE" b="0" dirty="0"/>
              <a:t>Um die Abschaltzeiten im TT-Netz einzuhalten, ist es erforderlich, einen Fehlerstromschutzschalter vorzuschalten!</a:t>
            </a:r>
          </a:p>
        </p:txBody>
      </p:sp>
      <p:sp>
        <p:nvSpPr>
          <p:cNvPr id="6" name="Textfeld 259">
            <a:extLst>
              <a:ext uri="{FF2B5EF4-FFF2-40B4-BE49-F238E27FC236}">
                <a16:creationId xmlns:a16="http://schemas.microsoft.com/office/drawing/2014/main" id="{2B335A68-1259-4D31-8057-7A6C2847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155" y="6906499"/>
            <a:ext cx="2135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Quelle: Mennekes</a:t>
            </a:r>
          </a:p>
        </p:txBody>
      </p:sp>
      <p:sp>
        <p:nvSpPr>
          <p:cNvPr id="10" name="Rectangle 162">
            <a:extLst>
              <a:ext uri="{FF2B5EF4-FFF2-40B4-BE49-F238E27FC236}">
                <a16:creationId xmlns:a16="http://schemas.microsoft.com/office/drawing/2014/main" id="{67A30337-E945-4EC8-AA61-9039CD92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  <a:b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Fehlerstrom Schutzeinrichtung (RCD) - Installation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486E99-5E79-6D42-9BB4-1E8670B80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F2833324-331B-54FA-4C3C-BF9B1DAC9E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609" y="1944427"/>
            <a:ext cx="5760698" cy="41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470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675" y="1990725"/>
            <a:ext cx="4668009" cy="5030265"/>
          </a:xfrm>
        </p:spPr>
        <p:txBody>
          <a:bodyPr>
            <a:normAutofit lnSpcReduction="10000"/>
          </a:bodyPr>
          <a:lstStyle/>
          <a:p>
            <a:r>
              <a:rPr lang="de-DE" sz="2000" b="0" dirty="0"/>
              <a:t>lt. DIN VDE 0100-722 (IEC 60364-7-722) muss jeder Ladepunkt mit einer eigenen Fehlerstromschutzeinrichtung mit einem Bemessungsfehlerstrom </a:t>
            </a:r>
            <a:r>
              <a:rPr lang="de-DE" sz="2000" b="0" dirty="0" err="1"/>
              <a:t>I</a:t>
            </a:r>
            <a:r>
              <a:rPr lang="de-DE" sz="2000" b="0" baseline="-25000" dirty="0" err="1"/>
              <a:t>Δn</a:t>
            </a:r>
            <a:r>
              <a:rPr lang="de-DE" sz="2000" b="0" dirty="0"/>
              <a:t> ≤ 30 mA geschützt werden.</a:t>
            </a:r>
          </a:p>
          <a:p>
            <a:r>
              <a:rPr lang="de-DE" sz="2000" b="0" dirty="0"/>
              <a:t>Für Ladepunkte mit einer Steckvorrichtung nach IEC 62196 sind zudem Maßnahmen zum Schutz bei Auftreten von glatten Gleichfehlerströmen I</a:t>
            </a:r>
            <a:r>
              <a:rPr lang="de-DE" sz="2000" b="0" baseline="-25000" dirty="0"/>
              <a:t>FDC</a:t>
            </a:r>
            <a:r>
              <a:rPr lang="de-DE" sz="2000" b="0" dirty="0"/>
              <a:t> ≥ 6 mA zu treffen (z. B. RCD Typ B).</a:t>
            </a:r>
          </a:p>
          <a:p>
            <a:r>
              <a:rPr lang="de-DE" sz="2000" b="0" dirty="0">
                <a:solidFill>
                  <a:srgbClr val="95C02A"/>
                </a:solidFill>
              </a:rPr>
              <a:t>Ein Fehlerstrom-Schutzschalter vom Typ B darf beispielsweise </a:t>
            </a:r>
            <a:r>
              <a:rPr lang="de-DE" sz="2000" u="sng" dirty="0">
                <a:solidFill>
                  <a:srgbClr val="95C02A"/>
                </a:solidFill>
              </a:rPr>
              <a:t>nicht</a:t>
            </a:r>
            <a:r>
              <a:rPr lang="de-DE" sz="2000" b="0" dirty="0">
                <a:solidFill>
                  <a:srgbClr val="95C02A"/>
                </a:solidFill>
              </a:rPr>
              <a:t> einem vom Typ A nachgeschaltet werden!!</a:t>
            </a:r>
          </a:p>
        </p:txBody>
      </p:sp>
      <p:sp>
        <p:nvSpPr>
          <p:cNvPr id="6" name="Textfeld 259">
            <a:extLst>
              <a:ext uri="{FF2B5EF4-FFF2-40B4-BE49-F238E27FC236}">
                <a16:creationId xmlns:a16="http://schemas.microsoft.com/office/drawing/2014/main" id="{2B335A68-1259-4D31-8057-7A6C28479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3155" y="6906499"/>
            <a:ext cx="213556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</a:pPr>
            <a:r>
              <a:rPr lang="de-DE" sz="10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Quelle: Mennekes</a:t>
            </a:r>
          </a:p>
        </p:txBody>
      </p:sp>
      <p:sp>
        <p:nvSpPr>
          <p:cNvPr id="10" name="Rectangle 162">
            <a:extLst>
              <a:ext uri="{FF2B5EF4-FFF2-40B4-BE49-F238E27FC236}">
                <a16:creationId xmlns:a16="http://schemas.microsoft.com/office/drawing/2014/main" id="{67A30337-E945-4EC8-AA61-9039CD928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  <a:b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Fehlerstrom Schutzeinrichtung (RCD) - Installation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0486E99-5E79-6D42-9BB4-1E8670B801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11" name="Inhaltsplatzhalter 5">
            <a:extLst>
              <a:ext uri="{FF2B5EF4-FFF2-40B4-BE49-F238E27FC236}">
                <a16:creationId xmlns:a16="http://schemas.microsoft.com/office/drawing/2014/main" id="{D53E1B06-9432-55F6-1488-863A9AD0BC1A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56" y="1954032"/>
            <a:ext cx="4796520" cy="4890569"/>
          </a:xfrm>
        </p:spPr>
      </p:pic>
    </p:spTree>
    <p:extLst>
      <p:ext uri="{BB962C8B-B14F-4D97-AF65-F5344CB8AC3E}">
        <p14:creationId xmlns:p14="http://schemas.microsoft.com/office/powerpoint/2010/main" val="1165791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Drehfeldrichtungsbestimmung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An allen Drehstromsteckdosen ist festzustellen, </a:t>
            </a:r>
            <a:br>
              <a:rPr lang="de-DE" dirty="0"/>
            </a:br>
            <a:r>
              <a:rPr lang="de-DE" dirty="0"/>
              <a:t>ob ein Rechtsdrehfeld vorliegt.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349509" y="3914464"/>
            <a:ext cx="2625969" cy="2723536"/>
            <a:chOff x="7349509" y="3914464"/>
            <a:chExt cx="2625969" cy="2723536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42619" y="3914464"/>
              <a:ext cx="2186411" cy="2279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feld 8"/>
            <p:cNvSpPr txBox="1"/>
            <p:nvPr/>
          </p:nvSpPr>
          <p:spPr>
            <a:xfrm>
              <a:off x="7349509" y="6314835"/>
              <a:ext cx="2625969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20000"/>
                </a:spcBef>
              </a:pPr>
              <a:r>
                <a:rPr lang="de-DE" sz="1500" b="0" dirty="0">
                  <a:latin typeface="Arial" panose="020B0604020202020204" pitchFamily="34" charset="0"/>
                  <a:cs typeface="Arial" panose="020B0604020202020204" pitchFamily="34" charset="0"/>
                </a:rPr>
                <a:t>Von der Dose ausgehend</a:t>
              </a:r>
            </a:p>
          </p:txBody>
        </p:sp>
      </p:grp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2341132"/>
            <a:ext cx="5906324" cy="2981741"/>
          </a:xfrm>
          <a:prstGeom prst="rect">
            <a:avLst/>
          </a:prstGeom>
        </p:spPr>
      </p:pic>
      <p:sp>
        <p:nvSpPr>
          <p:cNvPr id="11" name="Rectangle 162">
            <a:extLst>
              <a:ext uri="{FF2B5EF4-FFF2-40B4-BE49-F238E27FC236}">
                <a16:creationId xmlns:a16="http://schemas.microsoft.com/office/drawing/2014/main" id="{BDD20D87-D768-4F12-BB49-A93FF617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  <a:b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Messung des Rechtsdrehfeldes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72C0C84-CC5B-9044-8E27-16BEDC91BA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39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796565AA-1F3F-4884-97A9-7A9E7E4AA05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9308517"/>
              </p:ext>
            </p:extLst>
          </p:nvPr>
        </p:nvGraphicFramePr>
        <p:xfrm>
          <a:off x="406459" y="1999466"/>
          <a:ext cx="9880482" cy="47058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940241">
                  <a:extLst>
                    <a:ext uri="{9D8B030D-6E8A-4147-A177-3AD203B41FA5}">
                      <a16:colId xmlns:a16="http://schemas.microsoft.com/office/drawing/2014/main" val="4256988473"/>
                    </a:ext>
                  </a:extLst>
                </a:gridCol>
                <a:gridCol w="4940241">
                  <a:extLst>
                    <a:ext uri="{9D8B030D-6E8A-4147-A177-3AD203B41FA5}">
                      <a16:colId xmlns:a16="http://schemas.microsoft.com/office/drawing/2014/main" val="4208649618"/>
                    </a:ext>
                  </a:extLst>
                </a:gridCol>
              </a:tblGrid>
              <a:tr h="64605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Fahrzeugzustand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Funktionsprüfung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3696368"/>
                  </a:ext>
                </a:extLst>
              </a:tr>
              <a:tr h="64605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kein Fahrzeug angeschlossen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2900332"/>
                  </a:ext>
                </a:extLst>
              </a:tr>
              <a:tr h="64605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Fahrzeug angeschlossen, aber nicht bereit zum Laden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2444234"/>
                  </a:ext>
                </a:extLst>
              </a:tr>
              <a:tr h="64605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Fahrzeug angeschlossen und bereit zum Laden, Belüftung des </a:t>
                      </a:r>
                    </a:p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Ladebereichs nicht gefordert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7641917"/>
                  </a:ext>
                </a:extLst>
              </a:tr>
              <a:tr h="64605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Fahrzeug angeschlossen und bereit zum Laden, Belüftung des </a:t>
                      </a:r>
                    </a:p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Ladebereichs gefordert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2878627"/>
                  </a:ext>
                </a:extLst>
              </a:tr>
              <a:tr h="646053"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 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Fehler - Kurzschluss CP – PE über interne Diode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7836796"/>
                  </a:ext>
                </a:extLst>
              </a:tr>
            </a:tbl>
          </a:graphicData>
        </a:graphic>
      </p:graphicFrame>
      <p:sp>
        <p:nvSpPr>
          <p:cNvPr id="7" name="Rectangle 162">
            <a:extLst>
              <a:ext uri="{FF2B5EF4-FFF2-40B4-BE49-F238E27FC236}">
                <a16:creationId xmlns:a16="http://schemas.microsoft.com/office/drawing/2014/main" id="{FDB32FD6-2624-44C9-A29C-A7F79D92D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</a:p>
          <a:p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 nach VDE 0122-1 – Definitionen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B17D4C-A0BD-9B49-8C8E-FBEC74386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34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2">
            <a:extLst>
              <a:ext uri="{FF2B5EF4-FFF2-40B4-BE49-F238E27FC236}">
                <a16:creationId xmlns:a16="http://schemas.microsoft.com/office/drawing/2014/main" id="{FDB32FD6-2624-44C9-A29C-A7F79D92D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</a:p>
          <a:p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Prüfung nach VDE 0122-1 – </a:t>
            </a:r>
            <a:r>
              <a:rPr lang="de-DE" sz="2000" b="0" kern="0" dirty="0" err="1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Prüfbox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4B17D4C-A0BD-9B49-8C8E-FBEC743862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E11E46-2965-1D3A-B776-E8CF5990EC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08" y="1908423"/>
            <a:ext cx="3600400" cy="448326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9918470-8EE5-D8A5-859A-D72DA6FEBBEE}"/>
              </a:ext>
            </a:extLst>
          </p:cNvPr>
          <p:cNvSpPr txBox="1"/>
          <p:nvPr/>
        </p:nvSpPr>
        <p:spPr>
          <a:xfrm>
            <a:off x="9393811" y="685713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Mennekes</a:t>
            </a:r>
            <a:endParaRPr lang="de-DE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6464A4C-0D7E-E096-77BF-ACDDF44B0F4B}"/>
              </a:ext>
            </a:extLst>
          </p:cNvPr>
          <p:cNvSpPr txBox="1"/>
          <p:nvPr/>
        </p:nvSpPr>
        <p:spPr>
          <a:xfrm>
            <a:off x="630176" y="1915683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Die Systemüberwachung zeigt einen möglichen Phasenausfall aber auch ein Linksdrehfeld an.</a:t>
            </a:r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CBA6CD-EE7E-A718-FD66-B81CA717CACF}"/>
              </a:ext>
            </a:extLst>
          </p:cNvPr>
          <p:cNvSpPr txBox="1"/>
          <p:nvPr/>
        </p:nvSpPr>
        <p:spPr>
          <a:xfrm>
            <a:off x="594172" y="4068663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Test des RCD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(durch externe Messgeräte)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58B52D8-EB88-430D-2161-BE18F6F4AAB4}"/>
              </a:ext>
            </a:extLst>
          </p:cNvPr>
          <p:cNvSpPr txBox="1"/>
          <p:nvPr/>
        </p:nvSpPr>
        <p:spPr>
          <a:xfrm>
            <a:off x="594172" y="5220791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Anschluss von diversen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Verbrauchern zum Testen des Zählers möglich, z.B. Laptop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C6CF776-AD35-2684-0FBA-290C9C7221E7}"/>
              </a:ext>
            </a:extLst>
          </p:cNvPr>
          <p:cNvSpPr txBox="1"/>
          <p:nvPr/>
        </p:nvSpPr>
        <p:spPr>
          <a:xfrm>
            <a:off x="2970436" y="67236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Inlet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Typ2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27BDF1-5832-C262-14A0-636C137156C1}"/>
              </a:ext>
            </a:extLst>
          </p:cNvPr>
          <p:cNvSpPr txBox="1"/>
          <p:nvPr/>
        </p:nvSpPr>
        <p:spPr>
          <a:xfrm>
            <a:off x="5130676" y="6723667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Inlet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Typ1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E32A2CB-9930-B03B-A107-DE1AFDFDCA39}"/>
              </a:ext>
            </a:extLst>
          </p:cNvPr>
          <p:cNvSpPr txBox="1"/>
          <p:nvPr/>
        </p:nvSpPr>
        <p:spPr>
          <a:xfrm>
            <a:off x="7578948" y="1908423"/>
            <a:ext cx="2974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Simulation von „gasenden“ und „nicht gasenden“ Fahrzeugen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3829552-413A-2497-FFB0-87BB94CA6E87}"/>
              </a:ext>
            </a:extLst>
          </p:cNvPr>
          <p:cNvSpPr txBox="1"/>
          <p:nvPr/>
        </p:nvSpPr>
        <p:spPr>
          <a:xfrm>
            <a:off x="7723084" y="3636615"/>
            <a:ext cx="283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Simulation einer defekten Leitung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(Kurzschluss zwischen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CP + PE Kontakt)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63A15B3-A0AD-1337-0E92-6FA242C60AEF}"/>
              </a:ext>
            </a:extLst>
          </p:cNvPr>
          <p:cNvSpPr txBox="1"/>
          <p:nvPr/>
        </p:nvSpPr>
        <p:spPr>
          <a:xfrm>
            <a:off x="7650956" y="5796855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Anschlussmöglichkeit eines Oszilloskops an einen BNC Anschluss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95A0ACEF-25F5-DD8A-FDDA-8AC884FE5895}"/>
              </a:ext>
            </a:extLst>
          </p:cNvPr>
          <p:cNvCxnSpPr/>
          <p:nvPr/>
        </p:nvCxnSpPr>
        <p:spPr bwMode="auto">
          <a:xfrm>
            <a:off x="3258468" y="2412479"/>
            <a:ext cx="1512168" cy="12241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FDF87D42-9C6B-7DD0-83CE-8069732F7332}"/>
              </a:ext>
            </a:extLst>
          </p:cNvPr>
          <p:cNvCxnSpPr/>
          <p:nvPr/>
        </p:nvCxnSpPr>
        <p:spPr bwMode="auto">
          <a:xfrm flipV="1">
            <a:off x="2322364" y="3924647"/>
            <a:ext cx="1440160" cy="5760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09C1B950-3918-8A00-3289-1188CB4BBA39}"/>
              </a:ext>
            </a:extLst>
          </p:cNvPr>
          <p:cNvCxnSpPr/>
          <p:nvPr/>
        </p:nvCxnSpPr>
        <p:spPr bwMode="auto">
          <a:xfrm flipV="1">
            <a:off x="2754412" y="4284687"/>
            <a:ext cx="1152128" cy="151216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54DDE12D-2C45-A8C7-F4E6-B87AAE9DC748}"/>
              </a:ext>
            </a:extLst>
          </p:cNvPr>
          <p:cNvCxnSpPr/>
          <p:nvPr/>
        </p:nvCxnSpPr>
        <p:spPr bwMode="auto">
          <a:xfrm flipV="1">
            <a:off x="3546500" y="5868864"/>
            <a:ext cx="648072" cy="8513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4DC1EC6E-C58D-ECBA-5059-A29C6AC3CB17}"/>
              </a:ext>
            </a:extLst>
          </p:cNvPr>
          <p:cNvCxnSpPr/>
          <p:nvPr/>
        </p:nvCxnSpPr>
        <p:spPr bwMode="auto">
          <a:xfrm flipV="1">
            <a:off x="5706740" y="6300911"/>
            <a:ext cx="0" cy="41927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0E622BB6-C5B1-7361-155B-740E80C6EC9D}"/>
              </a:ext>
            </a:extLst>
          </p:cNvPr>
          <p:cNvCxnSpPr/>
          <p:nvPr/>
        </p:nvCxnSpPr>
        <p:spPr bwMode="auto">
          <a:xfrm flipH="1" flipV="1">
            <a:off x="5490716" y="3924647"/>
            <a:ext cx="2088232" cy="23762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04B76674-20D9-E7F1-447A-4EE8305C1814}"/>
              </a:ext>
            </a:extLst>
          </p:cNvPr>
          <p:cNvCxnSpPr>
            <a:cxnSpLocks/>
            <a:stCxn id="16" idx="1"/>
          </p:cNvCxnSpPr>
          <p:nvPr/>
        </p:nvCxnSpPr>
        <p:spPr bwMode="auto">
          <a:xfrm flipH="1">
            <a:off x="6282804" y="4236780"/>
            <a:ext cx="1440280" cy="4790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842B0E88-1460-FF9F-D946-220EF6EFB82B}"/>
              </a:ext>
            </a:extLst>
          </p:cNvPr>
          <p:cNvCxnSpPr/>
          <p:nvPr/>
        </p:nvCxnSpPr>
        <p:spPr bwMode="auto">
          <a:xfrm flipH="1">
            <a:off x="6210796" y="2628503"/>
            <a:ext cx="1224136" cy="12241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811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2">
            <a:extLst>
              <a:ext uri="{FF2B5EF4-FFF2-40B4-BE49-F238E27FC236}">
                <a16:creationId xmlns:a16="http://schemas.microsoft.com/office/drawing/2014/main" id="{BDD20D87-D768-4F12-BB49-A93FF6174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64" y="324247"/>
            <a:ext cx="6696744" cy="8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571" tIns="49787" rIns="99571" bIns="49787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6633"/>
                </a:solidFill>
                <a:latin typeface="Geogrotesque Medium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97863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6pPr>
            <a:lvl7pPr marL="995724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7pPr>
            <a:lvl8pPr marL="1493588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8pPr>
            <a:lvl9pPr marL="1991449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pitchFamily="-108" charset="0"/>
                <a:ea typeface="ヒラギノ角ゴ Pro W3" pitchFamily="-108" charset="-128"/>
                <a:cs typeface="ヒラギノ角ゴ Pro W3" pitchFamily="-108" charset="-128"/>
              </a:defRPr>
            </a:lvl9pPr>
          </a:lstStyle>
          <a:p>
            <a: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Ladeinfrastruktur</a:t>
            </a:r>
            <a:br>
              <a:rPr lang="de-DE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0" kern="0" dirty="0">
                <a:solidFill>
                  <a:srgbClr val="3131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Zusätzliche Messungen (Optional)</a:t>
            </a:r>
            <a:endParaRPr lang="de-DE" kern="0" dirty="0">
              <a:solidFill>
                <a:srgbClr val="3131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AF1EE37-FAE5-4686-AE1E-627C3204808F}"/>
              </a:ext>
            </a:extLst>
          </p:cNvPr>
          <p:cNvSpPr txBox="1"/>
          <p:nvPr/>
        </p:nvSpPr>
        <p:spPr>
          <a:xfrm>
            <a:off x="522164" y="1912255"/>
            <a:ext cx="76124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0000"/>
              </a:lnSpc>
              <a:buClr>
                <a:srgbClr val="95C02A"/>
              </a:buClr>
              <a:buFont typeface="Wingdings" panose="05000000000000000000" pitchFamily="2" charset="2"/>
              <a:buChar char="§"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Überprüfung des </a:t>
            </a:r>
            <a:r>
              <a:rPr lang="de-DE" sz="1800" b="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Ladeprozesses</a:t>
            </a: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 mit angeschlossenem EV</a:t>
            </a:r>
          </a:p>
          <a:p>
            <a:pPr marL="742519" lvl="1" indent="-285750">
              <a:buClr>
                <a:srgbClr val="95C02A"/>
              </a:buClr>
              <a:buFont typeface="Wingdings" panose="05000000000000000000" pitchFamily="2" charset="2"/>
              <a:buChar char="§"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Fahrzeugzustand (CP)</a:t>
            </a:r>
          </a:p>
          <a:p>
            <a:pPr marL="742519" lvl="1" indent="-285750">
              <a:buClr>
                <a:srgbClr val="95C02A"/>
              </a:buClr>
              <a:buFont typeface="Wingdings" panose="05000000000000000000" pitchFamily="2" charset="2"/>
              <a:buChar char="§"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Strombelastbarkeit der Ladeleitung (PP)</a:t>
            </a:r>
          </a:p>
          <a:p>
            <a:pPr marL="742519" lvl="1" indent="-285750">
              <a:buClr>
                <a:srgbClr val="95C02A"/>
              </a:buClr>
              <a:buFont typeface="Wingdings" panose="05000000000000000000" pitchFamily="2" charset="2"/>
              <a:buChar char="§"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Auswertung des PWM Signals</a:t>
            </a:r>
          </a:p>
          <a:p>
            <a:pPr marL="742519" lvl="1" indent="-285750">
              <a:buClr>
                <a:srgbClr val="95C02A"/>
              </a:buClr>
              <a:buFont typeface="Wingdings" panose="05000000000000000000" pitchFamily="2" charset="2"/>
              <a:buChar char="§"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Der gemessene Ladestrom</a:t>
            </a:r>
          </a:p>
          <a:p>
            <a:pPr marL="742519" lvl="1" indent="-285750">
              <a:buClr>
                <a:srgbClr val="FF9900"/>
              </a:buClr>
              <a:buFont typeface="Arial" panose="020B0604020202020204" pitchFamily="34" charset="0"/>
              <a:buChar char="•"/>
            </a:pPr>
            <a:endParaRPr lang="de-DE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95AE3C7-52C2-4405-85FE-FFEB9A7C9115}"/>
              </a:ext>
            </a:extLst>
          </p:cNvPr>
          <p:cNvSpPr txBox="1"/>
          <p:nvPr/>
        </p:nvSpPr>
        <p:spPr>
          <a:xfrm>
            <a:off x="522164" y="436837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Beispielhafte Fehlerdiagnosen: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7B7B8CA-8287-4C7A-BAE7-29CA9403BB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4" y="4910271"/>
            <a:ext cx="2452602" cy="2117354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5007711-9E50-4387-9F21-5A589886F1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798" y="4808242"/>
            <a:ext cx="2455301" cy="221938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505BE69-CC51-4851-B8F9-D9AAB87CB7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15" y="4934430"/>
            <a:ext cx="2452602" cy="2092184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BB42F16-F3CE-4C94-BF81-8C77CEBEBC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977" y="4667856"/>
            <a:ext cx="2501712" cy="2358758"/>
          </a:xfrm>
          <a:prstGeom prst="rect">
            <a:avLst/>
          </a:prstGeom>
        </p:spPr>
      </p:pic>
      <p:pic>
        <p:nvPicPr>
          <p:cNvPr id="23" name="Grafik 22" descr="Ein Bild, das Elektronik, Himmel, Person, Mann enthält.&#10;&#10;Mit hoher Zuverlässigkeit generierte Beschreibung">
            <a:extLst>
              <a:ext uri="{FF2B5EF4-FFF2-40B4-BE49-F238E27FC236}">
                <a16:creationId xmlns:a16="http://schemas.microsoft.com/office/drawing/2014/main" id="{67A5F45D-D6FE-4B0D-ABE7-565485D4B4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465" y="1992744"/>
            <a:ext cx="2908936" cy="2375631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27828BA0-91E7-44B0-BC78-E686729E02C5}"/>
              </a:ext>
            </a:extLst>
          </p:cNvPr>
          <p:cNvSpPr txBox="1"/>
          <p:nvPr/>
        </p:nvSpPr>
        <p:spPr>
          <a:xfrm>
            <a:off x="9465313" y="4210046"/>
            <a:ext cx="12280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Quelle: GMC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C205321-4110-8D47-854F-CB5D6AE99E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2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2F5D909-52B3-E2B3-32C9-5109E5429E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nach VDE 0702 und VDE 0122-1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B779C9C-6E8D-F6B4-0EF4-D0348A22C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Prüfung von Ladekabeln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E19B82-CCC6-8C75-AE03-810C7BC5DA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C94032-CD4C-4C25-B0C2-CEC720522D9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114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1AAB17F-D32C-4E80-B5FD-858DA82FC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4011" y="3024506"/>
            <a:ext cx="8633851" cy="37950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man Mode 2 Ladekabel mit ICCB prüft.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Wie man Mode 3 Ladekabel prüft.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Was bei der Prüfung der Ladeinfrastruktur zu beachten ist.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Was man jetzt wissen sollte:</a:t>
            </a:r>
          </a:p>
        </p:txBody>
      </p:sp>
      <p:sp>
        <p:nvSpPr>
          <p:cNvPr id="8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9889C296-15D4-E74A-895E-0A457A8331D7}" type="slidenum">
              <a:rPr lang="de-DE" smtClean="0"/>
              <a:pPr/>
              <a:t>30</a:t>
            </a:fld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4192" y="6909111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de-DE" sz="1000" b="0" i="0" u="none" strike="noStrike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Hinweis: Sämtliche Inhalte dieser Präsentation sind urheberrechtlich geschützt. Die Verwendung der Inhalte, auszugsweise oder in der Gesamtheit, ist ohne Zustimmung des Urhebers bzw. Autors verboten. Verletzungen des Urheberrechts werden rechtlich verfolgt. </a:t>
            </a:r>
            <a:endParaRPr lang="de-DE" sz="1000" b="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46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28814B3-4E89-36E5-3F6B-E60B2EA1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58" y="1764294"/>
            <a:ext cx="5591036" cy="4990434"/>
          </a:xfrm>
        </p:spPr>
        <p:txBody>
          <a:bodyPr/>
          <a:lstStyle/>
          <a:p>
            <a:r>
              <a:rPr lang="de-DE" dirty="0"/>
              <a:t>Ladekabel Mode 2 sind mittels Prüfadapter für Ladekabel mit ICCB zu prüfen.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Ladekabel Mode 3 sind mittels Prüfadapter für Ladekabel zu prüfen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65B3E6-982F-3109-4E12-8FABBEB88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Ladekabel Mode 2 und Mode 3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1F44E59-8811-08E2-3A15-34D7AA6F9F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79" y="2436618"/>
            <a:ext cx="1490801" cy="123238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CA3B96A0-C4D7-6B72-AADF-592BF2258EA1}"/>
              </a:ext>
            </a:extLst>
          </p:cNvPr>
          <p:cNvSpPr txBox="1"/>
          <p:nvPr/>
        </p:nvSpPr>
        <p:spPr>
          <a:xfrm>
            <a:off x="8534800" y="6508507"/>
            <a:ext cx="1755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Quelle: Mennekes, GMC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BACD45-DB33-4206-0078-BBA878BA74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79" y="4875332"/>
            <a:ext cx="1643173" cy="12323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342E00D-8CEE-054F-B7BE-8AFC4C6D68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66" y="2187614"/>
            <a:ext cx="2998382" cy="4157201"/>
          </a:xfrm>
          <a:prstGeom prst="rect">
            <a:avLst/>
          </a:prstGeom>
        </p:spPr>
      </p:pic>
      <p:sp>
        <p:nvSpPr>
          <p:cNvPr id="9" name="Foliennummernplatzhalter 1">
            <a:extLst>
              <a:ext uri="{FF2B5EF4-FFF2-40B4-BE49-F238E27FC236}">
                <a16:creationId xmlns:a16="http://schemas.microsoft.com/office/drawing/2014/main" id="{14793B98-071C-10C0-E8EB-CD888D33EF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14618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403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3083099"/>
              </p:ext>
            </p:extLst>
          </p:nvPr>
        </p:nvGraphicFramePr>
        <p:xfrm>
          <a:off x="522164" y="1890902"/>
          <a:ext cx="9878414" cy="37015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2805">
                  <a:extLst>
                    <a:ext uri="{9D8B030D-6E8A-4147-A177-3AD203B41FA5}">
                      <a16:colId xmlns:a16="http://schemas.microsoft.com/office/drawing/2014/main" val="1231235843"/>
                    </a:ext>
                  </a:extLst>
                </a:gridCol>
                <a:gridCol w="3461927">
                  <a:extLst>
                    <a:ext uri="{9D8B030D-6E8A-4147-A177-3AD203B41FA5}">
                      <a16:colId xmlns:a16="http://schemas.microsoft.com/office/drawing/2014/main" val="711333266"/>
                    </a:ext>
                  </a:extLst>
                </a:gridCol>
                <a:gridCol w="3123682">
                  <a:extLst>
                    <a:ext uri="{9D8B030D-6E8A-4147-A177-3AD203B41FA5}">
                      <a16:colId xmlns:a16="http://schemas.microsoft.com/office/drawing/2014/main" val="189311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Messverfahren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79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Schutzleiterwiderstand</a:t>
                      </a:r>
                    </a:p>
                    <a:p>
                      <a:pPr algn="ctr"/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(sofern technisch möglich!)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Messung der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Niederohmigkeit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 Schutzleiters mit min. 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mA Prüfstrom	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 0,3 Ω (mit Anschlussleitungen bis 5 m Länge)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zzgl. 0,1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 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 weitere 7,5 m</a:t>
                      </a:r>
                    </a:p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bis max. 1,0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7160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Isolationswiderstand</a:t>
                      </a:r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Aktive Leiter gegen Erde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1,0 M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	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(Sekundärseite)</a:t>
                      </a:r>
                    </a:p>
                    <a:p>
                      <a:pPr algn="ctr"/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Herstellerangaben beachten!</a:t>
                      </a:r>
                      <a:endParaRPr lang="de-DE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669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Schutzleiterstrom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Messung mit Stromzange</a:t>
                      </a:r>
                    </a:p>
                    <a:p>
                      <a:pPr algn="ctr"/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(Direkt oder Differenz)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 3,5 mA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492128"/>
                  </a:ext>
                </a:extLst>
              </a:tr>
              <a:tr h="709395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Einhaltung Auslösestrom und Auslösezeit PRCD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Auslöseprüfung PRCD</a:t>
                      </a:r>
                      <a:r>
                        <a:rPr lang="de-DE" sz="18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	</a:t>
                      </a:r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6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∆NA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&lt; 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de-DE" sz="16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∆N</a:t>
                      </a:r>
                    </a:p>
                    <a:p>
                      <a:pPr marL="0" marR="0" lvl="0" indent="0" algn="ctr" defTabSz="497863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0,3 s</a:t>
                      </a:r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66883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Ladekabel Mode 2 mit ICCB</a:t>
            </a:r>
            <a:endParaRPr lang="de-DE" b="0" dirty="0">
              <a:solidFill>
                <a:srgbClr val="31313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74D6405-2A4B-43FA-BA12-6407851FE4B6}"/>
              </a:ext>
            </a:extLst>
          </p:cNvPr>
          <p:cNvSpPr txBox="1"/>
          <p:nvPr/>
        </p:nvSpPr>
        <p:spPr>
          <a:xfrm>
            <a:off x="8945347" y="6911134"/>
            <a:ext cx="1755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Quelle: Mennekes, GMC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9ACCF80-B223-6F4B-B2A4-9681A7DDC4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51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920976"/>
              </p:ext>
            </p:extLst>
          </p:nvPr>
        </p:nvGraphicFramePr>
        <p:xfrm>
          <a:off x="522164" y="1890902"/>
          <a:ext cx="9878415" cy="36686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92805">
                  <a:extLst>
                    <a:ext uri="{9D8B030D-6E8A-4147-A177-3AD203B41FA5}">
                      <a16:colId xmlns:a16="http://schemas.microsoft.com/office/drawing/2014/main" val="1231235843"/>
                    </a:ext>
                  </a:extLst>
                </a:gridCol>
                <a:gridCol w="3481570">
                  <a:extLst>
                    <a:ext uri="{9D8B030D-6E8A-4147-A177-3AD203B41FA5}">
                      <a16:colId xmlns:a16="http://schemas.microsoft.com/office/drawing/2014/main" val="711333266"/>
                    </a:ext>
                  </a:extLst>
                </a:gridCol>
                <a:gridCol w="3104040">
                  <a:extLst>
                    <a:ext uri="{9D8B030D-6E8A-4147-A177-3AD203B41FA5}">
                      <a16:colId xmlns:a16="http://schemas.microsoft.com/office/drawing/2014/main" val="189311699"/>
                    </a:ext>
                  </a:extLst>
                </a:gridCol>
              </a:tblGrid>
              <a:tr h="341534"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Messverfahren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79406"/>
                  </a:ext>
                </a:extLst>
              </a:tr>
              <a:tr h="1158342">
                <a:tc>
                  <a:txBody>
                    <a:bodyPr/>
                    <a:lstStyle/>
                    <a:p>
                      <a:pPr algn="ctr"/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Schutzleiterwiderstand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Messung der </a:t>
                      </a:r>
                      <a:r>
                        <a:rPr lang="de-DE" sz="1600" b="0" i="0" u="none" strike="noStrike" kern="1200" baseline="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Niederohmigkeit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des Schutzleiters mit min. 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 mA Prüfstrom	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 0,3 Ω (mit Anschlussleitungen bis 5 m Länge)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zzgl. 0,1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 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je weitere 7,5 m</a:t>
                      </a:r>
                    </a:p>
                    <a:p>
                      <a:pPr marL="0" marR="0" lvl="0" indent="0" algn="ctr" defTabSz="4978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bis max. 1,0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5716058"/>
                  </a:ext>
                </a:extLst>
              </a:tr>
              <a:tr h="341534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Isolationswiderstand</a:t>
                      </a:r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Aktive Leiter gegen Erde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≥ 1,0 M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</a:t>
                      </a:r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24669931"/>
                  </a:ext>
                </a:extLst>
              </a:tr>
              <a:tr h="540763"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Schutzleiterstrom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Messung mit Stromzange</a:t>
                      </a:r>
                    </a:p>
                    <a:p>
                      <a:pPr algn="ctr"/>
                      <a:r>
                        <a:rPr lang="de-DE" sz="12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(Direkt oder Differenz)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≤ 3,5 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492128"/>
                  </a:ext>
                </a:extLst>
              </a:tr>
              <a:tr h="1109986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Widerstandscodierung für Fahrzeugkupplung und Stecker nach VDE 0122-1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Widerstandsmessung mit Multimeter oder Prüfgerät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 A Ladekabel 1,5 k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</a:t>
                      </a:r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A Ladekabel 680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</a:t>
                      </a: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 A Ladekabel 220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</a:t>
                      </a:r>
                      <a:endParaRPr lang="de-DE" sz="1600" b="0" i="0" u="none" strike="noStrike" kern="1200" baseline="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63 A Ladekabel 100 </a:t>
                      </a:r>
                      <a:r>
                        <a:rPr lang="el-GR" sz="1600" b="0" i="0" u="none" strike="noStrike" kern="1200" baseline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Ω</a:t>
                      </a:r>
                      <a:endParaRPr lang="el-GR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4668831"/>
                  </a:ext>
                </a:extLst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Ladekabel Mode 3</a:t>
            </a:r>
            <a:endParaRPr lang="de-DE" dirty="0">
              <a:solidFill>
                <a:srgbClr val="31313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5861E18-69E0-4AD4-BDF8-4F1C96F0FA37}"/>
              </a:ext>
            </a:extLst>
          </p:cNvPr>
          <p:cNvSpPr txBox="1"/>
          <p:nvPr/>
        </p:nvSpPr>
        <p:spPr>
          <a:xfrm>
            <a:off x="8945347" y="6911134"/>
            <a:ext cx="1755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Quelle: Mennekes, GMC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3D9FA65-0131-BA4A-94A7-9F813DE6C2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74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313"/>
          <p:cNvSpPr>
            <a:spLocks noGrp="1" noChangeArrowheads="1"/>
          </p:cNvSpPr>
          <p:nvPr>
            <p:ph type="title"/>
          </p:nvPr>
        </p:nvSpPr>
        <p:spPr>
          <a:xfrm>
            <a:off x="522164" y="324247"/>
            <a:ext cx="6696744" cy="849534"/>
          </a:xfrm>
        </p:spPr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Messung Schutzleiterwiderstandes</a:t>
            </a:r>
          </a:p>
        </p:txBody>
      </p:sp>
      <p:sp>
        <p:nvSpPr>
          <p:cNvPr id="155653" name="Rectangle 4"/>
          <p:cNvSpPr>
            <a:spLocks noChangeArrowheads="1"/>
          </p:cNvSpPr>
          <p:nvPr/>
        </p:nvSpPr>
        <p:spPr bwMode="auto">
          <a:xfrm>
            <a:off x="6528738" y="2937857"/>
            <a:ext cx="147638" cy="403225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155654" name="Freeform 5"/>
          <p:cNvSpPr>
            <a:spLocks/>
          </p:cNvSpPr>
          <p:nvPr/>
        </p:nvSpPr>
        <p:spPr bwMode="auto">
          <a:xfrm>
            <a:off x="6528738" y="2933095"/>
            <a:ext cx="153988" cy="9525"/>
          </a:xfrm>
          <a:custGeom>
            <a:avLst/>
            <a:gdLst>
              <a:gd name="T0" fmla="*/ 2147483647 w 59"/>
              <a:gd name="T1" fmla="*/ 2147483647 h 3"/>
              <a:gd name="T2" fmla="*/ 2147483647 w 59"/>
              <a:gd name="T3" fmla="*/ 0 h 3"/>
              <a:gd name="T4" fmla="*/ 0 w 59"/>
              <a:gd name="T5" fmla="*/ 0 h 3"/>
              <a:gd name="T6" fmla="*/ 0 w 59"/>
              <a:gd name="T7" fmla="*/ 2147483647 h 3"/>
              <a:gd name="T8" fmla="*/ 2147483647 w 59"/>
              <a:gd name="T9" fmla="*/ 2147483647 h 3"/>
              <a:gd name="T10" fmla="*/ 2147483647 w 59"/>
              <a:gd name="T11" fmla="*/ 2147483647 h 3"/>
              <a:gd name="T12" fmla="*/ 2147483647 w 59"/>
              <a:gd name="T13" fmla="*/ 2147483647 h 3"/>
              <a:gd name="T14" fmla="*/ 2147483647 w 59"/>
              <a:gd name="T15" fmla="*/ 0 h 3"/>
              <a:gd name="T16" fmla="*/ 2147483647 w 59"/>
              <a:gd name="T17" fmla="*/ 0 h 3"/>
              <a:gd name="T18" fmla="*/ 2147483647 w 59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9"/>
              <a:gd name="T31" fmla="*/ 0 h 3"/>
              <a:gd name="T32" fmla="*/ 59 w 59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9" h="3">
                <a:moveTo>
                  <a:pt x="59" y="2"/>
                </a:moveTo>
                <a:lnTo>
                  <a:pt x="58" y="0"/>
                </a:lnTo>
                <a:lnTo>
                  <a:pt x="0" y="0"/>
                </a:lnTo>
                <a:lnTo>
                  <a:pt x="0" y="3"/>
                </a:lnTo>
                <a:lnTo>
                  <a:pt x="58" y="3"/>
                </a:lnTo>
                <a:lnTo>
                  <a:pt x="56" y="2"/>
                </a:lnTo>
                <a:lnTo>
                  <a:pt x="59" y="2"/>
                </a:lnTo>
                <a:lnTo>
                  <a:pt x="59" y="0"/>
                </a:lnTo>
                <a:lnTo>
                  <a:pt x="58" y="0"/>
                </a:lnTo>
                <a:lnTo>
                  <a:pt x="59" y="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55" name="Freeform 6"/>
          <p:cNvSpPr>
            <a:spLocks/>
          </p:cNvSpPr>
          <p:nvPr/>
        </p:nvSpPr>
        <p:spPr bwMode="auto">
          <a:xfrm>
            <a:off x="6671613" y="2937857"/>
            <a:ext cx="11113" cy="406400"/>
          </a:xfrm>
          <a:custGeom>
            <a:avLst/>
            <a:gdLst>
              <a:gd name="T0" fmla="*/ 2147483647 w 3"/>
              <a:gd name="T1" fmla="*/ 2147483647 h 154"/>
              <a:gd name="T2" fmla="*/ 2147483647 w 3"/>
              <a:gd name="T3" fmla="*/ 2147483647 h 154"/>
              <a:gd name="T4" fmla="*/ 2147483647 w 3"/>
              <a:gd name="T5" fmla="*/ 0 h 154"/>
              <a:gd name="T6" fmla="*/ 0 w 3"/>
              <a:gd name="T7" fmla="*/ 0 h 154"/>
              <a:gd name="T8" fmla="*/ 0 w 3"/>
              <a:gd name="T9" fmla="*/ 2147483647 h 154"/>
              <a:gd name="T10" fmla="*/ 2147483647 w 3"/>
              <a:gd name="T11" fmla="*/ 2147483647 h 154"/>
              <a:gd name="T12" fmla="*/ 2147483647 w 3"/>
              <a:gd name="T13" fmla="*/ 2147483647 h 154"/>
              <a:gd name="T14" fmla="*/ 2147483647 w 3"/>
              <a:gd name="T15" fmla="*/ 2147483647 h 154"/>
              <a:gd name="T16" fmla="*/ 2147483647 w 3"/>
              <a:gd name="T17" fmla="*/ 2147483647 h 154"/>
              <a:gd name="T18" fmla="*/ 2147483647 w 3"/>
              <a:gd name="T19" fmla="*/ 2147483647 h 1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"/>
              <a:gd name="T31" fmla="*/ 0 h 154"/>
              <a:gd name="T32" fmla="*/ 3 w 3"/>
              <a:gd name="T33" fmla="*/ 154 h 1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" h="154">
                <a:moveTo>
                  <a:pt x="2" y="154"/>
                </a:moveTo>
                <a:lnTo>
                  <a:pt x="3" y="153"/>
                </a:lnTo>
                <a:lnTo>
                  <a:pt x="3" y="0"/>
                </a:lnTo>
                <a:lnTo>
                  <a:pt x="0" y="0"/>
                </a:lnTo>
                <a:lnTo>
                  <a:pt x="0" y="153"/>
                </a:lnTo>
                <a:lnTo>
                  <a:pt x="2" y="151"/>
                </a:lnTo>
                <a:lnTo>
                  <a:pt x="2" y="154"/>
                </a:lnTo>
                <a:lnTo>
                  <a:pt x="3" y="154"/>
                </a:lnTo>
                <a:lnTo>
                  <a:pt x="3" y="153"/>
                </a:lnTo>
                <a:lnTo>
                  <a:pt x="2" y="15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56" name="Freeform 7"/>
          <p:cNvSpPr>
            <a:spLocks/>
          </p:cNvSpPr>
          <p:nvPr/>
        </p:nvSpPr>
        <p:spPr bwMode="auto">
          <a:xfrm>
            <a:off x="6528738" y="3337907"/>
            <a:ext cx="147638" cy="6350"/>
          </a:xfrm>
          <a:custGeom>
            <a:avLst/>
            <a:gdLst>
              <a:gd name="T0" fmla="*/ 0 w 58"/>
              <a:gd name="T1" fmla="*/ 2147483647 h 3"/>
              <a:gd name="T2" fmla="*/ 0 w 58"/>
              <a:gd name="T3" fmla="*/ 2147483647 h 3"/>
              <a:gd name="T4" fmla="*/ 2147483647 w 58"/>
              <a:gd name="T5" fmla="*/ 2147483647 h 3"/>
              <a:gd name="T6" fmla="*/ 2147483647 w 58"/>
              <a:gd name="T7" fmla="*/ 0 h 3"/>
              <a:gd name="T8" fmla="*/ 0 w 58"/>
              <a:gd name="T9" fmla="*/ 0 h 3"/>
              <a:gd name="T10" fmla="*/ 2147483647 w 58"/>
              <a:gd name="T11" fmla="*/ 2147483647 h 3"/>
              <a:gd name="T12" fmla="*/ 0 w 58"/>
              <a:gd name="T13" fmla="*/ 2147483647 h 3"/>
              <a:gd name="T14" fmla="*/ 0 w 58"/>
              <a:gd name="T15" fmla="*/ 2147483647 h 3"/>
              <a:gd name="T16" fmla="*/ 0 w 58"/>
              <a:gd name="T17" fmla="*/ 2147483647 h 3"/>
              <a:gd name="T18" fmla="*/ 0 w 58"/>
              <a:gd name="T19" fmla="*/ 2147483647 h 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8"/>
              <a:gd name="T31" fmla="*/ 0 h 3"/>
              <a:gd name="T32" fmla="*/ 58 w 58"/>
              <a:gd name="T33" fmla="*/ 3 h 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8" h="3">
                <a:moveTo>
                  <a:pt x="0" y="2"/>
                </a:moveTo>
                <a:lnTo>
                  <a:pt x="0" y="3"/>
                </a:lnTo>
                <a:lnTo>
                  <a:pt x="58" y="3"/>
                </a:lnTo>
                <a:lnTo>
                  <a:pt x="58" y="0"/>
                </a:lnTo>
                <a:lnTo>
                  <a:pt x="0" y="0"/>
                </a:lnTo>
                <a:lnTo>
                  <a:pt x="2" y="2"/>
                </a:lnTo>
                <a:lnTo>
                  <a:pt x="0" y="2"/>
                </a:lnTo>
                <a:lnTo>
                  <a:pt x="0" y="3"/>
                </a:lnTo>
                <a:lnTo>
                  <a:pt x="0" y="2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57" name="Freeform 8"/>
          <p:cNvSpPr>
            <a:spLocks/>
          </p:cNvSpPr>
          <p:nvPr/>
        </p:nvSpPr>
        <p:spPr bwMode="auto">
          <a:xfrm>
            <a:off x="6528738" y="2933095"/>
            <a:ext cx="7938" cy="407987"/>
          </a:xfrm>
          <a:custGeom>
            <a:avLst/>
            <a:gdLst>
              <a:gd name="T0" fmla="*/ 0 w 2"/>
              <a:gd name="T1" fmla="*/ 0 h 155"/>
              <a:gd name="T2" fmla="*/ 0 w 2"/>
              <a:gd name="T3" fmla="*/ 2147483647 h 155"/>
              <a:gd name="T4" fmla="*/ 0 w 2"/>
              <a:gd name="T5" fmla="*/ 2147483647 h 155"/>
              <a:gd name="T6" fmla="*/ 2147483647 w 2"/>
              <a:gd name="T7" fmla="*/ 2147483647 h 155"/>
              <a:gd name="T8" fmla="*/ 2147483647 w 2"/>
              <a:gd name="T9" fmla="*/ 2147483647 h 155"/>
              <a:gd name="T10" fmla="*/ 0 w 2"/>
              <a:gd name="T11" fmla="*/ 2147483647 h 155"/>
              <a:gd name="T12" fmla="*/ 0 w 2"/>
              <a:gd name="T13" fmla="*/ 0 h 155"/>
              <a:gd name="T14" fmla="*/ 0 w 2"/>
              <a:gd name="T15" fmla="*/ 0 h 155"/>
              <a:gd name="T16" fmla="*/ 0 w 2"/>
              <a:gd name="T17" fmla="*/ 2147483647 h 155"/>
              <a:gd name="T18" fmla="*/ 0 w 2"/>
              <a:gd name="T19" fmla="*/ 0 h 15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"/>
              <a:gd name="T31" fmla="*/ 0 h 155"/>
              <a:gd name="T32" fmla="*/ 2 w 2"/>
              <a:gd name="T33" fmla="*/ 155 h 15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" h="155">
                <a:moveTo>
                  <a:pt x="0" y="0"/>
                </a:moveTo>
                <a:lnTo>
                  <a:pt x="0" y="2"/>
                </a:lnTo>
                <a:lnTo>
                  <a:pt x="0" y="155"/>
                </a:lnTo>
                <a:lnTo>
                  <a:pt x="2" y="155"/>
                </a:ln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58" name="Freeform 9"/>
          <p:cNvSpPr>
            <a:spLocks/>
          </p:cNvSpPr>
          <p:nvPr/>
        </p:nvSpPr>
        <p:spPr bwMode="auto">
          <a:xfrm>
            <a:off x="7403451" y="4465032"/>
            <a:ext cx="22225" cy="20638"/>
          </a:xfrm>
          <a:custGeom>
            <a:avLst/>
            <a:gdLst>
              <a:gd name="T0" fmla="*/ 2147483647 w 9"/>
              <a:gd name="T1" fmla="*/ 0 h 8"/>
              <a:gd name="T2" fmla="*/ 2147483647 w 9"/>
              <a:gd name="T3" fmla="*/ 0 h 8"/>
              <a:gd name="T4" fmla="*/ 2147483647 w 9"/>
              <a:gd name="T5" fmla="*/ 2147483647 h 8"/>
              <a:gd name="T6" fmla="*/ 2147483647 w 9"/>
              <a:gd name="T7" fmla="*/ 2147483647 h 8"/>
              <a:gd name="T8" fmla="*/ 2147483647 w 9"/>
              <a:gd name="T9" fmla="*/ 2147483647 h 8"/>
              <a:gd name="T10" fmla="*/ 2147483647 w 9"/>
              <a:gd name="T11" fmla="*/ 2147483647 h 8"/>
              <a:gd name="T12" fmla="*/ 2147483647 w 9"/>
              <a:gd name="T13" fmla="*/ 2147483647 h 8"/>
              <a:gd name="T14" fmla="*/ 2147483647 w 9"/>
              <a:gd name="T15" fmla="*/ 2147483647 h 8"/>
              <a:gd name="T16" fmla="*/ 2147483647 w 9"/>
              <a:gd name="T17" fmla="*/ 2147483647 h 8"/>
              <a:gd name="T18" fmla="*/ 0 w 9"/>
              <a:gd name="T19" fmla="*/ 2147483647 h 8"/>
              <a:gd name="T20" fmla="*/ 0 w 9"/>
              <a:gd name="T21" fmla="*/ 2147483647 h 8"/>
              <a:gd name="T22" fmla="*/ 2147483647 w 9"/>
              <a:gd name="T23" fmla="*/ 2147483647 h 8"/>
              <a:gd name="T24" fmla="*/ 2147483647 w 9"/>
              <a:gd name="T25" fmla="*/ 2147483647 h 8"/>
              <a:gd name="T26" fmla="*/ 2147483647 w 9"/>
              <a:gd name="T27" fmla="*/ 2147483647 h 8"/>
              <a:gd name="T28" fmla="*/ 2147483647 w 9"/>
              <a:gd name="T29" fmla="*/ 2147483647 h 8"/>
              <a:gd name="T30" fmla="*/ 2147483647 w 9"/>
              <a:gd name="T31" fmla="*/ 2147483647 h 8"/>
              <a:gd name="T32" fmla="*/ 2147483647 w 9"/>
              <a:gd name="T33" fmla="*/ 2147483647 h 8"/>
              <a:gd name="T34" fmla="*/ 2147483647 w 9"/>
              <a:gd name="T35" fmla="*/ 0 h 8"/>
              <a:gd name="T36" fmla="*/ 2147483647 w 9"/>
              <a:gd name="T37" fmla="*/ 0 h 8"/>
              <a:gd name="T38" fmla="*/ 2147483647 w 9"/>
              <a:gd name="T39" fmla="*/ 0 h 8"/>
              <a:gd name="T40" fmla="*/ 2147483647 w 9"/>
              <a:gd name="T41" fmla="*/ 0 h 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8"/>
              <a:gd name="T65" fmla="*/ 9 w 9"/>
              <a:gd name="T66" fmla="*/ 8 h 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8">
                <a:moveTo>
                  <a:pt x="9" y="0"/>
                </a:moveTo>
                <a:lnTo>
                  <a:pt x="9" y="0"/>
                </a:lnTo>
                <a:lnTo>
                  <a:pt x="9" y="2"/>
                </a:lnTo>
                <a:lnTo>
                  <a:pt x="9" y="4"/>
                </a:lnTo>
                <a:lnTo>
                  <a:pt x="8" y="5"/>
                </a:lnTo>
                <a:lnTo>
                  <a:pt x="6" y="7"/>
                </a:lnTo>
                <a:lnTo>
                  <a:pt x="5" y="8"/>
                </a:lnTo>
                <a:lnTo>
                  <a:pt x="3" y="8"/>
                </a:lnTo>
                <a:lnTo>
                  <a:pt x="0" y="8"/>
                </a:lnTo>
                <a:lnTo>
                  <a:pt x="0" y="7"/>
                </a:lnTo>
                <a:lnTo>
                  <a:pt x="1" y="7"/>
                </a:lnTo>
                <a:lnTo>
                  <a:pt x="3" y="7"/>
                </a:lnTo>
                <a:lnTo>
                  <a:pt x="5" y="5"/>
                </a:lnTo>
                <a:lnTo>
                  <a:pt x="6" y="5"/>
                </a:lnTo>
                <a:lnTo>
                  <a:pt x="6" y="4"/>
                </a:lnTo>
                <a:lnTo>
                  <a:pt x="8" y="2"/>
                </a:lnTo>
                <a:lnTo>
                  <a:pt x="8" y="0"/>
                </a:lnTo>
                <a:lnTo>
                  <a:pt x="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59" name="Freeform 10"/>
          <p:cNvSpPr>
            <a:spLocks/>
          </p:cNvSpPr>
          <p:nvPr/>
        </p:nvSpPr>
        <p:spPr bwMode="auto">
          <a:xfrm>
            <a:off x="7403451" y="4439632"/>
            <a:ext cx="22225" cy="25400"/>
          </a:xfrm>
          <a:custGeom>
            <a:avLst/>
            <a:gdLst>
              <a:gd name="T0" fmla="*/ 0 w 9"/>
              <a:gd name="T1" fmla="*/ 0 h 9"/>
              <a:gd name="T2" fmla="*/ 0 w 9"/>
              <a:gd name="T3" fmla="*/ 0 h 9"/>
              <a:gd name="T4" fmla="*/ 2147483647 w 9"/>
              <a:gd name="T5" fmla="*/ 0 h 9"/>
              <a:gd name="T6" fmla="*/ 2147483647 w 9"/>
              <a:gd name="T7" fmla="*/ 0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0 w 9"/>
              <a:gd name="T37" fmla="*/ 2147483647 h 9"/>
              <a:gd name="T38" fmla="*/ 0 w 9"/>
              <a:gd name="T39" fmla="*/ 2147483647 h 9"/>
              <a:gd name="T40" fmla="*/ 0 w 9"/>
              <a:gd name="T41" fmla="*/ 0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9"/>
              <a:gd name="T65" fmla="*/ 9 w 9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9">
                <a:moveTo>
                  <a:pt x="0" y="0"/>
                </a:moveTo>
                <a:lnTo>
                  <a:pt x="0" y="0"/>
                </a:lnTo>
                <a:lnTo>
                  <a:pt x="3" y="0"/>
                </a:lnTo>
                <a:lnTo>
                  <a:pt x="5" y="0"/>
                </a:lnTo>
                <a:lnTo>
                  <a:pt x="6" y="2"/>
                </a:lnTo>
                <a:lnTo>
                  <a:pt x="8" y="3"/>
                </a:lnTo>
                <a:lnTo>
                  <a:pt x="9" y="5"/>
                </a:lnTo>
                <a:lnTo>
                  <a:pt x="9" y="6"/>
                </a:lnTo>
                <a:lnTo>
                  <a:pt x="9" y="9"/>
                </a:lnTo>
                <a:lnTo>
                  <a:pt x="8" y="9"/>
                </a:lnTo>
                <a:lnTo>
                  <a:pt x="8" y="8"/>
                </a:lnTo>
                <a:lnTo>
                  <a:pt x="8" y="6"/>
                </a:lnTo>
                <a:lnTo>
                  <a:pt x="6" y="5"/>
                </a:lnTo>
                <a:lnTo>
                  <a:pt x="6" y="3"/>
                </a:lnTo>
                <a:lnTo>
                  <a:pt x="5" y="3"/>
                </a:lnTo>
                <a:lnTo>
                  <a:pt x="3" y="2"/>
                </a:lnTo>
                <a:lnTo>
                  <a:pt x="1" y="2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0" name="Freeform 11"/>
          <p:cNvSpPr>
            <a:spLocks/>
          </p:cNvSpPr>
          <p:nvPr/>
        </p:nvSpPr>
        <p:spPr bwMode="auto">
          <a:xfrm>
            <a:off x="7381226" y="4439632"/>
            <a:ext cx="22225" cy="25400"/>
          </a:xfrm>
          <a:custGeom>
            <a:avLst/>
            <a:gdLst>
              <a:gd name="T0" fmla="*/ 0 w 8"/>
              <a:gd name="T1" fmla="*/ 2147483647 h 9"/>
              <a:gd name="T2" fmla="*/ 0 w 8"/>
              <a:gd name="T3" fmla="*/ 2147483647 h 9"/>
              <a:gd name="T4" fmla="*/ 0 w 8"/>
              <a:gd name="T5" fmla="*/ 2147483647 h 9"/>
              <a:gd name="T6" fmla="*/ 0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0 h 9"/>
              <a:gd name="T16" fmla="*/ 2147483647 w 8"/>
              <a:gd name="T17" fmla="*/ 0 h 9"/>
              <a:gd name="T18" fmla="*/ 2147483647 w 8"/>
              <a:gd name="T19" fmla="*/ 0 h 9"/>
              <a:gd name="T20" fmla="*/ 2147483647 w 8"/>
              <a:gd name="T21" fmla="*/ 2147483647 h 9"/>
              <a:gd name="T22" fmla="*/ 2147483647 w 8"/>
              <a:gd name="T23" fmla="*/ 2147483647 h 9"/>
              <a:gd name="T24" fmla="*/ 2147483647 w 8"/>
              <a:gd name="T25" fmla="*/ 2147483647 h 9"/>
              <a:gd name="T26" fmla="*/ 2147483647 w 8"/>
              <a:gd name="T27" fmla="*/ 2147483647 h 9"/>
              <a:gd name="T28" fmla="*/ 2147483647 w 8"/>
              <a:gd name="T29" fmla="*/ 2147483647 h 9"/>
              <a:gd name="T30" fmla="*/ 2147483647 w 8"/>
              <a:gd name="T31" fmla="*/ 2147483647 h 9"/>
              <a:gd name="T32" fmla="*/ 2147483647 w 8"/>
              <a:gd name="T33" fmla="*/ 2147483647 h 9"/>
              <a:gd name="T34" fmla="*/ 2147483647 w 8"/>
              <a:gd name="T35" fmla="*/ 2147483647 h 9"/>
              <a:gd name="T36" fmla="*/ 2147483647 w 8"/>
              <a:gd name="T37" fmla="*/ 2147483647 h 9"/>
              <a:gd name="T38" fmla="*/ 2147483647 w 8"/>
              <a:gd name="T39" fmla="*/ 2147483647 h 9"/>
              <a:gd name="T40" fmla="*/ 0 w 8"/>
              <a:gd name="T41" fmla="*/ 2147483647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"/>
              <a:gd name="T64" fmla="*/ 0 h 9"/>
              <a:gd name="T65" fmla="*/ 8 w 8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" h="9">
                <a:moveTo>
                  <a:pt x="0" y="9"/>
                </a:moveTo>
                <a:lnTo>
                  <a:pt x="0" y="9"/>
                </a:lnTo>
                <a:lnTo>
                  <a:pt x="0" y="6"/>
                </a:lnTo>
                <a:lnTo>
                  <a:pt x="0" y="5"/>
                </a:lnTo>
                <a:lnTo>
                  <a:pt x="2" y="3"/>
                </a:lnTo>
                <a:lnTo>
                  <a:pt x="2" y="2"/>
                </a:lnTo>
                <a:lnTo>
                  <a:pt x="3" y="2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8" y="2"/>
                </a:lnTo>
                <a:lnTo>
                  <a:pt x="6" y="2"/>
                </a:lnTo>
                <a:lnTo>
                  <a:pt x="5" y="3"/>
                </a:lnTo>
                <a:lnTo>
                  <a:pt x="3" y="3"/>
                </a:lnTo>
                <a:lnTo>
                  <a:pt x="3" y="5"/>
                </a:lnTo>
                <a:lnTo>
                  <a:pt x="2" y="6"/>
                </a:lnTo>
                <a:lnTo>
                  <a:pt x="2" y="8"/>
                </a:lnTo>
                <a:lnTo>
                  <a:pt x="2" y="9"/>
                </a:lnTo>
                <a:lnTo>
                  <a:pt x="0" y="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1" name="Freeform 12"/>
          <p:cNvSpPr>
            <a:spLocks/>
          </p:cNvSpPr>
          <p:nvPr/>
        </p:nvSpPr>
        <p:spPr bwMode="auto">
          <a:xfrm>
            <a:off x="7381226" y="4465032"/>
            <a:ext cx="22225" cy="20638"/>
          </a:xfrm>
          <a:custGeom>
            <a:avLst/>
            <a:gdLst>
              <a:gd name="T0" fmla="*/ 2147483647 w 8"/>
              <a:gd name="T1" fmla="*/ 2147483647 h 8"/>
              <a:gd name="T2" fmla="*/ 2147483647 w 8"/>
              <a:gd name="T3" fmla="*/ 2147483647 h 8"/>
              <a:gd name="T4" fmla="*/ 2147483647 w 8"/>
              <a:gd name="T5" fmla="*/ 2147483647 h 8"/>
              <a:gd name="T6" fmla="*/ 2147483647 w 8"/>
              <a:gd name="T7" fmla="*/ 2147483647 h 8"/>
              <a:gd name="T8" fmla="*/ 2147483647 w 8"/>
              <a:gd name="T9" fmla="*/ 2147483647 h 8"/>
              <a:gd name="T10" fmla="*/ 2147483647 w 8"/>
              <a:gd name="T11" fmla="*/ 2147483647 h 8"/>
              <a:gd name="T12" fmla="*/ 2147483647 w 8"/>
              <a:gd name="T13" fmla="*/ 2147483647 h 8"/>
              <a:gd name="T14" fmla="*/ 0 w 8"/>
              <a:gd name="T15" fmla="*/ 2147483647 h 8"/>
              <a:gd name="T16" fmla="*/ 0 w 8"/>
              <a:gd name="T17" fmla="*/ 2147483647 h 8"/>
              <a:gd name="T18" fmla="*/ 0 w 8"/>
              <a:gd name="T19" fmla="*/ 0 h 8"/>
              <a:gd name="T20" fmla="*/ 2147483647 w 8"/>
              <a:gd name="T21" fmla="*/ 0 h 8"/>
              <a:gd name="T22" fmla="*/ 2147483647 w 8"/>
              <a:gd name="T23" fmla="*/ 0 h 8"/>
              <a:gd name="T24" fmla="*/ 2147483647 w 8"/>
              <a:gd name="T25" fmla="*/ 2147483647 h 8"/>
              <a:gd name="T26" fmla="*/ 2147483647 w 8"/>
              <a:gd name="T27" fmla="*/ 2147483647 h 8"/>
              <a:gd name="T28" fmla="*/ 2147483647 w 8"/>
              <a:gd name="T29" fmla="*/ 2147483647 h 8"/>
              <a:gd name="T30" fmla="*/ 2147483647 w 8"/>
              <a:gd name="T31" fmla="*/ 2147483647 h 8"/>
              <a:gd name="T32" fmla="*/ 2147483647 w 8"/>
              <a:gd name="T33" fmla="*/ 2147483647 h 8"/>
              <a:gd name="T34" fmla="*/ 2147483647 w 8"/>
              <a:gd name="T35" fmla="*/ 2147483647 h 8"/>
              <a:gd name="T36" fmla="*/ 2147483647 w 8"/>
              <a:gd name="T37" fmla="*/ 2147483647 h 8"/>
              <a:gd name="T38" fmla="*/ 2147483647 w 8"/>
              <a:gd name="T39" fmla="*/ 2147483647 h 8"/>
              <a:gd name="T40" fmla="*/ 2147483647 w 8"/>
              <a:gd name="T41" fmla="*/ 2147483647 h 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"/>
              <a:gd name="T64" fmla="*/ 0 h 8"/>
              <a:gd name="T65" fmla="*/ 8 w 8"/>
              <a:gd name="T66" fmla="*/ 8 h 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" h="8">
                <a:moveTo>
                  <a:pt x="8" y="8"/>
                </a:moveTo>
                <a:lnTo>
                  <a:pt x="8" y="8"/>
                </a:lnTo>
                <a:lnTo>
                  <a:pt x="6" y="8"/>
                </a:lnTo>
                <a:lnTo>
                  <a:pt x="5" y="8"/>
                </a:lnTo>
                <a:lnTo>
                  <a:pt x="3" y="7"/>
                </a:lnTo>
                <a:lnTo>
                  <a:pt x="2" y="7"/>
                </a:lnTo>
                <a:lnTo>
                  <a:pt x="2" y="5"/>
                </a:lnTo>
                <a:lnTo>
                  <a:pt x="0" y="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2" y="2"/>
                </a:lnTo>
                <a:lnTo>
                  <a:pt x="3" y="4"/>
                </a:lnTo>
                <a:lnTo>
                  <a:pt x="3" y="5"/>
                </a:lnTo>
                <a:lnTo>
                  <a:pt x="5" y="5"/>
                </a:lnTo>
                <a:lnTo>
                  <a:pt x="6" y="7"/>
                </a:lnTo>
                <a:lnTo>
                  <a:pt x="8" y="7"/>
                </a:lnTo>
                <a:lnTo>
                  <a:pt x="8" y="8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2" name="Freeform 13"/>
          <p:cNvSpPr>
            <a:spLocks/>
          </p:cNvSpPr>
          <p:nvPr/>
        </p:nvSpPr>
        <p:spPr bwMode="auto">
          <a:xfrm>
            <a:off x="7809851" y="2809270"/>
            <a:ext cx="42862" cy="38100"/>
          </a:xfrm>
          <a:custGeom>
            <a:avLst/>
            <a:gdLst>
              <a:gd name="T0" fmla="*/ 2147483647 w 17"/>
              <a:gd name="T1" fmla="*/ 0 h 15"/>
              <a:gd name="T2" fmla="*/ 2147483647 w 17"/>
              <a:gd name="T3" fmla="*/ 0 h 15"/>
              <a:gd name="T4" fmla="*/ 2147483647 w 17"/>
              <a:gd name="T5" fmla="*/ 0 h 15"/>
              <a:gd name="T6" fmla="*/ 2147483647 w 17"/>
              <a:gd name="T7" fmla="*/ 2147483647 h 15"/>
              <a:gd name="T8" fmla="*/ 2147483647 w 17"/>
              <a:gd name="T9" fmla="*/ 2147483647 h 15"/>
              <a:gd name="T10" fmla="*/ 2147483647 w 17"/>
              <a:gd name="T11" fmla="*/ 2147483647 h 15"/>
              <a:gd name="T12" fmla="*/ 2147483647 w 17"/>
              <a:gd name="T13" fmla="*/ 2147483647 h 15"/>
              <a:gd name="T14" fmla="*/ 2147483647 w 17"/>
              <a:gd name="T15" fmla="*/ 2147483647 h 15"/>
              <a:gd name="T16" fmla="*/ 2147483647 w 17"/>
              <a:gd name="T17" fmla="*/ 2147483647 h 15"/>
              <a:gd name="T18" fmla="*/ 2147483647 w 17"/>
              <a:gd name="T19" fmla="*/ 2147483647 h 15"/>
              <a:gd name="T20" fmla="*/ 2147483647 w 17"/>
              <a:gd name="T21" fmla="*/ 2147483647 h 15"/>
              <a:gd name="T22" fmla="*/ 2147483647 w 17"/>
              <a:gd name="T23" fmla="*/ 2147483647 h 15"/>
              <a:gd name="T24" fmla="*/ 2147483647 w 17"/>
              <a:gd name="T25" fmla="*/ 2147483647 h 15"/>
              <a:gd name="T26" fmla="*/ 2147483647 w 17"/>
              <a:gd name="T27" fmla="*/ 2147483647 h 15"/>
              <a:gd name="T28" fmla="*/ 2147483647 w 17"/>
              <a:gd name="T29" fmla="*/ 2147483647 h 15"/>
              <a:gd name="T30" fmla="*/ 2147483647 w 17"/>
              <a:gd name="T31" fmla="*/ 2147483647 h 15"/>
              <a:gd name="T32" fmla="*/ 2147483647 w 17"/>
              <a:gd name="T33" fmla="*/ 2147483647 h 15"/>
              <a:gd name="T34" fmla="*/ 2147483647 w 17"/>
              <a:gd name="T35" fmla="*/ 2147483647 h 15"/>
              <a:gd name="T36" fmla="*/ 2147483647 w 17"/>
              <a:gd name="T37" fmla="*/ 2147483647 h 15"/>
              <a:gd name="T38" fmla="*/ 2147483647 w 17"/>
              <a:gd name="T39" fmla="*/ 2147483647 h 15"/>
              <a:gd name="T40" fmla="*/ 2147483647 w 17"/>
              <a:gd name="T41" fmla="*/ 2147483647 h 15"/>
              <a:gd name="T42" fmla="*/ 2147483647 w 17"/>
              <a:gd name="T43" fmla="*/ 2147483647 h 15"/>
              <a:gd name="T44" fmla="*/ 2147483647 w 17"/>
              <a:gd name="T45" fmla="*/ 2147483647 h 15"/>
              <a:gd name="T46" fmla="*/ 2147483647 w 17"/>
              <a:gd name="T47" fmla="*/ 2147483647 h 15"/>
              <a:gd name="T48" fmla="*/ 0 w 17"/>
              <a:gd name="T49" fmla="*/ 2147483647 h 15"/>
              <a:gd name="T50" fmla="*/ 2147483647 w 17"/>
              <a:gd name="T51" fmla="*/ 2147483647 h 15"/>
              <a:gd name="T52" fmla="*/ 2147483647 w 17"/>
              <a:gd name="T53" fmla="*/ 2147483647 h 15"/>
              <a:gd name="T54" fmla="*/ 2147483647 w 17"/>
              <a:gd name="T55" fmla="*/ 2147483647 h 15"/>
              <a:gd name="T56" fmla="*/ 2147483647 w 17"/>
              <a:gd name="T57" fmla="*/ 2147483647 h 15"/>
              <a:gd name="T58" fmla="*/ 2147483647 w 17"/>
              <a:gd name="T59" fmla="*/ 2147483647 h 15"/>
              <a:gd name="T60" fmla="*/ 2147483647 w 17"/>
              <a:gd name="T61" fmla="*/ 0 h 15"/>
              <a:gd name="T62" fmla="*/ 2147483647 w 17"/>
              <a:gd name="T63" fmla="*/ 0 h 15"/>
              <a:gd name="T64" fmla="*/ 2147483647 w 17"/>
              <a:gd name="T65" fmla="*/ 0 h 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7"/>
              <a:gd name="T100" fmla="*/ 0 h 15"/>
              <a:gd name="T101" fmla="*/ 17 w 17"/>
              <a:gd name="T102" fmla="*/ 15 h 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7" h="15">
                <a:moveTo>
                  <a:pt x="9" y="0"/>
                </a:moveTo>
                <a:lnTo>
                  <a:pt x="10" y="0"/>
                </a:lnTo>
                <a:lnTo>
                  <a:pt x="12" y="0"/>
                </a:lnTo>
                <a:lnTo>
                  <a:pt x="14" y="1"/>
                </a:lnTo>
                <a:lnTo>
                  <a:pt x="14" y="3"/>
                </a:lnTo>
                <a:lnTo>
                  <a:pt x="15" y="3"/>
                </a:lnTo>
                <a:lnTo>
                  <a:pt x="15" y="4"/>
                </a:lnTo>
                <a:lnTo>
                  <a:pt x="17" y="6"/>
                </a:lnTo>
                <a:lnTo>
                  <a:pt x="17" y="7"/>
                </a:lnTo>
                <a:lnTo>
                  <a:pt x="17" y="9"/>
                </a:lnTo>
                <a:lnTo>
                  <a:pt x="15" y="11"/>
                </a:lnTo>
                <a:lnTo>
                  <a:pt x="15" y="12"/>
                </a:lnTo>
                <a:lnTo>
                  <a:pt x="14" y="14"/>
                </a:lnTo>
                <a:lnTo>
                  <a:pt x="12" y="15"/>
                </a:lnTo>
                <a:lnTo>
                  <a:pt x="10" y="15"/>
                </a:lnTo>
                <a:lnTo>
                  <a:pt x="9" y="15"/>
                </a:lnTo>
                <a:lnTo>
                  <a:pt x="7" y="15"/>
                </a:lnTo>
                <a:lnTo>
                  <a:pt x="6" y="15"/>
                </a:lnTo>
                <a:lnTo>
                  <a:pt x="4" y="14"/>
                </a:lnTo>
                <a:lnTo>
                  <a:pt x="3" y="14"/>
                </a:lnTo>
                <a:lnTo>
                  <a:pt x="1" y="12"/>
                </a:lnTo>
                <a:lnTo>
                  <a:pt x="1" y="11"/>
                </a:lnTo>
                <a:lnTo>
                  <a:pt x="1" y="9"/>
                </a:lnTo>
                <a:lnTo>
                  <a:pt x="0" y="7"/>
                </a:lnTo>
                <a:lnTo>
                  <a:pt x="1" y="6"/>
                </a:lnTo>
                <a:lnTo>
                  <a:pt x="1" y="4"/>
                </a:lnTo>
                <a:lnTo>
                  <a:pt x="1" y="3"/>
                </a:lnTo>
                <a:lnTo>
                  <a:pt x="3" y="3"/>
                </a:lnTo>
                <a:lnTo>
                  <a:pt x="4" y="1"/>
                </a:lnTo>
                <a:lnTo>
                  <a:pt x="6" y="0"/>
                </a:lnTo>
                <a:lnTo>
                  <a:pt x="7" y="0"/>
                </a:lnTo>
                <a:lnTo>
                  <a:pt x="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3" name="Freeform 14"/>
          <p:cNvSpPr>
            <a:spLocks/>
          </p:cNvSpPr>
          <p:nvPr/>
        </p:nvSpPr>
        <p:spPr bwMode="auto">
          <a:xfrm>
            <a:off x="7832076" y="2801332"/>
            <a:ext cx="20637" cy="25400"/>
          </a:xfrm>
          <a:custGeom>
            <a:avLst/>
            <a:gdLst>
              <a:gd name="T0" fmla="*/ 2147483647 w 8"/>
              <a:gd name="T1" fmla="*/ 2147483647 h 9"/>
              <a:gd name="T2" fmla="*/ 2147483647 w 8"/>
              <a:gd name="T3" fmla="*/ 2147483647 h 9"/>
              <a:gd name="T4" fmla="*/ 2147483647 w 8"/>
              <a:gd name="T5" fmla="*/ 2147483647 h 9"/>
              <a:gd name="T6" fmla="*/ 2147483647 w 8"/>
              <a:gd name="T7" fmla="*/ 2147483647 h 9"/>
              <a:gd name="T8" fmla="*/ 2147483647 w 8"/>
              <a:gd name="T9" fmla="*/ 2147483647 h 9"/>
              <a:gd name="T10" fmla="*/ 2147483647 w 8"/>
              <a:gd name="T11" fmla="*/ 2147483647 h 9"/>
              <a:gd name="T12" fmla="*/ 2147483647 w 8"/>
              <a:gd name="T13" fmla="*/ 2147483647 h 9"/>
              <a:gd name="T14" fmla="*/ 2147483647 w 8"/>
              <a:gd name="T15" fmla="*/ 2147483647 h 9"/>
              <a:gd name="T16" fmla="*/ 2147483647 w 8"/>
              <a:gd name="T17" fmla="*/ 0 h 9"/>
              <a:gd name="T18" fmla="*/ 0 w 8"/>
              <a:gd name="T19" fmla="*/ 0 h 9"/>
              <a:gd name="T20" fmla="*/ 0 w 8"/>
              <a:gd name="T21" fmla="*/ 2147483647 h 9"/>
              <a:gd name="T22" fmla="*/ 2147483647 w 8"/>
              <a:gd name="T23" fmla="*/ 2147483647 h 9"/>
              <a:gd name="T24" fmla="*/ 2147483647 w 8"/>
              <a:gd name="T25" fmla="*/ 2147483647 h 9"/>
              <a:gd name="T26" fmla="*/ 2147483647 w 8"/>
              <a:gd name="T27" fmla="*/ 2147483647 h 9"/>
              <a:gd name="T28" fmla="*/ 2147483647 w 8"/>
              <a:gd name="T29" fmla="*/ 2147483647 h 9"/>
              <a:gd name="T30" fmla="*/ 2147483647 w 8"/>
              <a:gd name="T31" fmla="*/ 2147483647 h 9"/>
              <a:gd name="T32" fmla="*/ 2147483647 w 8"/>
              <a:gd name="T33" fmla="*/ 2147483647 h 9"/>
              <a:gd name="T34" fmla="*/ 2147483647 w 8"/>
              <a:gd name="T35" fmla="*/ 2147483647 h 9"/>
              <a:gd name="T36" fmla="*/ 2147483647 w 8"/>
              <a:gd name="T37" fmla="*/ 2147483647 h 9"/>
              <a:gd name="T38" fmla="*/ 2147483647 w 8"/>
              <a:gd name="T39" fmla="*/ 2147483647 h 9"/>
              <a:gd name="T40" fmla="*/ 2147483647 w 8"/>
              <a:gd name="T41" fmla="*/ 2147483647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"/>
              <a:gd name="T64" fmla="*/ 0 h 9"/>
              <a:gd name="T65" fmla="*/ 8 w 8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" h="9">
                <a:moveTo>
                  <a:pt x="8" y="9"/>
                </a:moveTo>
                <a:lnTo>
                  <a:pt x="8" y="9"/>
                </a:lnTo>
                <a:lnTo>
                  <a:pt x="8" y="8"/>
                </a:lnTo>
                <a:lnTo>
                  <a:pt x="8" y="6"/>
                </a:lnTo>
                <a:lnTo>
                  <a:pt x="6" y="5"/>
                </a:lnTo>
                <a:lnTo>
                  <a:pt x="6" y="3"/>
                </a:lnTo>
                <a:lnTo>
                  <a:pt x="5" y="2"/>
                </a:lnTo>
                <a:lnTo>
                  <a:pt x="3" y="2"/>
                </a:lnTo>
                <a:lnTo>
                  <a:pt x="1" y="0"/>
                </a:lnTo>
                <a:lnTo>
                  <a:pt x="0" y="0"/>
                </a:lnTo>
                <a:lnTo>
                  <a:pt x="0" y="3"/>
                </a:lnTo>
                <a:lnTo>
                  <a:pt x="1" y="3"/>
                </a:lnTo>
                <a:lnTo>
                  <a:pt x="3" y="3"/>
                </a:lnTo>
                <a:lnTo>
                  <a:pt x="5" y="5"/>
                </a:lnTo>
                <a:lnTo>
                  <a:pt x="5" y="6"/>
                </a:lnTo>
                <a:lnTo>
                  <a:pt x="6" y="6"/>
                </a:lnTo>
                <a:lnTo>
                  <a:pt x="6" y="8"/>
                </a:lnTo>
                <a:lnTo>
                  <a:pt x="6" y="9"/>
                </a:lnTo>
                <a:lnTo>
                  <a:pt x="8" y="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4" name="Freeform 15"/>
          <p:cNvSpPr>
            <a:spLocks/>
          </p:cNvSpPr>
          <p:nvPr/>
        </p:nvSpPr>
        <p:spPr bwMode="auto">
          <a:xfrm>
            <a:off x="7832076" y="2826732"/>
            <a:ext cx="20637" cy="25400"/>
          </a:xfrm>
          <a:custGeom>
            <a:avLst/>
            <a:gdLst>
              <a:gd name="T0" fmla="*/ 0 w 8"/>
              <a:gd name="T1" fmla="*/ 2147483647 h 10"/>
              <a:gd name="T2" fmla="*/ 0 w 8"/>
              <a:gd name="T3" fmla="*/ 2147483647 h 10"/>
              <a:gd name="T4" fmla="*/ 2147483647 w 8"/>
              <a:gd name="T5" fmla="*/ 2147483647 h 10"/>
              <a:gd name="T6" fmla="*/ 2147483647 w 8"/>
              <a:gd name="T7" fmla="*/ 2147483647 h 10"/>
              <a:gd name="T8" fmla="*/ 2147483647 w 8"/>
              <a:gd name="T9" fmla="*/ 2147483647 h 10"/>
              <a:gd name="T10" fmla="*/ 2147483647 w 8"/>
              <a:gd name="T11" fmla="*/ 2147483647 h 10"/>
              <a:gd name="T12" fmla="*/ 2147483647 w 8"/>
              <a:gd name="T13" fmla="*/ 2147483647 h 10"/>
              <a:gd name="T14" fmla="*/ 2147483647 w 8"/>
              <a:gd name="T15" fmla="*/ 2147483647 h 10"/>
              <a:gd name="T16" fmla="*/ 2147483647 w 8"/>
              <a:gd name="T17" fmla="*/ 2147483647 h 10"/>
              <a:gd name="T18" fmla="*/ 2147483647 w 8"/>
              <a:gd name="T19" fmla="*/ 0 h 10"/>
              <a:gd name="T20" fmla="*/ 2147483647 w 8"/>
              <a:gd name="T21" fmla="*/ 0 h 10"/>
              <a:gd name="T22" fmla="*/ 2147483647 w 8"/>
              <a:gd name="T23" fmla="*/ 2147483647 h 10"/>
              <a:gd name="T24" fmla="*/ 2147483647 w 8"/>
              <a:gd name="T25" fmla="*/ 2147483647 h 10"/>
              <a:gd name="T26" fmla="*/ 2147483647 w 8"/>
              <a:gd name="T27" fmla="*/ 2147483647 h 10"/>
              <a:gd name="T28" fmla="*/ 2147483647 w 8"/>
              <a:gd name="T29" fmla="*/ 2147483647 h 10"/>
              <a:gd name="T30" fmla="*/ 2147483647 w 8"/>
              <a:gd name="T31" fmla="*/ 2147483647 h 10"/>
              <a:gd name="T32" fmla="*/ 2147483647 w 8"/>
              <a:gd name="T33" fmla="*/ 2147483647 h 10"/>
              <a:gd name="T34" fmla="*/ 2147483647 w 8"/>
              <a:gd name="T35" fmla="*/ 2147483647 h 10"/>
              <a:gd name="T36" fmla="*/ 0 w 8"/>
              <a:gd name="T37" fmla="*/ 2147483647 h 10"/>
              <a:gd name="T38" fmla="*/ 0 w 8"/>
              <a:gd name="T39" fmla="*/ 2147483647 h 10"/>
              <a:gd name="T40" fmla="*/ 0 w 8"/>
              <a:gd name="T41" fmla="*/ 2147483647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8"/>
              <a:gd name="T64" fmla="*/ 0 h 10"/>
              <a:gd name="T65" fmla="*/ 8 w 8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8" h="10">
                <a:moveTo>
                  <a:pt x="0" y="10"/>
                </a:moveTo>
                <a:lnTo>
                  <a:pt x="0" y="10"/>
                </a:lnTo>
                <a:lnTo>
                  <a:pt x="1" y="10"/>
                </a:lnTo>
                <a:lnTo>
                  <a:pt x="3" y="8"/>
                </a:lnTo>
                <a:lnTo>
                  <a:pt x="5" y="8"/>
                </a:lnTo>
                <a:lnTo>
                  <a:pt x="6" y="7"/>
                </a:lnTo>
                <a:lnTo>
                  <a:pt x="6" y="5"/>
                </a:lnTo>
                <a:lnTo>
                  <a:pt x="8" y="4"/>
                </a:lnTo>
                <a:lnTo>
                  <a:pt x="8" y="2"/>
                </a:lnTo>
                <a:lnTo>
                  <a:pt x="8" y="0"/>
                </a:lnTo>
                <a:lnTo>
                  <a:pt x="6" y="0"/>
                </a:lnTo>
                <a:lnTo>
                  <a:pt x="6" y="2"/>
                </a:lnTo>
                <a:lnTo>
                  <a:pt x="6" y="4"/>
                </a:lnTo>
                <a:lnTo>
                  <a:pt x="5" y="5"/>
                </a:lnTo>
                <a:lnTo>
                  <a:pt x="3" y="7"/>
                </a:lnTo>
                <a:lnTo>
                  <a:pt x="1" y="7"/>
                </a:lnTo>
                <a:lnTo>
                  <a:pt x="1" y="8"/>
                </a:lnTo>
                <a:lnTo>
                  <a:pt x="0" y="8"/>
                </a:lnTo>
                <a:lnTo>
                  <a:pt x="0" y="1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5" name="Freeform 16"/>
          <p:cNvSpPr>
            <a:spLocks/>
          </p:cNvSpPr>
          <p:nvPr/>
        </p:nvSpPr>
        <p:spPr bwMode="auto">
          <a:xfrm>
            <a:off x="7809851" y="2826732"/>
            <a:ext cx="22225" cy="25400"/>
          </a:xfrm>
          <a:custGeom>
            <a:avLst/>
            <a:gdLst>
              <a:gd name="T0" fmla="*/ 0 w 9"/>
              <a:gd name="T1" fmla="*/ 0 h 10"/>
              <a:gd name="T2" fmla="*/ 0 w 9"/>
              <a:gd name="T3" fmla="*/ 0 h 10"/>
              <a:gd name="T4" fmla="*/ 0 w 9"/>
              <a:gd name="T5" fmla="*/ 2147483647 h 10"/>
              <a:gd name="T6" fmla="*/ 0 w 9"/>
              <a:gd name="T7" fmla="*/ 2147483647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2147483647 w 9"/>
              <a:gd name="T15" fmla="*/ 2147483647 h 10"/>
              <a:gd name="T16" fmla="*/ 2147483647 w 9"/>
              <a:gd name="T17" fmla="*/ 2147483647 h 10"/>
              <a:gd name="T18" fmla="*/ 2147483647 w 9"/>
              <a:gd name="T19" fmla="*/ 2147483647 h 10"/>
              <a:gd name="T20" fmla="*/ 2147483647 w 9"/>
              <a:gd name="T21" fmla="*/ 2147483647 h 10"/>
              <a:gd name="T22" fmla="*/ 2147483647 w 9"/>
              <a:gd name="T23" fmla="*/ 2147483647 h 10"/>
              <a:gd name="T24" fmla="*/ 2147483647 w 9"/>
              <a:gd name="T25" fmla="*/ 2147483647 h 10"/>
              <a:gd name="T26" fmla="*/ 2147483647 w 9"/>
              <a:gd name="T27" fmla="*/ 2147483647 h 10"/>
              <a:gd name="T28" fmla="*/ 2147483647 w 9"/>
              <a:gd name="T29" fmla="*/ 2147483647 h 10"/>
              <a:gd name="T30" fmla="*/ 2147483647 w 9"/>
              <a:gd name="T31" fmla="*/ 2147483647 h 10"/>
              <a:gd name="T32" fmla="*/ 2147483647 w 9"/>
              <a:gd name="T33" fmla="*/ 2147483647 h 10"/>
              <a:gd name="T34" fmla="*/ 2147483647 w 9"/>
              <a:gd name="T35" fmla="*/ 2147483647 h 10"/>
              <a:gd name="T36" fmla="*/ 2147483647 w 9"/>
              <a:gd name="T37" fmla="*/ 0 h 10"/>
              <a:gd name="T38" fmla="*/ 2147483647 w 9"/>
              <a:gd name="T39" fmla="*/ 0 h 10"/>
              <a:gd name="T40" fmla="*/ 0 w 9"/>
              <a:gd name="T41" fmla="*/ 0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10"/>
              <a:gd name="T65" fmla="*/ 9 w 9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10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1" y="5"/>
                </a:lnTo>
                <a:lnTo>
                  <a:pt x="3" y="7"/>
                </a:lnTo>
                <a:lnTo>
                  <a:pt x="3" y="8"/>
                </a:lnTo>
                <a:lnTo>
                  <a:pt x="4" y="8"/>
                </a:lnTo>
                <a:lnTo>
                  <a:pt x="6" y="10"/>
                </a:lnTo>
                <a:lnTo>
                  <a:pt x="9" y="10"/>
                </a:lnTo>
                <a:lnTo>
                  <a:pt x="9" y="8"/>
                </a:lnTo>
                <a:lnTo>
                  <a:pt x="7" y="8"/>
                </a:lnTo>
                <a:lnTo>
                  <a:pt x="6" y="7"/>
                </a:lnTo>
                <a:lnTo>
                  <a:pt x="4" y="7"/>
                </a:lnTo>
                <a:lnTo>
                  <a:pt x="3" y="5"/>
                </a:lnTo>
                <a:lnTo>
                  <a:pt x="1" y="4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6" name="Freeform 17"/>
          <p:cNvSpPr>
            <a:spLocks/>
          </p:cNvSpPr>
          <p:nvPr/>
        </p:nvSpPr>
        <p:spPr bwMode="auto">
          <a:xfrm>
            <a:off x="7809851" y="2801332"/>
            <a:ext cx="22225" cy="25400"/>
          </a:xfrm>
          <a:custGeom>
            <a:avLst/>
            <a:gdLst>
              <a:gd name="T0" fmla="*/ 2147483647 w 9"/>
              <a:gd name="T1" fmla="*/ 0 h 9"/>
              <a:gd name="T2" fmla="*/ 2147483647 w 9"/>
              <a:gd name="T3" fmla="*/ 0 h 9"/>
              <a:gd name="T4" fmla="*/ 2147483647 w 9"/>
              <a:gd name="T5" fmla="*/ 0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0 w 9"/>
              <a:gd name="T15" fmla="*/ 2147483647 h 9"/>
              <a:gd name="T16" fmla="*/ 0 w 9"/>
              <a:gd name="T17" fmla="*/ 2147483647 h 9"/>
              <a:gd name="T18" fmla="*/ 0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2147483647 w 9"/>
              <a:gd name="T37" fmla="*/ 2147483647 h 9"/>
              <a:gd name="T38" fmla="*/ 2147483647 w 9"/>
              <a:gd name="T39" fmla="*/ 2147483647 h 9"/>
              <a:gd name="T40" fmla="*/ 2147483647 w 9"/>
              <a:gd name="T41" fmla="*/ 0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9"/>
              <a:gd name="T65" fmla="*/ 9 w 9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9">
                <a:moveTo>
                  <a:pt x="9" y="0"/>
                </a:moveTo>
                <a:lnTo>
                  <a:pt x="9" y="0"/>
                </a:lnTo>
                <a:lnTo>
                  <a:pt x="6" y="0"/>
                </a:lnTo>
                <a:lnTo>
                  <a:pt x="4" y="2"/>
                </a:lnTo>
                <a:lnTo>
                  <a:pt x="3" y="2"/>
                </a:lnTo>
                <a:lnTo>
                  <a:pt x="3" y="3"/>
                </a:lnTo>
                <a:lnTo>
                  <a:pt x="1" y="5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1" y="9"/>
                </a:lnTo>
                <a:lnTo>
                  <a:pt x="1" y="8"/>
                </a:lnTo>
                <a:lnTo>
                  <a:pt x="1" y="6"/>
                </a:lnTo>
                <a:lnTo>
                  <a:pt x="3" y="6"/>
                </a:lnTo>
                <a:lnTo>
                  <a:pt x="3" y="5"/>
                </a:lnTo>
                <a:lnTo>
                  <a:pt x="4" y="3"/>
                </a:lnTo>
                <a:lnTo>
                  <a:pt x="6" y="3"/>
                </a:lnTo>
                <a:lnTo>
                  <a:pt x="7" y="3"/>
                </a:lnTo>
                <a:lnTo>
                  <a:pt x="9" y="3"/>
                </a:lnTo>
                <a:lnTo>
                  <a:pt x="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7" name="Freeform 18"/>
          <p:cNvSpPr>
            <a:spLocks/>
          </p:cNvSpPr>
          <p:nvPr/>
        </p:nvSpPr>
        <p:spPr bwMode="auto">
          <a:xfrm>
            <a:off x="7209776" y="5119082"/>
            <a:ext cx="39687" cy="38100"/>
          </a:xfrm>
          <a:custGeom>
            <a:avLst/>
            <a:gdLst>
              <a:gd name="T0" fmla="*/ 2147483647 w 16"/>
              <a:gd name="T1" fmla="*/ 2147483647 h 15"/>
              <a:gd name="T2" fmla="*/ 2147483647 w 16"/>
              <a:gd name="T3" fmla="*/ 2147483647 h 15"/>
              <a:gd name="T4" fmla="*/ 2147483647 w 16"/>
              <a:gd name="T5" fmla="*/ 2147483647 h 15"/>
              <a:gd name="T6" fmla="*/ 2147483647 w 16"/>
              <a:gd name="T7" fmla="*/ 2147483647 h 15"/>
              <a:gd name="T8" fmla="*/ 2147483647 w 16"/>
              <a:gd name="T9" fmla="*/ 2147483647 h 15"/>
              <a:gd name="T10" fmla="*/ 2147483647 w 16"/>
              <a:gd name="T11" fmla="*/ 2147483647 h 15"/>
              <a:gd name="T12" fmla="*/ 2147483647 w 16"/>
              <a:gd name="T13" fmla="*/ 2147483647 h 15"/>
              <a:gd name="T14" fmla="*/ 2147483647 w 16"/>
              <a:gd name="T15" fmla="*/ 2147483647 h 15"/>
              <a:gd name="T16" fmla="*/ 2147483647 w 16"/>
              <a:gd name="T17" fmla="*/ 2147483647 h 15"/>
              <a:gd name="T18" fmla="*/ 2147483647 w 16"/>
              <a:gd name="T19" fmla="*/ 2147483647 h 15"/>
              <a:gd name="T20" fmla="*/ 2147483647 w 16"/>
              <a:gd name="T21" fmla="*/ 2147483647 h 15"/>
              <a:gd name="T22" fmla="*/ 2147483647 w 16"/>
              <a:gd name="T23" fmla="*/ 2147483647 h 15"/>
              <a:gd name="T24" fmla="*/ 2147483647 w 16"/>
              <a:gd name="T25" fmla="*/ 2147483647 h 15"/>
              <a:gd name="T26" fmla="*/ 2147483647 w 16"/>
              <a:gd name="T27" fmla="*/ 0 h 15"/>
              <a:gd name="T28" fmla="*/ 2147483647 w 16"/>
              <a:gd name="T29" fmla="*/ 0 h 15"/>
              <a:gd name="T30" fmla="*/ 2147483647 w 16"/>
              <a:gd name="T31" fmla="*/ 0 h 15"/>
              <a:gd name="T32" fmla="*/ 2147483647 w 16"/>
              <a:gd name="T33" fmla="*/ 0 h 15"/>
              <a:gd name="T34" fmla="*/ 2147483647 w 16"/>
              <a:gd name="T35" fmla="*/ 0 h 15"/>
              <a:gd name="T36" fmla="*/ 2147483647 w 16"/>
              <a:gd name="T37" fmla="*/ 0 h 15"/>
              <a:gd name="T38" fmla="*/ 2147483647 w 16"/>
              <a:gd name="T39" fmla="*/ 0 h 15"/>
              <a:gd name="T40" fmla="*/ 2147483647 w 16"/>
              <a:gd name="T41" fmla="*/ 2147483647 h 15"/>
              <a:gd name="T42" fmla="*/ 2147483647 w 16"/>
              <a:gd name="T43" fmla="*/ 2147483647 h 15"/>
              <a:gd name="T44" fmla="*/ 0 w 16"/>
              <a:gd name="T45" fmla="*/ 2147483647 h 15"/>
              <a:gd name="T46" fmla="*/ 0 w 16"/>
              <a:gd name="T47" fmla="*/ 2147483647 h 15"/>
              <a:gd name="T48" fmla="*/ 0 w 16"/>
              <a:gd name="T49" fmla="*/ 2147483647 h 15"/>
              <a:gd name="T50" fmla="*/ 0 w 16"/>
              <a:gd name="T51" fmla="*/ 2147483647 h 15"/>
              <a:gd name="T52" fmla="*/ 0 w 16"/>
              <a:gd name="T53" fmla="*/ 2147483647 h 15"/>
              <a:gd name="T54" fmla="*/ 2147483647 w 16"/>
              <a:gd name="T55" fmla="*/ 2147483647 h 15"/>
              <a:gd name="T56" fmla="*/ 2147483647 w 16"/>
              <a:gd name="T57" fmla="*/ 2147483647 h 15"/>
              <a:gd name="T58" fmla="*/ 2147483647 w 16"/>
              <a:gd name="T59" fmla="*/ 2147483647 h 15"/>
              <a:gd name="T60" fmla="*/ 2147483647 w 16"/>
              <a:gd name="T61" fmla="*/ 2147483647 h 15"/>
              <a:gd name="T62" fmla="*/ 2147483647 w 16"/>
              <a:gd name="T63" fmla="*/ 2147483647 h 15"/>
              <a:gd name="T64" fmla="*/ 2147483647 w 16"/>
              <a:gd name="T65" fmla="*/ 2147483647 h 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"/>
              <a:gd name="T100" fmla="*/ 0 h 15"/>
              <a:gd name="T101" fmla="*/ 16 w 16"/>
              <a:gd name="T102" fmla="*/ 15 h 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" h="15">
                <a:moveTo>
                  <a:pt x="8" y="15"/>
                </a:moveTo>
                <a:lnTo>
                  <a:pt x="9" y="15"/>
                </a:lnTo>
                <a:lnTo>
                  <a:pt x="11" y="14"/>
                </a:lnTo>
                <a:lnTo>
                  <a:pt x="12" y="14"/>
                </a:lnTo>
                <a:lnTo>
                  <a:pt x="14" y="12"/>
                </a:lnTo>
                <a:lnTo>
                  <a:pt x="16" y="11"/>
                </a:lnTo>
                <a:lnTo>
                  <a:pt x="16" y="9"/>
                </a:lnTo>
                <a:lnTo>
                  <a:pt x="16" y="8"/>
                </a:lnTo>
                <a:lnTo>
                  <a:pt x="16" y="6"/>
                </a:lnTo>
                <a:lnTo>
                  <a:pt x="16" y="4"/>
                </a:lnTo>
                <a:lnTo>
                  <a:pt x="14" y="3"/>
                </a:lnTo>
                <a:lnTo>
                  <a:pt x="14" y="1"/>
                </a:lnTo>
                <a:lnTo>
                  <a:pt x="12" y="0"/>
                </a:lnTo>
                <a:lnTo>
                  <a:pt x="11" y="0"/>
                </a:lnTo>
                <a:lnTo>
                  <a:pt x="9" y="0"/>
                </a:lnTo>
                <a:lnTo>
                  <a:pt x="8" y="0"/>
                </a:lnTo>
                <a:lnTo>
                  <a:pt x="6" y="0"/>
                </a:lnTo>
                <a:lnTo>
                  <a:pt x="5" y="0"/>
                </a:lnTo>
                <a:lnTo>
                  <a:pt x="3" y="0"/>
                </a:lnTo>
                <a:lnTo>
                  <a:pt x="1" y="1"/>
                </a:lnTo>
                <a:lnTo>
                  <a:pt x="1" y="3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0" y="9"/>
                </a:lnTo>
                <a:lnTo>
                  <a:pt x="0" y="11"/>
                </a:lnTo>
                <a:lnTo>
                  <a:pt x="1" y="12"/>
                </a:lnTo>
                <a:lnTo>
                  <a:pt x="3" y="14"/>
                </a:lnTo>
                <a:lnTo>
                  <a:pt x="5" y="14"/>
                </a:lnTo>
                <a:lnTo>
                  <a:pt x="6" y="15"/>
                </a:lnTo>
                <a:lnTo>
                  <a:pt x="8" y="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8" name="Freeform 19"/>
          <p:cNvSpPr>
            <a:spLocks/>
          </p:cNvSpPr>
          <p:nvPr/>
        </p:nvSpPr>
        <p:spPr bwMode="auto">
          <a:xfrm>
            <a:off x="6593826" y="2817207"/>
            <a:ext cx="33337" cy="915988"/>
          </a:xfrm>
          <a:custGeom>
            <a:avLst/>
            <a:gdLst>
              <a:gd name="T0" fmla="*/ 2147483647 w 13"/>
              <a:gd name="T1" fmla="*/ 0 h 348"/>
              <a:gd name="T2" fmla="*/ 0 w 13"/>
              <a:gd name="T3" fmla="*/ 2147483647 h 348"/>
              <a:gd name="T4" fmla="*/ 2147483647 w 13"/>
              <a:gd name="T5" fmla="*/ 2147483647 h 348"/>
              <a:gd name="T6" fmla="*/ 2147483647 w 13"/>
              <a:gd name="T7" fmla="*/ 2147483647 h 348"/>
              <a:gd name="T8" fmla="*/ 2147483647 w 13"/>
              <a:gd name="T9" fmla="*/ 2147483647 h 348"/>
              <a:gd name="T10" fmla="*/ 2147483647 w 13"/>
              <a:gd name="T11" fmla="*/ 2147483647 h 348"/>
              <a:gd name="T12" fmla="*/ 2147483647 w 13"/>
              <a:gd name="T13" fmla="*/ 0 h 348"/>
              <a:gd name="T14" fmla="*/ 0 w 13"/>
              <a:gd name="T15" fmla="*/ 0 h 348"/>
              <a:gd name="T16" fmla="*/ 0 w 13"/>
              <a:gd name="T17" fmla="*/ 2147483647 h 348"/>
              <a:gd name="T18" fmla="*/ 2147483647 w 13"/>
              <a:gd name="T19" fmla="*/ 0 h 34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"/>
              <a:gd name="T31" fmla="*/ 0 h 348"/>
              <a:gd name="T32" fmla="*/ 13 w 13"/>
              <a:gd name="T33" fmla="*/ 348 h 34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" h="348">
                <a:moveTo>
                  <a:pt x="5" y="0"/>
                </a:moveTo>
                <a:lnTo>
                  <a:pt x="0" y="5"/>
                </a:lnTo>
                <a:lnTo>
                  <a:pt x="3" y="348"/>
                </a:lnTo>
                <a:lnTo>
                  <a:pt x="13" y="348"/>
                </a:lnTo>
                <a:lnTo>
                  <a:pt x="9" y="5"/>
                </a:lnTo>
                <a:lnTo>
                  <a:pt x="5" y="11"/>
                </a:lnTo>
                <a:lnTo>
                  <a:pt x="5" y="0"/>
                </a:lnTo>
                <a:lnTo>
                  <a:pt x="0" y="0"/>
                </a:lnTo>
                <a:lnTo>
                  <a:pt x="0" y="5"/>
                </a:lnTo>
                <a:lnTo>
                  <a:pt x="5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69" name="Freeform 20"/>
          <p:cNvSpPr>
            <a:spLocks/>
          </p:cNvSpPr>
          <p:nvPr/>
        </p:nvSpPr>
        <p:spPr bwMode="auto">
          <a:xfrm>
            <a:off x="6604938" y="2817207"/>
            <a:ext cx="427038" cy="30163"/>
          </a:xfrm>
          <a:custGeom>
            <a:avLst/>
            <a:gdLst>
              <a:gd name="T0" fmla="*/ 2147483647 w 165"/>
              <a:gd name="T1" fmla="*/ 2147483647 h 11"/>
              <a:gd name="T2" fmla="*/ 2147483647 w 165"/>
              <a:gd name="T3" fmla="*/ 0 h 11"/>
              <a:gd name="T4" fmla="*/ 0 w 165"/>
              <a:gd name="T5" fmla="*/ 0 h 11"/>
              <a:gd name="T6" fmla="*/ 0 w 165"/>
              <a:gd name="T7" fmla="*/ 2147483647 h 11"/>
              <a:gd name="T8" fmla="*/ 2147483647 w 165"/>
              <a:gd name="T9" fmla="*/ 2147483647 h 11"/>
              <a:gd name="T10" fmla="*/ 2147483647 w 165"/>
              <a:gd name="T11" fmla="*/ 2147483647 h 11"/>
              <a:gd name="T12" fmla="*/ 2147483647 w 165"/>
              <a:gd name="T13" fmla="*/ 2147483647 h 11"/>
              <a:gd name="T14" fmla="*/ 2147483647 w 165"/>
              <a:gd name="T15" fmla="*/ 0 h 11"/>
              <a:gd name="T16" fmla="*/ 2147483647 w 165"/>
              <a:gd name="T17" fmla="*/ 0 h 11"/>
              <a:gd name="T18" fmla="*/ 2147483647 w 165"/>
              <a:gd name="T19" fmla="*/ 2147483647 h 1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5"/>
              <a:gd name="T31" fmla="*/ 0 h 11"/>
              <a:gd name="T32" fmla="*/ 165 w 165"/>
              <a:gd name="T33" fmla="*/ 11 h 1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5" h="11">
                <a:moveTo>
                  <a:pt x="165" y="5"/>
                </a:moveTo>
                <a:lnTo>
                  <a:pt x="161" y="0"/>
                </a:lnTo>
                <a:lnTo>
                  <a:pt x="0" y="0"/>
                </a:lnTo>
                <a:lnTo>
                  <a:pt x="0" y="11"/>
                </a:lnTo>
                <a:lnTo>
                  <a:pt x="161" y="11"/>
                </a:lnTo>
                <a:lnTo>
                  <a:pt x="156" y="5"/>
                </a:lnTo>
                <a:lnTo>
                  <a:pt x="165" y="5"/>
                </a:lnTo>
                <a:lnTo>
                  <a:pt x="165" y="0"/>
                </a:lnTo>
                <a:lnTo>
                  <a:pt x="161" y="0"/>
                </a:lnTo>
                <a:lnTo>
                  <a:pt x="165" y="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0" name="Freeform 21"/>
          <p:cNvSpPr>
            <a:spLocks/>
          </p:cNvSpPr>
          <p:nvPr/>
        </p:nvSpPr>
        <p:spPr bwMode="auto">
          <a:xfrm>
            <a:off x="7009751" y="2831495"/>
            <a:ext cx="22225" cy="935037"/>
          </a:xfrm>
          <a:custGeom>
            <a:avLst/>
            <a:gdLst>
              <a:gd name="T0" fmla="*/ 2147483647 w 9"/>
              <a:gd name="T1" fmla="*/ 2147483647 h 356"/>
              <a:gd name="T2" fmla="*/ 2147483647 w 9"/>
              <a:gd name="T3" fmla="*/ 2147483647 h 356"/>
              <a:gd name="T4" fmla="*/ 2147483647 w 9"/>
              <a:gd name="T5" fmla="*/ 0 h 356"/>
              <a:gd name="T6" fmla="*/ 0 w 9"/>
              <a:gd name="T7" fmla="*/ 0 h 356"/>
              <a:gd name="T8" fmla="*/ 0 w 9"/>
              <a:gd name="T9" fmla="*/ 2147483647 h 356"/>
              <a:gd name="T10" fmla="*/ 2147483647 w 9"/>
              <a:gd name="T11" fmla="*/ 2147483647 h 3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356"/>
              <a:gd name="T20" fmla="*/ 9 w 9"/>
              <a:gd name="T21" fmla="*/ 356 h 3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356">
                <a:moveTo>
                  <a:pt x="5" y="356"/>
                </a:moveTo>
                <a:lnTo>
                  <a:pt x="9" y="356"/>
                </a:lnTo>
                <a:lnTo>
                  <a:pt x="9" y="0"/>
                </a:lnTo>
                <a:lnTo>
                  <a:pt x="0" y="0"/>
                </a:lnTo>
                <a:lnTo>
                  <a:pt x="0" y="356"/>
                </a:lnTo>
                <a:lnTo>
                  <a:pt x="5" y="35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1" name="Freeform 22"/>
          <p:cNvSpPr>
            <a:spLocks/>
          </p:cNvSpPr>
          <p:nvPr/>
        </p:nvSpPr>
        <p:spPr bwMode="auto">
          <a:xfrm>
            <a:off x="6581126" y="4482495"/>
            <a:ext cx="23812" cy="673100"/>
          </a:xfrm>
          <a:custGeom>
            <a:avLst/>
            <a:gdLst>
              <a:gd name="T0" fmla="*/ 2147483647 w 10"/>
              <a:gd name="T1" fmla="*/ 2147483647 h 256"/>
              <a:gd name="T2" fmla="*/ 0 w 10"/>
              <a:gd name="T3" fmla="*/ 2147483647 h 256"/>
              <a:gd name="T4" fmla="*/ 0 w 10"/>
              <a:gd name="T5" fmla="*/ 0 h 256"/>
              <a:gd name="T6" fmla="*/ 2147483647 w 10"/>
              <a:gd name="T7" fmla="*/ 0 h 256"/>
              <a:gd name="T8" fmla="*/ 2147483647 w 10"/>
              <a:gd name="T9" fmla="*/ 2147483647 h 256"/>
              <a:gd name="T10" fmla="*/ 2147483647 w 10"/>
              <a:gd name="T11" fmla="*/ 2147483647 h 256"/>
              <a:gd name="T12" fmla="*/ 2147483647 w 10"/>
              <a:gd name="T13" fmla="*/ 2147483647 h 256"/>
              <a:gd name="T14" fmla="*/ 0 w 10"/>
              <a:gd name="T15" fmla="*/ 2147483647 h 256"/>
              <a:gd name="T16" fmla="*/ 0 w 10"/>
              <a:gd name="T17" fmla="*/ 2147483647 h 256"/>
              <a:gd name="T18" fmla="*/ 2147483647 w 10"/>
              <a:gd name="T19" fmla="*/ 2147483647 h 2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256"/>
              <a:gd name="T32" fmla="*/ 10 w 10"/>
              <a:gd name="T33" fmla="*/ 256 h 2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256">
                <a:moveTo>
                  <a:pt x="5" y="256"/>
                </a:moveTo>
                <a:lnTo>
                  <a:pt x="0" y="251"/>
                </a:lnTo>
                <a:lnTo>
                  <a:pt x="0" y="0"/>
                </a:lnTo>
                <a:lnTo>
                  <a:pt x="10" y="0"/>
                </a:lnTo>
                <a:lnTo>
                  <a:pt x="10" y="251"/>
                </a:lnTo>
                <a:lnTo>
                  <a:pt x="5" y="245"/>
                </a:lnTo>
                <a:lnTo>
                  <a:pt x="5" y="256"/>
                </a:lnTo>
                <a:lnTo>
                  <a:pt x="0" y="256"/>
                </a:lnTo>
                <a:lnTo>
                  <a:pt x="0" y="251"/>
                </a:lnTo>
                <a:lnTo>
                  <a:pt x="5" y="25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2" name="Freeform 23"/>
          <p:cNvSpPr>
            <a:spLocks/>
          </p:cNvSpPr>
          <p:nvPr/>
        </p:nvSpPr>
        <p:spPr bwMode="auto">
          <a:xfrm>
            <a:off x="6593826" y="5127020"/>
            <a:ext cx="193675" cy="28575"/>
          </a:xfrm>
          <a:custGeom>
            <a:avLst/>
            <a:gdLst>
              <a:gd name="T0" fmla="*/ 2147483647 w 75"/>
              <a:gd name="T1" fmla="*/ 2147483647 h 11"/>
              <a:gd name="T2" fmla="*/ 2147483647 w 75"/>
              <a:gd name="T3" fmla="*/ 2147483647 h 11"/>
              <a:gd name="T4" fmla="*/ 0 w 75"/>
              <a:gd name="T5" fmla="*/ 2147483647 h 11"/>
              <a:gd name="T6" fmla="*/ 0 w 75"/>
              <a:gd name="T7" fmla="*/ 0 h 11"/>
              <a:gd name="T8" fmla="*/ 2147483647 w 75"/>
              <a:gd name="T9" fmla="*/ 0 h 11"/>
              <a:gd name="T10" fmla="*/ 2147483647 w 75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5"/>
              <a:gd name="T19" fmla="*/ 0 h 11"/>
              <a:gd name="T20" fmla="*/ 75 w 75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5" h="11">
                <a:moveTo>
                  <a:pt x="75" y="6"/>
                </a:moveTo>
                <a:lnTo>
                  <a:pt x="75" y="11"/>
                </a:lnTo>
                <a:lnTo>
                  <a:pt x="0" y="11"/>
                </a:lnTo>
                <a:lnTo>
                  <a:pt x="0" y="0"/>
                </a:lnTo>
                <a:lnTo>
                  <a:pt x="75" y="0"/>
                </a:lnTo>
                <a:lnTo>
                  <a:pt x="75" y="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3" name="Freeform 24"/>
          <p:cNvSpPr>
            <a:spLocks/>
          </p:cNvSpPr>
          <p:nvPr/>
        </p:nvSpPr>
        <p:spPr bwMode="auto">
          <a:xfrm>
            <a:off x="7405038" y="2817207"/>
            <a:ext cx="31750" cy="920750"/>
          </a:xfrm>
          <a:custGeom>
            <a:avLst/>
            <a:gdLst>
              <a:gd name="T0" fmla="*/ 2147483647 w 11"/>
              <a:gd name="T1" fmla="*/ 0 h 350"/>
              <a:gd name="T2" fmla="*/ 0 w 11"/>
              <a:gd name="T3" fmla="*/ 2147483647 h 350"/>
              <a:gd name="T4" fmla="*/ 0 w 11"/>
              <a:gd name="T5" fmla="*/ 2147483647 h 350"/>
              <a:gd name="T6" fmla="*/ 2147483647 w 11"/>
              <a:gd name="T7" fmla="*/ 2147483647 h 350"/>
              <a:gd name="T8" fmla="*/ 2147483647 w 11"/>
              <a:gd name="T9" fmla="*/ 2147483647 h 350"/>
              <a:gd name="T10" fmla="*/ 2147483647 w 11"/>
              <a:gd name="T11" fmla="*/ 2147483647 h 350"/>
              <a:gd name="T12" fmla="*/ 2147483647 w 11"/>
              <a:gd name="T13" fmla="*/ 0 h 350"/>
              <a:gd name="T14" fmla="*/ 0 w 11"/>
              <a:gd name="T15" fmla="*/ 0 h 350"/>
              <a:gd name="T16" fmla="*/ 0 w 11"/>
              <a:gd name="T17" fmla="*/ 2147483647 h 350"/>
              <a:gd name="T18" fmla="*/ 2147483647 w 11"/>
              <a:gd name="T19" fmla="*/ 0 h 3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"/>
              <a:gd name="T31" fmla="*/ 0 h 350"/>
              <a:gd name="T32" fmla="*/ 11 w 11"/>
              <a:gd name="T33" fmla="*/ 350 h 3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" h="350">
                <a:moveTo>
                  <a:pt x="7" y="0"/>
                </a:moveTo>
                <a:lnTo>
                  <a:pt x="0" y="5"/>
                </a:lnTo>
                <a:lnTo>
                  <a:pt x="0" y="350"/>
                </a:lnTo>
                <a:lnTo>
                  <a:pt x="11" y="350"/>
                </a:lnTo>
                <a:lnTo>
                  <a:pt x="11" y="5"/>
                </a:lnTo>
                <a:lnTo>
                  <a:pt x="7" y="11"/>
                </a:lnTo>
                <a:lnTo>
                  <a:pt x="7" y="0"/>
                </a:lnTo>
                <a:lnTo>
                  <a:pt x="0" y="0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4" name="Freeform 25"/>
          <p:cNvSpPr>
            <a:spLocks/>
          </p:cNvSpPr>
          <p:nvPr/>
        </p:nvSpPr>
        <p:spPr bwMode="auto">
          <a:xfrm>
            <a:off x="7424088" y="2817207"/>
            <a:ext cx="401638" cy="30163"/>
          </a:xfrm>
          <a:custGeom>
            <a:avLst/>
            <a:gdLst>
              <a:gd name="T0" fmla="*/ 2147483647 w 157"/>
              <a:gd name="T1" fmla="*/ 2147483647 h 11"/>
              <a:gd name="T2" fmla="*/ 2147483647 w 157"/>
              <a:gd name="T3" fmla="*/ 0 h 11"/>
              <a:gd name="T4" fmla="*/ 0 w 157"/>
              <a:gd name="T5" fmla="*/ 0 h 11"/>
              <a:gd name="T6" fmla="*/ 0 w 157"/>
              <a:gd name="T7" fmla="*/ 2147483647 h 11"/>
              <a:gd name="T8" fmla="*/ 2147483647 w 157"/>
              <a:gd name="T9" fmla="*/ 2147483647 h 11"/>
              <a:gd name="T10" fmla="*/ 2147483647 w 157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7"/>
              <a:gd name="T19" fmla="*/ 0 h 11"/>
              <a:gd name="T20" fmla="*/ 157 w 157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7" h="11">
                <a:moveTo>
                  <a:pt x="157" y="5"/>
                </a:moveTo>
                <a:lnTo>
                  <a:pt x="157" y="0"/>
                </a:lnTo>
                <a:lnTo>
                  <a:pt x="0" y="0"/>
                </a:lnTo>
                <a:lnTo>
                  <a:pt x="0" y="11"/>
                </a:lnTo>
                <a:lnTo>
                  <a:pt x="157" y="11"/>
                </a:lnTo>
                <a:lnTo>
                  <a:pt x="157" y="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5" name="Freeform 26"/>
          <p:cNvSpPr>
            <a:spLocks/>
          </p:cNvSpPr>
          <p:nvPr/>
        </p:nvSpPr>
        <p:spPr bwMode="auto">
          <a:xfrm>
            <a:off x="7390751" y="4482495"/>
            <a:ext cx="22225" cy="673100"/>
          </a:xfrm>
          <a:custGeom>
            <a:avLst/>
            <a:gdLst>
              <a:gd name="T0" fmla="*/ 2147483647 w 10"/>
              <a:gd name="T1" fmla="*/ 2147483647 h 256"/>
              <a:gd name="T2" fmla="*/ 0 w 10"/>
              <a:gd name="T3" fmla="*/ 2147483647 h 256"/>
              <a:gd name="T4" fmla="*/ 0 w 10"/>
              <a:gd name="T5" fmla="*/ 0 h 256"/>
              <a:gd name="T6" fmla="*/ 2147483647 w 10"/>
              <a:gd name="T7" fmla="*/ 0 h 256"/>
              <a:gd name="T8" fmla="*/ 2147483647 w 10"/>
              <a:gd name="T9" fmla="*/ 2147483647 h 256"/>
              <a:gd name="T10" fmla="*/ 2147483647 w 10"/>
              <a:gd name="T11" fmla="*/ 2147483647 h 256"/>
              <a:gd name="T12" fmla="*/ 2147483647 w 10"/>
              <a:gd name="T13" fmla="*/ 2147483647 h 256"/>
              <a:gd name="T14" fmla="*/ 2147483647 w 10"/>
              <a:gd name="T15" fmla="*/ 2147483647 h 256"/>
              <a:gd name="T16" fmla="*/ 2147483647 w 10"/>
              <a:gd name="T17" fmla="*/ 2147483647 h 256"/>
              <a:gd name="T18" fmla="*/ 2147483647 w 10"/>
              <a:gd name="T19" fmla="*/ 2147483647 h 25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"/>
              <a:gd name="T31" fmla="*/ 0 h 256"/>
              <a:gd name="T32" fmla="*/ 10 w 10"/>
              <a:gd name="T33" fmla="*/ 256 h 25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" h="256">
                <a:moveTo>
                  <a:pt x="5" y="245"/>
                </a:moveTo>
                <a:lnTo>
                  <a:pt x="0" y="251"/>
                </a:lnTo>
                <a:lnTo>
                  <a:pt x="0" y="0"/>
                </a:lnTo>
                <a:lnTo>
                  <a:pt x="10" y="0"/>
                </a:lnTo>
                <a:lnTo>
                  <a:pt x="10" y="251"/>
                </a:lnTo>
                <a:lnTo>
                  <a:pt x="5" y="256"/>
                </a:lnTo>
                <a:lnTo>
                  <a:pt x="10" y="251"/>
                </a:lnTo>
                <a:lnTo>
                  <a:pt x="10" y="256"/>
                </a:lnTo>
                <a:lnTo>
                  <a:pt x="5" y="256"/>
                </a:lnTo>
                <a:lnTo>
                  <a:pt x="5" y="24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6" name="Freeform 27"/>
          <p:cNvSpPr>
            <a:spLocks/>
          </p:cNvSpPr>
          <p:nvPr/>
        </p:nvSpPr>
        <p:spPr bwMode="auto">
          <a:xfrm>
            <a:off x="7243113" y="5127020"/>
            <a:ext cx="160338" cy="28575"/>
          </a:xfrm>
          <a:custGeom>
            <a:avLst/>
            <a:gdLst>
              <a:gd name="T0" fmla="*/ 0 w 61"/>
              <a:gd name="T1" fmla="*/ 2147483647 h 11"/>
              <a:gd name="T2" fmla="*/ 0 w 61"/>
              <a:gd name="T3" fmla="*/ 0 h 11"/>
              <a:gd name="T4" fmla="*/ 2147483647 w 61"/>
              <a:gd name="T5" fmla="*/ 0 h 11"/>
              <a:gd name="T6" fmla="*/ 2147483647 w 61"/>
              <a:gd name="T7" fmla="*/ 2147483647 h 11"/>
              <a:gd name="T8" fmla="*/ 0 w 61"/>
              <a:gd name="T9" fmla="*/ 2147483647 h 11"/>
              <a:gd name="T10" fmla="*/ 0 w 61"/>
              <a:gd name="T11" fmla="*/ 2147483647 h 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1"/>
              <a:gd name="T19" fmla="*/ 0 h 11"/>
              <a:gd name="T20" fmla="*/ 61 w 61"/>
              <a:gd name="T21" fmla="*/ 11 h 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1" h="11">
                <a:moveTo>
                  <a:pt x="0" y="6"/>
                </a:moveTo>
                <a:lnTo>
                  <a:pt x="0" y="0"/>
                </a:lnTo>
                <a:lnTo>
                  <a:pt x="61" y="0"/>
                </a:lnTo>
                <a:lnTo>
                  <a:pt x="61" y="11"/>
                </a:lnTo>
                <a:lnTo>
                  <a:pt x="0" y="11"/>
                </a:lnTo>
                <a:lnTo>
                  <a:pt x="0" y="6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7" name="Freeform 28"/>
          <p:cNvSpPr>
            <a:spLocks/>
          </p:cNvSpPr>
          <p:nvPr/>
        </p:nvSpPr>
        <p:spPr bwMode="auto">
          <a:xfrm>
            <a:off x="7230413" y="4622195"/>
            <a:ext cx="360363" cy="373062"/>
          </a:xfrm>
          <a:custGeom>
            <a:avLst/>
            <a:gdLst>
              <a:gd name="T0" fmla="*/ 2147483647 w 140"/>
              <a:gd name="T1" fmla="*/ 0 h 142"/>
              <a:gd name="T2" fmla="*/ 2147483647 w 140"/>
              <a:gd name="T3" fmla="*/ 2147483647 h 142"/>
              <a:gd name="T4" fmla="*/ 2147483647 w 140"/>
              <a:gd name="T5" fmla="*/ 2147483647 h 142"/>
              <a:gd name="T6" fmla="*/ 2147483647 w 140"/>
              <a:gd name="T7" fmla="*/ 2147483647 h 142"/>
              <a:gd name="T8" fmla="*/ 2147483647 w 140"/>
              <a:gd name="T9" fmla="*/ 2147483647 h 142"/>
              <a:gd name="T10" fmla="*/ 2147483647 w 140"/>
              <a:gd name="T11" fmla="*/ 2147483647 h 142"/>
              <a:gd name="T12" fmla="*/ 2147483647 w 140"/>
              <a:gd name="T13" fmla="*/ 2147483647 h 142"/>
              <a:gd name="T14" fmla="*/ 2147483647 w 140"/>
              <a:gd name="T15" fmla="*/ 2147483647 h 142"/>
              <a:gd name="T16" fmla="*/ 2147483647 w 140"/>
              <a:gd name="T17" fmla="*/ 2147483647 h 142"/>
              <a:gd name="T18" fmla="*/ 2147483647 w 140"/>
              <a:gd name="T19" fmla="*/ 2147483647 h 142"/>
              <a:gd name="T20" fmla="*/ 2147483647 w 140"/>
              <a:gd name="T21" fmla="*/ 2147483647 h 142"/>
              <a:gd name="T22" fmla="*/ 2147483647 w 140"/>
              <a:gd name="T23" fmla="*/ 2147483647 h 142"/>
              <a:gd name="T24" fmla="*/ 2147483647 w 140"/>
              <a:gd name="T25" fmla="*/ 2147483647 h 142"/>
              <a:gd name="T26" fmla="*/ 2147483647 w 140"/>
              <a:gd name="T27" fmla="*/ 2147483647 h 142"/>
              <a:gd name="T28" fmla="*/ 2147483647 w 140"/>
              <a:gd name="T29" fmla="*/ 2147483647 h 142"/>
              <a:gd name="T30" fmla="*/ 2147483647 w 140"/>
              <a:gd name="T31" fmla="*/ 2147483647 h 142"/>
              <a:gd name="T32" fmla="*/ 2147483647 w 140"/>
              <a:gd name="T33" fmla="*/ 2147483647 h 142"/>
              <a:gd name="T34" fmla="*/ 2147483647 w 140"/>
              <a:gd name="T35" fmla="*/ 2147483647 h 142"/>
              <a:gd name="T36" fmla="*/ 2147483647 w 140"/>
              <a:gd name="T37" fmla="*/ 2147483647 h 142"/>
              <a:gd name="T38" fmla="*/ 2147483647 w 140"/>
              <a:gd name="T39" fmla="*/ 2147483647 h 142"/>
              <a:gd name="T40" fmla="*/ 2147483647 w 140"/>
              <a:gd name="T41" fmla="*/ 2147483647 h 142"/>
              <a:gd name="T42" fmla="*/ 2147483647 w 140"/>
              <a:gd name="T43" fmla="*/ 2147483647 h 142"/>
              <a:gd name="T44" fmla="*/ 2147483647 w 140"/>
              <a:gd name="T45" fmla="*/ 2147483647 h 142"/>
              <a:gd name="T46" fmla="*/ 0 w 140"/>
              <a:gd name="T47" fmla="*/ 2147483647 h 142"/>
              <a:gd name="T48" fmla="*/ 0 w 140"/>
              <a:gd name="T49" fmla="*/ 2147483647 h 142"/>
              <a:gd name="T50" fmla="*/ 0 w 140"/>
              <a:gd name="T51" fmla="*/ 2147483647 h 142"/>
              <a:gd name="T52" fmla="*/ 2147483647 w 140"/>
              <a:gd name="T53" fmla="*/ 2147483647 h 142"/>
              <a:gd name="T54" fmla="*/ 2147483647 w 140"/>
              <a:gd name="T55" fmla="*/ 2147483647 h 142"/>
              <a:gd name="T56" fmla="*/ 2147483647 w 140"/>
              <a:gd name="T57" fmla="*/ 2147483647 h 142"/>
              <a:gd name="T58" fmla="*/ 2147483647 w 140"/>
              <a:gd name="T59" fmla="*/ 2147483647 h 142"/>
              <a:gd name="T60" fmla="*/ 2147483647 w 140"/>
              <a:gd name="T61" fmla="*/ 2147483647 h 142"/>
              <a:gd name="T62" fmla="*/ 2147483647 w 140"/>
              <a:gd name="T63" fmla="*/ 2147483647 h 142"/>
              <a:gd name="T64" fmla="*/ 2147483647 w 140"/>
              <a:gd name="T65" fmla="*/ 0 h 14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40"/>
              <a:gd name="T100" fmla="*/ 0 h 142"/>
              <a:gd name="T101" fmla="*/ 140 w 140"/>
              <a:gd name="T102" fmla="*/ 142 h 142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40" h="142">
                <a:moveTo>
                  <a:pt x="70" y="0"/>
                </a:moveTo>
                <a:lnTo>
                  <a:pt x="84" y="1"/>
                </a:lnTo>
                <a:lnTo>
                  <a:pt x="97" y="6"/>
                </a:lnTo>
                <a:lnTo>
                  <a:pt x="109" y="12"/>
                </a:lnTo>
                <a:lnTo>
                  <a:pt x="120" y="22"/>
                </a:lnTo>
                <a:lnTo>
                  <a:pt x="128" y="31"/>
                </a:lnTo>
                <a:lnTo>
                  <a:pt x="134" y="43"/>
                </a:lnTo>
                <a:lnTo>
                  <a:pt x="139" y="56"/>
                </a:lnTo>
                <a:lnTo>
                  <a:pt x="140" y="70"/>
                </a:lnTo>
                <a:lnTo>
                  <a:pt x="139" y="86"/>
                </a:lnTo>
                <a:lnTo>
                  <a:pt x="134" y="98"/>
                </a:lnTo>
                <a:lnTo>
                  <a:pt x="128" y="111"/>
                </a:lnTo>
                <a:lnTo>
                  <a:pt x="120" y="120"/>
                </a:lnTo>
                <a:lnTo>
                  <a:pt x="109" y="129"/>
                </a:lnTo>
                <a:lnTo>
                  <a:pt x="97" y="136"/>
                </a:lnTo>
                <a:lnTo>
                  <a:pt x="84" y="140"/>
                </a:lnTo>
                <a:lnTo>
                  <a:pt x="70" y="142"/>
                </a:lnTo>
                <a:lnTo>
                  <a:pt x="56" y="140"/>
                </a:lnTo>
                <a:lnTo>
                  <a:pt x="42" y="136"/>
                </a:lnTo>
                <a:lnTo>
                  <a:pt x="29" y="129"/>
                </a:lnTo>
                <a:lnTo>
                  <a:pt x="20" y="120"/>
                </a:lnTo>
                <a:lnTo>
                  <a:pt x="11" y="111"/>
                </a:lnTo>
                <a:lnTo>
                  <a:pt x="4" y="98"/>
                </a:lnTo>
                <a:lnTo>
                  <a:pt x="0" y="86"/>
                </a:lnTo>
                <a:lnTo>
                  <a:pt x="0" y="70"/>
                </a:lnTo>
                <a:lnTo>
                  <a:pt x="0" y="56"/>
                </a:lnTo>
                <a:lnTo>
                  <a:pt x="4" y="43"/>
                </a:lnTo>
                <a:lnTo>
                  <a:pt x="11" y="31"/>
                </a:lnTo>
                <a:lnTo>
                  <a:pt x="20" y="22"/>
                </a:lnTo>
                <a:lnTo>
                  <a:pt x="29" y="12"/>
                </a:lnTo>
                <a:lnTo>
                  <a:pt x="42" y="6"/>
                </a:lnTo>
                <a:lnTo>
                  <a:pt x="56" y="1"/>
                </a:lnTo>
                <a:lnTo>
                  <a:pt x="7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8" name="Freeform 29"/>
          <p:cNvSpPr>
            <a:spLocks/>
          </p:cNvSpPr>
          <p:nvPr/>
        </p:nvSpPr>
        <p:spPr bwMode="auto">
          <a:xfrm>
            <a:off x="7412976" y="4614257"/>
            <a:ext cx="187325" cy="192088"/>
          </a:xfrm>
          <a:custGeom>
            <a:avLst/>
            <a:gdLst>
              <a:gd name="T0" fmla="*/ 2147483647 w 73"/>
              <a:gd name="T1" fmla="*/ 2147483647 h 73"/>
              <a:gd name="T2" fmla="*/ 2147483647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0 w 73"/>
              <a:gd name="T19" fmla="*/ 0 h 73"/>
              <a:gd name="T20" fmla="*/ 0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2147483647 h 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"/>
              <a:gd name="T64" fmla="*/ 0 h 73"/>
              <a:gd name="T65" fmla="*/ 73 w 73"/>
              <a:gd name="T66" fmla="*/ 73 h 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" h="73">
                <a:moveTo>
                  <a:pt x="73" y="73"/>
                </a:moveTo>
                <a:lnTo>
                  <a:pt x="73" y="73"/>
                </a:lnTo>
                <a:lnTo>
                  <a:pt x="72" y="59"/>
                </a:lnTo>
                <a:lnTo>
                  <a:pt x="67" y="45"/>
                </a:lnTo>
                <a:lnTo>
                  <a:pt x="61" y="32"/>
                </a:lnTo>
                <a:lnTo>
                  <a:pt x="51" y="22"/>
                </a:lnTo>
                <a:lnTo>
                  <a:pt x="41" y="12"/>
                </a:lnTo>
                <a:lnTo>
                  <a:pt x="28" y="6"/>
                </a:lnTo>
                <a:lnTo>
                  <a:pt x="14" y="1"/>
                </a:lnTo>
                <a:lnTo>
                  <a:pt x="0" y="0"/>
                </a:lnTo>
                <a:lnTo>
                  <a:pt x="0" y="6"/>
                </a:lnTo>
                <a:lnTo>
                  <a:pt x="12" y="7"/>
                </a:lnTo>
                <a:lnTo>
                  <a:pt x="25" y="12"/>
                </a:lnTo>
                <a:lnTo>
                  <a:pt x="37" y="18"/>
                </a:lnTo>
                <a:lnTo>
                  <a:pt x="47" y="26"/>
                </a:lnTo>
                <a:lnTo>
                  <a:pt x="55" y="36"/>
                </a:lnTo>
                <a:lnTo>
                  <a:pt x="61" y="48"/>
                </a:lnTo>
                <a:lnTo>
                  <a:pt x="66" y="61"/>
                </a:lnTo>
                <a:lnTo>
                  <a:pt x="67" y="73"/>
                </a:lnTo>
                <a:lnTo>
                  <a:pt x="73" y="7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79" name="Freeform 30"/>
          <p:cNvSpPr>
            <a:spLocks/>
          </p:cNvSpPr>
          <p:nvPr/>
        </p:nvSpPr>
        <p:spPr bwMode="auto">
          <a:xfrm>
            <a:off x="7412976" y="4806345"/>
            <a:ext cx="187325" cy="192087"/>
          </a:xfrm>
          <a:custGeom>
            <a:avLst/>
            <a:gdLst>
              <a:gd name="T0" fmla="*/ 0 w 73"/>
              <a:gd name="T1" fmla="*/ 2147483647 h 73"/>
              <a:gd name="T2" fmla="*/ 0 w 73"/>
              <a:gd name="T3" fmla="*/ 2147483647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0 h 73"/>
              <a:gd name="T20" fmla="*/ 2147483647 w 73"/>
              <a:gd name="T21" fmla="*/ 0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0 w 73"/>
              <a:gd name="T37" fmla="*/ 2147483647 h 73"/>
              <a:gd name="T38" fmla="*/ 0 w 73"/>
              <a:gd name="T39" fmla="*/ 2147483647 h 73"/>
              <a:gd name="T40" fmla="*/ 0 w 73"/>
              <a:gd name="T41" fmla="*/ 2147483647 h 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"/>
              <a:gd name="T64" fmla="*/ 0 h 73"/>
              <a:gd name="T65" fmla="*/ 73 w 73"/>
              <a:gd name="T66" fmla="*/ 73 h 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" h="73">
                <a:moveTo>
                  <a:pt x="0" y="73"/>
                </a:moveTo>
                <a:lnTo>
                  <a:pt x="0" y="73"/>
                </a:lnTo>
                <a:lnTo>
                  <a:pt x="14" y="73"/>
                </a:lnTo>
                <a:lnTo>
                  <a:pt x="28" y="69"/>
                </a:lnTo>
                <a:lnTo>
                  <a:pt x="41" y="61"/>
                </a:lnTo>
                <a:lnTo>
                  <a:pt x="51" y="53"/>
                </a:lnTo>
                <a:lnTo>
                  <a:pt x="61" y="42"/>
                </a:lnTo>
                <a:lnTo>
                  <a:pt x="67" y="30"/>
                </a:lnTo>
                <a:lnTo>
                  <a:pt x="72" y="16"/>
                </a:lnTo>
                <a:lnTo>
                  <a:pt x="73" y="0"/>
                </a:lnTo>
                <a:lnTo>
                  <a:pt x="67" y="0"/>
                </a:lnTo>
                <a:lnTo>
                  <a:pt x="66" y="14"/>
                </a:lnTo>
                <a:lnTo>
                  <a:pt x="61" y="27"/>
                </a:lnTo>
                <a:lnTo>
                  <a:pt x="55" y="39"/>
                </a:lnTo>
                <a:lnTo>
                  <a:pt x="47" y="48"/>
                </a:lnTo>
                <a:lnTo>
                  <a:pt x="37" y="56"/>
                </a:lnTo>
                <a:lnTo>
                  <a:pt x="25" y="62"/>
                </a:lnTo>
                <a:lnTo>
                  <a:pt x="12" y="67"/>
                </a:lnTo>
                <a:lnTo>
                  <a:pt x="0" y="69"/>
                </a:lnTo>
                <a:lnTo>
                  <a:pt x="0" y="73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80" name="Freeform 31"/>
          <p:cNvSpPr>
            <a:spLocks/>
          </p:cNvSpPr>
          <p:nvPr/>
        </p:nvSpPr>
        <p:spPr bwMode="auto">
          <a:xfrm>
            <a:off x="7219301" y="4806345"/>
            <a:ext cx="193675" cy="192087"/>
          </a:xfrm>
          <a:custGeom>
            <a:avLst/>
            <a:gdLst>
              <a:gd name="T0" fmla="*/ 0 w 73"/>
              <a:gd name="T1" fmla="*/ 0 h 73"/>
              <a:gd name="T2" fmla="*/ 0 w 73"/>
              <a:gd name="T3" fmla="*/ 0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2147483647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0 h 73"/>
              <a:gd name="T38" fmla="*/ 2147483647 w 73"/>
              <a:gd name="T39" fmla="*/ 0 h 73"/>
              <a:gd name="T40" fmla="*/ 0 w 73"/>
              <a:gd name="T41" fmla="*/ 0 h 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"/>
              <a:gd name="T64" fmla="*/ 0 h 73"/>
              <a:gd name="T65" fmla="*/ 73 w 73"/>
              <a:gd name="T66" fmla="*/ 73 h 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" h="73">
                <a:moveTo>
                  <a:pt x="0" y="0"/>
                </a:moveTo>
                <a:lnTo>
                  <a:pt x="0" y="0"/>
                </a:lnTo>
                <a:lnTo>
                  <a:pt x="1" y="16"/>
                </a:lnTo>
                <a:lnTo>
                  <a:pt x="4" y="30"/>
                </a:lnTo>
                <a:lnTo>
                  <a:pt x="12" y="42"/>
                </a:lnTo>
                <a:lnTo>
                  <a:pt x="20" y="53"/>
                </a:lnTo>
                <a:lnTo>
                  <a:pt x="31" y="61"/>
                </a:lnTo>
                <a:lnTo>
                  <a:pt x="43" y="69"/>
                </a:lnTo>
                <a:lnTo>
                  <a:pt x="57" y="73"/>
                </a:lnTo>
                <a:lnTo>
                  <a:pt x="73" y="73"/>
                </a:lnTo>
                <a:lnTo>
                  <a:pt x="73" y="69"/>
                </a:lnTo>
                <a:lnTo>
                  <a:pt x="59" y="67"/>
                </a:lnTo>
                <a:lnTo>
                  <a:pt x="46" y="62"/>
                </a:lnTo>
                <a:lnTo>
                  <a:pt x="36" y="56"/>
                </a:lnTo>
                <a:lnTo>
                  <a:pt x="25" y="48"/>
                </a:lnTo>
                <a:lnTo>
                  <a:pt x="17" y="39"/>
                </a:lnTo>
                <a:lnTo>
                  <a:pt x="11" y="27"/>
                </a:lnTo>
                <a:lnTo>
                  <a:pt x="6" y="14"/>
                </a:lnTo>
                <a:lnTo>
                  <a:pt x="4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81" name="Freeform 32"/>
          <p:cNvSpPr>
            <a:spLocks/>
          </p:cNvSpPr>
          <p:nvPr/>
        </p:nvSpPr>
        <p:spPr bwMode="auto">
          <a:xfrm>
            <a:off x="7219301" y="4614257"/>
            <a:ext cx="193675" cy="192088"/>
          </a:xfrm>
          <a:custGeom>
            <a:avLst/>
            <a:gdLst>
              <a:gd name="T0" fmla="*/ 2147483647 w 73"/>
              <a:gd name="T1" fmla="*/ 0 h 73"/>
              <a:gd name="T2" fmla="*/ 2147483647 w 73"/>
              <a:gd name="T3" fmla="*/ 0 h 73"/>
              <a:gd name="T4" fmla="*/ 2147483647 w 73"/>
              <a:gd name="T5" fmla="*/ 2147483647 h 73"/>
              <a:gd name="T6" fmla="*/ 2147483647 w 73"/>
              <a:gd name="T7" fmla="*/ 2147483647 h 73"/>
              <a:gd name="T8" fmla="*/ 2147483647 w 73"/>
              <a:gd name="T9" fmla="*/ 2147483647 h 73"/>
              <a:gd name="T10" fmla="*/ 2147483647 w 73"/>
              <a:gd name="T11" fmla="*/ 2147483647 h 73"/>
              <a:gd name="T12" fmla="*/ 2147483647 w 73"/>
              <a:gd name="T13" fmla="*/ 2147483647 h 73"/>
              <a:gd name="T14" fmla="*/ 2147483647 w 73"/>
              <a:gd name="T15" fmla="*/ 2147483647 h 73"/>
              <a:gd name="T16" fmla="*/ 2147483647 w 73"/>
              <a:gd name="T17" fmla="*/ 2147483647 h 73"/>
              <a:gd name="T18" fmla="*/ 0 w 73"/>
              <a:gd name="T19" fmla="*/ 2147483647 h 73"/>
              <a:gd name="T20" fmla="*/ 2147483647 w 73"/>
              <a:gd name="T21" fmla="*/ 2147483647 h 73"/>
              <a:gd name="T22" fmla="*/ 2147483647 w 73"/>
              <a:gd name="T23" fmla="*/ 2147483647 h 73"/>
              <a:gd name="T24" fmla="*/ 2147483647 w 73"/>
              <a:gd name="T25" fmla="*/ 2147483647 h 73"/>
              <a:gd name="T26" fmla="*/ 2147483647 w 73"/>
              <a:gd name="T27" fmla="*/ 2147483647 h 73"/>
              <a:gd name="T28" fmla="*/ 2147483647 w 73"/>
              <a:gd name="T29" fmla="*/ 2147483647 h 73"/>
              <a:gd name="T30" fmla="*/ 2147483647 w 73"/>
              <a:gd name="T31" fmla="*/ 2147483647 h 73"/>
              <a:gd name="T32" fmla="*/ 2147483647 w 73"/>
              <a:gd name="T33" fmla="*/ 2147483647 h 73"/>
              <a:gd name="T34" fmla="*/ 2147483647 w 73"/>
              <a:gd name="T35" fmla="*/ 2147483647 h 73"/>
              <a:gd name="T36" fmla="*/ 2147483647 w 73"/>
              <a:gd name="T37" fmla="*/ 2147483647 h 73"/>
              <a:gd name="T38" fmla="*/ 2147483647 w 73"/>
              <a:gd name="T39" fmla="*/ 2147483647 h 73"/>
              <a:gd name="T40" fmla="*/ 2147483647 w 73"/>
              <a:gd name="T41" fmla="*/ 0 h 7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3"/>
              <a:gd name="T64" fmla="*/ 0 h 73"/>
              <a:gd name="T65" fmla="*/ 73 w 73"/>
              <a:gd name="T66" fmla="*/ 73 h 73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3" h="73">
                <a:moveTo>
                  <a:pt x="73" y="0"/>
                </a:moveTo>
                <a:lnTo>
                  <a:pt x="73" y="0"/>
                </a:lnTo>
                <a:lnTo>
                  <a:pt x="57" y="1"/>
                </a:lnTo>
                <a:lnTo>
                  <a:pt x="43" y="6"/>
                </a:lnTo>
                <a:lnTo>
                  <a:pt x="31" y="12"/>
                </a:lnTo>
                <a:lnTo>
                  <a:pt x="20" y="22"/>
                </a:lnTo>
                <a:lnTo>
                  <a:pt x="12" y="32"/>
                </a:lnTo>
                <a:lnTo>
                  <a:pt x="4" y="45"/>
                </a:lnTo>
                <a:lnTo>
                  <a:pt x="1" y="59"/>
                </a:lnTo>
                <a:lnTo>
                  <a:pt x="0" y="73"/>
                </a:lnTo>
                <a:lnTo>
                  <a:pt x="4" y="73"/>
                </a:lnTo>
                <a:lnTo>
                  <a:pt x="6" y="61"/>
                </a:lnTo>
                <a:lnTo>
                  <a:pt x="11" y="48"/>
                </a:lnTo>
                <a:lnTo>
                  <a:pt x="17" y="36"/>
                </a:lnTo>
                <a:lnTo>
                  <a:pt x="25" y="26"/>
                </a:lnTo>
                <a:lnTo>
                  <a:pt x="36" y="18"/>
                </a:lnTo>
                <a:lnTo>
                  <a:pt x="46" y="12"/>
                </a:lnTo>
                <a:lnTo>
                  <a:pt x="59" y="7"/>
                </a:lnTo>
                <a:lnTo>
                  <a:pt x="73" y="6"/>
                </a:lnTo>
                <a:lnTo>
                  <a:pt x="73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82" name="Rectangle 33"/>
          <p:cNvSpPr>
            <a:spLocks noChangeArrowheads="1"/>
          </p:cNvSpPr>
          <p:nvPr/>
        </p:nvSpPr>
        <p:spPr bwMode="auto">
          <a:xfrm>
            <a:off x="7319313" y="4661882"/>
            <a:ext cx="15875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defTabSz="1041400" eaLnBrk="0" hangingPunct="0">
              <a:lnSpc>
                <a:spcPct val="100000"/>
              </a:lnSpc>
            </a:pPr>
            <a:r>
              <a:rPr lang="de-DE" sz="1600" b="0" dirty="0">
                <a:solidFill>
                  <a:srgbClr val="000000"/>
                </a:solidFill>
                <a:latin typeface="Symbol" pitchFamily="18" charset="2"/>
              </a:rPr>
              <a:t>W</a:t>
            </a:r>
            <a:endParaRPr lang="de-DE" sz="2700" b="0" dirty="0"/>
          </a:p>
        </p:txBody>
      </p:sp>
      <p:sp>
        <p:nvSpPr>
          <p:cNvPr id="155683" name="Rectangle 34"/>
          <p:cNvSpPr>
            <a:spLocks noChangeArrowheads="1"/>
          </p:cNvSpPr>
          <p:nvPr/>
        </p:nvSpPr>
        <p:spPr bwMode="auto">
          <a:xfrm>
            <a:off x="4770438" y="6754813"/>
            <a:ext cx="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>
              <a:lnSpc>
                <a:spcPct val="100000"/>
              </a:lnSpc>
            </a:pPr>
            <a:endParaRPr lang="de-DE" sz="2700" b="0" dirty="0"/>
          </a:p>
        </p:txBody>
      </p:sp>
      <p:sp>
        <p:nvSpPr>
          <p:cNvPr id="155684" name="Freeform 35"/>
          <p:cNvSpPr>
            <a:spLocks/>
          </p:cNvSpPr>
          <p:nvPr/>
        </p:nvSpPr>
        <p:spPr bwMode="auto">
          <a:xfrm>
            <a:off x="7395513" y="3728432"/>
            <a:ext cx="34925" cy="720725"/>
          </a:xfrm>
          <a:custGeom>
            <a:avLst/>
            <a:gdLst>
              <a:gd name="T0" fmla="*/ 2147483647 w 14"/>
              <a:gd name="T1" fmla="*/ 0 h 273"/>
              <a:gd name="T2" fmla="*/ 2147483647 w 14"/>
              <a:gd name="T3" fmla="*/ 0 h 273"/>
              <a:gd name="T4" fmla="*/ 0 w 14"/>
              <a:gd name="T5" fmla="*/ 2147483647 h 273"/>
              <a:gd name="T6" fmla="*/ 2147483647 w 14"/>
              <a:gd name="T7" fmla="*/ 2147483647 h 273"/>
              <a:gd name="T8" fmla="*/ 2147483647 w 14"/>
              <a:gd name="T9" fmla="*/ 0 h 273"/>
              <a:gd name="T10" fmla="*/ 2147483647 w 14"/>
              <a:gd name="T11" fmla="*/ 0 h 2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"/>
              <a:gd name="T19" fmla="*/ 0 h 273"/>
              <a:gd name="T20" fmla="*/ 14 w 14"/>
              <a:gd name="T21" fmla="*/ 273 h 2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" h="273">
                <a:moveTo>
                  <a:pt x="9" y="0"/>
                </a:moveTo>
                <a:lnTo>
                  <a:pt x="4" y="0"/>
                </a:lnTo>
                <a:lnTo>
                  <a:pt x="0" y="273"/>
                </a:lnTo>
                <a:lnTo>
                  <a:pt x="8" y="273"/>
                </a:lnTo>
                <a:lnTo>
                  <a:pt x="14" y="0"/>
                </a:lnTo>
                <a:lnTo>
                  <a:pt x="9" y="0"/>
                </a:lnTo>
                <a:close/>
              </a:path>
            </a:pathLst>
          </a:custGeom>
          <a:solidFill>
            <a:srgbClr val="DF1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85" name="Freeform 36"/>
          <p:cNvSpPr>
            <a:spLocks/>
          </p:cNvSpPr>
          <p:nvPr/>
        </p:nvSpPr>
        <p:spPr bwMode="auto">
          <a:xfrm>
            <a:off x="6585888" y="4095145"/>
            <a:ext cx="19050" cy="354012"/>
          </a:xfrm>
          <a:custGeom>
            <a:avLst/>
            <a:gdLst>
              <a:gd name="T0" fmla="*/ 2147483647 w 8"/>
              <a:gd name="T1" fmla="*/ 2147483647 h 134"/>
              <a:gd name="T2" fmla="*/ 0 w 8"/>
              <a:gd name="T3" fmla="*/ 2147483647 h 134"/>
              <a:gd name="T4" fmla="*/ 0 w 8"/>
              <a:gd name="T5" fmla="*/ 2147483647 h 134"/>
              <a:gd name="T6" fmla="*/ 2147483647 w 8"/>
              <a:gd name="T7" fmla="*/ 2147483647 h 134"/>
              <a:gd name="T8" fmla="*/ 2147483647 w 8"/>
              <a:gd name="T9" fmla="*/ 2147483647 h 134"/>
              <a:gd name="T10" fmla="*/ 2147483647 w 8"/>
              <a:gd name="T11" fmla="*/ 0 h 134"/>
              <a:gd name="T12" fmla="*/ 2147483647 w 8"/>
              <a:gd name="T13" fmla="*/ 2147483647 h 134"/>
              <a:gd name="T14" fmla="*/ 2147483647 w 8"/>
              <a:gd name="T15" fmla="*/ 0 h 134"/>
              <a:gd name="T16" fmla="*/ 2147483647 w 8"/>
              <a:gd name="T17" fmla="*/ 0 h 134"/>
              <a:gd name="T18" fmla="*/ 2147483647 w 8"/>
              <a:gd name="T19" fmla="*/ 2147483647 h 1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134"/>
              <a:gd name="T32" fmla="*/ 8 w 8"/>
              <a:gd name="T33" fmla="*/ 134 h 1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134">
                <a:moveTo>
                  <a:pt x="5" y="8"/>
                </a:moveTo>
                <a:lnTo>
                  <a:pt x="0" y="5"/>
                </a:lnTo>
                <a:lnTo>
                  <a:pt x="0" y="134"/>
                </a:lnTo>
                <a:lnTo>
                  <a:pt x="8" y="134"/>
                </a:lnTo>
                <a:lnTo>
                  <a:pt x="8" y="5"/>
                </a:lnTo>
                <a:lnTo>
                  <a:pt x="5" y="0"/>
                </a:lnTo>
                <a:lnTo>
                  <a:pt x="8" y="5"/>
                </a:lnTo>
                <a:lnTo>
                  <a:pt x="8" y="0"/>
                </a:lnTo>
                <a:lnTo>
                  <a:pt x="5" y="0"/>
                </a:lnTo>
                <a:lnTo>
                  <a:pt x="5" y="8"/>
                </a:lnTo>
                <a:close/>
              </a:path>
            </a:pathLst>
          </a:custGeom>
          <a:solidFill>
            <a:srgbClr val="DF1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86" name="Freeform 37"/>
          <p:cNvSpPr>
            <a:spLocks/>
          </p:cNvSpPr>
          <p:nvPr/>
        </p:nvSpPr>
        <p:spPr bwMode="auto">
          <a:xfrm>
            <a:off x="5982638" y="4095145"/>
            <a:ext cx="615950" cy="20637"/>
          </a:xfrm>
          <a:custGeom>
            <a:avLst/>
            <a:gdLst>
              <a:gd name="T0" fmla="*/ 0 w 239"/>
              <a:gd name="T1" fmla="*/ 2147483647 h 8"/>
              <a:gd name="T2" fmla="*/ 2147483647 w 239"/>
              <a:gd name="T3" fmla="*/ 2147483647 h 8"/>
              <a:gd name="T4" fmla="*/ 2147483647 w 239"/>
              <a:gd name="T5" fmla="*/ 2147483647 h 8"/>
              <a:gd name="T6" fmla="*/ 2147483647 w 239"/>
              <a:gd name="T7" fmla="*/ 0 h 8"/>
              <a:gd name="T8" fmla="*/ 2147483647 w 239"/>
              <a:gd name="T9" fmla="*/ 0 h 8"/>
              <a:gd name="T10" fmla="*/ 2147483647 w 239"/>
              <a:gd name="T11" fmla="*/ 2147483647 h 8"/>
              <a:gd name="T12" fmla="*/ 0 w 239"/>
              <a:gd name="T13" fmla="*/ 2147483647 h 8"/>
              <a:gd name="T14" fmla="*/ 0 w 239"/>
              <a:gd name="T15" fmla="*/ 2147483647 h 8"/>
              <a:gd name="T16" fmla="*/ 2147483647 w 239"/>
              <a:gd name="T17" fmla="*/ 2147483647 h 8"/>
              <a:gd name="T18" fmla="*/ 0 w 239"/>
              <a:gd name="T19" fmla="*/ 2147483647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9"/>
              <a:gd name="T31" fmla="*/ 0 h 8"/>
              <a:gd name="T32" fmla="*/ 239 w 23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9" h="8">
                <a:moveTo>
                  <a:pt x="0" y="5"/>
                </a:moveTo>
                <a:lnTo>
                  <a:pt x="3" y="8"/>
                </a:lnTo>
                <a:lnTo>
                  <a:pt x="239" y="8"/>
                </a:lnTo>
                <a:lnTo>
                  <a:pt x="239" y="0"/>
                </a:lnTo>
                <a:lnTo>
                  <a:pt x="3" y="0"/>
                </a:lnTo>
                <a:lnTo>
                  <a:pt x="8" y="5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0" y="5"/>
                </a:lnTo>
                <a:close/>
              </a:path>
            </a:pathLst>
          </a:custGeom>
          <a:solidFill>
            <a:srgbClr val="DF1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87" name="Freeform 38"/>
          <p:cNvSpPr>
            <a:spLocks/>
          </p:cNvSpPr>
          <p:nvPr/>
        </p:nvSpPr>
        <p:spPr bwMode="auto">
          <a:xfrm>
            <a:off x="5982638" y="3528407"/>
            <a:ext cx="20638" cy="581025"/>
          </a:xfrm>
          <a:custGeom>
            <a:avLst/>
            <a:gdLst>
              <a:gd name="T0" fmla="*/ 2147483647 w 8"/>
              <a:gd name="T1" fmla="*/ 0 h 221"/>
              <a:gd name="T2" fmla="*/ 0 w 8"/>
              <a:gd name="T3" fmla="*/ 2147483647 h 221"/>
              <a:gd name="T4" fmla="*/ 0 w 8"/>
              <a:gd name="T5" fmla="*/ 2147483647 h 221"/>
              <a:gd name="T6" fmla="*/ 2147483647 w 8"/>
              <a:gd name="T7" fmla="*/ 2147483647 h 221"/>
              <a:gd name="T8" fmla="*/ 2147483647 w 8"/>
              <a:gd name="T9" fmla="*/ 2147483647 h 221"/>
              <a:gd name="T10" fmla="*/ 2147483647 w 8"/>
              <a:gd name="T11" fmla="*/ 2147483647 h 221"/>
              <a:gd name="T12" fmla="*/ 2147483647 w 8"/>
              <a:gd name="T13" fmla="*/ 0 h 221"/>
              <a:gd name="T14" fmla="*/ 0 w 8"/>
              <a:gd name="T15" fmla="*/ 0 h 221"/>
              <a:gd name="T16" fmla="*/ 0 w 8"/>
              <a:gd name="T17" fmla="*/ 2147483647 h 221"/>
              <a:gd name="T18" fmla="*/ 2147483647 w 8"/>
              <a:gd name="T19" fmla="*/ 0 h 22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"/>
              <a:gd name="T31" fmla="*/ 0 h 221"/>
              <a:gd name="T32" fmla="*/ 8 w 8"/>
              <a:gd name="T33" fmla="*/ 221 h 22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" h="221">
                <a:moveTo>
                  <a:pt x="4" y="0"/>
                </a:moveTo>
                <a:lnTo>
                  <a:pt x="0" y="4"/>
                </a:lnTo>
                <a:lnTo>
                  <a:pt x="0" y="221"/>
                </a:lnTo>
                <a:lnTo>
                  <a:pt x="8" y="221"/>
                </a:lnTo>
                <a:lnTo>
                  <a:pt x="8" y="4"/>
                </a:lnTo>
                <a:lnTo>
                  <a:pt x="4" y="8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DF1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88" name="Freeform 39"/>
          <p:cNvSpPr>
            <a:spLocks/>
          </p:cNvSpPr>
          <p:nvPr/>
        </p:nvSpPr>
        <p:spPr bwMode="auto">
          <a:xfrm>
            <a:off x="5993751" y="3528407"/>
            <a:ext cx="125412" cy="20638"/>
          </a:xfrm>
          <a:custGeom>
            <a:avLst/>
            <a:gdLst>
              <a:gd name="T0" fmla="*/ 2147483647 w 49"/>
              <a:gd name="T1" fmla="*/ 2147483647 h 8"/>
              <a:gd name="T2" fmla="*/ 2147483647 w 49"/>
              <a:gd name="T3" fmla="*/ 0 h 8"/>
              <a:gd name="T4" fmla="*/ 0 w 49"/>
              <a:gd name="T5" fmla="*/ 0 h 8"/>
              <a:gd name="T6" fmla="*/ 0 w 49"/>
              <a:gd name="T7" fmla="*/ 2147483647 h 8"/>
              <a:gd name="T8" fmla="*/ 2147483647 w 49"/>
              <a:gd name="T9" fmla="*/ 2147483647 h 8"/>
              <a:gd name="T10" fmla="*/ 2147483647 w 49"/>
              <a:gd name="T11" fmla="*/ 2147483647 h 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9"/>
              <a:gd name="T19" fmla="*/ 0 h 8"/>
              <a:gd name="T20" fmla="*/ 49 w 49"/>
              <a:gd name="T21" fmla="*/ 8 h 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9" h="8">
                <a:moveTo>
                  <a:pt x="49" y="4"/>
                </a:moveTo>
                <a:lnTo>
                  <a:pt x="49" y="0"/>
                </a:lnTo>
                <a:lnTo>
                  <a:pt x="0" y="0"/>
                </a:lnTo>
                <a:lnTo>
                  <a:pt x="0" y="8"/>
                </a:lnTo>
                <a:lnTo>
                  <a:pt x="49" y="8"/>
                </a:lnTo>
                <a:lnTo>
                  <a:pt x="49" y="4"/>
                </a:lnTo>
                <a:close/>
              </a:path>
            </a:pathLst>
          </a:custGeom>
          <a:solidFill>
            <a:srgbClr val="DF1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89" name="Freeform 40"/>
          <p:cNvSpPr>
            <a:spLocks/>
          </p:cNvSpPr>
          <p:nvPr/>
        </p:nvSpPr>
        <p:spPr bwMode="auto">
          <a:xfrm>
            <a:off x="6047726" y="3476020"/>
            <a:ext cx="144462" cy="127000"/>
          </a:xfrm>
          <a:custGeom>
            <a:avLst/>
            <a:gdLst>
              <a:gd name="T0" fmla="*/ 2147483647 w 56"/>
              <a:gd name="T1" fmla="*/ 2147483647 h 49"/>
              <a:gd name="T2" fmla="*/ 0 w 56"/>
              <a:gd name="T3" fmla="*/ 0 h 49"/>
              <a:gd name="T4" fmla="*/ 0 w 56"/>
              <a:gd name="T5" fmla="*/ 0 h 49"/>
              <a:gd name="T6" fmla="*/ 0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2147483647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2147483647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2147483647 w 56"/>
              <a:gd name="T45" fmla="*/ 2147483647 h 49"/>
              <a:gd name="T46" fmla="*/ 2147483647 w 56"/>
              <a:gd name="T47" fmla="*/ 2147483647 h 49"/>
              <a:gd name="T48" fmla="*/ 2147483647 w 56"/>
              <a:gd name="T49" fmla="*/ 2147483647 h 49"/>
              <a:gd name="T50" fmla="*/ 2147483647 w 56"/>
              <a:gd name="T51" fmla="*/ 2147483647 h 49"/>
              <a:gd name="T52" fmla="*/ 2147483647 w 56"/>
              <a:gd name="T53" fmla="*/ 2147483647 h 49"/>
              <a:gd name="T54" fmla="*/ 2147483647 w 56"/>
              <a:gd name="T55" fmla="*/ 2147483647 h 49"/>
              <a:gd name="T56" fmla="*/ 2147483647 w 56"/>
              <a:gd name="T57" fmla="*/ 2147483647 h 49"/>
              <a:gd name="T58" fmla="*/ 2147483647 w 56"/>
              <a:gd name="T59" fmla="*/ 2147483647 h 49"/>
              <a:gd name="T60" fmla="*/ 2147483647 w 56"/>
              <a:gd name="T61" fmla="*/ 2147483647 h 49"/>
              <a:gd name="T62" fmla="*/ 2147483647 w 56"/>
              <a:gd name="T63" fmla="*/ 2147483647 h 49"/>
              <a:gd name="T64" fmla="*/ 2147483647 w 56"/>
              <a:gd name="T65" fmla="*/ 2147483647 h 49"/>
              <a:gd name="T66" fmla="*/ 0 w 56"/>
              <a:gd name="T67" fmla="*/ 2147483647 h 49"/>
              <a:gd name="T68" fmla="*/ 0 w 56"/>
              <a:gd name="T69" fmla="*/ 2147483647 h 49"/>
              <a:gd name="T70" fmla="*/ 2147483647 w 56"/>
              <a:gd name="T71" fmla="*/ 2147483647 h 49"/>
              <a:gd name="T72" fmla="*/ 2147483647 w 56"/>
              <a:gd name="T73" fmla="*/ 2147483647 h 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6"/>
              <a:gd name="T112" fmla="*/ 0 h 49"/>
              <a:gd name="T113" fmla="*/ 56 w 56"/>
              <a:gd name="T114" fmla="*/ 49 h 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6" h="49">
                <a:moveTo>
                  <a:pt x="56" y="24"/>
                </a:moveTo>
                <a:lnTo>
                  <a:pt x="0" y="0"/>
                </a:lnTo>
                <a:lnTo>
                  <a:pt x="0" y="2"/>
                </a:lnTo>
                <a:lnTo>
                  <a:pt x="1" y="3"/>
                </a:lnTo>
                <a:lnTo>
                  <a:pt x="1" y="5"/>
                </a:lnTo>
                <a:lnTo>
                  <a:pt x="3" y="6"/>
                </a:lnTo>
                <a:lnTo>
                  <a:pt x="3" y="8"/>
                </a:lnTo>
                <a:lnTo>
                  <a:pt x="3" y="9"/>
                </a:lnTo>
                <a:lnTo>
                  <a:pt x="4" y="11"/>
                </a:lnTo>
                <a:lnTo>
                  <a:pt x="4" y="13"/>
                </a:lnTo>
                <a:lnTo>
                  <a:pt x="4" y="14"/>
                </a:lnTo>
                <a:lnTo>
                  <a:pt x="4" y="16"/>
                </a:lnTo>
                <a:lnTo>
                  <a:pt x="4" y="17"/>
                </a:lnTo>
                <a:lnTo>
                  <a:pt x="6" y="17"/>
                </a:lnTo>
                <a:lnTo>
                  <a:pt x="6" y="19"/>
                </a:lnTo>
                <a:lnTo>
                  <a:pt x="6" y="20"/>
                </a:lnTo>
                <a:lnTo>
                  <a:pt x="6" y="22"/>
                </a:lnTo>
                <a:lnTo>
                  <a:pt x="6" y="24"/>
                </a:lnTo>
                <a:lnTo>
                  <a:pt x="6" y="25"/>
                </a:lnTo>
                <a:lnTo>
                  <a:pt x="6" y="27"/>
                </a:lnTo>
                <a:lnTo>
                  <a:pt x="6" y="28"/>
                </a:lnTo>
                <a:lnTo>
                  <a:pt x="6" y="30"/>
                </a:lnTo>
                <a:lnTo>
                  <a:pt x="4" y="31"/>
                </a:lnTo>
                <a:lnTo>
                  <a:pt x="4" y="33"/>
                </a:lnTo>
                <a:lnTo>
                  <a:pt x="4" y="34"/>
                </a:lnTo>
                <a:lnTo>
                  <a:pt x="4" y="36"/>
                </a:lnTo>
                <a:lnTo>
                  <a:pt x="4" y="38"/>
                </a:lnTo>
                <a:lnTo>
                  <a:pt x="3" y="39"/>
                </a:lnTo>
                <a:lnTo>
                  <a:pt x="3" y="41"/>
                </a:lnTo>
                <a:lnTo>
                  <a:pt x="3" y="42"/>
                </a:lnTo>
                <a:lnTo>
                  <a:pt x="1" y="44"/>
                </a:lnTo>
                <a:lnTo>
                  <a:pt x="1" y="45"/>
                </a:lnTo>
                <a:lnTo>
                  <a:pt x="0" y="47"/>
                </a:lnTo>
                <a:lnTo>
                  <a:pt x="0" y="49"/>
                </a:lnTo>
                <a:lnTo>
                  <a:pt x="56" y="24"/>
                </a:lnTo>
                <a:close/>
              </a:path>
            </a:pathLst>
          </a:custGeom>
          <a:solidFill>
            <a:srgbClr val="DF17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90" name="Freeform 41"/>
          <p:cNvSpPr>
            <a:spLocks/>
          </p:cNvSpPr>
          <p:nvPr/>
        </p:nvSpPr>
        <p:spPr bwMode="auto">
          <a:xfrm>
            <a:off x="6952601" y="3723670"/>
            <a:ext cx="163512" cy="123825"/>
          </a:xfrm>
          <a:custGeom>
            <a:avLst/>
            <a:gdLst>
              <a:gd name="T0" fmla="*/ 2147483647 w 64"/>
              <a:gd name="T1" fmla="*/ 0 h 47"/>
              <a:gd name="T2" fmla="*/ 2147483647 w 64"/>
              <a:gd name="T3" fmla="*/ 0 h 47"/>
              <a:gd name="T4" fmla="*/ 2147483647 w 64"/>
              <a:gd name="T5" fmla="*/ 0 h 47"/>
              <a:gd name="T6" fmla="*/ 2147483647 w 64"/>
              <a:gd name="T7" fmla="*/ 2147483647 h 47"/>
              <a:gd name="T8" fmla="*/ 2147483647 w 64"/>
              <a:gd name="T9" fmla="*/ 2147483647 h 47"/>
              <a:gd name="T10" fmla="*/ 2147483647 w 64"/>
              <a:gd name="T11" fmla="*/ 2147483647 h 47"/>
              <a:gd name="T12" fmla="*/ 2147483647 w 64"/>
              <a:gd name="T13" fmla="*/ 2147483647 h 47"/>
              <a:gd name="T14" fmla="*/ 2147483647 w 64"/>
              <a:gd name="T15" fmla="*/ 2147483647 h 47"/>
              <a:gd name="T16" fmla="*/ 2147483647 w 64"/>
              <a:gd name="T17" fmla="*/ 2147483647 h 47"/>
              <a:gd name="T18" fmla="*/ 2147483647 w 64"/>
              <a:gd name="T19" fmla="*/ 2147483647 h 47"/>
              <a:gd name="T20" fmla="*/ 2147483647 w 64"/>
              <a:gd name="T21" fmla="*/ 2147483647 h 47"/>
              <a:gd name="T22" fmla="*/ 2147483647 w 64"/>
              <a:gd name="T23" fmla="*/ 2147483647 h 47"/>
              <a:gd name="T24" fmla="*/ 2147483647 w 64"/>
              <a:gd name="T25" fmla="*/ 2147483647 h 47"/>
              <a:gd name="T26" fmla="*/ 2147483647 w 64"/>
              <a:gd name="T27" fmla="*/ 2147483647 h 47"/>
              <a:gd name="T28" fmla="*/ 2147483647 w 64"/>
              <a:gd name="T29" fmla="*/ 2147483647 h 47"/>
              <a:gd name="T30" fmla="*/ 2147483647 w 64"/>
              <a:gd name="T31" fmla="*/ 2147483647 h 47"/>
              <a:gd name="T32" fmla="*/ 2147483647 w 64"/>
              <a:gd name="T33" fmla="*/ 2147483647 h 47"/>
              <a:gd name="T34" fmla="*/ 2147483647 w 64"/>
              <a:gd name="T35" fmla="*/ 2147483647 h 47"/>
              <a:gd name="T36" fmla="*/ 2147483647 w 64"/>
              <a:gd name="T37" fmla="*/ 2147483647 h 47"/>
              <a:gd name="T38" fmla="*/ 2147483647 w 64"/>
              <a:gd name="T39" fmla="*/ 2147483647 h 47"/>
              <a:gd name="T40" fmla="*/ 2147483647 w 64"/>
              <a:gd name="T41" fmla="*/ 2147483647 h 47"/>
              <a:gd name="T42" fmla="*/ 2147483647 w 64"/>
              <a:gd name="T43" fmla="*/ 2147483647 h 47"/>
              <a:gd name="T44" fmla="*/ 2147483647 w 64"/>
              <a:gd name="T45" fmla="*/ 2147483647 h 47"/>
              <a:gd name="T46" fmla="*/ 2147483647 w 64"/>
              <a:gd name="T47" fmla="*/ 2147483647 h 47"/>
              <a:gd name="T48" fmla="*/ 2147483647 w 64"/>
              <a:gd name="T49" fmla="*/ 2147483647 h 47"/>
              <a:gd name="T50" fmla="*/ 2147483647 w 64"/>
              <a:gd name="T51" fmla="*/ 2147483647 h 47"/>
              <a:gd name="T52" fmla="*/ 0 w 64"/>
              <a:gd name="T53" fmla="*/ 2147483647 h 47"/>
              <a:gd name="T54" fmla="*/ 0 w 64"/>
              <a:gd name="T55" fmla="*/ 2147483647 h 47"/>
              <a:gd name="T56" fmla="*/ 0 w 64"/>
              <a:gd name="T57" fmla="*/ 2147483647 h 47"/>
              <a:gd name="T58" fmla="*/ 0 w 64"/>
              <a:gd name="T59" fmla="*/ 2147483647 h 47"/>
              <a:gd name="T60" fmla="*/ 2147483647 w 64"/>
              <a:gd name="T61" fmla="*/ 2147483647 h 47"/>
              <a:gd name="T62" fmla="*/ 2147483647 w 64"/>
              <a:gd name="T63" fmla="*/ 2147483647 h 47"/>
              <a:gd name="T64" fmla="*/ 2147483647 w 64"/>
              <a:gd name="T65" fmla="*/ 2147483647 h 47"/>
              <a:gd name="T66" fmla="*/ 2147483647 w 64"/>
              <a:gd name="T67" fmla="*/ 2147483647 h 47"/>
              <a:gd name="T68" fmla="*/ 2147483647 w 64"/>
              <a:gd name="T69" fmla="*/ 2147483647 h 47"/>
              <a:gd name="T70" fmla="*/ 2147483647 w 64"/>
              <a:gd name="T71" fmla="*/ 0 h 47"/>
              <a:gd name="T72" fmla="*/ 2147483647 w 64"/>
              <a:gd name="T73" fmla="*/ 0 h 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47"/>
              <a:gd name="T113" fmla="*/ 64 w 64"/>
              <a:gd name="T114" fmla="*/ 47 h 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47">
                <a:moveTo>
                  <a:pt x="31" y="0"/>
                </a:moveTo>
                <a:lnTo>
                  <a:pt x="33" y="0"/>
                </a:lnTo>
                <a:lnTo>
                  <a:pt x="39" y="0"/>
                </a:lnTo>
                <a:lnTo>
                  <a:pt x="44" y="2"/>
                </a:lnTo>
                <a:lnTo>
                  <a:pt x="50" y="3"/>
                </a:lnTo>
                <a:lnTo>
                  <a:pt x="55" y="5"/>
                </a:lnTo>
                <a:lnTo>
                  <a:pt x="58" y="8"/>
                </a:lnTo>
                <a:lnTo>
                  <a:pt x="61" y="11"/>
                </a:lnTo>
                <a:lnTo>
                  <a:pt x="62" y="16"/>
                </a:lnTo>
                <a:lnTo>
                  <a:pt x="64" y="19"/>
                </a:lnTo>
                <a:lnTo>
                  <a:pt x="64" y="27"/>
                </a:lnTo>
                <a:lnTo>
                  <a:pt x="62" y="32"/>
                </a:lnTo>
                <a:lnTo>
                  <a:pt x="61" y="35"/>
                </a:lnTo>
                <a:lnTo>
                  <a:pt x="58" y="38"/>
                </a:lnTo>
                <a:lnTo>
                  <a:pt x="55" y="41"/>
                </a:lnTo>
                <a:lnTo>
                  <a:pt x="50" y="44"/>
                </a:lnTo>
                <a:lnTo>
                  <a:pt x="44" y="46"/>
                </a:lnTo>
                <a:lnTo>
                  <a:pt x="39" y="47"/>
                </a:lnTo>
                <a:lnTo>
                  <a:pt x="33" y="47"/>
                </a:lnTo>
                <a:lnTo>
                  <a:pt x="31" y="47"/>
                </a:lnTo>
                <a:lnTo>
                  <a:pt x="25" y="47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5" y="38"/>
                </a:lnTo>
                <a:lnTo>
                  <a:pt x="2" y="35"/>
                </a:lnTo>
                <a:lnTo>
                  <a:pt x="0" y="32"/>
                </a:lnTo>
                <a:lnTo>
                  <a:pt x="0" y="27"/>
                </a:lnTo>
                <a:lnTo>
                  <a:pt x="0" y="19"/>
                </a:lnTo>
                <a:lnTo>
                  <a:pt x="0" y="16"/>
                </a:lnTo>
                <a:lnTo>
                  <a:pt x="2" y="11"/>
                </a:lnTo>
                <a:lnTo>
                  <a:pt x="5" y="8"/>
                </a:lnTo>
                <a:lnTo>
                  <a:pt x="9" y="5"/>
                </a:lnTo>
                <a:lnTo>
                  <a:pt x="14" y="3"/>
                </a:lnTo>
                <a:lnTo>
                  <a:pt x="19" y="2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91" name="Rectangle 42"/>
          <p:cNvSpPr>
            <a:spLocks noChangeArrowheads="1"/>
          </p:cNvSpPr>
          <p:nvPr/>
        </p:nvSpPr>
        <p:spPr bwMode="auto">
          <a:xfrm>
            <a:off x="6992288" y="3723670"/>
            <a:ext cx="65088" cy="146050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155692" name="Freeform 43"/>
          <p:cNvSpPr>
            <a:spLocks/>
          </p:cNvSpPr>
          <p:nvPr/>
        </p:nvSpPr>
        <p:spPr bwMode="auto">
          <a:xfrm>
            <a:off x="6992288" y="3714145"/>
            <a:ext cx="77788" cy="23812"/>
          </a:xfrm>
          <a:custGeom>
            <a:avLst/>
            <a:gdLst>
              <a:gd name="T0" fmla="*/ 2147483647 w 29"/>
              <a:gd name="T1" fmla="*/ 2147483647 h 9"/>
              <a:gd name="T2" fmla="*/ 2147483647 w 29"/>
              <a:gd name="T3" fmla="*/ 0 h 9"/>
              <a:gd name="T4" fmla="*/ 0 w 29"/>
              <a:gd name="T5" fmla="*/ 0 h 9"/>
              <a:gd name="T6" fmla="*/ 0 w 29"/>
              <a:gd name="T7" fmla="*/ 2147483647 h 9"/>
              <a:gd name="T8" fmla="*/ 2147483647 w 29"/>
              <a:gd name="T9" fmla="*/ 2147483647 h 9"/>
              <a:gd name="T10" fmla="*/ 2147483647 w 29"/>
              <a:gd name="T11" fmla="*/ 2147483647 h 9"/>
              <a:gd name="T12" fmla="*/ 2147483647 w 29"/>
              <a:gd name="T13" fmla="*/ 2147483647 h 9"/>
              <a:gd name="T14" fmla="*/ 2147483647 w 29"/>
              <a:gd name="T15" fmla="*/ 2147483647 h 9"/>
              <a:gd name="T16" fmla="*/ 2147483647 w 29"/>
              <a:gd name="T17" fmla="*/ 2147483647 h 9"/>
              <a:gd name="T18" fmla="*/ 2147483647 w 29"/>
              <a:gd name="T19" fmla="*/ 2147483647 h 9"/>
              <a:gd name="T20" fmla="*/ 2147483647 w 29"/>
              <a:gd name="T21" fmla="*/ 2147483647 h 9"/>
              <a:gd name="T22" fmla="*/ 2147483647 w 29"/>
              <a:gd name="T23" fmla="*/ 2147483647 h 9"/>
              <a:gd name="T24" fmla="*/ 2147483647 w 29"/>
              <a:gd name="T25" fmla="*/ 2147483647 h 9"/>
              <a:gd name="T26" fmla="*/ 2147483647 w 29"/>
              <a:gd name="T27" fmla="*/ 2147483647 h 9"/>
              <a:gd name="T28" fmla="*/ 2147483647 w 29"/>
              <a:gd name="T29" fmla="*/ 0 h 9"/>
              <a:gd name="T30" fmla="*/ 2147483647 w 29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"/>
              <a:gd name="T49" fmla="*/ 0 h 9"/>
              <a:gd name="T50" fmla="*/ 29 w 29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" h="9">
                <a:moveTo>
                  <a:pt x="29" y="4"/>
                </a:moveTo>
                <a:lnTo>
                  <a:pt x="25" y="0"/>
                </a:lnTo>
                <a:lnTo>
                  <a:pt x="0" y="0"/>
                </a:lnTo>
                <a:lnTo>
                  <a:pt x="0" y="9"/>
                </a:lnTo>
                <a:lnTo>
                  <a:pt x="25" y="9"/>
                </a:lnTo>
                <a:lnTo>
                  <a:pt x="20" y="4"/>
                </a:lnTo>
                <a:lnTo>
                  <a:pt x="25" y="9"/>
                </a:lnTo>
                <a:lnTo>
                  <a:pt x="26" y="9"/>
                </a:lnTo>
                <a:lnTo>
                  <a:pt x="28" y="9"/>
                </a:lnTo>
                <a:lnTo>
                  <a:pt x="29" y="7"/>
                </a:lnTo>
                <a:lnTo>
                  <a:pt x="29" y="4"/>
                </a:lnTo>
                <a:lnTo>
                  <a:pt x="29" y="3"/>
                </a:lnTo>
                <a:lnTo>
                  <a:pt x="28" y="1"/>
                </a:lnTo>
                <a:lnTo>
                  <a:pt x="26" y="1"/>
                </a:lnTo>
                <a:lnTo>
                  <a:pt x="25" y="0"/>
                </a:lnTo>
                <a:lnTo>
                  <a:pt x="29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93" name="Freeform 44"/>
          <p:cNvSpPr>
            <a:spLocks/>
          </p:cNvSpPr>
          <p:nvPr/>
        </p:nvSpPr>
        <p:spPr bwMode="auto">
          <a:xfrm>
            <a:off x="7043088" y="3723670"/>
            <a:ext cx="26988" cy="160337"/>
          </a:xfrm>
          <a:custGeom>
            <a:avLst/>
            <a:gdLst>
              <a:gd name="T0" fmla="*/ 2147483647 w 9"/>
              <a:gd name="T1" fmla="*/ 2147483647 h 60"/>
              <a:gd name="T2" fmla="*/ 2147483647 w 9"/>
              <a:gd name="T3" fmla="*/ 2147483647 h 60"/>
              <a:gd name="T4" fmla="*/ 2147483647 w 9"/>
              <a:gd name="T5" fmla="*/ 0 h 60"/>
              <a:gd name="T6" fmla="*/ 0 w 9"/>
              <a:gd name="T7" fmla="*/ 0 h 60"/>
              <a:gd name="T8" fmla="*/ 0 w 9"/>
              <a:gd name="T9" fmla="*/ 2147483647 h 60"/>
              <a:gd name="T10" fmla="*/ 2147483647 w 9"/>
              <a:gd name="T11" fmla="*/ 2147483647 h 60"/>
              <a:gd name="T12" fmla="*/ 0 w 9"/>
              <a:gd name="T13" fmla="*/ 2147483647 h 60"/>
              <a:gd name="T14" fmla="*/ 0 w 9"/>
              <a:gd name="T15" fmla="*/ 2147483647 h 60"/>
              <a:gd name="T16" fmla="*/ 2147483647 w 9"/>
              <a:gd name="T17" fmla="*/ 2147483647 h 60"/>
              <a:gd name="T18" fmla="*/ 2147483647 w 9"/>
              <a:gd name="T19" fmla="*/ 2147483647 h 60"/>
              <a:gd name="T20" fmla="*/ 2147483647 w 9"/>
              <a:gd name="T21" fmla="*/ 2147483647 h 60"/>
              <a:gd name="T22" fmla="*/ 2147483647 w 9"/>
              <a:gd name="T23" fmla="*/ 2147483647 h 60"/>
              <a:gd name="T24" fmla="*/ 2147483647 w 9"/>
              <a:gd name="T25" fmla="*/ 2147483647 h 60"/>
              <a:gd name="T26" fmla="*/ 2147483647 w 9"/>
              <a:gd name="T27" fmla="*/ 2147483647 h 60"/>
              <a:gd name="T28" fmla="*/ 2147483647 w 9"/>
              <a:gd name="T29" fmla="*/ 2147483647 h 60"/>
              <a:gd name="T30" fmla="*/ 2147483647 w 9"/>
              <a:gd name="T31" fmla="*/ 2147483647 h 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60"/>
              <a:gd name="T50" fmla="*/ 9 w 9"/>
              <a:gd name="T51" fmla="*/ 60 h 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60">
                <a:moveTo>
                  <a:pt x="5" y="60"/>
                </a:moveTo>
                <a:lnTo>
                  <a:pt x="9" y="55"/>
                </a:lnTo>
                <a:lnTo>
                  <a:pt x="9" y="0"/>
                </a:lnTo>
                <a:lnTo>
                  <a:pt x="0" y="0"/>
                </a:lnTo>
                <a:lnTo>
                  <a:pt x="0" y="55"/>
                </a:lnTo>
                <a:lnTo>
                  <a:pt x="5" y="50"/>
                </a:lnTo>
                <a:lnTo>
                  <a:pt x="0" y="55"/>
                </a:lnTo>
                <a:lnTo>
                  <a:pt x="0" y="57"/>
                </a:lnTo>
                <a:lnTo>
                  <a:pt x="1" y="58"/>
                </a:lnTo>
                <a:lnTo>
                  <a:pt x="3" y="58"/>
                </a:lnTo>
                <a:lnTo>
                  <a:pt x="5" y="60"/>
                </a:lnTo>
                <a:lnTo>
                  <a:pt x="6" y="58"/>
                </a:lnTo>
                <a:lnTo>
                  <a:pt x="8" y="58"/>
                </a:lnTo>
                <a:lnTo>
                  <a:pt x="9" y="57"/>
                </a:lnTo>
                <a:lnTo>
                  <a:pt x="9" y="55"/>
                </a:lnTo>
                <a:lnTo>
                  <a:pt x="5" y="6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94" name="Freeform 45"/>
          <p:cNvSpPr>
            <a:spLocks/>
          </p:cNvSpPr>
          <p:nvPr/>
        </p:nvSpPr>
        <p:spPr bwMode="auto">
          <a:xfrm>
            <a:off x="6979588" y="3857020"/>
            <a:ext cx="77788" cy="26987"/>
          </a:xfrm>
          <a:custGeom>
            <a:avLst/>
            <a:gdLst>
              <a:gd name="T0" fmla="*/ 0 w 30"/>
              <a:gd name="T1" fmla="*/ 2147483647 h 10"/>
              <a:gd name="T2" fmla="*/ 2147483647 w 30"/>
              <a:gd name="T3" fmla="*/ 2147483647 h 10"/>
              <a:gd name="T4" fmla="*/ 2147483647 w 30"/>
              <a:gd name="T5" fmla="*/ 2147483647 h 10"/>
              <a:gd name="T6" fmla="*/ 2147483647 w 30"/>
              <a:gd name="T7" fmla="*/ 0 h 10"/>
              <a:gd name="T8" fmla="*/ 2147483647 w 30"/>
              <a:gd name="T9" fmla="*/ 0 h 10"/>
              <a:gd name="T10" fmla="*/ 2147483647 w 30"/>
              <a:gd name="T11" fmla="*/ 2147483647 h 10"/>
              <a:gd name="T12" fmla="*/ 2147483647 w 30"/>
              <a:gd name="T13" fmla="*/ 0 h 10"/>
              <a:gd name="T14" fmla="*/ 2147483647 w 30"/>
              <a:gd name="T15" fmla="*/ 0 h 10"/>
              <a:gd name="T16" fmla="*/ 2147483647 w 30"/>
              <a:gd name="T17" fmla="*/ 2147483647 h 10"/>
              <a:gd name="T18" fmla="*/ 0 w 30"/>
              <a:gd name="T19" fmla="*/ 2147483647 h 10"/>
              <a:gd name="T20" fmla="*/ 0 w 30"/>
              <a:gd name="T21" fmla="*/ 2147483647 h 10"/>
              <a:gd name="T22" fmla="*/ 0 w 30"/>
              <a:gd name="T23" fmla="*/ 2147483647 h 10"/>
              <a:gd name="T24" fmla="*/ 2147483647 w 30"/>
              <a:gd name="T25" fmla="*/ 2147483647 h 10"/>
              <a:gd name="T26" fmla="*/ 2147483647 w 30"/>
              <a:gd name="T27" fmla="*/ 2147483647 h 10"/>
              <a:gd name="T28" fmla="*/ 2147483647 w 30"/>
              <a:gd name="T29" fmla="*/ 2147483647 h 10"/>
              <a:gd name="T30" fmla="*/ 0 w 30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"/>
              <a:gd name="T49" fmla="*/ 0 h 10"/>
              <a:gd name="T50" fmla="*/ 30 w 30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" h="10">
                <a:moveTo>
                  <a:pt x="0" y="5"/>
                </a:moveTo>
                <a:lnTo>
                  <a:pt x="5" y="10"/>
                </a:lnTo>
                <a:lnTo>
                  <a:pt x="30" y="10"/>
                </a:lnTo>
                <a:lnTo>
                  <a:pt x="30" y="0"/>
                </a:lnTo>
                <a:lnTo>
                  <a:pt x="5" y="0"/>
                </a:lnTo>
                <a:lnTo>
                  <a:pt x="9" y="5"/>
                </a:lnTo>
                <a:lnTo>
                  <a:pt x="5" y="0"/>
                </a:lnTo>
                <a:lnTo>
                  <a:pt x="3" y="0"/>
                </a:lnTo>
                <a:lnTo>
                  <a:pt x="2" y="2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2" y="8"/>
                </a:lnTo>
                <a:lnTo>
                  <a:pt x="3" y="8"/>
                </a:lnTo>
                <a:lnTo>
                  <a:pt x="5" y="10"/>
                </a:lnTo>
                <a:lnTo>
                  <a:pt x="0" y="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95" name="Freeform 46"/>
          <p:cNvSpPr>
            <a:spLocks/>
          </p:cNvSpPr>
          <p:nvPr/>
        </p:nvSpPr>
        <p:spPr bwMode="auto">
          <a:xfrm>
            <a:off x="6979588" y="3714145"/>
            <a:ext cx="23813" cy="155575"/>
          </a:xfrm>
          <a:custGeom>
            <a:avLst/>
            <a:gdLst>
              <a:gd name="T0" fmla="*/ 2147483647 w 9"/>
              <a:gd name="T1" fmla="*/ 0 h 59"/>
              <a:gd name="T2" fmla="*/ 0 w 9"/>
              <a:gd name="T3" fmla="*/ 2147483647 h 59"/>
              <a:gd name="T4" fmla="*/ 0 w 9"/>
              <a:gd name="T5" fmla="*/ 2147483647 h 59"/>
              <a:gd name="T6" fmla="*/ 2147483647 w 9"/>
              <a:gd name="T7" fmla="*/ 2147483647 h 59"/>
              <a:gd name="T8" fmla="*/ 2147483647 w 9"/>
              <a:gd name="T9" fmla="*/ 2147483647 h 59"/>
              <a:gd name="T10" fmla="*/ 2147483647 w 9"/>
              <a:gd name="T11" fmla="*/ 2147483647 h 59"/>
              <a:gd name="T12" fmla="*/ 2147483647 w 9"/>
              <a:gd name="T13" fmla="*/ 2147483647 h 59"/>
              <a:gd name="T14" fmla="*/ 2147483647 w 9"/>
              <a:gd name="T15" fmla="*/ 2147483647 h 59"/>
              <a:gd name="T16" fmla="*/ 2147483647 w 9"/>
              <a:gd name="T17" fmla="*/ 2147483647 h 59"/>
              <a:gd name="T18" fmla="*/ 2147483647 w 9"/>
              <a:gd name="T19" fmla="*/ 2147483647 h 59"/>
              <a:gd name="T20" fmla="*/ 2147483647 w 9"/>
              <a:gd name="T21" fmla="*/ 0 h 59"/>
              <a:gd name="T22" fmla="*/ 2147483647 w 9"/>
              <a:gd name="T23" fmla="*/ 2147483647 h 59"/>
              <a:gd name="T24" fmla="*/ 2147483647 w 9"/>
              <a:gd name="T25" fmla="*/ 2147483647 h 59"/>
              <a:gd name="T26" fmla="*/ 0 w 9"/>
              <a:gd name="T27" fmla="*/ 2147483647 h 59"/>
              <a:gd name="T28" fmla="*/ 0 w 9"/>
              <a:gd name="T29" fmla="*/ 2147483647 h 59"/>
              <a:gd name="T30" fmla="*/ 2147483647 w 9"/>
              <a:gd name="T31" fmla="*/ 0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59"/>
              <a:gd name="T50" fmla="*/ 9 w 9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59">
                <a:moveTo>
                  <a:pt x="5" y="0"/>
                </a:moveTo>
                <a:lnTo>
                  <a:pt x="0" y="4"/>
                </a:lnTo>
                <a:lnTo>
                  <a:pt x="0" y="59"/>
                </a:lnTo>
                <a:lnTo>
                  <a:pt x="9" y="59"/>
                </a:lnTo>
                <a:lnTo>
                  <a:pt x="9" y="4"/>
                </a:lnTo>
                <a:lnTo>
                  <a:pt x="5" y="9"/>
                </a:lnTo>
                <a:lnTo>
                  <a:pt x="9" y="4"/>
                </a:lnTo>
                <a:lnTo>
                  <a:pt x="9" y="3"/>
                </a:lnTo>
                <a:lnTo>
                  <a:pt x="8" y="1"/>
                </a:lnTo>
                <a:lnTo>
                  <a:pt x="6" y="1"/>
                </a:lnTo>
                <a:lnTo>
                  <a:pt x="5" y="0"/>
                </a:lnTo>
                <a:lnTo>
                  <a:pt x="3" y="1"/>
                </a:lnTo>
                <a:lnTo>
                  <a:pt x="2" y="1"/>
                </a:lnTo>
                <a:lnTo>
                  <a:pt x="0" y="3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96" name="Freeform 47"/>
          <p:cNvSpPr>
            <a:spLocks/>
          </p:cNvSpPr>
          <p:nvPr/>
        </p:nvSpPr>
        <p:spPr bwMode="auto">
          <a:xfrm>
            <a:off x="6528738" y="3714145"/>
            <a:ext cx="165100" cy="123825"/>
          </a:xfrm>
          <a:custGeom>
            <a:avLst/>
            <a:gdLst>
              <a:gd name="T0" fmla="*/ 2147483647 w 65"/>
              <a:gd name="T1" fmla="*/ 0 h 47"/>
              <a:gd name="T2" fmla="*/ 2147483647 w 65"/>
              <a:gd name="T3" fmla="*/ 0 h 47"/>
              <a:gd name="T4" fmla="*/ 2147483647 w 65"/>
              <a:gd name="T5" fmla="*/ 0 h 47"/>
              <a:gd name="T6" fmla="*/ 2147483647 w 65"/>
              <a:gd name="T7" fmla="*/ 2147483647 h 47"/>
              <a:gd name="T8" fmla="*/ 2147483647 w 65"/>
              <a:gd name="T9" fmla="*/ 2147483647 h 47"/>
              <a:gd name="T10" fmla="*/ 2147483647 w 65"/>
              <a:gd name="T11" fmla="*/ 2147483647 h 47"/>
              <a:gd name="T12" fmla="*/ 2147483647 w 65"/>
              <a:gd name="T13" fmla="*/ 2147483647 h 47"/>
              <a:gd name="T14" fmla="*/ 2147483647 w 65"/>
              <a:gd name="T15" fmla="*/ 2147483647 h 47"/>
              <a:gd name="T16" fmla="*/ 2147483647 w 65"/>
              <a:gd name="T17" fmla="*/ 2147483647 h 47"/>
              <a:gd name="T18" fmla="*/ 2147483647 w 65"/>
              <a:gd name="T19" fmla="*/ 2147483647 h 47"/>
              <a:gd name="T20" fmla="*/ 2147483647 w 65"/>
              <a:gd name="T21" fmla="*/ 2147483647 h 47"/>
              <a:gd name="T22" fmla="*/ 2147483647 w 65"/>
              <a:gd name="T23" fmla="*/ 2147483647 h 47"/>
              <a:gd name="T24" fmla="*/ 2147483647 w 65"/>
              <a:gd name="T25" fmla="*/ 2147483647 h 47"/>
              <a:gd name="T26" fmla="*/ 2147483647 w 65"/>
              <a:gd name="T27" fmla="*/ 2147483647 h 47"/>
              <a:gd name="T28" fmla="*/ 2147483647 w 65"/>
              <a:gd name="T29" fmla="*/ 2147483647 h 47"/>
              <a:gd name="T30" fmla="*/ 2147483647 w 65"/>
              <a:gd name="T31" fmla="*/ 2147483647 h 47"/>
              <a:gd name="T32" fmla="*/ 2147483647 w 65"/>
              <a:gd name="T33" fmla="*/ 2147483647 h 47"/>
              <a:gd name="T34" fmla="*/ 2147483647 w 65"/>
              <a:gd name="T35" fmla="*/ 2147483647 h 47"/>
              <a:gd name="T36" fmla="*/ 2147483647 w 65"/>
              <a:gd name="T37" fmla="*/ 2147483647 h 47"/>
              <a:gd name="T38" fmla="*/ 2147483647 w 65"/>
              <a:gd name="T39" fmla="*/ 2147483647 h 47"/>
              <a:gd name="T40" fmla="*/ 2147483647 w 65"/>
              <a:gd name="T41" fmla="*/ 2147483647 h 47"/>
              <a:gd name="T42" fmla="*/ 2147483647 w 65"/>
              <a:gd name="T43" fmla="*/ 2147483647 h 47"/>
              <a:gd name="T44" fmla="*/ 2147483647 w 65"/>
              <a:gd name="T45" fmla="*/ 2147483647 h 47"/>
              <a:gd name="T46" fmla="*/ 2147483647 w 65"/>
              <a:gd name="T47" fmla="*/ 2147483647 h 47"/>
              <a:gd name="T48" fmla="*/ 2147483647 w 65"/>
              <a:gd name="T49" fmla="*/ 2147483647 h 47"/>
              <a:gd name="T50" fmla="*/ 2147483647 w 65"/>
              <a:gd name="T51" fmla="*/ 2147483647 h 47"/>
              <a:gd name="T52" fmla="*/ 2147483647 w 65"/>
              <a:gd name="T53" fmla="*/ 2147483647 h 47"/>
              <a:gd name="T54" fmla="*/ 0 w 65"/>
              <a:gd name="T55" fmla="*/ 2147483647 h 47"/>
              <a:gd name="T56" fmla="*/ 0 w 65"/>
              <a:gd name="T57" fmla="*/ 2147483647 h 47"/>
              <a:gd name="T58" fmla="*/ 2147483647 w 65"/>
              <a:gd name="T59" fmla="*/ 2147483647 h 47"/>
              <a:gd name="T60" fmla="*/ 2147483647 w 65"/>
              <a:gd name="T61" fmla="*/ 2147483647 h 47"/>
              <a:gd name="T62" fmla="*/ 2147483647 w 65"/>
              <a:gd name="T63" fmla="*/ 2147483647 h 47"/>
              <a:gd name="T64" fmla="*/ 2147483647 w 65"/>
              <a:gd name="T65" fmla="*/ 2147483647 h 47"/>
              <a:gd name="T66" fmla="*/ 2147483647 w 65"/>
              <a:gd name="T67" fmla="*/ 2147483647 h 47"/>
              <a:gd name="T68" fmla="*/ 2147483647 w 65"/>
              <a:gd name="T69" fmla="*/ 2147483647 h 47"/>
              <a:gd name="T70" fmla="*/ 2147483647 w 65"/>
              <a:gd name="T71" fmla="*/ 0 h 47"/>
              <a:gd name="T72" fmla="*/ 2147483647 w 65"/>
              <a:gd name="T73" fmla="*/ 0 h 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5"/>
              <a:gd name="T112" fmla="*/ 0 h 47"/>
              <a:gd name="T113" fmla="*/ 65 w 65"/>
              <a:gd name="T114" fmla="*/ 47 h 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5" h="47">
                <a:moveTo>
                  <a:pt x="32" y="0"/>
                </a:moveTo>
                <a:lnTo>
                  <a:pt x="32" y="0"/>
                </a:lnTo>
                <a:lnTo>
                  <a:pt x="39" y="0"/>
                </a:lnTo>
                <a:lnTo>
                  <a:pt x="45" y="1"/>
                </a:lnTo>
                <a:lnTo>
                  <a:pt x="51" y="3"/>
                </a:lnTo>
                <a:lnTo>
                  <a:pt x="56" y="6"/>
                </a:lnTo>
                <a:lnTo>
                  <a:pt x="59" y="7"/>
                </a:lnTo>
                <a:lnTo>
                  <a:pt x="62" y="12"/>
                </a:lnTo>
                <a:lnTo>
                  <a:pt x="64" y="15"/>
                </a:lnTo>
                <a:lnTo>
                  <a:pt x="65" y="18"/>
                </a:lnTo>
                <a:lnTo>
                  <a:pt x="65" y="28"/>
                </a:lnTo>
                <a:lnTo>
                  <a:pt x="64" y="31"/>
                </a:lnTo>
                <a:lnTo>
                  <a:pt x="62" y="34"/>
                </a:lnTo>
                <a:lnTo>
                  <a:pt x="59" y="39"/>
                </a:lnTo>
                <a:lnTo>
                  <a:pt x="56" y="40"/>
                </a:lnTo>
                <a:lnTo>
                  <a:pt x="51" y="43"/>
                </a:lnTo>
                <a:lnTo>
                  <a:pt x="45" y="45"/>
                </a:lnTo>
                <a:lnTo>
                  <a:pt x="39" y="47"/>
                </a:lnTo>
                <a:lnTo>
                  <a:pt x="32" y="47"/>
                </a:lnTo>
                <a:lnTo>
                  <a:pt x="26" y="47"/>
                </a:lnTo>
                <a:lnTo>
                  <a:pt x="20" y="45"/>
                </a:lnTo>
                <a:lnTo>
                  <a:pt x="14" y="43"/>
                </a:lnTo>
                <a:lnTo>
                  <a:pt x="9" y="40"/>
                </a:lnTo>
                <a:lnTo>
                  <a:pt x="6" y="39"/>
                </a:lnTo>
                <a:lnTo>
                  <a:pt x="3" y="34"/>
                </a:lnTo>
                <a:lnTo>
                  <a:pt x="1" y="31"/>
                </a:lnTo>
                <a:lnTo>
                  <a:pt x="0" y="28"/>
                </a:lnTo>
                <a:lnTo>
                  <a:pt x="0" y="18"/>
                </a:lnTo>
                <a:lnTo>
                  <a:pt x="1" y="15"/>
                </a:lnTo>
                <a:lnTo>
                  <a:pt x="3" y="12"/>
                </a:lnTo>
                <a:lnTo>
                  <a:pt x="6" y="7"/>
                </a:lnTo>
                <a:lnTo>
                  <a:pt x="9" y="6"/>
                </a:lnTo>
                <a:lnTo>
                  <a:pt x="14" y="3"/>
                </a:lnTo>
                <a:lnTo>
                  <a:pt x="20" y="1"/>
                </a:lnTo>
                <a:lnTo>
                  <a:pt x="26" y="0"/>
                </a:lnTo>
                <a:lnTo>
                  <a:pt x="3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97" name="Rectangle 48"/>
          <p:cNvSpPr>
            <a:spLocks noChangeArrowheads="1"/>
          </p:cNvSpPr>
          <p:nvPr/>
        </p:nvSpPr>
        <p:spPr bwMode="auto">
          <a:xfrm>
            <a:off x="6581126" y="3723670"/>
            <a:ext cx="61912" cy="146050"/>
          </a:xfrm>
          <a:prstGeom prst="rect">
            <a:avLst/>
          </a:pr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155698" name="Freeform 49"/>
          <p:cNvSpPr>
            <a:spLocks/>
          </p:cNvSpPr>
          <p:nvPr/>
        </p:nvSpPr>
        <p:spPr bwMode="auto">
          <a:xfrm>
            <a:off x="6581126" y="3714145"/>
            <a:ext cx="79375" cy="23812"/>
          </a:xfrm>
          <a:custGeom>
            <a:avLst/>
            <a:gdLst>
              <a:gd name="T0" fmla="*/ 2147483647 w 30"/>
              <a:gd name="T1" fmla="*/ 2147483647 h 9"/>
              <a:gd name="T2" fmla="*/ 2147483647 w 30"/>
              <a:gd name="T3" fmla="*/ 0 h 9"/>
              <a:gd name="T4" fmla="*/ 0 w 30"/>
              <a:gd name="T5" fmla="*/ 0 h 9"/>
              <a:gd name="T6" fmla="*/ 0 w 30"/>
              <a:gd name="T7" fmla="*/ 2147483647 h 9"/>
              <a:gd name="T8" fmla="*/ 2147483647 w 30"/>
              <a:gd name="T9" fmla="*/ 2147483647 h 9"/>
              <a:gd name="T10" fmla="*/ 2147483647 w 30"/>
              <a:gd name="T11" fmla="*/ 2147483647 h 9"/>
              <a:gd name="T12" fmla="*/ 2147483647 w 30"/>
              <a:gd name="T13" fmla="*/ 2147483647 h 9"/>
              <a:gd name="T14" fmla="*/ 2147483647 w 30"/>
              <a:gd name="T15" fmla="*/ 2147483647 h 9"/>
              <a:gd name="T16" fmla="*/ 2147483647 w 30"/>
              <a:gd name="T17" fmla="*/ 2147483647 h 9"/>
              <a:gd name="T18" fmla="*/ 2147483647 w 30"/>
              <a:gd name="T19" fmla="*/ 2147483647 h 9"/>
              <a:gd name="T20" fmla="*/ 2147483647 w 30"/>
              <a:gd name="T21" fmla="*/ 2147483647 h 9"/>
              <a:gd name="T22" fmla="*/ 2147483647 w 30"/>
              <a:gd name="T23" fmla="*/ 2147483647 h 9"/>
              <a:gd name="T24" fmla="*/ 2147483647 w 30"/>
              <a:gd name="T25" fmla="*/ 2147483647 h 9"/>
              <a:gd name="T26" fmla="*/ 2147483647 w 30"/>
              <a:gd name="T27" fmla="*/ 2147483647 h 9"/>
              <a:gd name="T28" fmla="*/ 2147483647 w 30"/>
              <a:gd name="T29" fmla="*/ 0 h 9"/>
              <a:gd name="T30" fmla="*/ 2147483647 w 30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"/>
              <a:gd name="T49" fmla="*/ 0 h 9"/>
              <a:gd name="T50" fmla="*/ 30 w 30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" h="9">
                <a:moveTo>
                  <a:pt x="30" y="4"/>
                </a:moveTo>
                <a:lnTo>
                  <a:pt x="25" y="0"/>
                </a:lnTo>
                <a:lnTo>
                  <a:pt x="0" y="0"/>
                </a:lnTo>
                <a:lnTo>
                  <a:pt x="0" y="9"/>
                </a:lnTo>
                <a:lnTo>
                  <a:pt x="25" y="9"/>
                </a:lnTo>
                <a:lnTo>
                  <a:pt x="21" y="4"/>
                </a:lnTo>
                <a:lnTo>
                  <a:pt x="25" y="9"/>
                </a:lnTo>
                <a:lnTo>
                  <a:pt x="27" y="9"/>
                </a:lnTo>
                <a:lnTo>
                  <a:pt x="29" y="9"/>
                </a:lnTo>
                <a:lnTo>
                  <a:pt x="29" y="7"/>
                </a:lnTo>
                <a:lnTo>
                  <a:pt x="30" y="4"/>
                </a:lnTo>
                <a:lnTo>
                  <a:pt x="29" y="3"/>
                </a:lnTo>
                <a:lnTo>
                  <a:pt x="29" y="1"/>
                </a:lnTo>
                <a:lnTo>
                  <a:pt x="27" y="1"/>
                </a:lnTo>
                <a:lnTo>
                  <a:pt x="25" y="0"/>
                </a:lnTo>
                <a:lnTo>
                  <a:pt x="30" y="4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699" name="Freeform 50"/>
          <p:cNvSpPr>
            <a:spLocks/>
          </p:cNvSpPr>
          <p:nvPr/>
        </p:nvSpPr>
        <p:spPr bwMode="auto">
          <a:xfrm>
            <a:off x="6636688" y="3723670"/>
            <a:ext cx="23813" cy="160337"/>
          </a:xfrm>
          <a:custGeom>
            <a:avLst/>
            <a:gdLst>
              <a:gd name="T0" fmla="*/ 2147483647 w 9"/>
              <a:gd name="T1" fmla="*/ 2147483647 h 60"/>
              <a:gd name="T2" fmla="*/ 2147483647 w 9"/>
              <a:gd name="T3" fmla="*/ 2147483647 h 60"/>
              <a:gd name="T4" fmla="*/ 2147483647 w 9"/>
              <a:gd name="T5" fmla="*/ 0 h 60"/>
              <a:gd name="T6" fmla="*/ 0 w 9"/>
              <a:gd name="T7" fmla="*/ 0 h 60"/>
              <a:gd name="T8" fmla="*/ 0 w 9"/>
              <a:gd name="T9" fmla="*/ 2147483647 h 60"/>
              <a:gd name="T10" fmla="*/ 2147483647 w 9"/>
              <a:gd name="T11" fmla="*/ 2147483647 h 60"/>
              <a:gd name="T12" fmla="*/ 0 w 9"/>
              <a:gd name="T13" fmla="*/ 2147483647 h 60"/>
              <a:gd name="T14" fmla="*/ 0 w 9"/>
              <a:gd name="T15" fmla="*/ 2147483647 h 60"/>
              <a:gd name="T16" fmla="*/ 2147483647 w 9"/>
              <a:gd name="T17" fmla="*/ 2147483647 h 60"/>
              <a:gd name="T18" fmla="*/ 2147483647 w 9"/>
              <a:gd name="T19" fmla="*/ 2147483647 h 60"/>
              <a:gd name="T20" fmla="*/ 2147483647 w 9"/>
              <a:gd name="T21" fmla="*/ 2147483647 h 60"/>
              <a:gd name="T22" fmla="*/ 2147483647 w 9"/>
              <a:gd name="T23" fmla="*/ 2147483647 h 60"/>
              <a:gd name="T24" fmla="*/ 2147483647 w 9"/>
              <a:gd name="T25" fmla="*/ 2147483647 h 60"/>
              <a:gd name="T26" fmla="*/ 2147483647 w 9"/>
              <a:gd name="T27" fmla="*/ 2147483647 h 60"/>
              <a:gd name="T28" fmla="*/ 2147483647 w 9"/>
              <a:gd name="T29" fmla="*/ 2147483647 h 60"/>
              <a:gd name="T30" fmla="*/ 2147483647 w 9"/>
              <a:gd name="T31" fmla="*/ 2147483647 h 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60"/>
              <a:gd name="T50" fmla="*/ 9 w 9"/>
              <a:gd name="T51" fmla="*/ 60 h 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60">
                <a:moveTo>
                  <a:pt x="4" y="60"/>
                </a:moveTo>
                <a:lnTo>
                  <a:pt x="9" y="55"/>
                </a:lnTo>
                <a:lnTo>
                  <a:pt x="9" y="0"/>
                </a:lnTo>
                <a:lnTo>
                  <a:pt x="0" y="0"/>
                </a:lnTo>
                <a:lnTo>
                  <a:pt x="0" y="55"/>
                </a:lnTo>
                <a:lnTo>
                  <a:pt x="4" y="50"/>
                </a:lnTo>
                <a:lnTo>
                  <a:pt x="0" y="55"/>
                </a:lnTo>
                <a:lnTo>
                  <a:pt x="0" y="57"/>
                </a:lnTo>
                <a:lnTo>
                  <a:pt x="1" y="58"/>
                </a:lnTo>
                <a:lnTo>
                  <a:pt x="4" y="60"/>
                </a:lnTo>
                <a:lnTo>
                  <a:pt x="6" y="58"/>
                </a:lnTo>
                <a:lnTo>
                  <a:pt x="8" y="58"/>
                </a:lnTo>
                <a:lnTo>
                  <a:pt x="8" y="57"/>
                </a:lnTo>
                <a:lnTo>
                  <a:pt x="9" y="55"/>
                </a:lnTo>
                <a:lnTo>
                  <a:pt x="4" y="6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0" name="Freeform 51"/>
          <p:cNvSpPr>
            <a:spLocks/>
          </p:cNvSpPr>
          <p:nvPr/>
        </p:nvSpPr>
        <p:spPr bwMode="auto">
          <a:xfrm>
            <a:off x="6571601" y="3857020"/>
            <a:ext cx="71437" cy="26987"/>
          </a:xfrm>
          <a:custGeom>
            <a:avLst/>
            <a:gdLst>
              <a:gd name="T0" fmla="*/ 0 w 29"/>
              <a:gd name="T1" fmla="*/ 2147483647 h 10"/>
              <a:gd name="T2" fmla="*/ 2147483647 w 29"/>
              <a:gd name="T3" fmla="*/ 2147483647 h 10"/>
              <a:gd name="T4" fmla="*/ 2147483647 w 29"/>
              <a:gd name="T5" fmla="*/ 2147483647 h 10"/>
              <a:gd name="T6" fmla="*/ 2147483647 w 29"/>
              <a:gd name="T7" fmla="*/ 0 h 10"/>
              <a:gd name="T8" fmla="*/ 2147483647 w 29"/>
              <a:gd name="T9" fmla="*/ 0 h 10"/>
              <a:gd name="T10" fmla="*/ 2147483647 w 29"/>
              <a:gd name="T11" fmla="*/ 2147483647 h 10"/>
              <a:gd name="T12" fmla="*/ 2147483647 w 29"/>
              <a:gd name="T13" fmla="*/ 0 h 10"/>
              <a:gd name="T14" fmla="*/ 2147483647 w 29"/>
              <a:gd name="T15" fmla="*/ 0 h 10"/>
              <a:gd name="T16" fmla="*/ 0 w 29"/>
              <a:gd name="T17" fmla="*/ 2147483647 h 10"/>
              <a:gd name="T18" fmla="*/ 0 w 29"/>
              <a:gd name="T19" fmla="*/ 2147483647 h 10"/>
              <a:gd name="T20" fmla="*/ 0 w 29"/>
              <a:gd name="T21" fmla="*/ 2147483647 h 10"/>
              <a:gd name="T22" fmla="*/ 0 w 29"/>
              <a:gd name="T23" fmla="*/ 2147483647 h 10"/>
              <a:gd name="T24" fmla="*/ 0 w 29"/>
              <a:gd name="T25" fmla="*/ 2147483647 h 10"/>
              <a:gd name="T26" fmla="*/ 2147483647 w 29"/>
              <a:gd name="T27" fmla="*/ 2147483647 h 10"/>
              <a:gd name="T28" fmla="*/ 2147483647 w 29"/>
              <a:gd name="T29" fmla="*/ 2147483647 h 10"/>
              <a:gd name="T30" fmla="*/ 0 w 29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"/>
              <a:gd name="T49" fmla="*/ 0 h 10"/>
              <a:gd name="T50" fmla="*/ 29 w 29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" h="10">
                <a:moveTo>
                  <a:pt x="0" y="5"/>
                </a:moveTo>
                <a:lnTo>
                  <a:pt x="4" y="10"/>
                </a:lnTo>
                <a:lnTo>
                  <a:pt x="29" y="10"/>
                </a:lnTo>
                <a:lnTo>
                  <a:pt x="29" y="0"/>
                </a:lnTo>
                <a:lnTo>
                  <a:pt x="4" y="0"/>
                </a:lnTo>
                <a:lnTo>
                  <a:pt x="9" y="5"/>
                </a:lnTo>
                <a:lnTo>
                  <a:pt x="4" y="0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5"/>
                </a:lnTo>
                <a:lnTo>
                  <a:pt x="0" y="7"/>
                </a:lnTo>
                <a:lnTo>
                  <a:pt x="0" y="8"/>
                </a:lnTo>
                <a:lnTo>
                  <a:pt x="1" y="8"/>
                </a:lnTo>
                <a:lnTo>
                  <a:pt x="4" y="10"/>
                </a:lnTo>
                <a:lnTo>
                  <a:pt x="0" y="5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1" name="Freeform 52"/>
          <p:cNvSpPr>
            <a:spLocks/>
          </p:cNvSpPr>
          <p:nvPr/>
        </p:nvSpPr>
        <p:spPr bwMode="auto">
          <a:xfrm>
            <a:off x="6571601" y="3714145"/>
            <a:ext cx="22225" cy="155575"/>
          </a:xfrm>
          <a:custGeom>
            <a:avLst/>
            <a:gdLst>
              <a:gd name="T0" fmla="*/ 2147483647 w 9"/>
              <a:gd name="T1" fmla="*/ 0 h 59"/>
              <a:gd name="T2" fmla="*/ 0 w 9"/>
              <a:gd name="T3" fmla="*/ 2147483647 h 59"/>
              <a:gd name="T4" fmla="*/ 0 w 9"/>
              <a:gd name="T5" fmla="*/ 2147483647 h 59"/>
              <a:gd name="T6" fmla="*/ 2147483647 w 9"/>
              <a:gd name="T7" fmla="*/ 2147483647 h 59"/>
              <a:gd name="T8" fmla="*/ 2147483647 w 9"/>
              <a:gd name="T9" fmla="*/ 2147483647 h 59"/>
              <a:gd name="T10" fmla="*/ 2147483647 w 9"/>
              <a:gd name="T11" fmla="*/ 2147483647 h 59"/>
              <a:gd name="T12" fmla="*/ 2147483647 w 9"/>
              <a:gd name="T13" fmla="*/ 2147483647 h 59"/>
              <a:gd name="T14" fmla="*/ 2147483647 w 9"/>
              <a:gd name="T15" fmla="*/ 2147483647 h 59"/>
              <a:gd name="T16" fmla="*/ 2147483647 w 9"/>
              <a:gd name="T17" fmla="*/ 2147483647 h 59"/>
              <a:gd name="T18" fmla="*/ 2147483647 w 9"/>
              <a:gd name="T19" fmla="*/ 2147483647 h 59"/>
              <a:gd name="T20" fmla="*/ 2147483647 w 9"/>
              <a:gd name="T21" fmla="*/ 0 h 59"/>
              <a:gd name="T22" fmla="*/ 2147483647 w 9"/>
              <a:gd name="T23" fmla="*/ 2147483647 h 59"/>
              <a:gd name="T24" fmla="*/ 2147483647 w 9"/>
              <a:gd name="T25" fmla="*/ 2147483647 h 59"/>
              <a:gd name="T26" fmla="*/ 0 w 9"/>
              <a:gd name="T27" fmla="*/ 2147483647 h 59"/>
              <a:gd name="T28" fmla="*/ 0 w 9"/>
              <a:gd name="T29" fmla="*/ 2147483647 h 59"/>
              <a:gd name="T30" fmla="*/ 2147483647 w 9"/>
              <a:gd name="T31" fmla="*/ 0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59"/>
              <a:gd name="T50" fmla="*/ 9 w 9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59">
                <a:moveTo>
                  <a:pt x="4" y="0"/>
                </a:moveTo>
                <a:lnTo>
                  <a:pt x="0" y="4"/>
                </a:lnTo>
                <a:lnTo>
                  <a:pt x="0" y="59"/>
                </a:lnTo>
                <a:lnTo>
                  <a:pt x="9" y="59"/>
                </a:lnTo>
                <a:lnTo>
                  <a:pt x="9" y="4"/>
                </a:lnTo>
                <a:lnTo>
                  <a:pt x="4" y="9"/>
                </a:lnTo>
                <a:lnTo>
                  <a:pt x="9" y="4"/>
                </a:lnTo>
                <a:lnTo>
                  <a:pt x="8" y="3"/>
                </a:lnTo>
                <a:lnTo>
                  <a:pt x="8" y="1"/>
                </a:lnTo>
                <a:lnTo>
                  <a:pt x="6" y="1"/>
                </a:lnTo>
                <a:lnTo>
                  <a:pt x="4" y="0"/>
                </a:lnTo>
                <a:lnTo>
                  <a:pt x="3" y="1"/>
                </a:lnTo>
                <a:lnTo>
                  <a:pt x="1" y="1"/>
                </a:lnTo>
                <a:lnTo>
                  <a:pt x="0" y="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2" name="Freeform 53"/>
          <p:cNvSpPr>
            <a:spLocks/>
          </p:cNvSpPr>
          <p:nvPr/>
        </p:nvSpPr>
        <p:spPr bwMode="auto">
          <a:xfrm>
            <a:off x="7338363" y="3723670"/>
            <a:ext cx="165100" cy="123825"/>
          </a:xfrm>
          <a:custGeom>
            <a:avLst/>
            <a:gdLst>
              <a:gd name="T0" fmla="*/ 2147483647 w 64"/>
              <a:gd name="T1" fmla="*/ 0 h 47"/>
              <a:gd name="T2" fmla="*/ 2147483647 w 64"/>
              <a:gd name="T3" fmla="*/ 0 h 47"/>
              <a:gd name="T4" fmla="*/ 2147483647 w 64"/>
              <a:gd name="T5" fmla="*/ 0 h 47"/>
              <a:gd name="T6" fmla="*/ 2147483647 w 64"/>
              <a:gd name="T7" fmla="*/ 2147483647 h 47"/>
              <a:gd name="T8" fmla="*/ 2147483647 w 64"/>
              <a:gd name="T9" fmla="*/ 2147483647 h 47"/>
              <a:gd name="T10" fmla="*/ 2147483647 w 64"/>
              <a:gd name="T11" fmla="*/ 2147483647 h 47"/>
              <a:gd name="T12" fmla="*/ 2147483647 w 64"/>
              <a:gd name="T13" fmla="*/ 2147483647 h 47"/>
              <a:gd name="T14" fmla="*/ 2147483647 w 64"/>
              <a:gd name="T15" fmla="*/ 2147483647 h 47"/>
              <a:gd name="T16" fmla="*/ 2147483647 w 64"/>
              <a:gd name="T17" fmla="*/ 2147483647 h 47"/>
              <a:gd name="T18" fmla="*/ 2147483647 w 64"/>
              <a:gd name="T19" fmla="*/ 2147483647 h 47"/>
              <a:gd name="T20" fmla="*/ 2147483647 w 64"/>
              <a:gd name="T21" fmla="*/ 2147483647 h 47"/>
              <a:gd name="T22" fmla="*/ 2147483647 w 64"/>
              <a:gd name="T23" fmla="*/ 2147483647 h 47"/>
              <a:gd name="T24" fmla="*/ 2147483647 w 64"/>
              <a:gd name="T25" fmla="*/ 2147483647 h 47"/>
              <a:gd name="T26" fmla="*/ 2147483647 w 64"/>
              <a:gd name="T27" fmla="*/ 2147483647 h 47"/>
              <a:gd name="T28" fmla="*/ 2147483647 w 64"/>
              <a:gd name="T29" fmla="*/ 2147483647 h 47"/>
              <a:gd name="T30" fmla="*/ 2147483647 w 64"/>
              <a:gd name="T31" fmla="*/ 2147483647 h 47"/>
              <a:gd name="T32" fmla="*/ 2147483647 w 64"/>
              <a:gd name="T33" fmla="*/ 2147483647 h 47"/>
              <a:gd name="T34" fmla="*/ 2147483647 w 64"/>
              <a:gd name="T35" fmla="*/ 2147483647 h 47"/>
              <a:gd name="T36" fmla="*/ 2147483647 w 64"/>
              <a:gd name="T37" fmla="*/ 2147483647 h 47"/>
              <a:gd name="T38" fmla="*/ 2147483647 w 64"/>
              <a:gd name="T39" fmla="*/ 2147483647 h 47"/>
              <a:gd name="T40" fmla="*/ 2147483647 w 64"/>
              <a:gd name="T41" fmla="*/ 2147483647 h 47"/>
              <a:gd name="T42" fmla="*/ 2147483647 w 64"/>
              <a:gd name="T43" fmla="*/ 2147483647 h 47"/>
              <a:gd name="T44" fmla="*/ 2147483647 w 64"/>
              <a:gd name="T45" fmla="*/ 2147483647 h 47"/>
              <a:gd name="T46" fmla="*/ 2147483647 w 64"/>
              <a:gd name="T47" fmla="*/ 2147483647 h 47"/>
              <a:gd name="T48" fmla="*/ 2147483647 w 64"/>
              <a:gd name="T49" fmla="*/ 2147483647 h 47"/>
              <a:gd name="T50" fmla="*/ 2147483647 w 64"/>
              <a:gd name="T51" fmla="*/ 2147483647 h 47"/>
              <a:gd name="T52" fmla="*/ 0 w 64"/>
              <a:gd name="T53" fmla="*/ 2147483647 h 47"/>
              <a:gd name="T54" fmla="*/ 0 w 64"/>
              <a:gd name="T55" fmla="*/ 2147483647 h 47"/>
              <a:gd name="T56" fmla="*/ 0 w 64"/>
              <a:gd name="T57" fmla="*/ 2147483647 h 47"/>
              <a:gd name="T58" fmla="*/ 0 w 64"/>
              <a:gd name="T59" fmla="*/ 2147483647 h 47"/>
              <a:gd name="T60" fmla="*/ 2147483647 w 64"/>
              <a:gd name="T61" fmla="*/ 2147483647 h 47"/>
              <a:gd name="T62" fmla="*/ 2147483647 w 64"/>
              <a:gd name="T63" fmla="*/ 2147483647 h 47"/>
              <a:gd name="T64" fmla="*/ 2147483647 w 64"/>
              <a:gd name="T65" fmla="*/ 2147483647 h 47"/>
              <a:gd name="T66" fmla="*/ 2147483647 w 64"/>
              <a:gd name="T67" fmla="*/ 2147483647 h 47"/>
              <a:gd name="T68" fmla="*/ 2147483647 w 64"/>
              <a:gd name="T69" fmla="*/ 2147483647 h 47"/>
              <a:gd name="T70" fmla="*/ 2147483647 w 64"/>
              <a:gd name="T71" fmla="*/ 0 h 47"/>
              <a:gd name="T72" fmla="*/ 2147483647 w 64"/>
              <a:gd name="T73" fmla="*/ 0 h 4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64"/>
              <a:gd name="T112" fmla="*/ 0 h 47"/>
              <a:gd name="T113" fmla="*/ 64 w 64"/>
              <a:gd name="T114" fmla="*/ 47 h 4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64" h="47">
                <a:moveTo>
                  <a:pt x="31" y="0"/>
                </a:moveTo>
                <a:lnTo>
                  <a:pt x="33" y="0"/>
                </a:lnTo>
                <a:lnTo>
                  <a:pt x="39" y="0"/>
                </a:lnTo>
                <a:lnTo>
                  <a:pt x="44" y="2"/>
                </a:lnTo>
                <a:lnTo>
                  <a:pt x="50" y="3"/>
                </a:lnTo>
                <a:lnTo>
                  <a:pt x="55" y="7"/>
                </a:lnTo>
                <a:lnTo>
                  <a:pt x="58" y="8"/>
                </a:lnTo>
                <a:lnTo>
                  <a:pt x="61" y="13"/>
                </a:lnTo>
                <a:lnTo>
                  <a:pt x="64" y="16"/>
                </a:lnTo>
                <a:lnTo>
                  <a:pt x="64" y="19"/>
                </a:lnTo>
                <a:lnTo>
                  <a:pt x="64" y="28"/>
                </a:lnTo>
                <a:lnTo>
                  <a:pt x="64" y="32"/>
                </a:lnTo>
                <a:lnTo>
                  <a:pt x="61" y="35"/>
                </a:lnTo>
                <a:lnTo>
                  <a:pt x="58" y="39"/>
                </a:lnTo>
                <a:lnTo>
                  <a:pt x="55" y="41"/>
                </a:lnTo>
                <a:lnTo>
                  <a:pt x="50" y="44"/>
                </a:lnTo>
                <a:lnTo>
                  <a:pt x="44" y="46"/>
                </a:lnTo>
                <a:lnTo>
                  <a:pt x="39" y="47"/>
                </a:lnTo>
                <a:lnTo>
                  <a:pt x="33" y="47"/>
                </a:lnTo>
                <a:lnTo>
                  <a:pt x="31" y="47"/>
                </a:lnTo>
                <a:lnTo>
                  <a:pt x="25" y="47"/>
                </a:lnTo>
                <a:lnTo>
                  <a:pt x="19" y="46"/>
                </a:lnTo>
                <a:lnTo>
                  <a:pt x="14" y="44"/>
                </a:lnTo>
                <a:lnTo>
                  <a:pt x="9" y="41"/>
                </a:lnTo>
                <a:lnTo>
                  <a:pt x="5" y="39"/>
                </a:lnTo>
                <a:lnTo>
                  <a:pt x="1" y="35"/>
                </a:lnTo>
                <a:lnTo>
                  <a:pt x="0" y="32"/>
                </a:lnTo>
                <a:lnTo>
                  <a:pt x="0" y="28"/>
                </a:lnTo>
                <a:lnTo>
                  <a:pt x="0" y="19"/>
                </a:lnTo>
                <a:lnTo>
                  <a:pt x="0" y="16"/>
                </a:lnTo>
                <a:lnTo>
                  <a:pt x="1" y="13"/>
                </a:lnTo>
                <a:lnTo>
                  <a:pt x="5" y="8"/>
                </a:lnTo>
                <a:lnTo>
                  <a:pt x="9" y="7"/>
                </a:lnTo>
                <a:lnTo>
                  <a:pt x="14" y="3"/>
                </a:lnTo>
                <a:lnTo>
                  <a:pt x="19" y="2"/>
                </a:lnTo>
                <a:lnTo>
                  <a:pt x="25" y="0"/>
                </a:lnTo>
                <a:lnTo>
                  <a:pt x="3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3" name="Rectangle 54"/>
          <p:cNvSpPr>
            <a:spLocks noChangeArrowheads="1"/>
          </p:cNvSpPr>
          <p:nvPr/>
        </p:nvSpPr>
        <p:spPr bwMode="auto">
          <a:xfrm>
            <a:off x="7385988" y="3723670"/>
            <a:ext cx="65088" cy="146050"/>
          </a:xfrm>
          <a:prstGeom prst="rect">
            <a:avLst/>
          </a:prstGeom>
          <a:solidFill>
            <a:srgbClr val="009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155704" name="Freeform 55"/>
          <p:cNvSpPr>
            <a:spLocks/>
          </p:cNvSpPr>
          <p:nvPr/>
        </p:nvSpPr>
        <p:spPr bwMode="auto">
          <a:xfrm>
            <a:off x="7385988" y="3714145"/>
            <a:ext cx="76200" cy="23812"/>
          </a:xfrm>
          <a:custGeom>
            <a:avLst/>
            <a:gdLst>
              <a:gd name="T0" fmla="*/ 2147483647 w 29"/>
              <a:gd name="T1" fmla="*/ 2147483647 h 9"/>
              <a:gd name="T2" fmla="*/ 2147483647 w 29"/>
              <a:gd name="T3" fmla="*/ 0 h 9"/>
              <a:gd name="T4" fmla="*/ 0 w 29"/>
              <a:gd name="T5" fmla="*/ 0 h 9"/>
              <a:gd name="T6" fmla="*/ 0 w 29"/>
              <a:gd name="T7" fmla="*/ 2147483647 h 9"/>
              <a:gd name="T8" fmla="*/ 2147483647 w 29"/>
              <a:gd name="T9" fmla="*/ 2147483647 h 9"/>
              <a:gd name="T10" fmla="*/ 2147483647 w 29"/>
              <a:gd name="T11" fmla="*/ 2147483647 h 9"/>
              <a:gd name="T12" fmla="*/ 2147483647 w 29"/>
              <a:gd name="T13" fmla="*/ 2147483647 h 9"/>
              <a:gd name="T14" fmla="*/ 2147483647 w 29"/>
              <a:gd name="T15" fmla="*/ 2147483647 h 9"/>
              <a:gd name="T16" fmla="*/ 2147483647 w 29"/>
              <a:gd name="T17" fmla="*/ 2147483647 h 9"/>
              <a:gd name="T18" fmla="*/ 2147483647 w 29"/>
              <a:gd name="T19" fmla="*/ 2147483647 h 9"/>
              <a:gd name="T20" fmla="*/ 2147483647 w 29"/>
              <a:gd name="T21" fmla="*/ 2147483647 h 9"/>
              <a:gd name="T22" fmla="*/ 2147483647 w 29"/>
              <a:gd name="T23" fmla="*/ 2147483647 h 9"/>
              <a:gd name="T24" fmla="*/ 2147483647 w 29"/>
              <a:gd name="T25" fmla="*/ 2147483647 h 9"/>
              <a:gd name="T26" fmla="*/ 2147483647 w 29"/>
              <a:gd name="T27" fmla="*/ 2147483647 h 9"/>
              <a:gd name="T28" fmla="*/ 2147483647 w 29"/>
              <a:gd name="T29" fmla="*/ 0 h 9"/>
              <a:gd name="T30" fmla="*/ 2147483647 w 29"/>
              <a:gd name="T31" fmla="*/ 2147483647 h 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9"/>
              <a:gd name="T49" fmla="*/ 0 h 9"/>
              <a:gd name="T50" fmla="*/ 29 w 29"/>
              <a:gd name="T51" fmla="*/ 9 h 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9" h="9">
                <a:moveTo>
                  <a:pt x="29" y="4"/>
                </a:moveTo>
                <a:lnTo>
                  <a:pt x="25" y="0"/>
                </a:lnTo>
                <a:lnTo>
                  <a:pt x="0" y="0"/>
                </a:lnTo>
                <a:lnTo>
                  <a:pt x="0" y="9"/>
                </a:lnTo>
                <a:lnTo>
                  <a:pt x="25" y="9"/>
                </a:lnTo>
                <a:lnTo>
                  <a:pt x="20" y="4"/>
                </a:lnTo>
                <a:lnTo>
                  <a:pt x="25" y="9"/>
                </a:lnTo>
                <a:lnTo>
                  <a:pt x="28" y="9"/>
                </a:lnTo>
                <a:lnTo>
                  <a:pt x="29" y="9"/>
                </a:lnTo>
                <a:lnTo>
                  <a:pt x="29" y="7"/>
                </a:lnTo>
                <a:lnTo>
                  <a:pt x="29" y="4"/>
                </a:lnTo>
                <a:lnTo>
                  <a:pt x="29" y="3"/>
                </a:lnTo>
                <a:lnTo>
                  <a:pt x="29" y="1"/>
                </a:lnTo>
                <a:lnTo>
                  <a:pt x="28" y="1"/>
                </a:lnTo>
                <a:lnTo>
                  <a:pt x="25" y="0"/>
                </a:lnTo>
                <a:lnTo>
                  <a:pt x="29" y="4"/>
                </a:lnTo>
                <a:close/>
              </a:path>
            </a:pathLst>
          </a:custGeom>
          <a:solidFill>
            <a:srgbClr val="009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5" name="Freeform 56"/>
          <p:cNvSpPr>
            <a:spLocks/>
          </p:cNvSpPr>
          <p:nvPr/>
        </p:nvSpPr>
        <p:spPr bwMode="auto">
          <a:xfrm>
            <a:off x="7439963" y="3723670"/>
            <a:ext cx="22225" cy="160337"/>
          </a:xfrm>
          <a:custGeom>
            <a:avLst/>
            <a:gdLst>
              <a:gd name="T0" fmla="*/ 2147483647 w 9"/>
              <a:gd name="T1" fmla="*/ 2147483647 h 60"/>
              <a:gd name="T2" fmla="*/ 2147483647 w 9"/>
              <a:gd name="T3" fmla="*/ 2147483647 h 60"/>
              <a:gd name="T4" fmla="*/ 2147483647 w 9"/>
              <a:gd name="T5" fmla="*/ 0 h 60"/>
              <a:gd name="T6" fmla="*/ 0 w 9"/>
              <a:gd name="T7" fmla="*/ 0 h 60"/>
              <a:gd name="T8" fmla="*/ 0 w 9"/>
              <a:gd name="T9" fmla="*/ 2147483647 h 60"/>
              <a:gd name="T10" fmla="*/ 2147483647 w 9"/>
              <a:gd name="T11" fmla="*/ 2147483647 h 60"/>
              <a:gd name="T12" fmla="*/ 0 w 9"/>
              <a:gd name="T13" fmla="*/ 2147483647 h 60"/>
              <a:gd name="T14" fmla="*/ 2147483647 w 9"/>
              <a:gd name="T15" fmla="*/ 2147483647 h 60"/>
              <a:gd name="T16" fmla="*/ 2147483647 w 9"/>
              <a:gd name="T17" fmla="*/ 2147483647 h 60"/>
              <a:gd name="T18" fmla="*/ 2147483647 w 9"/>
              <a:gd name="T19" fmla="*/ 2147483647 h 60"/>
              <a:gd name="T20" fmla="*/ 2147483647 w 9"/>
              <a:gd name="T21" fmla="*/ 2147483647 h 60"/>
              <a:gd name="T22" fmla="*/ 2147483647 w 9"/>
              <a:gd name="T23" fmla="*/ 2147483647 h 60"/>
              <a:gd name="T24" fmla="*/ 2147483647 w 9"/>
              <a:gd name="T25" fmla="*/ 2147483647 h 60"/>
              <a:gd name="T26" fmla="*/ 2147483647 w 9"/>
              <a:gd name="T27" fmla="*/ 2147483647 h 60"/>
              <a:gd name="T28" fmla="*/ 2147483647 w 9"/>
              <a:gd name="T29" fmla="*/ 2147483647 h 60"/>
              <a:gd name="T30" fmla="*/ 2147483647 w 9"/>
              <a:gd name="T31" fmla="*/ 2147483647 h 6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60"/>
              <a:gd name="T50" fmla="*/ 9 w 9"/>
              <a:gd name="T51" fmla="*/ 60 h 6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60">
                <a:moveTo>
                  <a:pt x="5" y="60"/>
                </a:moveTo>
                <a:lnTo>
                  <a:pt x="9" y="55"/>
                </a:lnTo>
                <a:lnTo>
                  <a:pt x="9" y="0"/>
                </a:lnTo>
                <a:lnTo>
                  <a:pt x="0" y="0"/>
                </a:lnTo>
                <a:lnTo>
                  <a:pt x="0" y="55"/>
                </a:lnTo>
                <a:lnTo>
                  <a:pt x="5" y="50"/>
                </a:lnTo>
                <a:lnTo>
                  <a:pt x="0" y="55"/>
                </a:lnTo>
                <a:lnTo>
                  <a:pt x="1" y="57"/>
                </a:lnTo>
                <a:lnTo>
                  <a:pt x="1" y="58"/>
                </a:lnTo>
                <a:lnTo>
                  <a:pt x="3" y="58"/>
                </a:lnTo>
                <a:lnTo>
                  <a:pt x="5" y="60"/>
                </a:lnTo>
                <a:lnTo>
                  <a:pt x="6" y="58"/>
                </a:lnTo>
                <a:lnTo>
                  <a:pt x="8" y="58"/>
                </a:lnTo>
                <a:lnTo>
                  <a:pt x="9" y="57"/>
                </a:lnTo>
                <a:lnTo>
                  <a:pt x="9" y="55"/>
                </a:lnTo>
                <a:lnTo>
                  <a:pt x="5" y="60"/>
                </a:lnTo>
                <a:close/>
              </a:path>
            </a:pathLst>
          </a:custGeom>
          <a:solidFill>
            <a:srgbClr val="009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6" name="Freeform 57"/>
          <p:cNvSpPr>
            <a:spLocks/>
          </p:cNvSpPr>
          <p:nvPr/>
        </p:nvSpPr>
        <p:spPr bwMode="auto">
          <a:xfrm>
            <a:off x="7374876" y="3857020"/>
            <a:ext cx="76200" cy="26987"/>
          </a:xfrm>
          <a:custGeom>
            <a:avLst/>
            <a:gdLst>
              <a:gd name="T0" fmla="*/ 0 w 30"/>
              <a:gd name="T1" fmla="*/ 2147483647 h 10"/>
              <a:gd name="T2" fmla="*/ 2147483647 w 30"/>
              <a:gd name="T3" fmla="*/ 2147483647 h 10"/>
              <a:gd name="T4" fmla="*/ 2147483647 w 30"/>
              <a:gd name="T5" fmla="*/ 2147483647 h 10"/>
              <a:gd name="T6" fmla="*/ 2147483647 w 30"/>
              <a:gd name="T7" fmla="*/ 0 h 10"/>
              <a:gd name="T8" fmla="*/ 2147483647 w 30"/>
              <a:gd name="T9" fmla="*/ 0 h 10"/>
              <a:gd name="T10" fmla="*/ 2147483647 w 30"/>
              <a:gd name="T11" fmla="*/ 2147483647 h 10"/>
              <a:gd name="T12" fmla="*/ 2147483647 w 30"/>
              <a:gd name="T13" fmla="*/ 0 h 10"/>
              <a:gd name="T14" fmla="*/ 2147483647 w 30"/>
              <a:gd name="T15" fmla="*/ 0 h 10"/>
              <a:gd name="T16" fmla="*/ 2147483647 w 30"/>
              <a:gd name="T17" fmla="*/ 2147483647 h 10"/>
              <a:gd name="T18" fmla="*/ 2147483647 w 30"/>
              <a:gd name="T19" fmla="*/ 2147483647 h 10"/>
              <a:gd name="T20" fmla="*/ 0 w 30"/>
              <a:gd name="T21" fmla="*/ 2147483647 h 10"/>
              <a:gd name="T22" fmla="*/ 2147483647 w 30"/>
              <a:gd name="T23" fmla="*/ 2147483647 h 10"/>
              <a:gd name="T24" fmla="*/ 2147483647 w 30"/>
              <a:gd name="T25" fmla="*/ 2147483647 h 10"/>
              <a:gd name="T26" fmla="*/ 2147483647 w 30"/>
              <a:gd name="T27" fmla="*/ 2147483647 h 10"/>
              <a:gd name="T28" fmla="*/ 2147483647 w 30"/>
              <a:gd name="T29" fmla="*/ 2147483647 h 10"/>
              <a:gd name="T30" fmla="*/ 0 w 30"/>
              <a:gd name="T31" fmla="*/ 2147483647 h 1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0"/>
              <a:gd name="T49" fmla="*/ 0 h 10"/>
              <a:gd name="T50" fmla="*/ 30 w 30"/>
              <a:gd name="T51" fmla="*/ 10 h 1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0" h="10">
                <a:moveTo>
                  <a:pt x="0" y="5"/>
                </a:moveTo>
                <a:lnTo>
                  <a:pt x="5" y="10"/>
                </a:lnTo>
                <a:lnTo>
                  <a:pt x="30" y="10"/>
                </a:lnTo>
                <a:lnTo>
                  <a:pt x="30" y="0"/>
                </a:lnTo>
                <a:lnTo>
                  <a:pt x="5" y="0"/>
                </a:lnTo>
                <a:lnTo>
                  <a:pt x="9" y="5"/>
                </a:lnTo>
                <a:lnTo>
                  <a:pt x="5" y="0"/>
                </a:lnTo>
                <a:lnTo>
                  <a:pt x="3" y="0"/>
                </a:lnTo>
                <a:lnTo>
                  <a:pt x="1" y="2"/>
                </a:lnTo>
                <a:lnTo>
                  <a:pt x="1" y="3"/>
                </a:lnTo>
                <a:lnTo>
                  <a:pt x="0" y="5"/>
                </a:lnTo>
                <a:lnTo>
                  <a:pt x="1" y="7"/>
                </a:lnTo>
                <a:lnTo>
                  <a:pt x="1" y="8"/>
                </a:lnTo>
                <a:lnTo>
                  <a:pt x="3" y="8"/>
                </a:lnTo>
                <a:lnTo>
                  <a:pt x="5" y="10"/>
                </a:lnTo>
                <a:lnTo>
                  <a:pt x="0" y="5"/>
                </a:lnTo>
                <a:close/>
              </a:path>
            </a:pathLst>
          </a:custGeom>
          <a:solidFill>
            <a:srgbClr val="009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7" name="Freeform 58"/>
          <p:cNvSpPr>
            <a:spLocks/>
          </p:cNvSpPr>
          <p:nvPr/>
        </p:nvSpPr>
        <p:spPr bwMode="auto">
          <a:xfrm>
            <a:off x="7374876" y="3714145"/>
            <a:ext cx="22225" cy="155575"/>
          </a:xfrm>
          <a:custGeom>
            <a:avLst/>
            <a:gdLst>
              <a:gd name="T0" fmla="*/ 2147483647 w 9"/>
              <a:gd name="T1" fmla="*/ 0 h 59"/>
              <a:gd name="T2" fmla="*/ 0 w 9"/>
              <a:gd name="T3" fmla="*/ 2147483647 h 59"/>
              <a:gd name="T4" fmla="*/ 0 w 9"/>
              <a:gd name="T5" fmla="*/ 2147483647 h 59"/>
              <a:gd name="T6" fmla="*/ 2147483647 w 9"/>
              <a:gd name="T7" fmla="*/ 2147483647 h 59"/>
              <a:gd name="T8" fmla="*/ 2147483647 w 9"/>
              <a:gd name="T9" fmla="*/ 2147483647 h 59"/>
              <a:gd name="T10" fmla="*/ 2147483647 w 9"/>
              <a:gd name="T11" fmla="*/ 2147483647 h 59"/>
              <a:gd name="T12" fmla="*/ 2147483647 w 9"/>
              <a:gd name="T13" fmla="*/ 2147483647 h 59"/>
              <a:gd name="T14" fmla="*/ 2147483647 w 9"/>
              <a:gd name="T15" fmla="*/ 2147483647 h 59"/>
              <a:gd name="T16" fmla="*/ 2147483647 w 9"/>
              <a:gd name="T17" fmla="*/ 2147483647 h 59"/>
              <a:gd name="T18" fmla="*/ 2147483647 w 9"/>
              <a:gd name="T19" fmla="*/ 2147483647 h 59"/>
              <a:gd name="T20" fmla="*/ 2147483647 w 9"/>
              <a:gd name="T21" fmla="*/ 0 h 59"/>
              <a:gd name="T22" fmla="*/ 2147483647 w 9"/>
              <a:gd name="T23" fmla="*/ 2147483647 h 59"/>
              <a:gd name="T24" fmla="*/ 2147483647 w 9"/>
              <a:gd name="T25" fmla="*/ 2147483647 h 59"/>
              <a:gd name="T26" fmla="*/ 2147483647 w 9"/>
              <a:gd name="T27" fmla="*/ 2147483647 h 59"/>
              <a:gd name="T28" fmla="*/ 0 w 9"/>
              <a:gd name="T29" fmla="*/ 2147483647 h 59"/>
              <a:gd name="T30" fmla="*/ 2147483647 w 9"/>
              <a:gd name="T31" fmla="*/ 0 h 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"/>
              <a:gd name="T49" fmla="*/ 0 h 59"/>
              <a:gd name="T50" fmla="*/ 9 w 9"/>
              <a:gd name="T51" fmla="*/ 59 h 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" h="59">
                <a:moveTo>
                  <a:pt x="5" y="0"/>
                </a:moveTo>
                <a:lnTo>
                  <a:pt x="0" y="4"/>
                </a:lnTo>
                <a:lnTo>
                  <a:pt x="0" y="59"/>
                </a:lnTo>
                <a:lnTo>
                  <a:pt x="9" y="59"/>
                </a:lnTo>
                <a:lnTo>
                  <a:pt x="9" y="4"/>
                </a:lnTo>
                <a:lnTo>
                  <a:pt x="5" y="9"/>
                </a:lnTo>
                <a:lnTo>
                  <a:pt x="9" y="4"/>
                </a:lnTo>
                <a:lnTo>
                  <a:pt x="9" y="3"/>
                </a:lnTo>
                <a:lnTo>
                  <a:pt x="8" y="1"/>
                </a:lnTo>
                <a:lnTo>
                  <a:pt x="5" y="0"/>
                </a:lnTo>
                <a:lnTo>
                  <a:pt x="3" y="1"/>
                </a:lnTo>
                <a:lnTo>
                  <a:pt x="1" y="1"/>
                </a:lnTo>
                <a:lnTo>
                  <a:pt x="1" y="3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92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8" name="Freeform 59"/>
          <p:cNvSpPr>
            <a:spLocks/>
          </p:cNvSpPr>
          <p:nvPr/>
        </p:nvSpPr>
        <p:spPr bwMode="auto">
          <a:xfrm>
            <a:off x="6598588" y="3450620"/>
            <a:ext cx="38100" cy="41275"/>
          </a:xfrm>
          <a:custGeom>
            <a:avLst/>
            <a:gdLst>
              <a:gd name="T0" fmla="*/ 2147483647 w 15"/>
              <a:gd name="T1" fmla="*/ 0 h 15"/>
              <a:gd name="T2" fmla="*/ 2147483647 w 15"/>
              <a:gd name="T3" fmla="*/ 0 h 15"/>
              <a:gd name="T4" fmla="*/ 2147483647 w 15"/>
              <a:gd name="T5" fmla="*/ 0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2147483647 w 15"/>
              <a:gd name="T15" fmla="*/ 2147483647 h 15"/>
              <a:gd name="T16" fmla="*/ 2147483647 w 15"/>
              <a:gd name="T17" fmla="*/ 2147483647 h 15"/>
              <a:gd name="T18" fmla="*/ 2147483647 w 15"/>
              <a:gd name="T19" fmla="*/ 2147483647 h 15"/>
              <a:gd name="T20" fmla="*/ 2147483647 w 15"/>
              <a:gd name="T21" fmla="*/ 2147483647 h 15"/>
              <a:gd name="T22" fmla="*/ 2147483647 w 15"/>
              <a:gd name="T23" fmla="*/ 2147483647 h 15"/>
              <a:gd name="T24" fmla="*/ 2147483647 w 15"/>
              <a:gd name="T25" fmla="*/ 2147483647 h 15"/>
              <a:gd name="T26" fmla="*/ 2147483647 w 15"/>
              <a:gd name="T27" fmla="*/ 2147483647 h 15"/>
              <a:gd name="T28" fmla="*/ 2147483647 w 15"/>
              <a:gd name="T29" fmla="*/ 2147483647 h 15"/>
              <a:gd name="T30" fmla="*/ 2147483647 w 15"/>
              <a:gd name="T31" fmla="*/ 2147483647 h 15"/>
              <a:gd name="T32" fmla="*/ 2147483647 w 15"/>
              <a:gd name="T33" fmla="*/ 2147483647 h 15"/>
              <a:gd name="T34" fmla="*/ 2147483647 w 15"/>
              <a:gd name="T35" fmla="*/ 2147483647 h 15"/>
              <a:gd name="T36" fmla="*/ 2147483647 w 15"/>
              <a:gd name="T37" fmla="*/ 2147483647 h 15"/>
              <a:gd name="T38" fmla="*/ 2147483647 w 15"/>
              <a:gd name="T39" fmla="*/ 2147483647 h 15"/>
              <a:gd name="T40" fmla="*/ 2147483647 w 15"/>
              <a:gd name="T41" fmla="*/ 2147483647 h 15"/>
              <a:gd name="T42" fmla="*/ 0 w 15"/>
              <a:gd name="T43" fmla="*/ 2147483647 h 15"/>
              <a:gd name="T44" fmla="*/ 0 w 15"/>
              <a:gd name="T45" fmla="*/ 2147483647 h 15"/>
              <a:gd name="T46" fmla="*/ 0 w 15"/>
              <a:gd name="T47" fmla="*/ 2147483647 h 15"/>
              <a:gd name="T48" fmla="*/ 0 w 15"/>
              <a:gd name="T49" fmla="*/ 2147483647 h 15"/>
              <a:gd name="T50" fmla="*/ 0 w 15"/>
              <a:gd name="T51" fmla="*/ 2147483647 h 15"/>
              <a:gd name="T52" fmla="*/ 0 w 15"/>
              <a:gd name="T53" fmla="*/ 2147483647 h 15"/>
              <a:gd name="T54" fmla="*/ 0 w 15"/>
              <a:gd name="T55" fmla="*/ 2147483647 h 15"/>
              <a:gd name="T56" fmla="*/ 2147483647 w 15"/>
              <a:gd name="T57" fmla="*/ 2147483647 h 15"/>
              <a:gd name="T58" fmla="*/ 2147483647 w 15"/>
              <a:gd name="T59" fmla="*/ 2147483647 h 15"/>
              <a:gd name="T60" fmla="*/ 2147483647 w 15"/>
              <a:gd name="T61" fmla="*/ 0 h 15"/>
              <a:gd name="T62" fmla="*/ 2147483647 w 15"/>
              <a:gd name="T63" fmla="*/ 0 h 15"/>
              <a:gd name="T64" fmla="*/ 2147483647 w 15"/>
              <a:gd name="T65" fmla="*/ 0 h 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"/>
              <a:gd name="T100" fmla="*/ 0 h 15"/>
              <a:gd name="T101" fmla="*/ 15 w 15"/>
              <a:gd name="T102" fmla="*/ 15 h 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" h="15">
                <a:moveTo>
                  <a:pt x="7" y="0"/>
                </a:move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3"/>
                </a:lnTo>
                <a:lnTo>
                  <a:pt x="14" y="4"/>
                </a:lnTo>
                <a:lnTo>
                  <a:pt x="15" y="6"/>
                </a:lnTo>
                <a:lnTo>
                  <a:pt x="15" y="8"/>
                </a:lnTo>
                <a:lnTo>
                  <a:pt x="15" y="9"/>
                </a:lnTo>
                <a:lnTo>
                  <a:pt x="14" y="11"/>
                </a:lnTo>
                <a:lnTo>
                  <a:pt x="14" y="12"/>
                </a:lnTo>
                <a:lnTo>
                  <a:pt x="12" y="12"/>
                </a:lnTo>
                <a:lnTo>
                  <a:pt x="12" y="14"/>
                </a:lnTo>
                <a:lnTo>
                  <a:pt x="11" y="15"/>
                </a:lnTo>
                <a:lnTo>
                  <a:pt x="9" y="15"/>
                </a:lnTo>
                <a:lnTo>
                  <a:pt x="7" y="15"/>
                </a:lnTo>
                <a:lnTo>
                  <a:pt x="6" y="15"/>
                </a:lnTo>
                <a:lnTo>
                  <a:pt x="4" y="15"/>
                </a:lnTo>
                <a:lnTo>
                  <a:pt x="3" y="14"/>
                </a:lnTo>
                <a:lnTo>
                  <a:pt x="1" y="12"/>
                </a:lnTo>
                <a:lnTo>
                  <a:pt x="0" y="12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0" y="3"/>
                </a:lnTo>
                <a:lnTo>
                  <a:pt x="1" y="1"/>
                </a:lnTo>
                <a:lnTo>
                  <a:pt x="3" y="1"/>
                </a:lnTo>
                <a:lnTo>
                  <a:pt x="4" y="0"/>
                </a:lnTo>
                <a:lnTo>
                  <a:pt x="6" y="0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09" name="Freeform 60"/>
          <p:cNvSpPr>
            <a:spLocks/>
          </p:cNvSpPr>
          <p:nvPr/>
        </p:nvSpPr>
        <p:spPr bwMode="auto">
          <a:xfrm>
            <a:off x="6617638" y="3445857"/>
            <a:ext cx="23813" cy="28575"/>
          </a:xfrm>
          <a:custGeom>
            <a:avLst/>
            <a:gdLst>
              <a:gd name="T0" fmla="*/ 2147483647 w 10"/>
              <a:gd name="T1" fmla="*/ 2147483647 h 10"/>
              <a:gd name="T2" fmla="*/ 2147483647 w 10"/>
              <a:gd name="T3" fmla="*/ 2147483647 h 10"/>
              <a:gd name="T4" fmla="*/ 2147483647 w 10"/>
              <a:gd name="T5" fmla="*/ 2147483647 h 10"/>
              <a:gd name="T6" fmla="*/ 2147483647 w 10"/>
              <a:gd name="T7" fmla="*/ 2147483647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0 h 10"/>
              <a:gd name="T16" fmla="*/ 2147483647 w 10"/>
              <a:gd name="T17" fmla="*/ 0 h 10"/>
              <a:gd name="T18" fmla="*/ 0 w 10"/>
              <a:gd name="T19" fmla="*/ 0 h 10"/>
              <a:gd name="T20" fmla="*/ 0 w 10"/>
              <a:gd name="T21" fmla="*/ 2147483647 h 10"/>
              <a:gd name="T22" fmla="*/ 2147483647 w 10"/>
              <a:gd name="T23" fmla="*/ 2147483647 h 10"/>
              <a:gd name="T24" fmla="*/ 2147483647 w 10"/>
              <a:gd name="T25" fmla="*/ 2147483647 h 10"/>
              <a:gd name="T26" fmla="*/ 2147483647 w 10"/>
              <a:gd name="T27" fmla="*/ 2147483647 h 10"/>
              <a:gd name="T28" fmla="*/ 2147483647 w 10"/>
              <a:gd name="T29" fmla="*/ 2147483647 h 10"/>
              <a:gd name="T30" fmla="*/ 2147483647 w 10"/>
              <a:gd name="T31" fmla="*/ 2147483647 h 10"/>
              <a:gd name="T32" fmla="*/ 2147483647 w 10"/>
              <a:gd name="T33" fmla="*/ 2147483647 h 10"/>
              <a:gd name="T34" fmla="*/ 2147483647 w 10"/>
              <a:gd name="T35" fmla="*/ 2147483647 h 10"/>
              <a:gd name="T36" fmla="*/ 2147483647 w 10"/>
              <a:gd name="T37" fmla="*/ 2147483647 h 10"/>
              <a:gd name="T38" fmla="*/ 2147483647 w 10"/>
              <a:gd name="T39" fmla="*/ 2147483647 h 10"/>
              <a:gd name="T40" fmla="*/ 2147483647 w 10"/>
              <a:gd name="T41" fmla="*/ 2147483647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"/>
              <a:gd name="T64" fmla="*/ 0 h 10"/>
              <a:gd name="T65" fmla="*/ 10 w 10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" h="10">
                <a:moveTo>
                  <a:pt x="10" y="10"/>
                </a:moveTo>
                <a:lnTo>
                  <a:pt x="10" y="10"/>
                </a:lnTo>
                <a:lnTo>
                  <a:pt x="8" y="8"/>
                </a:lnTo>
                <a:lnTo>
                  <a:pt x="8" y="6"/>
                </a:lnTo>
                <a:lnTo>
                  <a:pt x="8" y="5"/>
                </a:lnTo>
                <a:lnTo>
                  <a:pt x="7" y="3"/>
                </a:lnTo>
                <a:lnTo>
                  <a:pt x="5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3"/>
                </a:lnTo>
                <a:lnTo>
                  <a:pt x="4" y="3"/>
                </a:lnTo>
                <a:lnTo>
                  <a:pt x="5" y="5"/>
                </a:lnTo>
                <a:lnTo>
                  <a:pt x="7" y="6"/>
                </a:lnTo>
                <a:lnTo>
                  <a:pt x="7" y="8"/>
                </a:lnTo>
                <a:lnTo>
                  <a:pt x="7" y="10"/>
                </a:lnTo>
                <a:lnTo>
                  <a:pt x="10" y="1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0" name="Freeform 61"/>
          <p:cNvSpPr>
            <a:spLocks/>
          </p:cNvSpPr>
          <p:nvPr/>
        </p:nvSpPr>
        <p:spPr bwMode="auto">
          <a:xfrm>
            <a:off x="6617638" y="3474432"/>
            <a:ext cx="23813" cy="22225"/>
          </a:xfrm>
          <a:custGeom>
            <a:avLst/>
            <a:gdLst>
              <a:gd name="T0" fmla="*/ 0 w 10"/>
              <a:gd name="T1" fmla="*/ 2147483647 h 9"/>
              <a:gd name="T2" fmla="*/ 0 w 10"/>
              <a:gd name="T3" fmla="*/ 2147483647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2147483647 w 10"/>
              <a:gd name="T11" fmla="*/ 2147483647 h 9"/>
              <a:gd name="T12" fmla="*/ 2147483647 w 10"/>
              <a:gd name="T13" fmla="*/ 2147483647 h 9"/>
              <a:gd name="T14" fmla="*/ 2147483647 w 10"/>
              <a:gd name="T15" fmla="*/ 2147483647 h 9"/>
              <a:gd name="T16" fmla="*/ 2147483647 w 10"/>
              <a:gd name="T17" fmla="*/ 2147483647 h 9"/>
              <a:gd name="T18" fmla="*/ 2147483647 w 10"/>
              <a:gd name="T19" fmla="*/ 0 h 9"/>
              <a:gd name="T20" fmla="*/ 2147483647 w 10"/>
              <a:gd name="T21" fmla="*/ 0 h 9"/>
              <a:gd name="T22" fmla="*/ 2147483647 w 10"/>
              <a:gd name="T23" fmla="*/ 2147483647 h 9"/>
              <a:gd name="T24" fmla="*/ 2147483647 w 10"/>
              <a:gd name="T25" fmla="*/ 2147483647 h 9"/>
              <a:gd name="T26" fmla="*/ 2147483647 w 10"/>
              <a:gd name="T27" fmla="*/ 2147483647 h 9"/>
              <a:gd name="T28" fmla="*/ 2147483647 w 10"/>
              <a:gd name="T29" fmla="*/ 2147483647 h 9"/>
              <a:gd name="T30" fmla="*/ 2147483647 w 10"/>
              <a:gd name="T31" fmla="*/ 2147483647 h 9"/>
              <a:gd name="T32" fmla="*/ 2147483647 w 10"/>
              <a:gd name="T33" fmla="*/ 2147483647 h 9"/>
              <a:gd name="T34" fmla="*/ 2147483647 w 10"/>
              <a:gd name="T35" fmla="*/ 2147483647 h 9"/>
              <a:gd name="T36" fmla="*/ 0 w 10"/>
              <a:gd name="T37" fmla="*/ 2147483647 h 9"/>
              <a:gd name="T38" fmla="*/ 0 w 10"/>
              <a:gd name="T39" fmla="*/ 2147483647 h 9"/>
              <a:gd name="T40" fmla="*/ 0 w 10"/>
              <a:gd name="T41" fmla="*/ 2147483647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"/>
              <a:gd name="T64" fmla="*/ 0 h 9"/>
              <a:gd name="T65" fmla="*/ 10 w 10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" h="9">
                <a:moveTo>
                  <a:pt x="0" y="9"/>
                </a:moveTo>
                <a:lnTo>
                  <a:pt x="0" y="9"/>
                </a:lnTo>
                <a:lnTo>
                  <a:pt x="2" y="7"/>
                </a:lnTo>
                <a:lnTo>
                  <a:pt x="4" y="7"/>
                </a:lnTo>
                <a:lnTo>
                  <a:pt x="5" y="7"/>
                </a:lnTo>
                <a:lnTo>
                  <a:pt x="7" y="6"/>
                </a:lnTo>
                <a:lnTo>
                  <a:pt x="8" y="4"/>
                </a:lnTo>
                <a:lnTo>
                  <a:pt x="8" y="3"/>
                </a:lnTo>
                <a:lnTo>
                  <a:pt x="8" y="1"/>
                </a:lnTo>
                <a:lnTo>
                  <a:pt x="10" y="0"/>
                </a:lnTo>
                <a:lnTo>
                  <a:pt x="7" y="0"/>
                </a:lnTo>
                <a:lnTo>
                  <a:pt x="7" y="1"/>
                </a:lnTo>
                <a:lnTo>
                  <a:pt x="7" y="3"/>
                </a:lnTo>
                <a:lnTo>
                  <a:pt x="5" y="3"/>
                </a:lnTo>
                <a:lnTo>
                  <a:pt x="5" y="4"/>
                </a:lnTo>
                <a:lnTo>
                  <a:pt x="4" y="6"/>
                </a:lnTo>
                <a:lnTo>
                  <a:pt x="2" y="6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1" name="Freeform 62"/>
          <p:cNvSpPr>
            <a:spLocks/>
          </p:cNvSpPr>
          <p:nvPr/>
        </p:nvSpPr>
        <p:spPr bwMode="auto">
          <a:xfrm>
            <a:off x="6593826" y="3474432"/>
            <a:ext cx="23812" cy="22225"/>
          </a:xfrm>
          <a:custGeom>
            <a:avLst/>
            <a:gdLst>
              <a:gd name="T0" fmla="*/ 0 w 9"/>
              <a:gd name="T1" fmla="*/ 0 h 9"/>
              <a:gd name="T2" fmla="*/ 0 w 9"/>
              <a:gd name="T3" fmla="*/ 0 h 9"/>
              <a:gd name="T4" fmla="*/ 0 w 9"/>
              <a:gd name="T5" fmla="*/ 2147483647 h 9"/>
              <a:gd name="T6" fmla="*/ 0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2147483647 h 9"/>
              <a:gd name="T20" fmla="*/ 2147483647 w 9"/>
              <a:gd name="T21" fmla="*/ 2147483647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2147483647 w 9"/>
              <a:gd name="T37" fmla="*/ 0 h 9"/>
              <a:gd name="T38" fmla="*/ 2147483647 w 9"/>
              <a:gd name="T39" fmla="*/ 0 h 9"/>
              <a:gd name="T40" fmla="*/ 0 w 9"/>
              <a:gd name="T41" fmla="*/ 0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9"/>
              <a:gd name="T65" fmla="*/ 9 w 9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9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0" y="3"/>
                </a:lnTo>
                <a:lnTo>
                  <a:pt x="2" y="4"/>
                </a:lnTo>
                <a:lnTo>
                  <a:pt x="3" y="6"/>
                </a:lnTo>
                <a:lnTo>
                  <a:pt x="3" y="7"/>
                </a:lnTo>
                <a:lnTo>
                  <a:pt x="5" y="7"/>
                </a:lnTo>
                <a:lnTo>
                  <a:pt x="8" y="7"/>
                </a:lnTo>
                <a:lnTo>
                  <a:pt x="9" y="9"/>
                </a:lnTo>
                <a:lnTo>
                  <a:pt x="9" y="6"/>
                </a:lnTo>
                <a:lnTo>
                  <a:pt x="8" y="6"/>
                </a:lnTo>
                <a:lnTo>
                  <a:pt x="6" y="6"/>
                </a:lnTo>
                <a:lnTo>
                  <a:pt x="5" y="6"/>
                </a:lnTo>
                <a:lnTo>
                  <a:pt x="5" y="4"/>
                </a:lnTo>
                <a:lnTo>
                  <a:pt x="3" y="3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2" name="Freeform 63"/>
          <p:cNvSpPr>
            <a:spLocks/>
          </p:cNvSpPr>
          <p:nvPr/>
        </p:nvSpPr>
        <p:spPr bwMode="auto">
          <a:xfrm>
            <a:off x="6593826" y="3445857"/>
            <a:ext cx="23812" cy="28575"/>
          </a:xfrm>
          <a:custGeom>
            <a:avLst/>
            <a:gdLst>
              <a:gd name="T0" fmla="*/ 2147483647 w 9"/>
              <a:gd name="T1" fmla="*/ 0 h 10"/>
              <a:gd name="T2" fmla="*/ 2147483647 w 9"/>
              <a:gd name="T3" fmla="*/ 0 h 10"/>
              <a:gd name="T4" fmla="*/ 2147483647 w 9"/>
              <a:gd name="T5" fmla="*/ 0 h 10"/>
              <a:gd name="T6" fmla="*/ 2147483647 w 9"/>
              <a:gd name="T7" fmla="*/ 0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0 w 9"/>
              <a:gd name="T15" fmla="*/ 2147483647 h 10"/>
              <a:gd name="T16" fmla="*/ 0 w 9"/>
              <a:gd name="T17" fmla="*/ 2147483647 h 10"/>
              <a:gd name="T18" fmla="*/ 0 w 9"/>
              <a:gd name="T19" fmla="*/ 2147483647 h 10"/>
              <a:gd name="T20" fmla="*/ 2147483647 w 9"/>
              <a:gd name="T21" fmla="*/ 2147483647 h 10"/>
              <a:gd name="T22" fmla="*/ 2147483647 w 9"/>
              <a:gd name="T23" fmla="*/ 2147483647 h 10"/>
              <a:gd name="T24" fmla="*/ 2147483647 w 9"/>
              <a:gd name="T25" fmla="*/ 2147483647 h 10"/>
              <a:gd name="T26" fmla="*/ 2147483647 w 9"/>
              <a:gd name="T27" fmla="*/ 2147483647 h 10"/>
              <a:gd name="T28" fmla="*/ 2147483647 w 9"/>
              <a:gd name="T29" fmla="*/ 2147483647 h 10"/>
              <a:gd name="T30" fmla="*/ 2147483647 w 9"/>
              <a:gd name="T31" fmla="*/ 2147483647 h 10"/>
              <a:gd name="T32" fmla="*/ 2147483647 w 9"/>
              <a:gd name="T33" fmla="*/ 2147483647 h 10"/>
              <a:gd name="T34" fmla="*/ 2147483647 w 9"/>
              <a:gd name="T35" fmla="*/ 2147483647 h 10"/>
              <a:gd name="T36" fmla="*/ 2147483647 w 9"/>
              <a:gd name="T37" fmla="*/ 2147483647 h 10"/>
              <a:gd name="T38" fmla="*/ 2147483647 w 9"/>
              <a:gd name="T39" fmla="*/ 2147483647 h 10"/>
              <a:gd name="T40" fmla="*/ 2147483647 w 9"/>
              <a:gd name="T41" fmla="*/ 0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10"/>
              <a:gd name="T65" fmla="*/ 9 w 9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10">
                <a:moveTo>
                  <a:pt x="9" y="0"/>
                </a:moveTo>
                <a:lnTo>
                  <a:pt x="9" y="0"/>
                </a:lnTo>
                <a:lnTo>
                  <a:pt x="8" y="0"/>
                </a:lnTo>
                <a:lnTo>
                  <a:pt x="5" y="0"/>
                </a:lnTo>
                <a:lnTo>
                  <a:pt x="3" y="2"/>
                </a:lnTo>
                <a:lnTo>
                  <a:pt x="3" y="3"/>
                </a:lnTo>
                <a:lnTo>
                  <a:pt x="2" y="5"/>
                </a:lnTo>
                <a:lnTo>
                  <a:pt x="0" y="6"/>
                </a:lnTo>
                <a:lnTo>
                  <a:pt x="0" y="8"/>
                </a:lnTo>
                <a:lnTo>
                  <a:pt x="0" y="10"/>
                </a:lnTo>
                <a:lnTo>
                  <a:pt x="2" y="10"/>
                </a:lnTo>
                <a:lnTo>
                  <a:pt x="2" y="8"/>
                </a:lnTo>
                <a:lnTo>
                  <a:pt x="3" y="6"/>
                </a:lnTo>
                <a:lnTo>
                  <a:pt x="3" y="5"/>
                </a:lnTo>
                <a:lnTo>
                  <a:pt x="5" y="5"/>
                </a:lnTo>
                <a:lnTo>
                  <a:pt x="5" y="3"/>
                </a:lnTo>
                <a:lnTo>
                  <a:pt x="6" y="3"/>
                </a:lnTo>
                <a:lnTo>
                  <a:pt x="8" y="2"/>
                </a:lnTo>
                <a:lnTo>
                  <a:pt x="9" y="2"/>
                </a:lnTo>
                <a:lnTo>
                  <a:pt x="9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3" name="Freeform 64"/>
          <p:cNvSpPr>
            <a:spLocks/>
          </p:cNvSpPr>
          <p:nvPr/>
        </p:nvSpPr>
        <p:spPr bwMode="auto">
          <a:xfrm>
            <a:off x="7001813" y="3450620"/>
            <a:ext cx="41275" cy="41275"/>
          </a:xfrm>
          <a:custGeom>
            <a:avLst/>
            <a:gdLst>
              <a:gd name="T0" fmla="*/ 2147483647 w 15"/>
              <a:gd name="T1" fmla="*/ 0 h 15"/>
              <a:gd name="T2" fmla="*/ 2147483647 w 15"/>
              <a:gd name="T3" fmla="*/ 0 h 15"/>
              <a:gd name="T4" fmla="*/ 2147483647 w 15"/>
              <a:gd name="T5" fmla="*/ 0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2147483647 w 15"/>
              <a:gd name="T15" fmla="*/ 2147483647 h 15"/>
              <a:gd name="T16" fmla="*/ 2147483647 w 15"/>
              <a:gd name="T17" fmla="*/ 2147483647 h 15"/>
              <a:gd name="T18" fmla="*/ 2147483647 w 15"/>
              <a:gd name="T19" fmla="*/ 2147483647 h 15"/>
              <a:gd name="T20" fmla="*/ 2147483647 w 15"/>
              <a:gd name="T21" fmla="*/ 2147483647 h 15"/>
              <a:gd name="T22" fmla="*/ 2147483647 w 15"/>
              <a:gd name="T23" fmla="*/ 2147483647 h 15"/>
              <a:gd name="T24" fmla="*/ 2147483647 w 15"/>
              <a:gd name="T25" fmla="*/ 2147483647 h 15"/>
              <a:gd name="T26" fmla="*/ 2147483647 w 15"/>
              <a:gd name="T27" fmla="*/ 2147483647 h 15"/>
              <a:gd name="T28" fmla="*/ 2147483647 w 15"/>
              <a:gd name="T29" fmla="*/ 2147483647 h 15"/>
              <a:gd name="T30" fmla="*/ 2147483647 w 15"/>
              <a:gd name="T31" fmla="*/ 2147483647 h 15"/>
              <a:gd name="T32" fmla="*/ 2147483647 w 15"/>
              <a:gd name="T33" fmla="*/ 2147483647 h 15"/>
              <a:gd name="T34" fmla="*/ 2147483647 w 15"/>
              <a:gd name="T35" fmla="*/ 2147483647 h 15"/>
              <a:gd name="T36" fmla="*/ 2147483647 w 15"/>
              <a:gd name="T37" fmla="*/ 2147483647 h 15"/>
              <a:gd name="T38" fmla="*/ 2147483647 w 15"/>
              <a:gd name="T39" fmla="*/ 2147483647 h 15"/>
              <a:gd name="T40" fmla="*/ 2147483647 w 15"/>
              <a:gd name="T41" fmla="*/ 2147483647 h 15"/>
              <a:gd name="T42" fmla="*/ 2147483647 w 15"/>
              <a:gd name="T43" fmla="*/ 2147483647 h 15"/>
              <a:gd name="T44" fmla="*/ 2147483647 w 15"/>
              <a:gd name="T45" fmla="*/ 2147483647 h 15"/>
              <a:gd name="T46" fmla="*/ 0 w 15"/>
              <a:gd name="T47" fmla="*/ 2147483647 h 15"/>
              <a:gd name="T48" fmla="*/ 0 w 15"/>
              <a:gd name="T49" fmla="*/ 2147483647 h 15"/>
              <a:gd name="T50" fmla="*/ 0 w 15"/>
              <a:gd name="T51" fmla="*/ 2147483647 h 15"/>
              <a:gd name="T52" fmla="*/ 2147483647 w 15"/>
              <a:gd name="T53" fmla="*/ 2147483647 h 15"/>
              <a:gd name="T54" fmla="*/ 2147483647 w 15"/>
              <a:gd name="T55" fmla="*/ 2147483647 h 15"/>
              <a:gd name="T56" fmla="*/ 2147483647 w 15"/>
              <a:gd name="T57" fmla="*/ 2147483647 h 15"/>
              <a:gd name="T58" fmla="*/ 2147483647 w 15"/>
              <a:gd name="T59" fmla="*/ 2147483647 h 15"/>
              <a:gd name="T60" fmla="*/ 2147483647 w 15"/>
              <a:gd name="T61" fmla="*/ 0 h 15"/>
              <a:gd name="T62" fmla="*/ 2147483647 w 15"/>
              <a:gd name="T63" fmla="*/ 0 h 15"/>
              <a:gd name="T64" fmla="*/ 2147483647 w 15"/>
              <a:gd name="T65" fmla="*/ 0 h 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"/>
              <a:gd name="T100" fmla="*/ 0 h 15"/>
              <a:gd name="T101" fmla="*/ 15 w 15"/>
              <a:gd name="T102" fmla="*/ 15 h 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" h="15">
                <a:moveTo>
                  <a:pt x="8" y="0"/>
                </a:move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5" y="3"/>
                </a:lnTo>
                <a:lnTo>
                  <a:pt x="15" y="4"/>
                </a:lnTo>
                <a:lnTo>
                  <a:pt x="15" y="6"/>
                </a:lnTo>
                <a:lnTo>
                  <a:pt x="15" y="8"/>
                </a:lnTo>
                <a:lnTo>
                  <a:pt x="15" y="9"/>
                </a:lnTo>
                <a:lnTo>
                  <a:pt x="15" y="11"/>
                </a:lnTo>
                <a:lnTo>
                  <a:pt x="15" y="12"/>
                </a:lnTo>
                <a:lnTo>
                  <a:pt x="14" y="12"/>
                </a:lnTo>
                <a:lnTo>
                  <a:pt x="12" y="14"/>
                </a:lnTo>
                <a:lnTo>
                  <a:pt x="11" y="15"/>
                </a:lnTo>
                <a:lnTo>
                  <a:pt x="9" y="15"/>
                </a:lnTo>
                <a:lnTo>
                  <a:pt x="8" y="15"/>
                </a:lnTo>
                <a:lnTo>
                  <a:pt x="6" y="15"/>
                </a:lnTo>
                <a:lnTo>
                  <a:pt x="4" y="15"/>
                </a:lnTo>
                <a:lnTo>
                  <a:pt x="3" y="14"/>
                </a:lnTo>
                <a:lnTo>
                  <a:pt x="3" y="12"/>
                </a:lnTo>
                <a:lnTo>
                  <a:pt x="1" y="12"/>
                </a:lnTo>
                <a:lnTo>
                  <a:pt x="1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1" y="4"/>
                </a:lnTo>
                <a:lnTo>
                  <a:pt x="1" y="3"/>
                </a:lnTo>
                <a:lnTo>
                  <a:pt x="3" y="1"/>
                </a:lnTo>
                <a:lnTo>
                  <a:pt x="4" y="0"/>
                </a:lnTo>
                <a:lnTo>
                  <a:pt x="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4" name="Freeform 65"/>
          <p:cNvSpPr>
            <a:spLocks/>
          </p:cNvSpPr>
          <p:nvPr/>
        </p:nvSpPr>
        <p:spPr bwMode="auto">
          <a:xfrm>
            <a:off x="7019276" y="3445857"/>
            <a:ext cx="23812" cy="28575"/>
          </a:xfrm>
          <a:custGeom>
            <a:avLst/>
            <a:gdLst>
              <a:gd name="T0" fmla="*/ 2147483647 w 9"/>
              <a:gd name="T1" fmla="*/ 2147483647 h 10"/>
              <a:gd name="T2" fmla="*/ 2147483647 w 9"/>
              <a:gd name="T3" fmla="*/ 2147483647 h 10"/>
              <a:gd name="T4" fmla="*/ 2147483647 w 9"/>
              <a:gd name="T5" fmla="*/ 2147483647 h 10"/>
              <a:gd name="T6" fmla="*/ 2147483647 w 9"/>
              <a:gd name="T7" fmla="*/ 2147483647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2147483647 w 9"/>
              <a:gd name="T15" fmla="*/ 0 h 10"/>
              <a:gd name="T16" fmla="*/ 2147483647 w 9"/>
              <a:gd name="T17" fmla="*/ 0 h 10"/>
              <a:gd name="T18" fmla="*/ 0 w 9"/>
              <a:gd name="T19" fmla="*/ 0 h 10"/>
              <a:gd name="T20" fmla="*/ 0 w 9"/>
              <a:gd name="T21" fmla="*/ 2147483647 h 10"/>
              <a:gd name="T22" fmla="*/ 2147483647 w 9"/>
              <a:gd name="T23" fmla="*/ 2147483647 h 10"/>
              <a:gd name="T24" fmla="*/ 2147483647 w 9"/>
              <a:gd name="T25" fmla="*/ 2147483647 h 10"/>
              <a:gd name="T26" fmla="*/ 2147483647 w 9"/>
              <a:gd name="T27" fmla="*/ 2147483647 h 10"/>
              <a:gd name="T28" fmla="*/ 2147483647 w 9"/>
              <a:gd name="T29" fmla="*/ 2147483647 h 10"/>
              <a:gd name="T30" fmla="*/ 2147483647 w 9"/>
              <a:gd name="T31" fmla="*/ 2147483647 h 10"/>
              <a:gd name="T32" fmla="*/ 2147483647 w 9"/>
              <a:gd name="T33" fmla="*/ 2147483647 h 10"/>
              <a:gd name="T34" fmla="*/ 2147483647 w 9"/>
              <a:gd name="T35" fmla="*/ 2147483647 h 10"/>
              <a:gd name="T36" fmla="*/ 2147483647 w 9"/>
              <a:gd name="T37" fmla="*/ 2147483647 h 10"/>
              <a:gd name="T38" fmla="*/ 2147483647 w 9"/>
              <a:gd name="T39" fmla="*/ 2147483647 h 10"/>
              <a:gd name="T40" fmla="*/ 2147483647 w 9"/>
              <a:gd name="T41" fmla="*/ 2147483647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10"/>
              <a:gd name="T65" fmla="*/ 9 w 9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10">
                <a:moveTo>
                  <a:pt x="9" y="10"/>
                </a:moveTo>
                <a:lnTo>
                  <a:pt x="9" y="10"/>
                </a:lnTo>
                <a:lnTo>
                  <a:pt x="9" y="8"/>
                </a:lnTo>
                <a:lnTo>
                  <a:pt x="9" y="6"/>
                </a:lnTo>
                <a:lnTo>
                  <a:pt x="7" y="5"/>
                </a:lnTo>
                <a:lnTo>
                  <a:pt x="6" y="3"/>
                </a:lnTo>
                <a:lnTo>
                  <a:pt x="4" y="2"/>
                </a:lnTo>
                <a:lnTo>
                  <a:pt x="4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3" y="3"/>
                </a:lnTo>
                <a:lnTo>
                  <a:pt x="4" y="3"/>
                </a:lnTo>
                <a:lnTo>
                  <a:pt x="4" y="5"/>
                </a:lnTo>
                <a:lnTo>
                  <a:pt x="6" y="5"/>
                </a:lnTo>
                <a:lnTo>
                  <a:pt x="6" y="6"/>
                </a:lnTo>
                <a:lnTo>
                  <a:pt x="7" y="8"/>
                </a:lnTo>
                <a:lnTo>
                  <a:pt x="7" y="10"/>
                </a:lnTo>
                <a:lnTo>
                  <a:pt x="9" y="1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5" name="Freeform 66"/>
          <p:cNvSpPr>
            <a:spLocks/>
          </p:cNvSpPr>
          <p:nvPr/>
        </p:nvSpPr>
        <p:spPr bwMode="auto">
          <a:xfrm>
            <a:off x="7019276" y="3474432"/>
            <a:ext cx="23812" cy="22225"/>
          </a:xfrm>
          <a:custGeom>
            <a:avLst/>
            <a:gdLst>
              <a:gd name="T0" fmla="*/ 0 w 9"/>
              <a:gd name="T1" fmla="*/ 2147483647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0 h 9"/>
              <a:gd name="T20" fmla="*/ 2147483647 w 9"/>
              <a:gd name="T21" fmla="*/ 0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0 w 9"/>
              <a:gd name="T37" fmla="*/ 2147483647 h 9"/>
              <a:gd name="T38" fmla="*/ 0 w 9"/>
              <a:gd name="T39" fmla="*/ 2147483647 h 9"/>
              <a:gd name="T40" fmla="*/ 0 w 9"/>
              <a:gd name="T41" fmla="*/ 2147483647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9"/>
              <a:gd name="T65" fmla="*/ 9 w 9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9">
                <a:moveTo>
                  <a:pt x="0" y="9"/>
                </a:moveTo>
                <a:lnTo>
                  <a:pt x="0" y="9"/>
                </a:lnTo>
                <a:lnTo>
                  <a:pt x="1" y="7"/>
                </a:lnTo>
                <a:lnTo>
                  <a:pt x="4" y="7"/>
                </a:lnTo>
                <a:lnTo>
                  <a:pt x="6" y="6"/>
                </a:lnTo>
                <a:lnTo>
                  <a:pt x="7" y="4"/>
                </a:lnTo>
                <a:lnTo>
                  <a:pt x="9" y="3"/>
                </a:lnTo>
                <a:lnTo>
                  <a:pt x="9" y="1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3"/>
                </a:lnTo>
                <a:lnTo>
                  <a:pt x="4" y="4"/>
                </a:lnTo>
                <a:lnTo>
                  <a:pt x="4" y="6"/>
                </a:lnTo>
                <a:lnTo>
                  <a:pt x="3" y="6"/>
                </a:lnTo>
                <a:lnTo>
                  <a:pt x="1" y="6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6" name="Freeform 67"/>
          <p:cNvSpPr>
            <a:spLocks/>
          </p:cNvSpPr>
          <p:nvPr/>
        </p:nvSpPr>
        <p:spPr bwMode="auto">
          <a:xfrm>
            <a:off x="6997051" y="3474432"/>
            <a:ext cx="22225" cy="22225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2147483647 w 10"/>
              <a:gd name="T11" fmla="*/ 2147483647 h 9"/>
              <a:gd name="T12" fmla="*/ 2147483647 w 10"/>
              <a:gd name="T13" fmla="*/ 2147483647 h 9"/>
              <a:gd name="T14" fmla="*/ 2147483647 w 10"/>
              <a:gd name="T15" fmla="*/ 2147483647 h 9"/>
              <a:gd name="T16" fmla="*/ 2147483647 w 10"/>
              <a:gd name="T17" fmla="*/ 2147483647 h 9"/>
              <a:gd name="T18" fmla="*/ 2147483647 w 10"/>
              <a:gd name="T19" fmla="*/ 2147483647 h 9"/>
              <a:gd name="T20" fmla="*/ 2147483647 w 10"/>
              <a:gd name="T21" fmla="*/ 2147483647 h 9"/>
              <a:gd name="T22" fmla="*/ 2147483647 w 10"/>
              <a:gd name="T23" fmla="*/ 2147483647 h 9"/>
              <a:gd name="T24" fmla="*/ 2147483647 w 10"/>
              <a:gd name="T25" fmla="*/ 2147483647 h 9"/>
              <a:gd name="T26" fmla="*/ 2147483647 w 10"/>
              <a:gd name="T27" fmla="*/ 2147483647 h 9"/>
              <a:gd name="T28" fmla="*/ 2147483647 w 10"/>
              <a:gd name="T29" fmla="*/ 2147483647 h 9"/>
              <a:gd name="T30" fmla="*/ 2147483647 w 10"/>
              <a:gd name="T31" fmla="*/ 2147483647 h 9"/>
              <a:gd name="T32" fmla="*/ 2147483647 w 10"/>
              <a:gd name="T33" fmla="*/ 2147483647 h 9"/>
              <a:gd name="T34" fmla="*/ 2147483647 w 10"/>
              <a:gd name="T35" fmla="*/ 2147483647 h 9"/>
              <a:gd name="T36" fmla="*/ 2147483647 w 10"/>
              <a:gd name="T37" fmla="*/ 0 h 9"/>
              <a:gd name="T38" fmla="*/ 2147483647 w 10"/>
              <a:gd name="T39" fmla="*/ 0 h 9"/>
              <a:gd name="T40" fmla="*/ 0 w 10"/>
              <a:gd name="T41" fmla="*/ 0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"/>
              <a:gd name="T64" fmla="*/ 0 h 9"/>
              <a:gd name="T65" fmla="*/ 10 w 10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2" y="4"/>
                </a:lnTo>
                <a:lnTo>
                  <a:pt x="3" y="6"/>
                </a:lnTo>
                <a:lnTo>
                  <a:pt x="5" y="7"/>
                </a:lnTo>
                <a:lnTo>
                  <a:pt x="6" y="7"/>
                </a:lnTo>
                <a:lnTo>
                  <a:pt x="8" y="7"/>
                </a:lnTo>
                <a:lnTo>
                  <a:pt x="10" y="9"/>
                </a:lnTo>
                <a:lnTo>
                  <a:pt x="10" y="6"/>
                </a:lnTo>
                <a:lnTo>
                  <a:pt x="8" y="6"/>
                </a:lnTo>
                <a:lnTo>
                  <a:pt x="6" y="6"/>
                </a:lnTo>
                <a:lnTo>
                  <a:pt x="5" y="4"/>
                </a:lnTo>
                <a:lnTo>
                  <a:pt x="5" y="3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7" name="Freeform 68"/>
          <p:cNvSpPr>
            <a:spLocks/>
          </p:cNvSpPr>
          <p:nvPr/>
        </p:nvSpPr>
        <p:spPr bwMode="auto">
          <a:xfrm>
            <a:off x="6997051" y="3445857"/>
            <a:ext cx="22225" cy="28575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0 h 10"/>
              <a:gd name="T4" fmla="*/ 2147483647 w 10"/>
              <a:gd name="T5" fmla="*/ 0 h 10"/>
              <a:gd name="T6" fmla="*/ 2147483647 w 10"/>
              <a:gd name="T7" fmla="*/ 0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0 w 10"/>
              <a:gd name="T19" fmla="*/ 2147483647 h 10"/>
              <a:gd name="T20" fmla="*/ 2147483647 w 10"/>
              <a:gd name="T21" fmla="*/ 2147483647 h 10"/>
              <a:gd name="T22" fmla="*/ 2147483647 w 10"/>
              <a:gd name="T23" fmla="*/ 2147483647 h 10"/>
              <a:gd name="T24" fmla="*/ 2147483647 w 10"/>
              <a:gd name="T25" fmla="*/ 2147483647 h 10"/>
              <a:gd name="T26" fmla="*/ 2147483647 w 10"/>
              <a:gd name="T27" fmla="*/ 2147483647 h 10"/>
              <a:gd name="T28" fmla="*/ 2147483647 w 10"/>
              <a:gd name="T29" fmla="*/ 2147483647 h 10"/>
              <a:gd name="T30" fmla="*/ 2147483647 w 10"/>
              <a:gd name="T31" fmla="*/ 2147483647 h 10"/>
              <a:gd name="T32" fmla="*/ 2147483647 w 10"/>
              <a:gd name="T33" fmla="*/ 2147483647 h 10"/>
              <a:gd name="T34" fmla="*/ 2147483647 w 10"/>
              <a:gd name="T35" fmla="*/ 2147483647 h 10"/>
              <a:gd name="T36" fmla="*/ 2147483647 w 10"/>
              <a:gd name="T37" fmla="*/ 2147483647 h 10"/>
              <a:gd name="T38" fmla="*/ 2147483647 w 10"/>
              <a:gd name="T39" fmla="*/ 2147483647 h 10"/>
              <a:gd name="T40" fmla="*/ 2147483647 w 10"/>
              <a:gd name="T41" fmla="*/ 0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"/>
              <a:gd name="T64" fmla="*/ 0 h 10"/>
              <a:gd name="T65" fmla="*/ 10 w 10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" h="10">
                <a:moveTo>
                  <a:pt x="10" y="0"/>
                </a:moveTo>
                <a:lnTo>
                  <a:pt x="10" y="0"/>
                </a:lnTo>
                <a:lnTo>
                  <a:pt x="8" y="0"/>
                </a:lnTo>
                <a:lnTo>
                  <a:pt x="6" y="0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6"/>
                </a:lnTo>
                <a:lnTo>
                  <a:pt x="5" y="5"/>
                </a:lnTo>
                <a:lnTo>
                  <a:pt x="6" y="3"/>
                </a:lnTo>
                <a:lnTo>
                  <a:pt x="8" y="3"/>
                </a:lnTo>
                <a:lnTo>
                  <a:pt x="8" y="2"/>
                </a:lnTo>
                <a:lnTo>
                  <a:pt x="10" y="2"/>
                </a:lnTo>
                <a:lnTo>
                  <a:pt x="1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8" name="Freeform 69"/>
          <p:cNvSpPr>
            <a:spLocks/>
          </p:cNvSpPr>
          <p:nvPr/>
        </p:nvSpPr>
        <p:spPr bwMode="auto">
          <a:xfrm>
            <a:off x="7403451" y="3450620"/>
            <a:ext cx="38100" cy="41275"/>
          </a:xfrm>
          <a:custGeom>
            <a:avLst/>
            <a:gdLst>
              <a:gd name="T0" fmla="*/ 2147483647 w 15"/>
              <a:gd name="T1" fmla="*/ 0 h 15"/>
              <a:gd name="T2" fmla="*/ 2147483647 w 15"/>
              <a:gd name="T3" fmla="*/ 0 h 15"/>
              <a:gd name="T4" fmla="*/ 2147483647 w 15"/>
              <a:gd name="T5" fmla="*/ 0 h 15"/>
              <a:gd name="T6" fmla="*/ 2147483647 w 15"/>
              <a:gd name="T7" fmla="*/ 2147483647 h 15"/>
              <a:gd name="T8" fmla="*/ 2147483647 w 15"/>
              <a:gd name="T9" fmla="*/ 2147483647 h 15"/>
              <a:gd name="T10" fmla="*/ 2147483647 w 15"/>
              <a:gd name="T11" fmla="*/ 2147483647 h 15"/>
              <a:gd name="T12" fmla="*/ 2147483647 w 15"/>
              <a:gd name="T13" fmla="*/ 2147483647 h 15"/>
              <a:gd name="T14" fmla="*/ 2147483647 w 15"/>
              <a:gd name="T15" fmla="*/ 2147483647 h 15"/>
              <a:gd name="T16" fmla="*/ 2147483647 w 15"/>
              <a:gd name="T17" fmla="*/ 2147483647 h 15"/>
              <a:gd name="T18" fmla="*/ 2147483647 w 15"/>
              <a:gd name="T19" fmla="*/ 2147483647 h 15"/>
              <a:gd name="T20" fmla="*/ 2147483647 w 15"/>
              <a:gd name="T21" fmla="*/ 2147483647 h 15"/>
              <a:gd name="T22" fmla="*/ 2147483647 w 15"/>
              <a:gd name="T23" fmla="*/ 2147483647 h 15"/>
              <a:gd name="T24" fmla="*/ 2147483647 w 15"/>
              <a:gd name="T25" fmla="*/ 2147483647 h 15"/>
              <a:gd name="T26" fmla="*/ 2147483647 w 15"/>
              <a:gd name="T27" fmla="*/ 2147483647 h 15"/>
              <a:gd name="T28" fmla="*/ 2147483647 w 15"/>
              <a:gd name="T29" fmla="*/ 2147483647 h 15"/>
              <a:gd name="T30" fmla="*/ 2147483647 w 15"/>
              <a:gd name="T31" fmla="*/ 2147483647 h 15"/>
              <a:gd name="T32" fmla="*/ 2147483647 w 15"/>
              <a:gd name="T33" fmla="*/ 2147483647 h 15"/>
              <a:gd name="T34" fmla="*/ 2147483647 w 15"/>
              <a:gd name="T35" fmla="*/ 2147483647 h 15"/>
              <a:gd name="T36" fmla="*/ 2147483647 w 15"/>
              <a:gd name="T37" fmla="*/ 2147483647 h 15"/>
              <a:gd name="T38" fmla="*/ 2147483647 w 15"/>
              <a:gd name="T39" fmla="*/ 2147483647 h 15"/>
              <a:gd name="T40" fmla="*/ 2147483647 w 15"/>
              <a:gd name="T41" fmla="*/ 2147483647 h 15"/>
              <a:gd name="T42" fmla="*/ 2147483647 w 15"/>
              <a:gd name="T43" fmla="*/ 2147483647 h 15"/>
              <a:gd name="T44" fmla="*/ 0 w 15"/>
              <a:gd name="T45" fmla="*/ 2147483647 h 15"/>
              <a:gd name="T46" fmla="*/ 0 w 15"/>
              <a:gd name="T47" fmla="*/ 2147483647 h 15"/>
              <a:gd name="T48" fmla="*/ 0 w 15"/>
              <a:gd name="T49" fmla="*/ 2147483647 h 15"/>
              <a:gd name="T50" fmla="*/ 0 w 15"/>
              <a:gd name="T51" fmla="*/ 2147483647 h 15"/>
              <a:gd name="T52" fmla="*/ 0 w 15"/>
              <a:gd name="T53" fmla="*/ 2147483647 h 15"/>
              <a:gd name="T54" fmla="*/ 2147483647 w 15"/>
              <a:gd name="T55" fmla="*/ 2147483647 h 15"/>
              <a:gd name="T56" fmla="*/ 2147483647 w 15"/>
              <a:gd name="T57" fmla="*/ 2147483647 h 15"/>
              <a:gd name="T58" fmla="*/ 2147483647 w 15"/>
              <a:gd name="T59" fmla="*/ 2147483647 h 15"/>
              <a:gd name="T60" fmla="*/ 2147483647 w 15"/>
              <a:gd name="T61" fmla="*/ 0 h 15"/>
              <a:gd name="T62" fmla="*/ 2147483647 w 15"/>
              <a:gd name="T63" fmla="*/ 0 h 15"/>
              <a:gd name="T64" fmla="*/ 2147483647 w 15"/>
              <a:gd name="T65" fmla="*/ 0 h 1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5"/>
              <a:gd name="T100" fmla="*/ 0 h 15"/>
              <a:gd name="T101" fmla="*/ 15 w 15"/>
              <a:gd name="T102" fmla="*/ 15 h 15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5" h="15">
                <a:moveTo>
                  <a:pt x="8" y="0"/>
                </a:moveTo>
                <a:lnTo>
                  <a:pt x="9" y="0"/>
                </a:lnTo>
                <a:lnTo>
                  <a:pt x="11" y="0"/>
                </a:lnTo>
                <a:lnTo>
                  <a:pt x="12" y="1"/>
                </a:lnTo>
                <a:lnTo>
                  <a:pt x="14" y="1"/>
                </a:lnTo>
                <a:lnTo>
                  <a:pt x="14" y="3"/>
                </a:lnTo>
                <a:lnTo>
                  <a:pt x="15" y="4"/>
                </a:lnTo>
                <a:lnTo>
                  <a:pt x="15" y="6"/>
                </a:lnTo>
                <a:lnTo>
                  <a:pt x="15" y="8"/>
                </a:lnTo>
                <a:lnTo>
                  <a:pt x="15" y="9"/>
                </a:lnTo>
                <a:lnTo>
                  <a:pt x="15" y="11"/>
                </a:lnTo>
                <a:lnTo>
                  <a:pt x="14" y="12"/>
                </a:lnTo>
                <a:lnTo>
                  <a:pt x="12" y="14"/>
                </a:lnTo>
                <a:lnTo>
                  <a:pt x="11" y="15"/>
                </a:lnTo>
                <a:lnTo>
                  <a:pt x="9" y="15"/>
                </a:lnTo>
                <a:lnTo>
                  <a:pt x="8" y="15"/>
                </a:lnTo>
                <a:lnTo>
                  <a:pt x="6" y="15"/>
                </a:lnTo>
                <a:lnTo>
                  <a:pt x="5" y="15"/>
                </a:lnTo>
                <a:lnTo>
                  <a:pt x="3" y="14"/>
                </a:lnTo>
                <a:lnTo>
                  <a:pt x="3" y="12"/>
                </a:lnTo>
                <a:lnTo>
                  <a:pt x="1" y="12"/>
                </a:lnTo>
                <a:lnTo>
                  <a:pt x="0" y="11"/>
                </a:lnTo>
                <a:lnTo>
                  <a:pt x="0" y="9"/>
                </a:lnTo>
                <a:lnTo>
                  <a:pt x="0" y="8"/>
                </a:lnTo>
                <a:lnTo>
                  <a:pt x="0" y="6"/>
                </a:lnTo>
                <a:lnTo>
                  <a:pt x="0" y="4"/>
                </a:lnTo>
                <a:lnTo>
                  <a:pt x="1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19" name="Freeform 70"/>
          <p:cNvSpPr>
            <a:spLocks/>
          </p:cNvSpPr>
          <p:nvPr/>
        </p:nvSpPr>
        <p:spPr bwMode="auto">
          <a:xfrm>
            <a:off x="7424088" y="3445857"/>
            <a:ext cx="22225" cy="28575"/>
          </a:xfrm>
          <a:custGeom>
            <a:avLst/>
            <a:gdLst>
              <a:gd name="T0" fmla="*/ 2147483647 w 9"/>
              <a:gd name="T1" fmla="*/ 2147483647 h 10"/>
              <a:gd name="T2" fmla="*/ 2147483647 w 9"/>
              <a:gd name="T3" fmla="*/ 2147483647 h 10"/>
              <a:gd name="T4" fmla="*/ 2147483647 w 9"/>
              <a:gd name="T5" fmla="*/ 2147483647 h 10"/>
              <a:gd name="T6" fmla="*/ 2147483647 w 9"/>
              <a:gd name="T7" fmla="*/ 2147483647 h 10"/>
              <a:gd name="T8" fmla="*/ 2147483647 w 9"/>
              <a:gd name="T9" fmla="*/ 2147483647 h 10"/>
              <a:gd name="T10" fmla="*/ 2147483647 w 9"/>
              <a:gd name="T11" fmla="*/ 2147483647 h 10"/>
              <a:gd name="T12" fmla="*/ 2147483647 w 9"/>
              <a:gd name="T13" fmla="*/ 2147483647 h 10"/>
              <a:gd name="T14" fmla="*/ 2147483647 w 9"/>
              <a:gd name="T15" fmla="*/ 0 h 10"/>
              <a:gd name="T16" fmla="*/ 2147483647 w 9"/>
              <a:gd name="T17" fmla="*/ 0 h 10"/>
              <a:gd name="T18" fmla="*/ 0 w 9"/>
              <a:gd name="T19" fmla="*/ 0 h 10"/>
              <a:gd name="T20" fmla="*/ 0 w 9"/>
              <a:gd name="T21" fmla="*/ 2147483647 h 10"/>
              <a:gd name="T22" fmla="*/ 2147483647 w 9"/>
              <a:gd name="T23" fmla="*/ 2147483647 h 10"/>
              <a:gd name="T24" fmla="*/ 2147483647 w 9"/>
              <a:gd name="T25" fmla="*/ 2147483647 h 10"/>
              <a:gd name="T26" fmla="*/ 2147483647 w 9"/>
              <a:gd name="T27" fmla="*/ 2147483647 h 10"/>
              <a:gd name="T28" fmla="*/ 2147483647 w 9"/>
              <a:gd name="T29" fmla="*/ 2147483647 h 10"/>
              <a:gd name="T30" fmla="*/ 2147483647 w 9"/>
              <a:gd name="T31" fmla="*/ 2147483647 h 10"/>
              <a:gd name="T32" fmla="*/ 2147483647 w 9"/>
              <a:gd name="T33" fmla="*/ 2147483647 h 10"/>
              <a:gd name="T34" fmla="*/ 2147483647 w 9"/>
              <a:gd name="T35" fmla="*/ 2147483647 h 10"/>
              <a:gd name="T36" fmla="*/ 2147483647 w 9"/>
              <a:gd name="T37" fmla="*/ 2147483647 h 10"/>
              <a:gd name="T38" fmla="*/ 2147483647 w 9"/>
              <a:gd name="T39" fmla="*/ 2147483647 h 10"/>
              <a:gd name="T40" fmla="*/ 2147483647 w 9"/>
              <a:gd name="T41" fmla="*/ 2147483647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10"/>
              <a:gd name="T65" fmla="*/ 9 w 9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10">
                <a:moveTo>
                  <a:pt x="9" y="10"/>
                </a:moveTo>
                <a:lnTo>
                  <a:pt x="9" y="10"/>
                </a:lnTo>
                <a:lnTo>
                  <a:pt x="9" y="8"/>
                </a:lnTo>
                <a:lnTo>
                  <a:pt x="9" y="6"/>
                </a:lnTo>
                <a:lnTo>
                  <a:pt x="7" y="5"/>
                </a:lnTo>
                <a:lnTo>
                  <a:pt x="6" y="3"/>
                </a:lnTo>
                <a:lnTo>
                  <a:pt x="4" y="2"/>
                </a:lnTo>
                <a:lnTo>
                  <a:pt x="3" y="0"/>
                </a:lnTo>
                <a:lnTo>
                  <a:pt x="1" y="0"/>
                </a:ln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3" y="3"/>
                </a:lnTo>
                <a:lnTo>
                  <a:pt x="4" y="3"/>
                </a:lnTo>
                <a:lnTo>
                  <a:pt x="4" y="5"/>
                </a:lnTo>
                <a:lnTo>
                  <a:pt x="6" y="5"/>
                </a:lnTo>
                <a:lnTo>
                  <a:pt x="6" y="6"/>
                </a:lnTo>
                <a:lnTo>
                  <a:pt x="7" y="8"/>
                </a:lnTo>
                <a:lnTo>
                  <a:pt x="7" y="10"/>
                </a:lnTo>
                <a:lnTo>
                  <a:pt x="9" y="1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20" name="Freeform 71"/>
          <p:cNvSpPr>
            <a:spLocks/>
          </p:cNvSpPr>
          <p:nvPr/>
        </p:nvSpPr>
        <p:spPr bwMode="auto">
          <a:xfrm>
            <a:off x="7424088" y="3474432"/>
            <a:ext cx="22225" cy="22225"/>
          </a:xfrm>
          <a:custGeom>
            <a:avLst/>
            <a:gdLst>
              <a:gd name="T0" fmla="*/ 0 w 9"/>
              <a:gd name="T1" fmla="*/ 2147483647 h 9"/>
              <a:gd name="T2" fmla="*/ 0 w 9"/>
              <a:gd name="T3" fmla="*/ 2147483647 h 9"/>
              <a:gd name="T4" fmla="*/ 2147483647 w 9"/>
              <a:gd name="T5" fmla="*/ 2147483647 h 9"/>
              <a:gd name="T6" fmla="*/ 2147483647 w 9"/>
              <a:gd name="T7" fmla="*/ 2147483647 h 9"/>
              <a:gd name="T8" fmla="*/ 2147483647 w 9"/>
              <a:gd name="T9" fmla="*/ 2147483647 h 9"/>
              <a:gd name="T10" fmla="*/ 2147483647 w 9"/>
              <a:gd name="T11" fmla="*/ 2147483647 h 9"/>
              <a:gd name="T12" fmla="*/ 2147483647 w 9"/>
              <a:gd name="T13" fmla="*/ 2147483647 h 9"/>
              <a:gd name="T14" fmla="*/ 2147483647 w 9"/>
              <a:gd name="T15" fmla="*/ 2147483647 h 9"/>
              <a:gd name="T16" fmla="*/ 2147483647 w 9"/>
              <a:gd name="T17" fmla="*/ 2147483647 h 9"/>
              <a:gd name="T18" fmla="*/ 2147483647 w 9"/>
              <a:gd name="T19" fmla="*/ 0 h 9"/>
              <a:gd name="T20" fmla="*/ 2147483647 w 9"/>
              <a:gd name="T21" fmla="*/ 0 h 9"/>
              <a:gd name="T22" fmla="*/ 2147483647 w 9"/>
              <a:gd name="T23" fmla="*/ 2147483647 h 9"/>
              <a:gd name="T24" fmla="*/ 2147483647 w 9"/>
              <a:gd name="T25" fmla="*/ 2147483647 h 9"/>
              <a:gd name="T26" fmla="*/ 2147483647 w 9"/>
              <a:gd name="T27" fmla="*/ 2147483647 h 9"/>
              <a:gd name="T28" fmla="*/ 2147483647 w 9"/>
              <a:gd name="T29" fmla="*/ 2147483647 h 9"/>
              <a:gd name="T30" fmla="*/ 2147483647 w 9"/>
              <a:gd name="T31" fmla="*/ 2147483647 h 9"/>
              <a:gd name="T32" fmla="*/ 2147483647 w 9"/>
              <a:gd name="T33" fmla="*/ 2147483647 h 9"/>
              <a:gd name="T34" fmla="*/ 2147483647 w 9"/>
              <a:gd name="T35" fmla="*/ 2147483647 h 9"/>
              <a:gd name="T36" fmla="*/ 0 w 9"/>
              <a:gd name="T37" fmla="*/ 2147483647 h 9"/>
              <a:gd name="T38" fmla="*/ 0 w 9"/>
              <a:gd name="T39" fmla="*/ 2147483647 h 9"/>
              <a:gd name="T40" fmla="*/ 0 w 9"/>
              <a:gd name="T41" fmla="*/ 2147483647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"/>
              <a:gd name="T64" fmla="*/ 0 h 9"/>
              <a:gd name="T65" fmla="*/ 9 w 9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" h="9">
                <a:moveTo>
                  <a:pt x="0" y="9"/>
                </a:moveTo>
                <a:lnTo>
                  <a:pt x="0" y="9"/>
                </a:lnTo>
                <a:lnTo>
                  <a:pt x="1" y="7"/>
                </a:lnTo>
                <a:lnTo>
                  <a:pt x="3" y="7"/>
                </a:lnTo>
                <a:lnTo>
                  <a:pt x="4" y="7"/>
                </a:lnTo>
                <a:lnTo>
                  <a:pt x="6" y="6"/>
                </a:lnTo>
                <a:lnTo>
                  <a:pt x="7" y="4"/>
                </a:lnTo>
                <a:lnTo>
                  <a:pt x="9" y="3"/>
                </a:lnTo>
                <a:lnTo>
                  <a:pt x="9" y="1"/>
                </a:lnTo>
                <a:lnTo>
                  <a:pt x="9" y="0"/>
                </a:lnTo>
                <a:lnTo>
                  <a:pt x="7" y="0"/>
                </a:lnTo>
                <a:lnTo>
                  <a:pt x="7" y="1"/>
                </a:lnTo>
                <a:lnTo>
                  <a:pt x="6" y="3"/>
                </a:lnTo>
                <a:lnTo>
                  <a:pt x="4" y="4"/>
                </a:lnTo>
                <a:lnTo>
                  <a:pt x="4" y="6"/>
                </a:lnTo>
                <a:lnTo>
                  <a:pt x="3" y="6"/>
                </a:lnTo>
                <a:lnTo>
                  <a:pt x="1" y="6"/>
                </a:lnTo>
                <a:lnTo>
                  <a:pt x="0" y="6"/>
                </a:lnTo>
                <a:lnTo>
                  <a:pt x="0" y="9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21" name="Freeform 72"/>
          <p:cNvSpPr>
            <a:spLocks/>
          </p:cNvSpPr>
          <p:nvPr/>
        </p:nvSpPr>
        <p:spPr bwMode="auto">
          <a:xfrm>
            <a:off x="7397101" y="3474432"/>
            <a:ext cx="26987" cy="22225"/>
          </a:xfrm>
          <a:custGeom>
            <a:avLst/>
            <a:gdLst>
              <a:gd name="T0" fmla="*/ 0 w 10"/>
              <a:gd name="T1" fmla="*/ 0 h 9"/>
              <a:gd name="T2" fmla="*/ 0 w 10"/>
              <a:gd name="T3" fmla="*/ 0 h 9"/>
              <a:gd name="T4" fmla="*/ 2147483647 w 10"/>
              <a:gd name="T5" fmla="*/ 2147483647 h 9"/>
              <a:gd name="T6" fmla="*/ 2147483647 w 10"/>
              <a:gd name="T7" fmla="*/ 2147483647 h 9"/>
              <a:gd name="T8" fmla="*/ 2147483647 w 10"/>
              <a:gd name="T9" fmla="*/ 2147483647 h 9"/>
              <a:gd name="T10" fmla="*/ 2147483647 w 10"/>
              <a:gd name="T11" fmla="*/ 2147483647 h 9"/>
              <a:gd name="T12" fmla="*/ 2147483647 w 10"/>
              <a:gd name="T13" fmla="*/ 2147483647 h 9"/>
              <a:gd name="T14" fmla="*/ 2147483647 w 10"/>
              <a:gd name="T15" fmla="*/ 2147483647 h 9"/>
              <a:gd name="T16" fmla="*/ 2147483647 w 10"/>
              <a:gd name="T17" fmla="*/ 2147483647 h 9"/>
              <a:gd name="T18" fmla="*/ 2147483647 w 10"/>
              <a:gd name="T19" fmla="*/ 2147483647 h 9"/>
              <a:gd name="T20" fmla="*/ 2147483647 w 10"/>
              <a:gd name="T21" fmla="*/ 2147483647 h 9"/>
              <a:gd name="T22" fmla="*/ 2147483647 w 10"/>
              <a:gd name="T23" fmla="*/ 2147483647 h 9"/>
              <a:gd name="T24" fmla="*/ 2147483647 w 10"/>
              <a:gd name="T25" fmla="*/ 2147483647 h 9"/>
              <a:gd name="T26" fmla="*/ 2147483647 w 10"/>
              <a:gd name="T27" fmla="*/ 2147483647 h 9"/>
              <a:gd name="T28" fmla="*/ 2147483647 w 10"/>
              <a:gd name="T29" fmla="*/ 2147483647 h 9"/>
              <a:gd name="T30" fmla="*/ 2147483647 w 10"/>
              <a:gd name="T31" fmla="*/ 2147483647 h 9"/>
              <a:gd name="T32" fmla="*/ 2147483647 w 10"/>
              <a:gd name="T33" fmla="*/ 2147483647 h 9"/>
              <a:gd name="T34" fmla="*/ 2147483647 w 10"/>
              <a:gd name="T35" fmla="*/ 2147483647 h 9"/>
              <a:gd name="T36" fmla="*/ 2147483647 w 10"/>
              <a:gd name="T37" fmla="*/ 0 h 9"/>
              <a:gd name="T38" fmla="*/ 2147483647 w 10"/>
              <a:gd name="T39" fmla="*/ 0 h 9"/>
              <a:gd name="T40" fmla="*/ 0 w 10"/>
              <a:gd name="T41" fmla="*/ 0 h 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"/>
              <a:gd name="T64" fmla="*/ 0 h 9"/>
              <a:gd name="T65" fmla="*/ 10 w 10"/>
              <a:gd name="T66" fmla="*/ 9 h 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" h="9">
                <a:moveTo>
                  <a:pt x="0" y="0"/>
                </a:moveTo>
                <a:lnTo>
                  <a:pt x="0" y="0"/>
                </a:lnTo>
                <a:lnTo>
                  <a:pt x="2" y="1"/>
                </a:lnTo>
                <a:lnTo>
                  <a:pt x="2" y="3"/>
                </a:lnTo>
                <a:lnTo>
                  <a:pt x="2" y="4"/>
                </a:lnTo>
                <a:lnTo>
                  <a:pt x="3" y="6"/>
                </a:lnTo>
                <a:lnTo>
                  <a:pt x="5" y="7"/>
                </a:lnTo>
                <a:lnTo>
                  <a:pt x="7" y="7"/>
                </a:lnTo>
                <a:lnTo>
                  <a:pt x="8" y="7"/>
                </a:lnTo>
                <a:lnTo>
                  <a:pt x="10" y="9"/>
                </a:lnTo>
                <a:lnTo>
                  <a:pt x="10" y="6"/>
                </a:lnTo>
                <a:lnTo>
                  <a:pt x="8" y="6"/>
                </a:lnTo>
                <a:lnTo>
                  <a:pt x="7" y="6"/>
                </a:lnTo>
                <a:lnTo>
                  <a:pt x="5" y="4"/>
                </a:lnTo>
                <a:lnTo>
                  <a:pt x="3" y="3"/>
                </a:lnTo>
                <a:lnTo>
                  <a:pt x="3" y="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22" name="Freeform 73"/>
          <p:cNvSpPr>
            <a:spLocks/>
          </p:cNvSpPr>
          <p:nvPr/>
        </p:nvSpPr>
        <p:spPr bwMode="auto">
          <a:xfrm>
            <a:off x="7397101" y="3445857"/>
            <a:ext cx="26987" cy="28575"/>
          </a:xfrm>
          <a:custGeom>
            <a:avLst/>
            <a:gdLst>
              <a:gd name="T0" fmla="*/ 2147483647 w 10"/>
              <a:gd name="T1" fmla="*/ 0 h 10"/>
              <a:gd name="T2" fmla="*/ 2147483647 w 10"/>
              <a:gd name="T3" fmla="*/ 0 h 10"/>
              <a:gd name="T4" fmla="*/ 2147483647 w 10"/>
              <a:gd name="T5" fmla="*/ 0 h 10"/>
              <a:gd name="T6" fmla="*/ 2147483647 w 10"/>
              <a:gd name="T7" fmla="*/ 0 h 10"/>
              <a:gd name="T8" fmla="*/ 2147483647 w 10"/>
              <a:gd name="T9" fmla="*/ 2147483647 h 10"/>
              <a:gd name="T10" fmla="*/ 2147483647 w 10"/>
              <a:gd name="T11" fmla="*/ 2147483647 h 10"/>
              <a:gd name="T12" fmla="*/ 2147483647 w 10"/>
              <a:gd name="T13" fmla="*/ 2147483647 h 10"/>
              <a:gd name="T14" fmla="*/ 2147483647 w 10"/>
              <a:gd name="T15" fmla="*/ 2147483647 h 10"/>
              <a:gd name="T16" fmla="*/ 2147483647 w 10"/>
              <a:gd name="T17" fmla="*/ 2147483647 h 10"/>
              <a:gd name="T18" fmla="*/ 0 w 10"/>
              <a:gd name="T19" fmla="*/ 2147483647 h 10"/>
              <a:gd name="T20" fmla="*/ 2147483647 w 10"/>
              <a:gd name="T21" fmla="*/ 2147483647 h 10"/>
              <a:gd name="T22" fmla="*/ 2147483647 w 10"/>
              <a:gd name="T23" fmla="*/ 2147483647 h 10"/>
              <a:gd name="T24" fmla="*/ 2147483647 w 10"/>
              <a:gd name="T25" fmla="*/ 2147483647 h 10"/>
              <a:gd name="T26" fmla="*/ 2147483647 w 10"/>
              <a:gd name="T27" fmla="*/ 2147483647 h 10"/>
              <a:gd name="T28" fmla="*/ 2147483647 w 10"/>
              <a:gd name="T29" fmla="*/ 2147483647 h 10"/>
              <a:gd name="T30" fmla="*/ 2147483647 w 10"/>
              <a:gd name="T31" fmla="*/ 2147483647 h 10"/>
              <a:gd name="T32" fmla="*/ 2147483647 w 10"/>
              <a:gd name="T33" fmla="*/ 2147483647 h 10"/>
              <a:gd name="T34" fmla="*/ 2147483647 w 10"/>
              <a:gd name="T35" fmla="*/ 2147483647 h 10"/>
              <a:gd name="T36" fmla="*/ 2147483647 w 10"/>
              <a:gd name="T37" fmla="*/ 2147483647 h 10"/>
              <a:gd name="T38" fmla="*/ 2147483647 w 10"/>
              <a:gd name="T39" fmla="*/ 2147483647 h 10"/>
              <a:gd name="T40" fmla="*/ 2147483647 w 10"/>
              <a:gd name="T41" fmla="*/ 0 h 1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0"/>
              <a:gd name="T64" fmla="*/ 0 h 10"/>
              <a:gd name="T65" fmla="*/ 10 w 10"/>
              <a:gd name="T66" fmla="*/ 10 h 1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0" h="10">
                <a:moveTo>
                  <a:pt x="10" y="0"/>
                </a:moveTo>
                <a:lnTo>
                  <a:pt x="10" y="0"/>
                </a:lnTo>
                <a:lnTo>
                  <a:pt x="8" y="0"/>
                </a:lnTo>
                <a:lnTo>
                  <a:pt x="7" y="0"/>
                </a:lnTo>
                <a:lnTo>
                  <a:pt x="5" y="2"/>
                </a:lnTo>
                <a:lnTo>
                  <a:pt x="3" y="3"/>
                </a:lnTo>
                <a:lnTo>
                  <a:pt x="2" y="5"/>
                </a:lnTo>
                <a:lnTo>
                  <a:pt x="2" y="6"/>
                </a:lnTo>
                <a:lnTo>
                  <a:pt x="2" y="8"/>
                </a:lnTo>
                <a:lnTo>
                  <a:pt x="0" y="10"/>
                </a:lnTo>
                <a:lnTo>
                  <a:pt x="3" y="10"/>
                </a:lnTo>
                <a:lnTo>
                  <a:pt x="3" y="8"/>
                </a:lnTo>
                <a:lnTo>
                  <a:pt x="3" y="6"/>
                </a:lnTo>
                <a:lnTo>
                  <a:pt x="3" y="5"/>
                </a:lnTo>
                <a:lnTo>
                  <a:pt x="5" y="5"/>
                </a:lnTo>
                <a:lnTo>
                  <a:pt x="7" y="3"/>
                </a:lnTo>
                <a:lnTo>
                  <a:pt x="8" y="2"/>
                </a:lnTo>
                <a:lnTo>
                  <a:pt x="10" y="2"/>
                </a:lnTo>
                <a:lnTo>
                  <a:pt x="10" y="0"/>
                </a:lnTo>
                <a:close/>
              </a:path>
            </a:pathLst>
          </a:custGeom>
          <a:solidFill>
            <a:srgbClr val="1F1A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52" tIns="45677" rIns="91352" bIns="45677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55723" name="Rectangle 74"/>
          <p:cNvSpPr>
            <a:spLocks noChangeArrowheads="1"/>
          </p:cNvSpPr>
          <p:nvPr/>
        </p:nvSpPr>
        <p:spPr bwMode="auto">
          <a:xfrm>
            <a:off x="6200126" y="2633057"/>
            <a:ext cx="1660525" cy="12715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2" tIns="45677" rIns="91352" bIns="45677" anchor="ctr"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155724" name="Rectangle 75"/>
          <p:cNvSpPr>
            <a:spLocks noChangeArrowheads="1"/>
          </p:cNvSpPr>
          <p:nvPr/>
        </p:nvSpPr>
        <p:spPr bwMode="auto">
          <a:xfrm>
            <a:off x="6200126" y="4342795"/>
            <a:ext cx="1619250" cy="1169987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352" tIns="45677" rIns="91352" bIns="45677" anchor="ctr"/>
          <a:lstStyle/>
          <a:p>
            <a:pPr eaLnBrk="0" hangingPunct="0">
              <a:lnSpc>
                <a:spcPct val="100000"/>
              </a:lnSpc>
              <a:spcBef>
                <a:spcPct val="20000"/>
              </a:spcBef>
            </a:pPr>
            <a:endParaRPr lang="de-DE" dirty="0"/>
          </a:p>
        </p:txBody>
      </p:sp>
      <p:sp>
        <p:nvSpPr>
          <p:cNvPr id="155725" name="Rectangle 76"/>
          <p:cNvSpPr>
            <a:spLocks noChangeArrowheads="1"/>
          </p:cNvSpPr>
          <p:nvPr/>
        </p:nvSpPr>
        <p:spPr bwMode="auto">
          <a:xfrm>
            <a:off x="8920163" y="6761163"/>
            <a:ext cx="6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>
              <a:lnSpc>
                <a:spcPct val="100000"/>
              </a:lnSpc>
            </a:pPr>
            <a:endParaRPr lang="de-DE" sz="2700" b="0" dirty="0"/>
          </a:p>
        </p:txBody>
      </p:sp>
      <p:grpSp>
        <p:nvGrpSpPr>
          <p:cNvPr id="155726" name="Group 77"/>
          <p:cNvGrpSpPr>
            <a:grpSpLocks/>
          </p:cNvGrpSpPr>
          <p:nvPr/>
        </p:nvGrpSpPr>
        <p:grpSpPr bwMode="auto">
          <a:xfrm>
            <a:off x="6725587" y="4912707"/>
            <a:ext cx="565640" cy="458788"/>
            <a:chOff x="2451" y="3833"/>
            <a:chExt cx="305" cy="262"/>
          </a:xfrm>
        </p:grpSpPr>
        <p:sp>
          <p:nvSpPr>
            <p:cNvPr id="155958" name="Rectangle 78"/>
            <p:cNvSpPr>
              <a:spLocks noChangeArrowheads="1"/>
            </p:cNvSpPr>
            <p:nvPr/>
          </p:nvSpPr>
          <p:spPr bwMode="auto">
            <a:xfrm>
              <a:off x="2490" y="3853"/>
              <a:ext cx="234" cy="22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</a:pPr>
              <a:endParaRPr lang="de-DE" dirty="0"/>
            </a:p>
          </p:txBody>
        </p:sp>
        <p:grpSp>
          <p:nvGrpSpPr>
            <p:cNvPr id="155959" name="Group 79"/>
            <p:cNvGrpSpPr>
              <a:grpSpLocks/>
            </p:cNvGrpSpPr>
            <p:nvPr/>
          </p:nvGrpSpPr>
          <p:grpSpPr bwMode="auto">
            <a:xfrm>
              <a:off x="2451" y="3833"/>
              <a:ext cx="305" cy="262"/>
              <a:chOff x="3244" y="3504"/>
              <a:chExt cx="305" cy="262"/>
            </a:xfrm>
          </p:grpSpPr>
          <p:sp>
            <p:nvSpPr>
              <p:cNvPr id="155960" name="Text Box 80"/>
              <p:cNvSpPr txBox="1">
                <a:spLocks noChangeArrowheads="1"/>
              </p:cNvSpPr>
              <p:nvPr/>
            </p:nvSpPr>
            <p:spPr bwMode="auto">
              <a:xfrm>
                <a:off x="3312" y="3504"/>
                <a:ext cx="184" cy="2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4275" tIns="52138" rIns="104275" bIns="52138">
                <a:spAutoFit/>
              </a:bodyPr>
              <a:lstStyle>
                <a:lvl1pPr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1pPr>
                <a:lvl2pPr marL="742950" indent="-285750"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2pPr>
                <a:lvl3pPr marL="1143000" indent="-228600"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3pPr>
                <a:lvl4pPr marL="1600200" indent="-228600"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4pPr>
                <a:lvl5pPr marL="2057400" indent="-228600"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5pPr>
                <a:lvl6pPr marL="2514600" indent="-228600" defTabSz="1041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6pPr>
                <a:lvl7pPr marL="2971800" indent="-228600" defTabSz="1041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7pPr>
                <a:lvl8pPr marL="3429000" indent="-228600" defTabSz="1041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8pPr>
                <a:lvl9pPr marL="3886200" indent="-228600" defTabSz="1041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1600" b="0" dirty="0">
                    <a:latin typeface="Geogrotesque Regular" pitchFamily="2" charset="0"/>
                  </a:rPr>
                  <a:t>U</a:t>
                </a:r>
              </a:p>
            </p:txBody>
          </p:sp>
          <p:sp>
            <p:nvSpPr>
              <p:cNvPr id="155961" name="Text Box 81"/>
              <p:cNvSpPr txBox="1">
                <a:spLocks noChangeArrowheads="1"/>
              </p:cNvSpPr>
              <p:nvPr/>
            </p:nvSpPr>
            <p:spPr bwMode="auto">
              <a:xfrm>
                <a:off x="3244" y="3644"/>
                <a:ext cx="305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04275" tIns="52138" rIns="104275" bIns="52138">
                <a:spAutoFit/>
              </a:bodyPr>
              <a:lstStyle>
                <a:lvl1pPr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1pPr>
                <a:lvl2pPr marL="742950" indent="-285750"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2pPr>
                <a:lvl3pPr marL="1143000" indent="-228600"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3pPr>
                <a:lvl4pPr marL="1600200" indent="-228600"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4pPr>
                <a:lvl5pPr marL="2057400" indent="-228600" defTabSz="1041400" eaLnBrk="0" hangingPunct="0"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5pPr>
                <a:lvl6pPr marL="2514600" indent="-228600" defTabSz="1041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6pPr>
                <a:lvl7pPr marL="2971800" indent="-228600" defTabSz="1041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7pPr>
                <a:lvl8pPr marL="3429000" indent="-228600" defTabSz="1041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8pPr>
                <a:lvl9pPr marL="3886200" indent="-228600" defTabSz="1041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500" b="1">
                    <a:solidFill>
                      <a:schemeClr val="tx1"/>
                    </a:solidFill>
                    <a:latin typeface="Times New Roman" pitchFamily="18" charset="0"/>
                    <a:ea typeface="ヒラギノ角ゴ Pro W3"/>
                    <a:cs typeface="ヒラギノ角ゴ Pro W3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de-DE" sz="700" b="0" dirty="0">
                    <a:latin typeface="Geogrotesque Regular" pitchFamily="2" charset="0"/>
                    <a:sym typeface="Symbol" pitchFamily="18" charset="2"/>
                  </a:rPr>
                  <a:t> 200 mA</a:t>
                </a:r>
                <a:endParaRPr lang="de-DE" sz="1600" b="0" dirty="0">
                  <a:latin typeface="Geogrotesque Regular" pitchFamily="2" charset="0"/>
                </a:endParaRPr>
              </a:p>
            </p:txBody>
          </p:sp>
        </p:grpSp>
      </p:grpSp>
      <p:sp>
        <p:nvSpPr>
          <p:cNvPr id="1615954" name="Text Box 82" descr="Zeitungspapier"/>
          <p:cNvSpPr txBox="1">
            <a:spLocks noChangeArrowheads="1"/>
          </p:cNvSpPr>
          <p:nvPr/>
        </p:nvSpPr>
        <p:spPr bwMode="auto">
          <a:xfrm>
            <a:off x="8248001" y="4914295"/>
            <a:ext cx="1701800" cy="358775"/>
          </a:xfrm>
          <a:prstGeom prst="rect">
            <a:avLst/>
          </a:pr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104177" tIns="52089" rIns="104177" bIns="52089">
            <a:spAutoFit/>
          </a:bodyPr>
          <a:lstStyle/>
          <a:p>
            <a:pPr algn="ctr" defTabSz="1042001" eaLnBrk="0" hangingPunct="0">
              <a:lnSpc>
                <a:spcPct val="100000"/>
              </a:lnSpc>
              <a:defRPr/>
            </a:pPr>
            <a:r>
              <a:rPr lang="de-DE" sz="1600" dirty="0">
                <a:effectLst>
                  <a:outerShdw blurRad="38100" dist="38100" dir="2700000" algn="tl">
                    <a:srgbClr val="C0C0C0"/>
                  </a:outerShdw>
                </a:effectLst>
                <a:latin typeface="Geogrotesque Regular" pitchFamily="2" charset="0"/>
                <a:ea typeface="+mn-ea"/>
                <a:cs typeface="+mn-cs"/>
              </a:rPr>
              <a:t>Prüfgerät</a:t>
            </a:r>
            <a:endParaRPr lang="de-DE" sz="1600" b="0" dirty="0">
              <a:latin typeface="Geogrotesque Regular" pitchFamily="2" charset="0"/>
              <a:ea typeface="+mn-ea"/>
              <a:cs typeface="+mn-cs"/>
            </a:endParaRPr>
          </a:p>
        </p:txBody>
      </p:sp>
      <p:sp>
        <p:nvSpPr>
          <p:cNvPr id="155729" name="Line 298"/>
          <p:cNvSpPr>
            <a:spLocks noChangeShapeType="1"/>
          </p:cNvSpPr>
          <p:nvPr/>
        </p:nvSpPr>
        <p:spPr bwMode="auto">
          <a:xfrm flipH="1">
            <a:off x="7852713" y="5093682"/>
            <a:ext cx="371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352" tIns="45677" rIns="91352" bIns="45677" anchor="ctr"/>
          <a:lstStyle/>
          <a:p>
            <a:pPr>
              <a:lnSpc>
                <a:spcPct val="100000"/>
              </a:lnSpc>
            </a:pPr>
            <a:endParaRPr lang="de-DE" dirty="0"/>
          </a:p>
        </p:txBody>
      </p:sp>
      <p:sp>
        <p:nvSpPr>
          <p:cNvPr id="1616182" name="Text Box 310"/>
          <p:cNvSpPr txBox="1">
            <a:spLocks noChangeArrowheads="1"/>
          </p:cNvSpPr>
          <p:nvPr/>
        </p:nvSpPr>
        <p:spPr bwMode="auto">
          <a:xfrm>
            <a:off x="728740" y="3002217"/>
            <a:ext cx="2431842" cy="39999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1324" tIns="45662" rIns="91324" bIns="45662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Maximalwert  </a:t>
            </a:r>
            <a:r>
              <a:rPr lang="de-DE" sz="19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  1</a:t>
            </a:r>
            <a:r>
              <a:rPr lang="el-GR" sz="20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800" b="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Ω</a:t>
            </a:r>
            <a:endParaRPr lang="el-GR" sz="1900" b="0" dirty="0">
              <a:solidFill>
                <a:srgbClr val="95C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6183" name="Text Box 311"/>
          <p:cNvSpPr txBox="1">
            <a:spLocks noChangeArrowheads="1"/>
          </p:cNvSpPr>
          <p:nvPr/>
        </p:nvSpPr>
        <p:spPr bwMode="auto">
          <a:xfrm>
            <a:off x="728740" y="3876930"/>
            <a:ext cx="3081337" cy="236360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324" tIns="45662" rIns="91324" bIns="45662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800" u="sng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ACHTUNG:</a:t>
            </a: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Geräten mit einem </a:t>
            </a:r>
            <a:b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Nennstrom &gt; 16 A muss </a:t>
            </a:r>
            <a:b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Grenzwert anhand </a:t>
            </a:r>
            <a:b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Leiterlänge, </a:t>
            </a:r>
            <a:b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Leiterquerschnittes </a:t>
            </a:r>
            <a:b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des Materials des </a:t>
            </a:r>
            <a:b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Leiters berechnet werden!</a:t>
            </a:r>
            <a:endParaRPr lang="el-GR" sz="1800" dirty="0">
              <a:solidFill>
                <a:srgbClr val="95C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10"/>
          <p:cNvGrpSpPr>
            <a:grpSpLocks/>
          </p:cNvGrpSpPr>
          <p:nvPr/>
        </p:nvGrpSpPr>
        <p:grpSpPr bwMode="auto">
          <a:xfrm>
            <a:off x="728740" y="1969877"/>
            <a:ext cx="3996058" cy="858123"/>
            <a:chOff x="238" y="958"/>
            <a:chExt cx="2278" cy="522"/>
          </a:xfrm>
        </p:grpSpPr>
        <p:sp>
          <p:nvSpPr>
            <p:cNvPr id="305" name="Rectangle 611"/>
            <p:cNvSpPr>
              <a:spLocks noChangeArrowheads="1"/>
            </p:cNvSpPr>
            <p:nvPr/>
          </p:nvSpPr>
          <p:spPr bwMode="auto">
            <a:xfrm>
              <a:off x="2001" y="1210"/>
              <a:ext cx="507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933" tIns="41966" rIns="83933" bIns="41966" anchor="ctr"/>
            <a:lstStyle/>
            <a:p>
              <a:pPr>
                <a:lnSpc>
                  <a:spcPct val="100000"/>
                </a:lnSpc>
                <a:spcAft>
                  <a:spcPct val="55000"/>
                </a:spcAft>
                <a:buClr>
                  <a:srgbClr val="E19900"/>
                </a:buClr>
                <a:defRPr/>
              </a:pPr>
              <a:r>
                <a:rPr lang="de-DE" sz="1200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de-DE" sz="1200" dirty="0">
                  <a:solidFill>
                    <a:srgbClr val="95C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+ 0,1 </a:t>
              </a:r>
              <a:r>
                <a:rPr lang="el-GR" sz="1200" dirty="0">
                  <a:solidFill>
                    <a:srgbClr val="95C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lang="de-DE" sz="12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Rectangle 612"/>
            <p:cNvSpPr>
              <a:spLocks noChangeArrowheads="1"/>
            </p:cNvSpPr>
            <p:nvPr/>
          </p:nvSpPr>
          <p:spPr bwMode="auto">
            <a:xfrm>
              <a:off x="238" y="1210"/>
              <a:ext cx="1770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933" tIns="41966" rIns="83933" bIns="41966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 u="sng" dirty="0">
                  <a:latin typeface="Arial" panose="020B0604020202020204" pitchFamily="34" charset="0"/>
                  <a:cs typeface="Arial" panose="020B0604020202020204" pitchFamily="34" charset="0"/>
                </a:rPr>
                <a:t>Je</a:t>
              </a: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 weitere 7,5 m</a:t>
              </a:r>
            </a:p>
          </p:txBody>
        </p:sp>
        <p:sp>
          <p:nvSpPr>
            <p:cNvPr id="307" name="Rectangle 613"/>
            <p:cNvSpPr>
              <a:spLocks noChangeArrowheads="1"/>
            </p:cNvSpPr>
            <p:nvPr/>
          </p:nvSpPr>
          <p:spPr bwMode="auto">
            <a:xfrm>
              <a:off x="2008" y="958"/>
              <a:ext cx="507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933" tIns="41966" rIns="83933" bIns="41966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 dirty="0">
                  <a:solidFill>
                    <a:srgbClr val="FF99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de-DE" sz="1200" dirty="0">
                  <a:solidFill>
                    <a:srgbClr val="95C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≤ 0,3 </a:t>
              </a:r>
              <a:r>
                <a:rPr lang="el-GR" sz="1200" dirty="0">
                  <a:solidFill>
                    <a:srgbClr val="95C02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Ω</a:t>
              </a:r>
              <a:endParaRPr lang="de-DE" sz="12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Rectangle 614"/>
            <p:cNvSpPr>
              <a:spLocks noChangeArrowheads="1"/>
            </p:cNvSpPr>
            <p:nvPr/>
          </p:nvSpPr>
          <p:spPr bwMode="auto">
            <a:xfrm>
              <a:off x="238" y="958"/>
              <a:ext cx="1770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3933" tIns="41966" rIns="83933" bIns="41966" anchor="ctr"/>
            <a:lstStyle/>
            <a:p>
              <a:pPr>
                <a:lnSpc>
                  <a:spcPct val="100000"/>
                </a:lnSpc>
                <a:spcBef>
                  <a:spcPct val="20000"/>
                </a:spcBef>
                <a:spcAft>
                  <a:spcPct val="55000"/>
                </a:spcAft>
                <a:buClr>
                  <a:srgbClr val="E19900"/>
                </a:buClr>
                <a:buFont typeface="Arial" pitchFamily="34" charset="0"/>
                <a:buNone/>
                <a:defRPr/>
              </a:pPr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Geräte mit Anschlussleitung bis 5 m</a:t>
              </a:r>
            </a:p>
          </p:txBody>
        </p:sp>
        <p:sp>
          <p:nvSpPr>
            <p:cNvPr id="309" name="Line 615"/>
            <p:cNvSpPr>
              <a:spLocks noChangeShapeType="1"/>
            </p:cNvSpPr>
            <p:nvPr/>
          </p:nvSpPr>
          <p:spPr bwMode="auto">
            <a:xfrm>
              <a:off x="238" y="958"/>
              <a:ext cx="226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sz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0" name="Line 616"/>
            <p:cNvSpPr>
              <a:spLocks noChangeShapeType="1"/>
            </p:cNvSpPr>
            <p:nvPr/>
          </p:nvSpPr>
          <p:spPr bwMode="auto">
            <a:xfrm>
              <a:off x="238" y="1208"/>
              <a:ext cx="22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sz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1" name="Line 617"/>
            <p:cNvSpPr>
              <a:spLocks noChangeShapeType="1"/>
            </p:cNvSpPr>
            <p:nvPr/>
          </p:nvSpPr>
          <p:spPr bwMode="auto">
            <a:xfrm>
              <a:off x="238" y="1480"/>
              <a:ext cx="227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sz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2" name="Line 618"/>
            <p:cNvSpPr>
              <a:spLocks noChangeShapeType="1"/>
            </p:cNvSpPr>
            <p:nvPr/>
          </p:nvSpPr>
          <p:spPr bwMode="auto">
            <a:xfrm>
              <a:off x="238" y="958"/>
              <a:ext cx="1" cy="5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sz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3" name="Line 619"/>
            <p:cNvSpPr>
              <a:spLocks noChangeShapeType="1"/>
            </p:cNvSpPr>
            <p:nvPr/>
          </p:nvSpPr>
          <p:spPr bwMode="auto">
            <a:xfrm>
              <a:off x="2007" y="958"/>
              <a:ext cx="6" cy="5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sz="120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Line 620"/>
            <p:cNvSpPr>
              <a:spLocks noChangeShapeType="1"/>
            </p:cNvSpPr>
            <p:nvPr/>
          </p:nvSpPr>
          <p:spPr bwMode="auto">
            <a:xfrm>
              <a:off x="2506" y="958"/>
              <a:ext cx="10" cy="52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sz="1200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5" name="Text Box 103">
            <a:extLst>
              <a:ext uri="{FF2B5EF4-FFF2-40B4-BE49-F238E27FC236}">
                <a16:creationId xmlns:a16="http://schemas.microsoft.com/office/drawing/2014/main" id="{361BFC38-4241-4B29-8605-308750006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3457" y="2151646"/>
            <a:ext cx="774906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ICCB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02DB26-29C4-B646-8D00-D1848AA621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156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9D975A4-D504-440B-B3EB-963DEC513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63" y="324247"/>
            <a:ext cx="7200915" cy="849534"/>
          </a:xfrm>
        </p:spPr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Messung Schutzleiterwiderstandes ICCB mit PE gegensinnig</a:t>
            </a:r>
          </a:p>
        </p:txBody>
      </p:sp>
      <p:sp>
        <p:nvSpPr>
          <p:cNvPr id="128" name="Kreis: nicht ausgefüllt 127">
            <a:extLst>
              <a:ext uri="{FF2B5EF4-FFF2-40B4-BE49-F238E27FC236}">
                <a16:creationId xmlns:a16="http://schemas.microsoft.com/office/drawing/2014/main" id="{EC6DB924-9098-4B87-8480-ED9690CFFCF2}"/>
              </a:ext>
            </a:extLst>
          </p:cNvPr>
          <p:cNvSpPr/>
          <p:nvPr/>
        </p:nvSpPr>
        <p:spPr bwMode="auto">
          <a:xfrm>
            <a:off x="5262231" y="4010714"/>
            <a:ext cx="2020781" cy="991965"/>
          </a:xfrm>
          <a:prstGeom prst="donut">
            <a:avLst/>
          </a:prstGeom>
          <a:solidFill>
            <a:schemeClr val="bg2">
              <a:lumMod val="6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ヒラギノ角ゴ Pro W3" pitchFamily="-108" charset="-128"/>
              <a:cs typeface="ヒラギノ角ゴ Pro W3" pitchFamily="-108" charset="-128"/>
            </a:endParaRPr>
          </a:p>
        </p:txBody>
      </p:sp>
      <p:sp>
        <p:nvSpPr>
          <p:cNvPr id="129" name="Rectangle 4">
            <a:extLst>
              <a:ext uri="{FF2B5EF4-FFF2-40B4-BE49-F238E27FC236}">
                <a16:creationId xmlns:a16="http://schemas.microsoft.com/office/drawing/2014/main" id="{C555630F-53EA-4682-9404-B51B0741A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641" y="2338543"/>
            <a:ext cx="252483" cy="2380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0" name="Oval 5">
            <a:extLst>
              <a:ext uri="{FF2B5EF4-FFF2-40B4-BE49-F238E27FC236}">
                <a16:creationId xmlns:a16="http://schemas.microsoft.com/office/drawing/2014/main" id="{02E634FD-4584-4EEB-AE56-5AF9521A6B6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99183" y="2417306"/>
            <a:ext cx="81686" cy="805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1" name="Rectangle 6">
            <a:extLst>
              <a:ext uri="{FF2B5EF4-FFF2-40B4-BE49-F238E27FC236}">
                <a16:creationId xmlns:a16="http://schemas.microsoft.com/office/drawing/2014/main" id="{B69CB527-B665-4E5E-8717-BED6A3763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149" y="2338543"/>
            <a:ext cx="252483" cy="2380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2" name="Rectangle 7">
            <a:extLst>
              <a:ext uri="{FF2B5EF4-FFF2-40B4-BE49-F238E27FC236}">
                <a16:creationId xmlns:a16="http://schemas.microsoft.com/office/drawing/2014/main" id="{3324332B-E607-4F63-B7FD-7BA256498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514" y="2338543"/>
            <a:ext cx="252483" cy="2380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3" name="Rectangle 8">
            <a:extLst>
              <a:ext uri="{FF2B5EF4-FFF2-40B4-BE49-F238E27FC236}">
                <a16:creationId xmlns:a16="http://schemas.microsoft.com/office/drawing/2014/main" id="{1E7AC5AB-F8EA-42EB-9D21-33B21255D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514" y="5989652"/>
            <a:ext cx="252483" cy="2380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4" name="Rectangle 9">
            <a:extLst>
              <a:ext uri="{FF2B5EF4-FFF2-40B4-BE49-F238E27FC236}">
                <a16:creationId xmlns:a16="http://schemas.microsoft.com/office/drawing/2014/main" id="{C328EA98-2635-48C8-945A-FF50545E0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149" y="5989652"/>
            <a:ext cx="252483" cy="2380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5" name="Rectangle 10">
            <a:extLst>
              <a:ext uri="{FF2B5EF4-FFF2-40B4-BE49-F238E27FC236}">
                <a16:creationId xmlns:a16="http://schemas.microsoft.com/office/drawing/2014/main" id="{8A60A7A5-3788-488E-B23A-D0354A139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641" y="5989652"/>
            <a:ext cx="252483" cy="23804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6" name="Oval 11">
            <a:extLst>
              <a:ext uri="{FF2B5EF4-FFF2-40B4-BE49-F238E27FC236}">
                <a16:creationId xmlns:a16="http://schemas.microsoft.com/office/drawing/2014/main" id="{9EBEDA05-0D9A-433A-8341-7A4D8A3475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89548" y="2417306"/>
            <a:ext cx="81686" cy="805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7" name="Oval 12">
            <a:extLst>
              <a:ext uri="{FF2B5EF4-FFF2-40B4-BE49-F238E27FC236}">
                <a16:creationId xmlns:a16="http://schemas.microsoft.com/office/drawing/2014/main" id="{7D24052E-332C-4A33-AD9E-CB59018F75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78057" y="2417306"/>
            <a:ext cx="81686" cy="805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8" name="Oval 13">
            <a:extLst>
              <a:ext uri="{FF2B5EF4-FFF2-40B4-BE49-F238E27FC236}">
                <a16:creationId xmlns:a16="http://schemas.microsoft.com/office/drawing/2014/main" id="{1A43988F-A638-4629-85CF-CECE8822AE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778057" y="6070167"/>
            <a:ext cx="81686" cy="805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39" name="Oval 14">
            <a:extLst>
              <a:ext uri="{FF2B5EF4-FFF2-40B4-BE49-F238E27FC236}">
                <a16:creationId xmlns:a16="http://schemas.microsoft.com/office/drawing/2014/main" id="{68CBB114-B480-48BA-BC4C-AA663EF5FF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89548" y="6070167"/>
            <a:ext cx="81686" cy="805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40" name="Oval 15">
            <a:extLst>
              <a:ext uri="{FF2B5EF4-FFF2-40B4-BE49-F238E27FC236}">
                <a16:creationId xmlns:a16="http://schemas.microsoft.com/office/drawing/2014/main" id="{CF6E544B-44BD-41BA-AA95-BECAC9E3B42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599183" y="6070167"/>
            <a:ext cx="81686" cy="80513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41" name="Line 16">
            <a:extLst>
              <a:ext uri="{FF2B5EF4-FFF2-40B4-BE49-F238E27FC236}">
                <a16:creationId xmlns:a16="http://schemas.microsoft.com/office/drawing/2014/main" id="{4D0B3B29-DFC9-459D-A232-D24F6C453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2725" y="3607504"/>
            <a:ext cx="2725" cy="2382148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42" name="Line 18">
            <a:extLst>
              <a:ext uri="{FF2B5EF4-FFF2-40B4-BE49-F238E27FC236}">
                <a16:creationId xmlns:a16="http://schemas.microsoft.com/office/drawing/2014/main" id="{0E85BA94-735A-4282-A4A1-FB34C8D0232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81132" y="4244609"/>
            <a:ext cx="8416" cy="1745042"/>
          </a:xfrm>
          <a:prstGeom prst="line">
            <a:avLst/>
          </a:prstGeom>
          <a:noFill/>
          <a:ln w="38100">
            <a:solidFill>
              <a:srgbClr val="0032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43" name="Line 19">
            <a:extLst>
              <a:ext uri="{FF2B5EF4-FFF2-40B4-BE49-F238E27FC236}">
                <a16:creationId xmlns:a16="http://schemas.microsoft.com/office/drawing/2014/main" id="{A10581C0-13EF-4710-8529-D59C53CEAB9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79038" y="3609254"/>
            <a:ext cx="7422" cy="383306"/>
          </a:xfrm>
          <a:prstGeom prst="line">
            <a:avLst/>
          </a:prstGeom>
          <a:noFill/>
          <a:ln w="38100">
            <a:solidFill>
              <a:srgbClr val="0032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44" name="Line 20">
            <a:extLst>
              <a:ext uri="{FF2B5EF4-FFF2-40B4-BE49-F238E27FC236}">
                <a16:creationId xmlns:a16="http://schemas.microsoft.com/office/drawing/2014/main" id="{6154BE9E-A6CA-4D63-8055-8A3956A354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99183" y="3211938"/>
            <a:ext cx="83543" cy="397317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45" name="Line 21">
            <a:extLst>
              <a:ext uri="{FF2B5EF4-FFF2-40B4-BE49-F238E27FC236}">
                <a16:creationId xmlns:a16="http://schemas.microsoft.com/office/drawing/2014/main" id="{E382D515-C7A4-4273-821C-B39A6DB33A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2726" y="2576582"/>
            <a:ext cx="0" cy="635356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46" name="Line 23">
            <a:extLst>
              <a:ext uri="{FF2B5EF4-FFF2-40B4-BE49-F238E27FC236}">
                <a16:creationId xmlns:a16="http://schemas.microsoft.com/office/drawing/2014/main" id="{EF41C97A-017C-4194-9963-065754D1D61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104149" y="3211938"/>
            <a:ext cx="83543" cy="397317"/>
          </a:xfrm>
          <a:prstGeom prst="line">
            <a:avLst/>
          </a:prstGeom>
          <a:noFill/>
          <a:ln w="19050">
            <a:solidFill>
              <a:srgbClr val="0032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47" name="Line 24">
            <a:extLst>
              <a:ext uri="{FF2B5EF4-FFF2-40B4-BE49-F238E27FC236}">
                <a16:creationId xmlns:a16="http://schemas.microsoft.com/office/drawing/2014/main" id="{B632DB61-D18B-4CB0-9054-D0E1CEDADB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78057" y="3211938"/>
            <a:ext cx="83542" cy="397317"/>
          </a:xfrm>
          <a:prstGeom prst="line">
            <a:avLst/>
          </a:prstGeom>
          <a:noFill/>
          <a:ln w="19050">
            <a:pattFill prst="dkHorz">
              <a:fgClr>
                <a:schemeClr val="folHlink"/>
              </a:fgClr>
              <a:bgClr>
                <a:srgbClr val="FFFF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48" name="Line 25">
            <a:extLst>
              <a:ext uri="{FF2B5EF4-FFF2-40B4-BE49-F238E27FC236}">
                <a16:creationId xmlns:a16="http://schemas.microsoft.com/office/drawing/2014/main" id="{4C758280-EAE6-4C3E-9BCE-07FD3F548F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9548" y="2576582"/>
            <a:ext cx="0" cy="635356"/>
          </a:xfrm>
          <a:prstGeom prst="line">
            <a:avLst/>
          </a:prstGeom>
          <a:noFill/>
          <a:ln w="38100">
            <a:solidFill>
              <a:srgbClr val="0032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49" name="Line 26">
            <a:extLst>
              <a:ext uri="{FF2B5EF4-FFF2-40B4-BE49-F238E27FC236}">
                <a16:creationId xmlns:a16="http://schemas.microsoft.com/office/drawing/2014/main" id="{B01FFCC8-5E41-498B-97FD-D05A73643AD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52314" y="4934426"/>
            <a:ext cx="9283" cy="1055223"/>
          </a:xfrm>
          <a:prstGeom prst="line">
            <a:avLst/>
          </a:prstGeom>
          <a:noFill/>
          <a:ln w="38100">
            <a:pattFill prst="dkHorz">
              <a:fgClr>
                <a:schemeClr val="folHlink"/>
              </a:fgClr>
              <a:bgClr>
                <a:srgbClr val="FFFF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0" name="Rectangle 28">
            <a:extLst>
              <a:ext uri="{FF2B5EF4-FFF2-40B4-BE49-F238E27FC236}">
                <a16:creationId xmlns:a16="http://schemas.microsoft.com/office/drawing/2014/main" id="{AB83E149-A198-4542-8BCB-D10D9BE76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853" y="3609255"/>
            <a:ext cx="167084" cy="397316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51" name="Line 35">
            <a:extLst>
              <a:ext uri="{FF2B5EF4-FFF2-40B4-BE49-F238E27FC236}">
                <a16:creationId xmlns:a16="http://schemas.microsoft.com/office/drawing/2014/main" id="{017EC020-F41C-4A94-921B-2270DA87C6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9251" y="2735858"/>
            <a:ext cx="1093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2" name="Line 36">
            <a:extLst>
              <a:ext uri="{FF2B5EF4-FFF2-40B4-BE49-F238E27FC236}">
                <a16:creationId xmlns:a16="http://schemas.microsoft.com/office/drawing/2014/main" id="{3FD7F0AF-BD72-4407-91F6-42DA29E968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89251" y="4402137"/>
            <a:ext cx="25248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3" name="Line 37">
            <a:extLst>
              <a:ext uri="{FF2B5EF4-FFF2-40B4-BE49-F238E27FC236}">
                <a16:creationId xmlns:a16="http://schemas.microsoft.com/office/drawing/2014/main" id="{F0DABE0F-D300-444E-A311-2E0F1D22207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37065" y="2735858"/>
            <a:ext cx="25248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4" name="Line 38">
            <a:extLst>
              <a:ext uri="{FF2B5EF4-FFF2-40B4-BE49-F238E27FC236}">
                <a16:creationId xmlns:a16="http://schemas.microsoft.com/office/drawing/2014/main" id="{70145B68-D971-44CF-AEA5-7B63E97BC9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1598" y="2576582"/>
            <a:ext cx="0" cy="635356"/>
          </a:xfrm>
          <a:prstGeom prst="line">
            <a:avLst/>
          </a:prstGeom>
          <a:noFill/>
          <a:ln w="38100">
            <a:pattFill prst="dkHorz">
              <a:fgClr>
                <a:schemeClr val="folHlink"/>
              </a:fgClr>
              <a:bgClr>
                <a:srgbClr val="FFFF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5" name="Line 39">
            <a:extLst>
              <a:ext uri="{FF2B5EF4-FFF2-40B4-BE49-F238E27FC236}">
                <a16:creationId xmlns:a16="http://schemas.microsoft.com/office/drawing/2014/main" id="{AE7E1766-7032-4C7B-BEFA-12A5DC0656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03853" y="2973898"/>
            <a:ext cx="85399" cy="3168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6" name="Line 40">
            <a:extLst>
              <a:ext uri="{FF2B5EF4-FFF2-40B4-BE49-F238E27FC236}">
                <a16:creationId xmlns:a16="http://schemas.microsoft.com/office/drawing/2014/main" id="{BD5A5484-B097-460B-A424-C5830F0526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9251" y="3290702"/>
            <a:ext cx="0" cy="3168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7" name="Line 41">
            <a:extLst>
              <a:ext uri="{FF2B5EF4-FFF2-40B4-BE49-F238E27FC236}">
                <a16:creationId xmlns:a16="http://schemas.microsoft.com/office/drawing/2014/main" id="{99EBF066-661D-4989-AAE9-16ABEE3BF1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9251" y="2735859"/>
            <a:ext cx="0" cy="23629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8" name="Line 42">
            <a:extLst>
              <a:ext uri="{FF2B5EF4-FFF2-40B4-BE49-F238E27FC236}">
                <a16:creationId xmlns:a16="http://schemas.microsoft.com/office/drawing/2014/main" id="{47F1562E-824F-4547-B7D9-E7C527B688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89251" y="4004821"/>
            <a:ext cx="0" cy="3973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59" name="Line 44">
            <a:extLst>
              <a:ext uri="{FF2B5EF4-FFF2-40B4-BE49-F238E27FC236}">
                <a16:creationId xmlns:a16="http://schemas.microsoft.com/office/drawing/2014/main" id="{F2FD6778-8B03-48CE-BDE9-F3B510D12F8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37065" y="2735857"/>
            <a:ext cx="13982" cy="167853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60" name="Freeform 45">
            <a:extLst>
              <a:ext uri="{FF2B5EF4-FFF2-40B4-BE49-F238E27FC236}">
                <a16:creationId xmlns:a16="http://schemas.microsoft.com/office/drawing/2014/main" id="{CBFC75DC-0F5F-48BB-9887-FD5F31AE11F5}"/>
              </a:ext>
            </a:extLst>
          </p:cNvPr>
          <p:cNvSpPr>
            <a:spLocks/>
          </p:cNvSpPr>
          <p:nvPr/>
        </p:nvSpPr>
        <p:spPr bwMode="auto">
          <a:xfrm>
            <a:off x="4841734" y="4402137"/>
            <a:ext cx="1095331" cy="12253"/>
          </a:xfrm>
          <a:custGeom>
            <a:avLst/>
            <a:gdLst>
              <a:gd name="T0" fmla="*/ 2147483647 w 590"/>
              <a:gd name="T1" fmla="*/ 0 h 7"/>
              <a:gd name="T2" fmla="*/ 0 w 590"/>
              <a:gd name="T3" fmla="*/ 0 h 7"/>
              <a:gd name="T4" fmla="*/ 0 60000 65536"/>
              <a:gd name="T5" fmla="*/ 0 60000 65536"/>
              <a:gd name="T6" fmla="*/ 0 w 590"/>
              <a:gd name="T7" fmla="*/ 0 h 7"/>
              <a:gd name="T8" fmla="*/ 590 w 590"/>
              <a:gd name="T9" fmla="*/ 7 h 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90" h="7">
                <a:moveTo>
                  <a:pt x="590" y="0"/>
                </a:moveTo>
                <a:cubicBezTo>
                  <a:pt x="348" y="3"/>
                  <a:pt x="106" y="7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61" name="Oval 46">
            <a:extLst>
              <a:ext uri="{FF2B5EF4-FFF2-40B4-BE49-F238E27FC236}">
                <a16:creationId xmlns:a16="http://schemas.microsoft.com/office/drawing/2014/main" id="{34015424-57D7-425D-AB9F-E0E691FE2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84" y="2655346"/>
            <a:ext cx="152232" cy="14352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cxnSp>
        <p:nvCxnSpPr>
          <p:cNvPr id="162" name="AutoShape 47">
            <a:extLst>
              <a:ext uri="{FF2B5EF4-FFF2-40B4-BE49-F238E27FC236}">
                <a16:creationId xmlns:a16="http://schemas.microsoft.com/office/drawing/2014/main" id="{E338ABF3-E98C-41C0-87C3-ACE1687594A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768124" y="2576582"/>
            <a:ext cx="7426" cy="231039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163" name="Line 48">
            <a:extLst>
              <a:ext uri="{FF2B5EF4-FFF2-40B4-BE49-F238E27FC236}">
                <a16:creationId xmlns:a16="http://schemas.microsoft.com/office/drawing/2014/main" id="{C6DC049D-8DD2-4BC8-B468-63B2335BFF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51369" y="3052662"/>
            <a:ext cx="25248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64" name="Line 49">
            <a:extLst>
              <a:ext uri="{FF2B5EF4-FFF2-40B4-BE49-F238E27FC236}">
                <a16:creationId xmlns:a16="http://schemas.microsoft.com/office/drawing/2014/main" id="{DDD4629B-E4B7-41D2-BFB7-A0F21690496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69" y="305266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65" name="Line 50">
            <a:extLst>
              <a:ext uri="{FF2B5EF4-FFF2-40B4-BE49-F238E27FC236}">
                <a16:creationId xmlns:a16="http://schemas.microsoft.com/office/drawing/2014/main" id="{B7952294-3272-4A59-B8A1-1FD6B248018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51369" y="2973899"/>
            <a:ext cx="0" cy="157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66" name="Oval 51">
            <a:extLst>
              <a:ext uri="{FF2B5EF4-FFF2-40B4-BE49-F238E27FC236}">
                <a16:creationId xmlns:a16="http://schemas.microsoft.com/office/drawing/2014/main" id="{64F2C365-DAE2-4918-9ABF-CE4D24645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150" y="5196770"/>
            <a:ext cx="152232" cy="14352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67" name="Rectangle 52">
            <a:extLst>
              <a:ext uri="{FF2B5EF4-FFF2-40B4-BE49-F238E27FC236}">
                <a16:creationId xmlns:a16="http://schemas.microsoft.com/office/drawing/2014/main" id="{67DD9CDF-9B0B-4BD1-B743-19CB325FE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6828" y="2893385"/>
            <a:ext cx="1626101" cy="111143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68" name="Rectangle 53">
            <a:extLst>
              <a:ext uri="{FF2B5EF4-FFF2-40B4-BE49-F238E27FC236}">
                <a16:creationId xmlns:a16="http://schemas.microsoft.com/office/drawing/2014/main" id="{633B7FBA-2302-4575-B6D5-CE88A71AD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413" y="3290702"/>
            <a:ext cx="590365" cy="23804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69" name="Line 54">
            <a:extLst>
              <a:ext uri="{FF2B5EF4-FFF2-40B4-BE49-F238E27FC236}">
                <a16:creationId xmlns:a16="http://schemas.microsoft.com/office/drawing/2014/main" id="{6A153D3E-3669-4CE4-97F3-44045417EF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1437" y="3052662"/>
            <a:ext cx="0" cy="2362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70" name="Line 55">
            <a:extLst>
              <a:ext uri="{FF2B5EF4-FFF2-40B4-BE49-F238E27FC236}">
                <a16:creationId xmlns:a16="http://schemas.microsoft.com/office/drawing/2014/main" id="{2F45D4AE-9B0E-47E3-9DD7-8FC39F1F8A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1437" y="3528741"/>
            <a:ext cx="0" cy="23628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71" name="Line 56">
            <a:extLst>
              <a:ext uri="{FF2B5EF4-FFF2-40B4-BE49-F238E27FC236}">
                <a16:creationId xmlns:a16="http://schemas.microsoft.com/office/drawing/2014/main" id="{C883234C-F3A6-4F3A-BFDB-97D02984D02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52930" y="3052662"/>
            <a:ext cx="58850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72" name="Line 57">
            <a:extLst>
              <a:ext uri="{FF2B5EF4-FFF2-40B4-BE49-F238E27FC236}">
                <a16:creationId xmlns:a16="http://schemas.microsoft.com/office/drawing/2014/main" id="{A7165C9F-2410-460C-9804-998C0BED33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52930" y="3766781"/>
            <a:ext cx="58850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73" name="Line 58">
            <a:extLst>
              <a:ext uri="{FF2B5EF4-FFF2-40B4-BE49-F238E27FC236}">
                <a16:creationId xmlns:a16="http://schemas.microsoft.com/office/drawing/2014/main" id="{FADB68D0-61F6-4477-B36F-E9449F43E4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3920" y="3371215"/>
            <a:ext cx="387450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74" name="Line 59">
            <a:extLst>
              <a:ext uri="{FF2B5EF4-FFF2-40B4-BE49-F238E27FC236}">
                <a16:creationId xmlns:a16="http://schemas.microsoft.com/office/drawing/2014/main" id="{E27A448B-059E-4B85-B2D5-2133560FBD7A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8422" y="3290702"/>
            <a:ext cx="0" cy="15752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75" name="Line 60">
            <a:extLst>
              <a:ext uri="{FF2B5EF4-FFF2-40B4-BE49-F238E27FC236}">
                <a16:creationId xmlns:a16="http://schemas.microsoft.com/office/drawing/2014/main" id="{56277048-F37B-4A9E-B99B-E503F4F51F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83023" y="3290702"/>
            <a:ext cx="853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76" name="Line 61">
            <a:extLst>
              <a:ext uri="{FF2B5EF4-FFF2-40B4-BE49-F238E27FC236}">
                <a16:creationId xmlns:a16="http://schemas.microsoft.com/office/drawing/2014/main" id="{71D8A813-2FAB-44BE-8018-A9A48C3648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283023" y="3449978"/>
            <a:ext cx="8539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77" name="Oval 62">
            <a:extLst>
              <a:ext uri="{FF2B5EF4-FFF2-40B4-BE49-F238E27FC236}">
                <a16:creationId xmlns:a16="http://schemas.microsoft.com/office/drawing/2014/main" id="{9A7C39ED-9A3A-49FB-908D-2935BA09C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083" y="4482650"/>
            <a:ext cx="85399" cy="7876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78" name="Oval 63">
            <a:extLst>
              <a:ext uri="{FF2B5EF4-FFF2-40B4-BE49-F238E27FC236}">
                <a16:creationId xmlns:a16="http://schemas.microsoft.com/office/drawing/2014/main" id="{84782F0E-2DEE-4A23-A612-577DBEA7D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1822" y="4598137"/>
            <a:ext cx="83543" cy="8051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79" name="Line 64">
            <a:extLst>
              <a:ext uri="{FF2B5EF4-FFF2-40B4-BE49-F238E27FC236}">
                <a16:creationId xmlns:a16="http://schemas.microsoft.com/office/drawing/2014/main" id="{090A0830-48F2-4E68-B3B0-56B4BCCC8D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67531" y="4482649"/>
            <a:ext cx="2682573" cy="1776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0" name="Line 65">
            <a:extLst>
              <a:ext uri="{FF2B5EF4-FFF2-40B4-BE49-F238E27FC236}">
                <a16:creationId xmlns:a16="http://schemas.microsoft.com/office/drawing/2014/main" id="{69B8633F-9D56-403F-9DE1-C4BCA68131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46105" y="4629675"/>
            <a:ext cx="3115195" cy="105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1" name="Line 66">
            <a:extLst>
              <a:ext uri="{FF2B5EF4-FFF2-40B4-BE49-F238E27FC236}">
                <a16:creationId xmlns:a16="http://schemas.microsoft.com/office/drawing/2014/main" id="{7D6FA611-0522-49EE-B69D-F6EBAE7FF0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46106" y="4004821"/>
            <a:ext cx="0" cy="63535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2" name="Line 67">
            <a:extLst>
              <a:ext uri="{FF2B5EF4-FFF2-40B4-BE49-F238E27FC236}">
                <a16:creationId xmlns:a16="http://schemas.microsoft.com/office/drawing/2014/main" id="{992EE486-E98F-4E6D-85CD-316A7A7CBD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7530" y="4004822"/>
            <a:ext cx="0" cy="4778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3" name="Oval 68">
            <a:extLst>
              <a:ext uri="{FF2B5EF4-FFF2-40B4-BE49-F238E27FC236}">
                <a16:creationId xmlns:a16="http://schemas.microsoft.com/office/drawing/2014/main" id="{3405FD53-EB87-4866-8EFC-6A982BEA9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184" y="4958730"/>
            <a:ext cx="152232" cy="14352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84" name="Line 69">
            <a:extLst>
              <a:ext uri="{FF2B5EF4-FFF2-40B4-BE49-F238E27FC236}">
                <a16:creationId xmlns:a16="http://schemas.microsoft.com/office/drawing/2014/main" id="{F28797F3-C0F2-424F-AD79-B2C6D0BF1B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7530" y="5037492"/>
            <a:ext cx="3031653" cy="2136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5" name="Line 70">
            <a:extLst>
              <a:ext uri="{FF2B5EF4-FFF2-40B4-BE49-F238E27FC236}">
                <a16:creationId xmlns:a16="http://schemas.microsoft.com/office/drawing/2014/main" id="{E39BD550-AB7F-41F0-B627-821F78E512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67530" y="5275532"/>
            <a:ext cx="3538476" cy="122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6" name="Line 71">
            <a:extLst>
              <a:ext uri="{FF2B5EF4-FFF2-40B4-BE49-F238E27FC236}">
                <a16:creationId xmlns:a16="http://schemas.microsoft.com/office/drawing/2014/main" id="{2B56F7FD-7A6A-455E-AD4D-EEDF3C7F58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05115" y="4004821"/>
            <a:ext cx="0" cy="119194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7" name="Line 73">
            <a:extLst>
              <a:ext uri="{FF2B5EF4-FFF2-40B4-BE49-F238E27FC236}">
                <a16:creationId xmlns:a16="http://schemas.microsoft.com/office/drawing/2014/main" id="{2F8E6930-09DE-4478-831C-F455BF0B6A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2122" y="6546246"/>
            <a:ext cx="0" cy="316802"/>
          </a:xfrm>
          <a:prstGeom prst="line">
            <a:avLst/>
          </a:prstGeom>
          <a:noFill/>
          <a:ln w="76200">
            <a:solidFill>
              <a:srgbClr val="E23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8" name="Line 74">
            <a:extLst>
              <a:ext uri="{FF2B5EF4-FFF2-40B4-BE49-F238E27FC236}">
                <a16:creationId xmlns:a16="http://schemas.microsoft.com/office/drawing/2014/main" id="{B7803119-80FB-4835-9FB5-71DB9B6C08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9548" y="1794202"/>
            <a:ext cx="0" cy="397317"/>
          </a:xfrm>
          <a:prstGeom prst="line">
            <a:avLst/>
          </a:prstGeom>
          <a:noFill/>
          <a:ln w="76200">
            <a:solidFill>
              <a:srgbClr val="E23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89" name="Line 75">
            <a:extLst>
              <a:ext uri="{FF2B5EF4-FFF2-40B4-BE49-F238E27FC236}">
                <a16:creationId xmlns:a16="http://schemas.microsoft.com/office/drawing/2014/main" id="{D5830210-2A39-4A93-ADF8-B68F6801CB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1598" y="2179266"/>
            <a:ext cx="0" cy="15927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90" name="Line 76">
            <a:extLst>
              <a:ext uri="{FF2B5EF4-FFF2-40B4-BE49-F238E27FC236}">
                <a16:creationId xmlns:a16="http://schemas.microsoft.com/office/drawing/2014/main" id="{F7500C12-FACA-4B92-BB64-06DC500AC35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1599" y="2179265"/>
            <a:ext cx="18527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91" name="Line 77">
            <a:extLst>
              <a:ext uri="{FF2B5EF4-FFF2-40B4-BE49-F238E27FC236}">
                <a16:creationId xmlns:a16="http://schemas.microsoft.com/office/drawing/2014/main" id="{0DDC6DAC-58AD-41E4-969D-BFFC956371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61598" y="6229443"/>
            <a:ext cx="0" cy="159277"/>
          </a:xfrm>
          <a:prstGeom prst="line">
            <a:avLst/>
          </a:prstGeom>
          <a:noFill/>
          <a:ln w="19050">
            <a:pattFill prst="dkHorz">
              <a:fgClr>
                <a:schemeClr val="folHlink"/>
              </a:fgClr>
              <a:bgClr>
                <a:srgbClr val="FFFF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92" name="Line 78">
            <a:extLst>
              <a:ext uri="{FF2B5EF4-FFF2-40B4-BE49-F238E27FC236}">
                <a16:creationId xmlns:a16="http://schemas.microsoft.com/office/drawing/2014/main" id="{E3F555C2-CCB9-4758-A73A-308BA11BFA5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1598" y="6386968"/>
            <a:ext cx="2021722" cy="0"/>
          </a:xfrm>
          <a:prstGeom prst="line">
            <a:avLst/>
          </a:prstGeom>
          <a:noFill/>
          <a:ln w="19050">
            <a:pattFill prst="dkHorz">
              <a:fgClr>
                <a:schemeClr val="folHlink"/>
              </a:fgClr>
              <a:bgClr>
                <a:srgbClr val="FFFF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193" name="Rectangle 82">
            <a:extLst>
              <a:ext uri="{FF2B5EF4-FFF2-40B4-BE49-F238E27FC236}">
                <a16:creationId xmlns:a16="http://schemas.microsoft.com/office/drawing/2014/main" id="{34F25451-A2D7-40AB-89C0-93C252BF9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219" y="2338543"/>
            <a:ext cx="6696744" cy="3925712"/>
          </a:xfrm>
          <a:prstGeom prst="rect">
            <a:avLst/>
          </a:prstGeom>
          <a:noFill/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94" name="Text Box 83">
            <a:extLst>
              <a:ext uri="{FF2B5EF4-FFF2-40B4-BE49-F238E27FC236}">
                <a16:creationId xmlns:a16="http://schemas.microsoft.com/office/drawing/2014/main" id="{C8A3590C-C0D5-49A2-B5C5-9A5F6B04E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587" y="3152894"/>
            <a:ext cx="1284661" cy="53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Fehlerstrom-</a:t>
            </a:r>
            <a:b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überwachung</a:t>
            </a: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84">
            <a:extLst>
              <a:ext uri="{FF2B5EF4-FFF2-40B4-BE49-F238E27FC236}">
                <a16:creationId xmlns:a16="http://schemas.microsoft.com/office/drawing/2014/main" id="{7CE2C876-5169-4166-A49A-6558A9954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1681" y="3252163"/>
            <a:ext cx="444688" cy="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U&lt;</a:t>
            </a:r>
          </a:p>
        </p:txBody>
      </p:sp>
      <p:sp>
        <p:nvSpPr>
          <p:cNvPr id="196" name="Oval 85">
            <a:extLst>
              <a:ext uri="{FF2B5EF4-FFF2-40B4-BE49-F238E27FC236}">
                <a16:creationId xmlns:a16="http://schemas.microsoft.com/office/drawing/2014/main" id="{A095A3F1-C072-4CC6-9756-09B1644A1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4150" y="2655346"/>
            <a:ext cx="152232" cy="14352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197" name="Text Box 86">
            <a:extLst>
              <a:ext uri="{FF2B5EF4-FFF2-40B4-BE49-F238E27FC236}">
                <a16:creationId xmlns:a16="http://schemas.microsoft.com/office/drawing/2014/main" id="{719EE443-9C8B-4900-A2B0-D960EBA3E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235" y="2904508"/>
            <a:ext cx="672050" cy="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e-DE" sz="1400" dirty="0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98" name="Text Box 87">
            <a:extLst>
              <a:ext uri="{FF2B5EF4-FFF2-40B4-BE49-F238E27FC236}">
                <a16:creationId xmlns:a16="http://schemas.microsoft.com/office/drawing/2014/main" id="{BEDE3D3A-9F09-4895-B7D9-2E54446C7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726" y="2338543"/>
            <a:ext cx="582939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100">
                <a:solidFill>
                  <a:schemeClr val="tx1"/>
                </a:solidFill>
              </a:rPr>
              <a:t>L(N)</a:t>
            </a:r>
          </a:p>
        </p:txBody>
      </p:sp>
      <p:sp>
        <p:nvSpPr>
          <p:cNvPr id="199" name="Text Box 88">
            <a:extLst>
              <a:ext uri="{FF2B5EF4-FFF2-40B4-BE49-F238E27FC236}">
                <a16:creationId xmlns:a16="http://schemas.microsoft.com/office/drawing/2014/main" id="{169DB89B-C9A8-458F-8641-ECAE5A637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090" y="2338543"/>
            <a:ext cx="577369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100">
                <a:solidFill>
                  <a:schemeClr val="tx1"/>
                </a:solidFill>
              </a:rPr>
              <a:t>N(L)</a:t>
            </a:r>
          </a:p>
        </p:txBody>
      </p:sp>
      <p:sp>
        <p:nvSpPr>
          <p:cNvPr id="200" name="Text Box 89">
            <a:extLst>
              <a:ext uri="{FF2B5EF4-FFF2-40B4-BE49-F238E27FC236}">
                <a16:creationId xmlns:a16="http://schemas.microsoft.com/office/drawing/2014/main" id="{010895FD-1827-4AC0-AF05-9AA9576E4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97" y="2338543"/>
            <a:ext cx="504966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100">
                <a:solidFill>
                  <a:schemeClr val="tx1"/>
                </a:solidFill>
              </a:rPr>
              <a:t>PE</a:t>
            </a:r>
          </a:p>
        </p:txBody>
      </p:sp>
      <p:sp>
        <p:nvSpPr>
          <p:cNvPr id="201" name="Text Box 90">
            <a:extLst>
              <a:ext uri="{FF2B5EF4-FFF2-40B4-BE49-F238E27FC236}">
                <a16:creationId xmlns:a16="http://schemas.microsoft.com/office/drawing/2014/main" id="{8E5764B7-774E-4065-8B04-C82478A8B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6997" y="5989653"/>
            <a:ext cx="504966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100">
                <a:solidFill>
                  <a:schemeClr val="tx1"/>
                </a:solidFill>
              </a:rPr>
              <a:t>PE</a:t>
            </a:r>
          </a:p>
        </p:txBody>
      </p:sp>
      <p:sp>
        <p:nvSpPr>
          <p:cNvPr id="202" name="Text Box 91">
            <a:extLst>
              <a:ext uri="{FF2B5EF4-FFF2-40B4-BE49-F238E27FC236}">
                <a16:creationId xmlns:a16="http://schemas.microsoft.com/office/drawing/2014/main" id="{2736F0B8-A4C7-4689-9EF2-C2C273A65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3090" y="5989653"/>
            <a:ext cx="577369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100">
                <a:solidFill>
                  <a:schemeClr val="tx1"/>
                </a:solidFill>
              </a:rPr>
              <a:t>N(L)</a:t>
            </a:r>
          </a:p>
        </p:txBody>
      </p:sp>
      <p:sp>
        <p:nvSpPr>
          <p:cNvPr id="203" name="Text Box 92">
            <a:extLst>
              <a:ext uri="{FF2B5EF4-FFF2-40B4-BE49-F238E27FC236}">
                <a16:creationId xmlns:a16="http://schemas.microsoft.com/office/drawing/2014/main" id="{FD89046B-319F-434E-A490-97BB118F4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2726" y="5989653"/>
            <a:ext cx="582939" cy="27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100">
                <a:solidFill>
                  <a:schemeClr val="tx1"/>
                </a:solidFill>
              </a:rPr>
              <a:t>L(N)</a:t>
            </a:r>
          </a:p>
        </p:txBody>
      </p:sp>
      <p:sp>
        <p:nvSpPr>
          <p:cNvPr id="204" name="Rectangle 93">
            <a:extLst>
              <a:ext uri="{FF2B5EF4-FFF2-40B4-BE49-F238E27FC236}">
                <a16:creationId xmlns:a16="http://schemas.microsoft.com/office/drawing/2014/main" id="{7150A51B-1C25-4261-86B5-855E3EA7B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5642" y="3131425"/>
            <a:ext cx="337882" cy="47783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205" name="Rectangle 94">
            <a:extLst>
              <a:ext uri="{FF2B5EF4-FFF2-40B4-BE49-F238E27FC236}">
                <a16:creationId xmlns:a16="http://schemas.microsoft.com/office/drawing/2014/main" id="{16C20F56-89AC-4E5E-80BD-DF7115C01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0608" y="3131425"/>
            <a:ext cx="337882" cy="47783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206" name="Rectangle 95">
            <a:extLst>
              <a:ext uri="{FF2B5EF4-FFF2-40B4-BE49-F238E27FC236}">
                <a16:creationId xmlns:a16="http://schemas.microsoft.com/office/drawing/2014/main" id="{12F0DF5B-4058-4EC7-B003-9EBE8C162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514" y="3131425"/>
            <a:ext cx="337882" cy="47783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207" name="Text Box 96">
            <a:extLst>
              <a:ext uri="{FF2B5EF4-FFF2-40B4-BE49-F238E27FC236}">
                <a16:creationId xmlns:a16="http://schemas.microsoft.com/office/drawing/2014/main" id="{70616477-1688-4B4C-AD34-E436B6891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0540" y="3528742"/>
            <a:ext cx="588508" cy="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400">
                <a:solidFill>
                  <a:schemeClr val="tx1"/>
                </a:solidFill>
              </a:rPr>
              <a:t>ON</a:t>
            </a:r>
          </a:p>
        </p:txBody>
      </p:sp>
      <p:sp>
        <p:nvSpPr>
          <p:cNvPr id="208" name="Line 97">
            <a:extLst>
              <a:ext uri="{FF2B5EF4-FFF2-40B4-BE49-F238E27FC236}">
                <a16:creationId xmlns:a16="http://schemas.microsoft.com/office/drawing/2014/main" id="{1B96D9BF-2EAB-412E-8276-E829009724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2726" y="6229443"/>
            <a:ext cx="0" cy="395566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09" name="Line 98">
            <a:extLst>
              <a:ext uri="{FF2B5EF4-FFF2-40B4-BE49-F238E27FC236}">
                <a16:creationId xmlns:a16="http://schemas.microsoft.com/office/drawing/2014/main" id="{ED2A5E8A-FDCA-4B04-B69C-B46A4566DB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82726" y="6625008"/>
            <a:ext cx="3200594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10" name="Line 99">
            <a:extLst>
              <a:ext uri="{FF2B5EF4-FFF2-40B4-BE49-F238E27FC236}">
                <a16:creationId xmlns:a16="http://schemas.microsoft.com/office/drawing/2014/main" id="{39C57379-9DCC-4980-AEAE-477E8F7720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9548" y="6229442"/>
            <a:ext cx="0" cy="316803"/>
          </a:xfrm>
          <a:prstGeom prst="line">
            <a:avLst/>
          </a:prstGeom>
          <a:noFill/>
          <a:ln w="19050">
            <a:solidFill>
              <a:srgbClr val="0032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11" name="Line 100">
            <a:extLst>
              <a:ext uri="{FF2B5EF4-FFF2-40B4-BE49-F238E27FC236}">
                <a16:creationId xmlns:a16="http://schemas.microsoft.com/office/drawing/2014/main" id="{90C30339-08AA-45D7-9E93-212EA3EF4A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9548" y="6546245"/>
            <a:ext cx="2693772" cy="0"/>
          </a:xfrm>
          <a:prstGeom prst="line">
            <a:avLst/>
          </a:prstGeom>
          <a:noFill/>
          <a:ln w="19050">
            <a:solidFill>
              <a:srgbClr val="0032A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12" name="Text Box 102">
            <a:extLst>
              <a:ext uri="{FF2B5EF4-FFF2-40B4-BE49-F238E27FC236}">
                <a16:creationId xmlns:a16="http://schemas.microsoft.com/office/drawing/2014/main" id="{3A30DD36-7564-4CD6-987D-327E7810A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179" y="6370108"/>
            <a:ext cx="1315119" cy="65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Versorgungsnetz </a:t>
            </a:r>
          </a:p>
          <a:p>
            <a:pPr eaLnBrk="1" hangingPunct="1">
              <a:lnSpc>
                <a:spcPct val="100000"/>
              </a:lnSpc>
            </a:pPr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230 V / 50 Hz</a:t>
            </a:r>
            <a:br>
              <a:rPr lang="de-DE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Text Box 103">
            <a:extLst>
              <a:ext uri="{FF2B5EF4-FFF2-40B4-BE49-F238E27FC236}">
                <a16:creationId xmlns:a16="http://schemas.microsoft.com/office/drawing/2014/main" id="{B79BFB17-E90E-4F37-B9CF-2B7940578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84" y="2415323"/>
            <a:ext cx="774906" cy="38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ICCB</a:t>
            </a:r>
          </a:p>
        </p:txBody>
      </p:sp>
      <p:sp>
        <p:nvSpPr>
          <p:cNvPr id="214" name="Text Box 106">
            <a:extLst>
              <a:ext uri="{FF2B5EF4-FFF2-40B4-BE49-F238E27FC236}">
                <a16:creationId xmlns:a16="http://schemas.microsoft.com/office/drawing/2014/main" id="{AF2CBC41-589D-4600-B63C-CCB92D494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7828" y="3688018"/>
            <a:ext cx="336025" cy="32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1400">
                <a:solidFill>
                  <a:schemeClr val="tx1"/>
                </a:solidFill>
              </a:rPr>
              <a:t>R</a:t>
            </a:r>
          </a:p>
        </p:txBody>
      </p:sp>
      <p:sp>
        <p:nvSpPr>
          <p:cNvPr id="215" name="Line 107">
            <a:extLst>
              <a:ext uri="{FF2B5EF4-FFF2-40B4-BE49-F238E27FC236}">
                <a16:creationId xmlns:a16="http://schemas.microsoft.com/office/drawing/2014/main" id="{9B9007FF-B3F4-45C9-9C0C-68A097641A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9183" y="2417306"/>
            <a:ext cx="83543" cy="8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16" name="Line 108">
            <a:extLst>
              <a:ext uri="{FF2B5EF4-FFF2-40B4-BE49-F238E27FC236}">
                <a16:creationId xmlns:a16="http://schemas.microsoft.com/office/drawing/2014/main" id="{8F11431A-DF8B-41D6-BEB3-155681C71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9548" y="2417306"/>
            <a:ext cx="83543" cy="8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17" name="Line 109">
            <a:extLst>
              <a:ext uri="{FF2B5EF4-FFF2-40B4-BE49-F238E27FC236}">
                <a16:creationId xmlns:a16="http://schemas.microsoft.com/office/drawing/2014/main" id="{F35EFA09-8459-41FA-BD38-645F67F21E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8057" y="2417306"/>
            <a:ext cx="83542" cy="8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18" name="Line 110">
            <a:extLst>
              <a:ext uri="{FF2B5EF4-FFF2-40B4-BE49-F238E27FC236}">
                <a16:creationId xmlns:a16="http://schemas.microsoft.com/office/drawing/2014/main" id="{DF1F64FF-930C-4E52-BEE3-AF3777AB52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9183" y="6070167"/>
            <a:ext cx="83543" cy="8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19" name="Line 111">
            <a:extLst>
              <a:ext uri="{FF2B5EF4-FFF2-40B4-BE49-F238E27FC236}">
                <a16:creationId xmlns:a16="http://schemas.microsoft.com/office/drawing/2014/main" id="{7ADBBB56-E296-4BE1-8B3B-8CC1199AC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89548" y="6070167"/>
            <a:ext cx="83543" cy="8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20" name="Line 112">
            <a:extLst>
              <a:ext uri="{FF2B5EF4-FFF2-40B4-BE49-F238E27FC236}">
                <a16:creationId xmlns:a16="http://schemas.microsoft.com/office/drawing/2014/main" id="{3D114420-635B-4971-B164-C2223937A4A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78057" y="6070167"/>
            <a:ext cx="83542" cy="80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21" name="Rectangle 137">
            <a:extLst>
              <a:ext uri="{FF2B5EF4-FFF2-40B4-BE49-F238E27FC236}">
                <a16:creationId xmlns:a16="http://schemas.microsoft.com/office/drawing/2014/main" id="{97A474F1-36D4-4D21-B206-52B2D58D8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200" y="4878217"/>
            <a:ext cx="1095331" cy="63535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222" name="Line 138">
            <a:extLst>
              <a:ext uri="{FF2B5EF4-FFF2-40B4-BE49-F238E27FC236}">
                <a16:creationId xmlns:a16="http://schemas.microsoft.com/office/drawing/2014/main" id="{7A70D450-28BD-4093-ADAA-F7E21CC461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305115" y="5196770"/>
            <a:ext cx="16894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23" name="Text Box 140">
            <a:extLst>
              <a:ext uri="{FF2B5EF4-FFF2-40B4-BE49-F238E27FC236}">
                <a16:creationId xmlns:a16="http://schemas.microsoft.com/office/drawing/2014/main" id="{91E88472-F112-488F-AD10-B1B78E900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2916" y="4958568"/>
            <a:ext cx="1166746" cy="4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sz="1050" dirty="0">
                <a:solidFill>
                  <a:schemeClr val="tx1"/>
                </a:solidFill>
              </a:rPr>
              <a:t> </a:t>
            </a: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  <a:p>
            <a:pPr eaLnBrk="1" hangingPunct="1">
              <a:lnSpc>
                <a:spcPct val="100000"/>
              </a:lnSpc>
            </a:pPr>
            <a:r>
              <a:rPr lang="de-D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Überwachung</a:t>
            </a:r>
          </a:p>
        </p:txBody>
      </p:sp>
      <p:sp>
        <p:nvSpPr>
          <p:cNvPr id="224" name="Rectangle 149">
            <a:extLst>
              <a:ext uri="{FF2B5EF4-FFF2-40B4-BE49-F238E27FC236}">
                <a16:creationId xmlns:a16="http://schemas.microsoft.com/office/drawing/2014/main" id="{557CDCBE-1C37-436A-81E7-47D6931D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2200" y="5594086"/>
            <a:ext cx="1095331" cy="63535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225" name="Line 150">
            <a:extLst>
              <a:ext uri="{FF2B5EF4-FFF2-40B4-BE49-F238E27FC236}">
                <a16:creationId xmlns:a16="http://schemas.microsoft.com/office/drawing/2014/main" id="{1332C1ED-B3A4-49E0-8038-54D59FCEE1A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7531" y="5910889"/>
            <a:ext cx="454840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26" name="Line 151">
            <a:extLst>
              <a:ext uri="{FF2B5EF4-FFF2-40B4-BE49-F238E27FC236}">
                <a16:creationId xmlns:a16="http://schemas.microsoft.com/office/drawing/2014/main" id="{7795CE8B-8509-49E0-A718-7F332748CE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5938" y="3371215"/>
            <a:ext cx="0" cy="253967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27" name="Text Box 152">
            <a:extLst>
              <a:ext uri="{FF2B5EF4-FFF2-40B4-BE49-F238E27FC236}">
                <a16:creationId xmlns:a16="http://schemas.microsoft.com/office/drawing/2014/main" id="{DE12CF15-7A25-461D-B7C5-9648457CF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65" y="5688949"/>
            <a:ext cx="1026640" cy="44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306" tIns="52153" rIns="104306" bIns="52153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MetaCorr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MetaCorr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MetaCor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MetaCorr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de-DE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Sensor-</a:t>
            </a:r>
          </a:p>
          <a:p>
            <a:pPr eaLnBrk="1" hangingPunct="1">
              <a:lnSpc>
                <a:spcPct val="100000"/>
              </a:lnSpc>
            </a:pPr>
            <a:r>
              <a:rPr lang="de-DE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auswertung</a:t>
            </a:r>
            <a:endParaRPr lang="de-D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Line 153">
            <a:extLst>
              <a:ext uri="{FF2B5EF4-FFF2-40B4-BE49-F238E27FC236}">
                <a16:creationId xmlns:a16="http://schemas.microsoft.com/office/drawing/2014/main" id="{5A3B2CC7-EE10-4FEB-8C9D-DAE4B3D9BF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93623" y="5513574"/>
            <a:ext cx="0" cy="8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29" name="Line 154">
            <a:extLst>
              <a:ext uri="{FF2B5EF4-FFF2-40B4-BE49-F238E27FC236}">
                <a16:creationId xmlns:a16="http://schemas.microsoft.com/office/drawing/2014/main" id="{596E25C8-55A7-44A4-8195-0A960859B5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31505" y="5513574"/>
            <a:ext cx="0" cy="80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30" name="Line 156">
            <a:extLst>
              <a:ext uri="{FF2B5EF4-FFF2-40B4-BE49-F238E27FC236}">
                <a16:creationId xmlns:a16="http://schemas.microsoft.com/office/drawing/2014/main" id="{8C34ED24-E51F-4600-91CA-8E146F3F3C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713087" y="2179265"/>
            <a:ext cx="1291" cy="126896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31" name="Line 158">
            <a:extLst>
              <a:ext uri="{FF2B5EF4-FFF2-40B4-BE49-F238E27FC236}">
                <a16:creationId xmlns:a16="http://schemas.microsoft.com/office/drawing/2014/main" id="{CEBD45AB-EC4F-4EE6-B44F-24769A8E5F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714378" y="4323374"/>
            <a:ext cx="0" cy="2063594"/>
          </a:xfrm>
          <a:prstGeom prst="line">
            <a:avLst/>
          </a:prstGeom>
          <a:noFill/>
          <a:ln w="19050">
            <a:pattFill prst="dkHorz">
              <a:fgClr>
                <a:schemeClr val="folHlink"/>
              </a:fgClr>
              <a:bgClr>
                <a:srgbClr val="FFFF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32" name="Oval 159">
            <a:extLst>
              <a:ext uri="{FF2B5EF4-FFF2-40B4-BE49-F238E27FC236}">
                <a16:creationId xmlns:a16="http://schemas.microsoft.com/office/drawing/2014/main" id="{AB853808-BAE9-4C12-8383-18F08798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0838" y="6308206"/>
            <a:ext cx="152232" cy="143524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04306" tIns="52153" rIns="104306" bIns="52153" anchor="ctr"/>
          <a:lstStyle/>
          <a:p>
            <a:pPr algn="r">
              <a:lnSpc>
                <a:spcPct val="100000"/>
              </a:lnSpc>
            </a:pPr>
            <a:endParaRPr lang="de-DE"/>
          </a:p>
        </p:txBody>
      </p:sp>
      <p:sp>
        <p:nvSpPr>
          <p:cNvPr id="233" name="Line 26">
            <a:extLst>
              <a:ext uri="{FF2B5EF4-FFF2-40B4-BE49-F238E27FC236}">
                <a16:creationId xmlns:a16="http://schemas.microsoft.com/office/drawing/2014/main" id="{B68827BE-4DE2-469E-A656-B42D04BF46A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9741" y="3541001"/>
            <a:ext cx="7423" cy="1175722"/>
          </a:xfrm>
          <a:prstGeom prst="line">
            <a:avLst/>
          </a:prstGeom>
          <a:noFill/>
          <a:ln w="38100">
            <a:pattFill prst="dkHorz">
              <a:fgClr>
                <a:schemeClr val="folHlink"/>
              </a:fgClr>
              <a:bgClr>
                <a:srgbClr val="FFFF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34" name="Line 16">
            <a:extLst>
              <a:ext uri="{FF2B5EF4-FFF2-40B4-BE49-F238E27FC236}">
                <a16:creationId xmlns:a16="http://schemas.microsoft.com/office/drawing/2014/main" id="{045C512E-D021-4D29-AD4A-E183B9B77C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97576" y="4152038"/>
            <a:ext cx="1858" cy="181838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pic>
        <p:nvPicPr>
          <p:cNvPr id="235" name="Picture 5" descr="http://img.directindustry.de/images_di/photo-g/elektrisches-sicherheitstestgerat-264752.jpg">
            <a:extLst>
              <a:ext uri="{FF2B5EF4-FFF2-40B4-BE49-F238E27FC236}">
                <a16:creationId xmlns:a16="http://schemas.microsoft.com/office/drawing/2014/main" id="{0E3EE884-55D8-4FA7-B2C0-783B3E491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458" y="3388302"/>
            <a:ext cx="2298560" cy="1278574"/>
          </a:xfrm>
          <a:prstGeom prst="rect">
            <a:avLst/>
          </a:prstGeom>
          <a:noFill/>
        </p:spPr>
      </p:pic>
      <p:sp>
        <p:nvSpPr>
          <p:cNvPr id="236" name="Line 16">
            <a:extLst>
              <a:ext uri="{FF2B5EF4-FFF2-40B4-BE49-F238E27FC236}">
                <a16:creationId xmlns:a16="http://schemas.microsoft.com/office/drawing/2014/main" id="{551B0FA7-D7C3-46B7-8DD0-FF3F6F1E73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34056" y="4083728"/>
            <a:ext cx="1858" cy="181838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04306" tIns="52153" rIns="104306" bIns="52153" anchor="ctr"/>
          <a:lstStyle/>
          <a:p>
            <a:pPr>
              <a:lnSpc>
                <a:spcPct val="100000"/>
              </a:lnSpc>
            </a:pPr>
            <a:endParaRPr lang="de-DE"/>
          </a:p>
        </p:txBody>
      </p:sp>
      <p:sp>
        <p:nvSpPr>
          <p:cNvPr id="239" name="Textfeld 238">
            <a:extLst>
              <a:ext uri="{FF2B5EF4-FFF2-40B4-BE49-F238E27FC236}">
                <a16:creationId xmlns:a16="http://schemas.microsoft.com/office/drawing/2014/main" id="{DE95CD96-CA42-4FD1-B3AE-CDFD9097F5BC}"/>
              </a:ext>
            </a:extLst>
          </p:cNvPr>
          <p:cNvSpPr txBox="1"/>
          <p:nvPr/>
        </p:nvSpPr>
        <p:spPr>
          <a:xfrm>
            <a:off x="9493987" y="6913176"/>
            <a:ext cx="17553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1000" b="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000" b="0" dirty="0" err="1">
                <a:latin typeface="Arial" panose="020B0604020202020204" pitchFamily="34" charset="0"/>
                <a:cs typeface="Arial" panose="020B0604020202020204" pitchFamily="34" charset="0"/>
              </a:rPr>
              <a:t>Metrel</a:t>
            </a:r>
            <a:endParaRPr lang="de-DE" sz="1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5648927-2682-374C-BC20-402F92BA00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37861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42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16C4FFE-ECB5-86BA-9937-9A5A56620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313130"/>
                </a:solidFill>
              </a:rPr>
              <a:t>Prüfung nach VDE 0702 und VDE 0122-1</a:t>
            </a:r>
            <a:br>
              <a:rPr lang="de-DE" dirty="0">
                <a:solidFill>
                  <a:srgbClr val="313130"/>
                </a:solidFill>
              </a:rPr>
            </a:br>
            <a:r>
              <a:rPr lang="de-DE" sz="2000" b="0" dirty="0">
                <a:solidFill>
                  <a:srgbClr val="313130"/>
                </a:solidFill>
              </a:rPr>
              <a:t>Isolationswiderstandsmessung</a:t>
            </a:r>
            <a:endParaRPr lang="de-DE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6D294B-870B-5426-A634-E36171FB6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27" y="1683745"/>
            <a:ext cx="5309136" cy="14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177" tIns="52089" rIns="104177" bIns="52089">
            <a:spAutoFit/>
          </a:bodyPr>
          <a:lstStyle/>
          <a:p>
            <a:pPr defTabSz="1041400" eaLnBrk="0" hangingPunct="0">
              <a:lnSpc>
                <a:spcPct val="100000"/>
              </a:lnSpc>
              <a:defRPr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Messung mit Isolationsmessgerät nach VDE 0413 mit folgenden Werten:       </a:t>
            </a:r>
          </a:p>
          <a:p>
            <a:pPr defTabSz="1041400" eaLnBrk="0" hangingPunct="0">
              <a:lnSpc>
                <a:spcPct val="100000"/>
              </a:lnSpc>
              <a:defRPr/>
            </a:pPr>
            <a:r>
              <a:rPr lang="de-DE" sz="1800" b="0" dirty="0">
                <a:latin typeface="Arial" panose="020B0604020202020204" pitchFamily="34" charset="0"/>
                <a:cs typeface="Arial" panose="020B0604020202020204" pitchFamily="34" charset="0"/>
              </a:rPr>
              <a:t>U =    min. 500 V  </a:t>
            </a:r>
          </a:p>
          <a:p>
            <a:pPr defTabSz="1041400" eaLnBrk="0" hangingPunct="0">
              <a:lnSpc>
                <a:spcPct val="100000"/>
              </a:lnSpc>
              <a:defRPr/>
            </a:pP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de-DE" sz="1800" baseline="-250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de-DE" sz="1800" dirty="0">
                <a:solidFill>
                  <a:srgbClr val="95C02A"/>
                </a:solidFill>
                <a:latin typeface="Arial" pitchFamily="34" charset="0"/>
                <a:cs typeface="Arial" pitchFamily="34" charset="0"/>
              </a:rPr>
              <a:t> 1 MΩ (Ladekabel)</a:t>
            </a:r>
          </a:p>
          <a:p>
            <a:pPr defTabSz="1041400">
              <a:lnSpc>
                <a:spcPct val="100000"/>
              </a:lnSpc>
              <a:defRPr/>
            </a:pPr>
            <a:r>
              <a:rPr lang="de-DE" sz="1800" dirty="0">
                <a:solidFill>
                  <a:srgbClr val="95C02A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de-DE" sz="1800" baseline="-250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</a:t>
            </a:r>
            <a:r>
              <a:rPr lang="de-DE" sz="1800" dirty="0">
                <a:solidFill>
                  <a:srgbClr val="95C02A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de-DE" sz="18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</a:t>
            </a:r>
            <a:r>
              <a:rPr lang="de-DE" sz="1800" dirty="0">
                <a:solidFill>
                  <a:srgbClr val="95C02A"/>
                </a:solidFill>
                <a:latin typeface="Arial" pitchFamily="34" charset="0"/>
                <a:cs typeface="Arial" pitchFamily="34" charset="0"/>
              </a:rPr>
              <a:t> 1 MΩ Sekundär (Ladekabel mit ICCB)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8D0231C-6365-B386-1070-E8DAABDCF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981" y="2931318"/>
            <a:ext cx="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1041400" eaLnBrk="0" hangingPunct="0">
              <a:lnSpc>
                <a:spcPct val="100000"/>
              </a:lnSpc>
            </a:pPr>
            <a:endParaRPr lang="de-DE" sz="1600" b="0">
              <a:latin typeface="+mn-lt"/>
            </a:endParaRPr>
          </a:p>
        </p:txBody>
      </p:sp>
      <p:sp>
        <p:nvSpPr>
          <p:cNvPr id="6" name="Text Box 311">
            <a:extLst>
              <a:ext uri="{FF2B5EF4-FFF2-40B4-BE49-F238E27FC236}">
                <a16:creationId xmlns:a16="http://schemas.microsoft.com/office/drawing/2014/main" id="{BEB274FF-5995-7FCB-BEB9-8B8D5A41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14" y="4692808"/>
            <a:ext cx="3081337" cy="20619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1324" tIns="45662" rIns="91324" bIns="45662">
            <a:spAutoFit/>
          </a:bodyPr>
          <a:lstStyle>
            <a:lvl1pPr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Times New Roman" pitchFamily="18" charset="0"/>
                <a:ea typeface="ヒラギノ角ゴ Pro W3"/>
                <a:cs typeface="ヒラギノ角ゴ Pro W3"/>
              </a:defRPr>
            </a:lvl9pPr>
          </a:lstStyle>
          <a:p>
            <a:pPr>
              <a:lnSpc>
                <a:spcPct val="100000"/>
              </a:lnSpc>
            </a:pPr>
            <a:r>
              <a:rPr lang="de-DE" sz="1600" u="sng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ACHTUNG:</a:t>
            </a:r>
            <a:r>
              <a:rPr lang="de-DE" sz="16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olidFill>
                  <a:srgbClr val="95C0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Ladekabeln mit ICCB kann es aufgrund der Elektronik primärseitig zu niedrigen Isolationswerten kommen. Herstellerinformationen beachten!</a:t>
            </a:r>
            <a:endParaRPr lang="el-GR" sz="1600" dirty="0">
              <a:solidFill>
                <a:srgbClr val="95C0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C0028C3-465E-05A8-4555-41CCAA7858B4}"/>
              </a:ext>
            </a:extLst>
          </p:cNvPr>
          <p:cNvGrpSpPr/>
          <p:nvPr/>
        </p:nvGrpSpPr>
        <p:grpSpPr>
          <a:xfrm>
            <a:off x="6140559" y="1762374"/>
            <a:ext cx="1729823" cy="3242683"/>
            <a:chOff x="5080820" y="1738829"/>
            <a:chExt cx="1729823" cy="3242683"/>
          </a:xfrm>
        </p:grpSpPr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A3FDC88B-74AA-22DF-5DA9-4800F22EB8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66454" y="1929157"/>
              <a:ext cx="0" cy="613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62F805A-C6A3-4736-1F88-38834CC5F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8934" y="1909988"/>
              <a:ext cx="44824" cy="35601"/>
            </a:xfrm>
            <a:custGeom>
              <a:avLst/>
              <a:gdLst>
                <a:gd name="T0" fmla="*/ 2147483647 w 19"/>
                <a:gd name="T1" fmla="*/ 0 h 21"/>
                <a:gd name="T2" fmla="*/ 2147483647 w 19"/>
                <a:gd name="T3" fmla="*/ 0 h 21"/>
                <a:gd name="T4" fmla="*/ 2147483647 w 19"/>
                <a:gd name="T5" fmla="*/ 2147483647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2147483647 w 19"/>
                <a:gd name="T11" fmla="*/ 2147483647 h 21"/>
                <a:gd name="T12" fmla="*/ 2147483647 w 19"/>
                <a:gd name="T13" fmla="*/ 2147483647 h 21"/>
                <a:gd name="T14" fmla="*/ 2147483647 w 19"/>
                <a:gd name="T15" fmla="*/ 2147483647 h 21"/>
                <a:gd name="T16" fmla="*/ 2147483647 w 19"/>
                <a:gd name="T17" fmla="*/ 2147483647 h 21"/>
                <a:gd name="T18" fmla="*/ 2147483647 w 19"/>
                <a:gd name="T19" fmla="*/ 2147483647 h 21"/>
                <a:gd name="T20" fmla="*/ 2147483647 w 19"/>
                <a:gd name="T21" fmla="*/ 2147483647 h 21"/>
                <a:gd name="T22" fmla="*/ 2147483647 w 19"/>
                <a:gd name="T23" fmla="*/ 2147483647 h 21"/>
                <a:gd name="T24" fmla="*/ 2147483647 w 19"/>
                <a:gd name="T25" fmla="*/ 2147483647 h 21"/>
                <a:gd name="T26" fmla="*/ 2147483647 w 19"/>
                <a:gd name="T27" fmla="*/ 2147483647 h 21"/>
                <a:gd name="T28" fmla="*/ 2147483647 w 19"/>
                <a:gd name="T29" fmla="*/ 2147483647 h 21"/>
                <a:gd name="T30" fmla="*/ 2147483647 w 19"/>
                <a:gd name="T31" fmla="*/ 2147483647 h 21"/>
                <a:gd name="T32" fmla="*/ 2147483647 w 19"/>
                <a:gd name="T33" fmla="*/ 2147483647 h 21"/>
                <a:gd name="T34" fmla="*/ 2147483647 w 19"/>
                <a:gd name="T35" fmla="*/ 2147483647 h 21"/>
                <a:gd name="T36" fmla="*/ 2147483647 w 19"/>
                <a:gd name="T37" fmla="*/ 2147483647 h 21"/>
                <a:gd name="T38" fmla="*/ 2147483647 w 19"/>
                <a:gd name="T39" fmla="*/ 2147483647 h 21"/>
                <a:gd name="T40" fmla="*/ 2147483647 w 19"/>
                <a:gd name="T41" fmla="*/ 2147483647 h 21"/>
                <a:gd name="T42" fmla="*/ 0 w 19"/>
                <a:gd name="T43" fmla="*/ 2147483647 h 21"/>
                <a:gd name="T44" fmla="*/ 0 w 19"/>
                <a:gd name="T45" fmla="*/ 2147483647 h 21"/>
                <a:gd name="T46" fmla="*/ 0 w 19"/>
                <a:gd name="T47" fmla="*/ 2147483647 h 21"/>
                <a:gd name="T48" fmla="*/ 0 w 19"/>
                <a:gd name="T49" fmla="*/ 2147483647 h 21"/>
                <a:gd name="T50" fmla="*/ 0 w 19"/>
                <a:gd name="T51" fmla="*/ 2147483647 h 21"/>
                <a:gd name="T52" fmla="*/ 0 w 19"/>
                <a:gd name="T53" fmla="*/ 2147483647 h 21"/>
                <a:gd name="T54" fmla="*/ 0 w 19"/>
                <a:gd name="T55" fmla="*/ 2147483647 h 21"/>
                <a:gd name="T56" fmla="*/ 2147483647 w 19"/>
                <a:gd name="T57" fmla="*/ 2147483647 h 21"/>
                <a:gd name="T58" fmla="*/ 2147483647 w 19"/>
                <a:gd name="T59" fmla="*/ 2147483647 h 21"/>
                <a:gd name="T60" fmla="*/ 2147483647 w 19"/>
                <a:gd name="T61" fmla="*/ 2147483647 h 21"/>
                <a:gd name="T62" fmla="*/ 2147483647 w 19"/>
                <a:gd name="T63" fmla="*/ 0 h 21"/>
                <a:gd name="T64" fmla="*/ 2147483647 w 19"/>
                <a:gd name="T65" fmla="*/ 0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1"/>
                <a:gd name="T101" fmla="*/ 19 w 19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1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9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8"/>
                  </a:lnTo>
                  <a:lnTo>
                    <a:pt x="13" y="21"/>
                  </a:lnTo>
                  <a:lnTo>
                    <a:pt x="11" y="21"/>
                  </a:lnTo>
                  <a:lnTo>
                    <a:pt x="9" y="21"/>
                  </a:lnTo>
                  <a:lnTo>
                    <a:pt x="7" y="21"/>
                  </a:lnTo>
                  <a:lnTo>
                    <a:pt x="5" y="21"/>
                  </a:lnTo>
                  <a:lnTo>
                    <a:pt x="5" y="18"/>
                  </a:lnTo>
                  <a:lnTo>
                    <a:pt x="3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9C1BE34-ED91-BC4E-E07C-AAC57A554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56" y="2053760"/>
              <a:ext cx="383497" cy="320408"/>
            </a:xfrm>
            <a:custGeom>
              <a:avLst/>
              <a:gdLst>
                <a:gd name="T0" fmla="*/ 2147483647 w 163"/>
                <a:gd name="T1" fmla="*/ 0 h 177"/>
                <a:gd name="T2" fmla="*/ 2147483647 w 163"/>
                <a:gd name="T3" fmla="*/ 2147483647 h 177"/>
                <a:gd name="T4" fmla="*/ 2147483647 w 163"/>
                <a:gd name="T5" fmla="*/ 2147483647 h 177"/>
                <a:gd name="T6" fmla="*/ 2147483647 w 163"/>
                <a:gd name="T7" fmla="*/ 2147483647 h 177"/>
                <a:gd name="T8" fmla="*/ 2147483647 w 163"/>
                <a:gd name="T9" fmla="*/ 2147483647 h 177"/>
                <a:gd name="T10" fmla="*/ 2147483647 w 163"/>
                <a:gd name="T11" fmla="*/ 2147483647 h 177"/>
                <a:gd name="T12" fmla="*/ 2147483647 w 163"/>
                <a:gd name="T13" fmla="*/ 2147483647 h 177"/>
                <a:gd name="T14" fmla="*/ 2147483647 w 163"/>
                <a:gd name="T15" fmla="*/ 2147483647 h 177"/>
                <a:gd name="T16" fmla="*/ 2147483647 w 163"/>
                <a:gd name="T17" fmla="*/ 2147483647 h 177"/>
                <a:gd name="T18" fmla="*/ 2147483647 w 163"/>
                <a:gd name="T19" fmla="*/ 2147483647 h 177"/>
                <a:gd name="T20" fmla="*/ 2147483647 w 163"/>
                <a:gd name="T21" fmla="*/ 2147483647 h 177"/>
                <a:gd name="T22" fmla="*/ 2147483647 w 163"/>
                <a:gd name="T23" fmla="*/ 2147483647 h 177"/>
                <a:gd name="T24" fmla="*/ 2147483647 w 163"/>
                <a:gd name="T25" fmla="*/ 2147483647 h 177"/>
                <a:gd name="T26" fmla="*/ 2147483647 w 163"/>
                <a:gd name="T27" fmla="*/ 2147483647 h 177"/>
                <a:gd name="T28" fmla="*/ 2147483647 w 163"/>
                <a:gd name="T29" fmla="*/ 2147483647 h 177"/>
                <a:gd name="T30" fmla="*/ 2147483647 w 163"/>
                <a:gd name="T31" fmla="*/ 2147483647 h 177"/>
                <a:gd name="T32" fmla="*/ 2147483647 w 163"/>
                <a:gd name="T33" fmla="*/ 2147483647 h 177"/>
                <a:gd name="T34" fmla="*/ 2147483647 w 163"/>
                <a:gd name="T35" fmla="*/ 2147483647 h 177"/>
                <a:gd name="T36" fmla="*/ 2147483647 w 163"/>
                <a:gd name="T37" fmla="*/ 2147483647 h 177"/>
                <a:gd name="T38" fmla="*/ 2147483647 w 163"/>
                <a:gd name="T39" fmla="*/ 2147483647 h 177"/>
                <a:gd name="T40" fmla="*/ 2147483647 w 163"/>
                <a:gd name="T41" fmla="*/ 2147483647 h 177"/>
                <a:gd name="T42" fmla="*/ 2147483647 w 163"/>
                <a:gd name="T43" fmla="*/ 2147483647 h 177"/>
                <a:gd name="T44" fmla="*/ 2147483647 w 163"/>
                <a:gd name="T45" fmla="*/ 2147483647 h 177"/>
                <a:gd name="T46" fmla="*/ 2147483647 w 163"/>
                <a:gd name="T47" fmla="*/ 2147483647 h 177"/>
                <a:gd name="T48" fmla="*/ 0 w 163"/>
                <a:gd name="T49" fmla="*/ 2147483647 h 177"/>
                <a:gd name="T50" fmla="*/ 2147483647 w 163"/>
                <a:gd name="T51" fmla="*/ 2147483647 h 177"/>
                <a:gd name="T52" fmla="*/ 2147483647 w 163"/>
                <a:gd name="T53" fmla="*/ 2147483647 h 177"/>
                <a:gd name="T54" fmla="*/ 2147483647 w 163"/>
                <a:gd name="T55" fmla="*/ 2147483647 h 177"/>
                <a:gd name="T56" fmla="*/ 2147483647 w 163"/>
                <a:gd name="T57" fmla="*/ 2147483647 h 177"/>
                <a:gd name="T58" fmla="*/ 2147483647 w 163"/>
                <a:gd name="T59" fmla="*/ 2147483647 h 177"/>
                <a:gd name="T60" fmla="*/ 2147483647 w 163"/>
                <a:gd name="T61" fmla="*/ 2147483647 h 177"/>
                <a:gd name="T62" fmla="*/ 2147483647 w 163"/>
                <a:gd name="T63" fmla="*/ 2147483647 h 177"/>
                <a:gd name="T64" fmla="*/ 2147483647 w 163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177"/>
                <a:gd name="T101" fmla="*/ 163 w 163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177">
                  <a:moveTo>
                    <a:pt x="80" y="0"/>
                  </a:moveTo>
                  <a:lnTo>
                    <a:pt x="97" y="2"/>
                  </a:lnTo>
                  <a:lnTo>
                    <a:pt x="112" y="7"/>
                  </a:lnTo>
                  <a:lnTo>
                    <a:pt x="127" y="16"/>
                  </a:lnTo>
                  <a:lnTo>
                    <a:pt x="140" y="28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90"/>
                  </a:lnTo>
                  <a:lnTo>
                    <a:pt x="161" y="108"/>
                  </a:lnTo>
                  <a:lnTo>
                    <a:pt x="156" y="124"/>
                  </a:lnTo>
                  <a:lnTo>
                    <a:pt x="148" y="138"/>
                  </a:lnTo>
                  <a:lnTo>
                    <a:pt x="140" y="151"/>
                  </a:lnTo>
                  <a:lnTo>
                    <a:pt x="127" y="163"/>
                  </a:lnTo>
                  <a:lnTo>
                    <a:pt x="112" y="170"/>
                  </a:lnTo>
                  <a:lnTo>
                    <a:pt x="97" y="177"/>
                  </a:lnTo>
                  <a:lnTo>
                    <a:pt x="80" y="177"/>
                  </a:lnTo>
                  <a:lnTo>
                    <a:pt x="65" y="177"/>
                  </a:lnTo>
                  <a:lnTo>
                    <a:pt x="49" y="170"/>
                  </a:lnTo>
                  <a:lnTo>
                    <a:pt x="36" y="163"/>
                  </a:lnTo>
                  <a:lnTo>
                    <a:pt x="23" y="151"/>
                  </a:lnTo>
                  <a:lnTo>
                    <a:pt x="13" y="138"/>
                  </a:lnTo>
                  <a:lnTo>
                    <a:pt x="6" y="124"/>
                  </a:lnTo>
                  <a:lnTo>
                    <a:pt x="2" y="108"/>
                  </a:lnTo>
                  <a:lnTo>
                    <a:pt x="0" y="90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3" y="39"/>
                  </a:lnTo>
                  <a:lnTo>
                    <a:pt x="23" y="28"/>
                  </a:lnTo>
                  <a:lnTo>
                    <a:pt x="36" y="16"/>
                  </a:lnTo>
                  <a:lnTo>
                    <a:pt x="49" y="7"/>
                  </a:lnTo>
                  <a:lnTo>
                    <a:pt x="65" y="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F7CE96-E4F2-D597-8382-CD7115B3F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115" y="2049652"/>
              <a:ext cx="200879" cy="167050"/>
            </a:xfrm>
            <a:custGeom>
              <a:avLst/>
              <a:gdLst>
                <a:gd name="T0" fmla="*/ 2147483647 w 87"/>
                <a:gd name="T1" fmla="*/ 2147483647 h 92"/>
                <a:gd name="T2" fmla="*/ 2147483647 w 87"/>
                <a:gd name="T3" fmla="*/ 2147483647 h 92"/>
                <a:gd name="T4" fmla="*/ 2147483647 w 87"/>
                <a:gd name="T5" fmla="*/ 2147483647 h 92"/>
                <a:gd name="T6" fmla="*/ 2147483647 w 87"/>
                <a:gd name="T7" fmla="*/ 2147483647 h 92"/>
                <a:gd name="T8" fmla="*/ 2147483647 w 87"/>
                <a:gd name="T9" fmla="*/ 2147483647 h 92"/>
                <a:gd name="T10" fmla="*/ 2147483647 w 87"/>
                <a:gd name="T11" fmla="*/ 2147483647 h 92"/>
                <a:gd name="T12" fmla="*/ 2147483647 w 87"/>
                <a:gd name="T13" fmla="*/ 2147483647 h 92"/>
                <a:gd name="T14" fmla="*/ 2147483647 w 87"/>
                <a:gd name="T15" fmla="*/ 2147483647 h 92"/>
                <a:gd name="T16" fmla="*/ 2147483647 w 87"/>
                <a:gd name="T17" fmla="*/ 0 h 92"/>
                <a:gd name="T18" fmla="*/ 0 w 87"/>
                <a:gd name="T19" fmla="*/ 0 h 92"/>
                <a:gd name="T20" fmla="*/ 0 w 87"/>
                <a:gd name="T21" fmla="*/ 2147483647 h 92"/>
                <a:gd name="T22" fmla="*/ 2147483647 w 87"/>
                <a:gd name="T23" fmla="*/ 2147483647 h 92"/>
                <a:gd name="T24" fmla="*/ 2147483647 w 87"/>
                <a:gd name="T25" fmla="*/ 2147483647 h 92"/>
                <a:gd name="T26" fmla="*/ 2147483647 w 87"/>
                <a:gd name="T27" fmla="*/ 2147483647 h 92"/>
                <a:gd name="T28" fmla="*/ 2147483647 w 87"/>
                <a:gd name="T29" fmla="*/ 2147483647 h 92"/>
                <a:gd name="T30" fmla="*/ 2147483647 w 87"/>
                <a:gd name="T31" fmla="*/ 2147483647 h 92"/>
                <a:gd name="T32" fmla="*/ 2147483647 w 87"/>
                <a:gd name="T33" fmla="*/ 2147483647 h 92"/>
                <a:gd name="T34" fmla="*/ 2147483647 w 87"/>
                <a:gd name="T35" fmla="*/ 2147483647 h 92"/>
                <a:gd name="T36" fmla="*/ 2147483647 w 87"/>
                <a:gd name="T37" fmla="*/ 2147483647 h 92"/>
                <a:gd name="T38" fmla="*/ 2147483647 w 87"/>
                <a:gd name="T39" fmla="*/ 2147483647 h 92"/>
                <a:gd name="T40" fmla="*/ 2147483647 w 87"/>
                <a:gd name="T41" fmla="*/ 214748364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2"/>
                <a:gd name="T65" fmla="*/ 87 w 87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2">
                  <a:moveTo>
                    <a:pt x="87" y="92"/>
                  </a:moveTo>
                  <a:lnTo>
                    <a:pt x="87" y="92"/>
                  </a:lnTo>
                  <a:lnTo>
                    <a:pt x="85" y="73"/>
                  </a:lnTo>
                  <a:lnTo>
                    <a:pt x="79" y="55"/>
                  </a:lnTo>
                  <a:lnTo>
                    <a:pt x="72" y="39"/>
                  </a:lnTo>
                  <a:lnTo>
                    <a:pt x="62" y="25"/>
                  </a:lnTo>
                  <a:lnTo>
                    <a:pt x="49" y="16"/>
                  </a:lnTo>
                  <a:lnTo>
                    <a:pt x="34" y="7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7" y="9"/>
                  </a:lnTo>
                  <a:lnTo>
                    <a:pt x="32" y="14"/>
                  </a:lnTo>
                  <a:lnTo>
                    <a:pt x="45" y="20"/>
                  </a:lnTo>
                  <a:lnTo>
                    <a:pt x="55" y="32"/>
                  </a:lnTo>
                  <a:lnTo>
                    <a:pt x="66" y="43"/>
                  </a:lnTo>
                  <a:lnTo>
                    <a:pt x="72" y="57"/>
                  </a:lnTo>
                  <a:lnTo>
                    <a:pt x="76" y="73"/>
                  </a:lnTo>
                  <a:lnTo>
                    <a:pt x="79" y="92"/>
                  </a:lnTo>
                  <a:lnTo>
                    <a:pt x="87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335B7F1-A0B4-5F6E-42E2-CBC6D85E0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8115" y="2216703"/>
              <a:ext cx="200879" cy="165681"/>
            </a:xfrm>
            <a:custGeom>
              <a:avLst/>
              <a:gdLst>
                <a:gd name="T0" fmla="*/ 0 w 87"/>
                <a:gd name="T1" fmla="*/ 2147483647 h 91"/>
                <a:gd name="T2" fmla="*/ 0 w 87"/>
                <a:gd name="T3" fmla="*/ 2147483647 h 91"/>
                <a:gd name="T4" fmla="*/ 2147483647 w 87"/>
                <a:gd name="T5" fmla="*/ 2147483647 h 91"/>
                <a:gd name="T6" fmla="*/ 2147483647 w 87"/>
                <a:gd name="T7" fmla="*/ 2147483647 h 91"/>
                <a:gd name="T8" fmla="*/ 2147483647 w 87"/>
                <a:gd name="T9" fmla="*/ 2147483647 h 91"/>
                <a:gd name="T10" fmla="*/ 2147483647 w 87"/>
                <a:gd name="T11" fmla="*/ 2147483647 h 91"/>
                <a:gd name="T12" fmla="*/ 2147483647 w 87"/>
                <a:gd name="T13" fmla="*/ 2147483647 h 91"/>
                <a:gd name="T14" fmla="*/ 2147483647 w 87"/>
                <a:gd name="T15" fmla="*/ 2147483647 h 91"/>
                <a:gd name="T16" fmla="*/ 2147483647 w 87"/>
                <a:gd name="T17" fmla="*/ 2147483647 h 91"/>
                <a:gd name="T18" fmla="*/ 2147483647 w 87"/>
                <a:gd name="T19" fmla="*/ 0 h 91"/>
                <a:gd name="T20" fmla="*/ 2147483647 w 87"/>
                <a:gd name="T21" fmla="*/ 0 h 91"/>
                <a:gd name="T22" fmla="*/ 2147483647 w 87"/>
                <a:gd name="T23" fmla="*/ 2147483647 h 91"/>
                <a:gd name="T24" fmla="*/ 2147483647 w 87"/>
                <a:gd name="T25" fmla="*/ 2147483647 h 91"/>
                <a:gd name="T26" fmla="*/ 2147483647 w 87"/>
                <a:gd name="T27" fmla="*/ 2147483647 h 91"/>
                <a:gd name="T28" fmla="*/ 2147483647 w 87"/>
                <a:gd name="T29" fmla="*/ 2147483647 h 91"/>
                <a:gd name="T30" fmla="*/ 2147483647 w 87"/>
                <a:gd name="T31" fmla="*/ 2147483647 h 91"/>
                <a:gd name="T32" fmla="*/ 2147483647 w 87"/>
                <a:gd name="T33" fmla="*/ 2147483647 h 91"/>
                <a:gd name="T34" fmla="*/ 2147483647 w 87"/>
                <a:gd name="T35" fmla="*/ 2147483647 h 91"/>
                <a:gd name="T36" fmla="*/ 0 w 87"/>
                <a:gd name="T37" fmla="*/ 2147483647 h 91"/>
                <a:gd name="T38" fmla="*/ 0 w 87"/>
                <a:gd name="T39" fmla="*/ 2147483647 h 91"/>
                <a:gd name="T40" fmla="*/ 0 w 87"/>
                <a:gd name="T41" fmla="*/ 2147483647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7"/>
                <a:gd name="T64" fmla="*/ 0 h 91"/>
                <a:gd name="T65" fmla="*/ 87 w 87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7" h="91">
                  <a:moveTo>
                    <a:pt x="0" y="91"/>
                  </a:moveTo>
                  <a:lnTo>
                    <a:pt x="0" y="91"/>
                  </a:lnTo>
                  <a:lnTo>
                    <a:pt x="17" y="89"/>
                  </a:lnTo>
                  <a:lnTo>
                    <a:pt x="34" y="84"/>
                  </a:lnTo>
                  <a:lnTo>
                    <a:pt x="49" y="75"/>
                  </a:lnTo>
                  <a:lnTo>
                    <a:pt x="62" y="64"/>
                  </a:lnTo>
                  <a:lnTo>
                    <a:pt x="72" y="50"/>
                  </a:lnTo>
                  <a:lnTo>
                    <a:pt x="79" y="34"/>
                  </a:lnTo>
                  <a:lnTo>
                    <a:pt x="85" y="18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6" y="16"/>
                  </a:lnTo>
                  <a:lnTo>
                    <a:pt x="72" y="32"/>
                  </a:lnTo>
                  <a:lnTo>
                    <a:pt x="66" y="45"/>
                  </a:lnTo>
                  <a:lnTo>
                    <a:pt x="55" y="59"/>
                  </a:lnTo>
                  <a:lnTo>
                    <a:pt x="45" y="68"/>
                  </a:lnTo>
                  <a:lnTo>
                    <a:pt x="32" y="77"/>
                  </a:lnTo>
                  <a:lnTo>
                    <a:pt x="17" y="82"/>
                  </a:lnTo>
                  <a:lnTo>
                    <a:pt x="0" y="84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03C85FC-90A0-A0F4-F265-EF3A6A110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8856" y="2212595"/>
              <a:ext cx="195899" cy="164312"/>
            </a:xfrm>
            <a:custGeom>
              <a:avLst/>
              <a:gdLst>
                <a:gd name="T0" fmla="*/ 0 w 84"/>
                <a:gd name="T1" fmla="*/ 0 h 91"/>
                <a:gd name="T2" fmla="*/ 0 w 84"/>
                <a:gd name="T3" fmla="*/ 0 h 91"/>
                <a:gd name="T4" fmla="*/ 2147483647 w 84"/>
                <a:gd name="T5" fmla="*/ 2147483647 h 91"/>
                <a:gd name="T6" fmla="*/ 2147483647 w 84"/>
                <a:gd name="T7" fmla="*/ 2147483647 h 91"/>
                <a:gd name="T8" fmla="*/ 2147483647 w 84"/>
                <a:gd name="T9" fmla="*/ 2147483647 h 91"/>
                <a:gd name="T10" fmla="*/ 2147483647 w 84"/>
                <a:gd name="T11" fmla="*/ 2147483647 h 91"/>
                <a:gd name="T12" fmla="*/ 2147483647 w 84"/>
                <a:gd name="T13" fmla="*/ 2147483647 h 91"/>
                <a:gd name="T14" fmla="*/ 2147483647 w 84"/>
                <a:gd name="T15" fmla="*/ 2147483647 h 91"/>
                <a:gd name="T16" fmla="*/ 2147483647 w 84"/>
                <a:gd name="T17" fmla="*/ 2147483647 h 91"/>
                <a:gd name="T18" fmla="*/ 2147483647 w 84"/>
                <a:gd name="T19" fmla="*/ 2147483647 h 91"/>
                <a:gd name="T20" fmla="*/ 2147483647 w 84"/>
                <a:gd name="T21" fmla="*/ 2147483647 h 91"/>
                <a:gd name="T22" fmla="*/ 2147483647 w 84"/>
                <a:gd name="T23" fmla="*/ 2147483647 h 91"/>
                <a:gd name="T24" fmla="*/ 2147483647 w 84"/>
                <a:gd name="T25" fmla="*/ 2147483647 h 91"/>
                <a:gd name="T26" fmla="*/ 2147483647 w 84"/>
                <a:gd name="T27" fmla="*/ 2147483647 h 91"/>
                <a:gd name="T28" fmla="*/ 2147483647 w 84"/>
                <a:gd name="T29" fmla="*/ 2147483647 h 91"/>
                <a:gd name="T30" fmla="*/ 2147483647 w 84"/>
                <a:gd name="T31" fmla="*/ 2147483647 h 91"/>
                <a:gd name="T32" fmla="*/ 2147483647 w 84"/>
                <a:gd name="T33" fmla="*/ 2147483647 h 91"/>
                <a:gd name="T34" fmla="*/ 2147483647 w 84"/>
                <a:gd name="T35" fmla="*/ 2147483647 h 91"/>
                <a:gd name="T36" fmla="*/ 2147483647 w 84"/>
                <a:gd name="T37" fmla="*/ 0 h 91"/>
                <a:gd name="T38" fmla="*/ 2147483647 w 84"/>
                <a:gd name="T39" fmla="*/ 0 h 91"/>
                <a:gd name="T40" fmla="*/ 0 w 84"/>
                <a:gd name="T41" fmla="*/ 0 h 9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1"/>
                <a:gd name="T65" fmla="*/ 84 w 84"/>
                <a:gd name="T66" fmla="*/ 91 h 9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1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6" y="34"/>
                  </a:lnTo>
                  <a:lnTo>
                    <a:pt x="14" y="50"/>
                  </a:lnTo>
                  <a:lnTo>
                    <a:pt x="25" y="64"/>
                  </a:lnTo>
                  <a:lnTo>
                    <a:pt x="38" y="75"/>
                  </a:lnTo>
                  <a:lnTo>
                    <a:pt x="53" y="84"/>
                  </a:lnTo>
                  <a:lnTo>
                    <a:pt x="67" y="89"/>
                  </a:lnTo>
                  <a:lnTo>
                    <a:pt x="84" y="91"/>
                  </a:lnTo>
                  <a:lnTo>
                    <a:pt x="84" y="84"/>
                  </a:lnTo>
                  <a:lnTo>
                    <a:pt x="69" y="82"/>
                  </a:lnTo>
                  <a:lnTo>
                    <a:pt x="55" y="77"/>
                  </a:lnTo>
                  <a:lnTo>
                    <a:pt x="42" y="68"/>
                  </a:lnTo>
                  <a:lnTo>
                    <a:pt x="29" y="59"/>
                  </a:lnTo>
                  <a:lnTo>
                    <a:pt x="21" y="45"/>
                  </a:lnTo>
                  <a:lnTo>
                    <a:pt x="12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1BA29C7-5C3F-A6C8-293C-DF8CCF082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15" y="2049652"/>
              <a:ext cx="195899" cy="167050"/>
            </a:xfrm>
            <a:custGeom>
              <a:avLst/>
              <a:gdLst>
                <a:gd name="T0" fmla="*/ 2147483647 w 84"/>
                <a:gd name="T1" fmla="*/ 0 h 92"/>
                <a:gd name="T2" fmla="*/ 2147483647 w 84"/>
                <a:gd name="T3" fmla="*/ 0 h 92"/>
                <a:gd name="T4" fmla="*/ 2147483647 w 84"/>
                <a:gd name="T5" fmla="*/ 0 h 92"/>
                <a:gd name="T6" fmla="*/ 2147483647 w 84"/>
                <a:gd name="T7" fmla="*/ 2147483647 h 92"/>
                <a:gd name="T8" fmla="*/ 2147483647 w 84"/>
                <a:gd name="T9" fmla="*/ 2147483647 h 92"/>
                <a:gd name="T10" fmla="*/ 2147483647 w 84"/>
                <a:gd name="T11" fmla="*/ 2147483647 h 92"/>
                <a:gd name="T12" fmla="*/ 2147483647 w 84"/>
                <a:gd name="T13" fmla="*/ 2147483647 h 92"/>
                <a:gd name="T14" fmla="*/ 2147483647 w 84"/>
                <a:gd name="T15" fmla="*/ 2147483647 h 92"/>
                <a:gd name="T16" fmla="*/ 2147483647 w 84"/>
                <a:gd name="T17" fmla="*/ 2147483647 h 92"/>
                <a:gd name="T18" fmla="*/ 0 w 84"/>
                <a:gd name="T19" fmla="*/ 2147483647 h 92"/>
                <a:gd name="T20" fmla="*/ 2147483647 w 84"/>
                <a:gd name="T21" fmla="*/ 2147483647 h 92"/>
                <a:gd name="T22" fmla="*/ 2147483647 w 84"/>
                <a:gd name="T23" fmla="*/ 2147483647 h 92"/>
                <a:gd name="T24" fmla="*/ 2147483647 w 84"/>
                <a:gd name="T25" fmla="*/ 2147483647 h 92"/>
                <a:gd name="T26" fmla="*/ 2147483647 w 84"/>
                <a:gd name="T27" fmla="*/ 2147483647 h 92"/>
                <a:gd name="T28" fmla="*/ 2147483647 w 84"/>
                <a:gd name="T29" fmla="*/ 2147483647 h 92"/>
                <a:gd name="T30" fmla="*/ 2147483647 w 84"/>
                <a:gd name="T31" fmla="*/ 2147483647 h 92"/>
                <a:gd name="T32" fmla="*/ 2147483647 w 84"/>
                <a:gd name="T33" fmla="*/ 2147483647 h 92"/>
                <a:gd name="T34" fmla="*/ 2147483647 w 84"/>
                <a:gd name="T35" fmla="*/ 2147483647 h 92"/>
                <a:gd name="T36" fmla="*/ 2147483647 w 84"/>
                <a:gd name="T37" fmla="*/ 2147483647 h 92"/>
                <a:gd name="T38" fmla="*/ 2147483647 w 84"/>
                <a:gd name="T39" fmla="*/ 2147483647 h 92"/>
                <a:gd name="T40" fmla="*/ 2147483647 w 84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92"/>
                <a:gd name="T65" fmla="*/ 84 w 84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92">
                  <a:moveTo>
                    <a:pt x="84" y="0"/>
                  </a:moveTo>
                  <a:lnTo>
                    <a:pt x="84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5"/>
                  </a:lnTo>
                  <a:lnTo>
                    <a:pt x="14" y="39"/>
                  </a:lnTo>
                  <a:lnTo>
                    <a:pt x="6" y="55"/>
                  </a:lnTo>
                  <a:lnTo>
                    <a:pt x="2" y="73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3"/>
                  </a:lnTo>
                  <a:lnTo>
                    <a:pt x="12" y="57"/>
                  </a:lnTo>
                  <a:lnTo>
                    <a:pt x="21" y="43"/>
                  </a:lnTo>
                  <a:lnTo>
                    <a:pt x="29" y="32"/>
                  </a:lnTo>
                  <a:lnTo>
                    <a:pt x="42" y="20"/>
                  </a:lnTo>
                  <a:lnTo>
                    <a:pt x="55" y="14"/>
                  </a:lnTo>
                  <a:lnTo>
                    <a:pt x="69" y="9"/>
                  </a:lnTo>
                  <a:lnTo>
                    <a:pt x="84" y="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00A436-EFC0-D7EC-2D55-B5577DF6A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0203" y="2042806"/>
              <a:ext cx="25487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21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4310FE2-4D01-161C-AB58-742BC3476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606" y="3151910"/>
              <a:ext cx="71388" cy="61617"/>
            </a:xfrm>
            <a:custGeom>
              <a:avLst/>
              <a:gdLst>
                <a:gd name="T0" fmla="*/ 2147483647 w 32"/>
                <a:gd name="T1" fmla="*/ 2147483647 h 35"/>
                <a:gd name="T2" fmla="*/ 2147483647 w 32"/>
                <a:gd name="T3" fmla="*/ 2147483647 h 35"/>
                <a:gd name="T4" fmla="*/ 2147483647 w 32"/>
                <a:gd name="T5" fmla="*/ 2147483647 h 35"/>
                <a:gd name="T6" fmla="*/ 2147483647 w 32"/>
                <a:gd name="T7" fmla="*/ 2147483647 h 35"/>
                <a:gd name="T8" fmla="*/ 2147483647 w 32"/>
                <a:gd name="T9" fmla="*/ 2147483647 h 35"/>
                <a:gd name="T10" fmla="*/ 2147483647 w 32"/>
                <a:gd name="T11" fmla="*/ 2147483647 h 35"/>
                <a:gd name="T12" fmla="*/ 2147483647 w 32"/>
                <a:gd name="T13" fmla="*/ 2147483647 h 35"/>
                <a:gd name="T14" fmla="*/ 2147483647 w 32"/>
                <a:gd name="T15" fmla="*/ 2147483647 h 35"/>
                <a:gd name="T16" fmla="*/ 2147483647 w 32"/>
                <a:gd name="T17" fmla="*/ 2147483647 h 35"/>
                <a:gd name="T18" fmla="*/ 2147483647 w 32"/>
                <a:gd name="T19" fmla="*/ 2147483647 h 35"/>
                <a:gd name="T20" fmla="*/ 2147483647 w 32"/>
                <a:gd name="T21" fmla="*/ 2147483647 h 35"/>
                <a:gd name="T22" fmla="*/ 2147483647 w 32"/>
                <a:gd name="T23" fmla="*/ 2147483647 h 35"/>
                <a:gd name="T24" fmla="*/ 2147483647 w 32"/>
                <a:gd name="T25" fmla="*/ 2147483647 h 35"/>
                <a:gd name="T26" fmla="*/ 2147483647 w 32"/>
                <a:gd name="T27" fmla="*/ 2147483647 h 35"/>
                <a:gd name="T28" fmla="*/ 2147483647 w 32"/>
                <a:gd name="T29" fmla="*/ 2147483647 h 35"/>
                <a:gd name="T30" fmla="*/ 2147483647 w 32"/>
                <a:gd name="T31" fmla="*/ 0 h 35"/>
                <a:gd name="T32" fmla="*/ 2147483647 w 32"/>
                <a:gd name="T33" fmla="*/ 0 h 35"/>
                <a:gd name="T34" fmla="*/ 2147483647 w 32"/>
                <a:gd name="T35" fmla="*/ 0 h 35"/>
                <a:gd name="T36" fmla="*/ 2147483647 w 32"/>
                <a:gd name="T37" fmla="*/ 2147483647 h 35"/>
                <a:gd name="T38" fmla="*/ 2147483647 w 32"/>
                <a:gd name="T39" fmla="*/ 2147483647 h 35"/>
                <a:gd name="T40" fmla="*/ 2147483647 w 32"/>
                <a:gd name="T41" fmla="*/ 2147483647 h 35"/>
                <a:gd name="T42" fmla="*/ 2147483647 w 32"/>
                <a:gd name="T43" fmla="*/ 2147483647 h 35"/>
                <a:gd name="T44" fmla="*/ 2147483647 w 32"/>
                <a:gd name="T45" fmla="*/ 2147483647 h 35"/>
                <a:gd name="T46" fmla="*/ 2147483647 w 32"/>
                <a:gd name="T47" fmla="*/ 2147483647 h 35"/>
                <a:gd name="T48" fmla="*/ 0 w 32"/>
                <a:gd name="T49" fmla="*/ 2147483647 h 35"/>
                <a:gd name="T50" fmla="*/ 2147483647 w 32"/>
                <a:gd name="T51" fmla="*/ 2147483647 h 35"/>
                <a:gd name="T52" fmla="*/ 2147483647 w 32"/>
                <a:gd name="T53" fmla="*/ 2147483647 h 35"/>
                <a:gd name="T54" fmla="*/ 2147483647 w 32"/>
                <a:gd name="T55" fmla="*/ 2147483647 h 35"/>
                <a:gd name="T56" fmla="*/ 2147483647 w 32"/>
                <a:gd name="T57" fmla="*/ 2147483647 h 35"/>
                <a:gd name="T58" fmla="*/ 2147483647 w 32"/>
                <a:gd name="T59" fmla="*/ 2147483647 h 35"/>
                <a:gd name="T60" fmla="*/ 2147483647 w 32"/>
                <a:gd name="T61" fmla="*/ 2147483647 h 35"/>
                <a:gd name="T62" fmla="*/ 2147483647 w 32"/>
                <a:gd name="T63" fmla="*/ 2147483647 h 35"/>
                <a:gd name="T64" fmla="*/ 2147483647 w 32"/>
                <a:gd name="T65" fmla="*/ 214748364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"/>
                <a:gd name="T100" fmla="*/ 0 h 35"/>
                <a:gd name="T101" fmla="*/ 32 w 32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" h="35">
                  <a:moveTo>
                    <a:pt x="17" y="35"/>
                  </a:moveTo>
                  <a:lnTo>
                    <a:pt x="19" y="35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28" y="30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32" y="21"/>
                  </a:lnTo>
                  <a:lnTo>
                    <a:pt x="32" y="19"/>
                  </a:lnTo>
                  <a:lnTo>
                    <a:pt x="32" y="14"/>
                  </a:lnTo>
                  <a:lnTo>
                    <a:pt x="30" y="12"/>
                  </a:lnTo>
                  <a:lnTo>
                    <a:pt x="30" y="7"/>
                  </a:lnTo>
                  <a:lnTo>
                    <a:pt x="28" y="5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4" y="28"/>
                  </a:lnTo>
                  <a:lnTo>
                    <a:pt x="7" y="30"/>
                  </a:lnTo>
                  <a:lnTo>
                    <a:pt x="9" y="32"/>
                  </a:lnTo>
                  <a:lnTo>
                    <a:pt x="11" y="32"/>
                  </a:lnTo>
                  <a:lnTo>
                    <a:pt x="13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438C924-C8DF-0404-4780-3ED3A4BCF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790" y="3183404"/>
              <a:ext cx="38183" cy="34231"/>
            </a:xfrm>
            <a:custGeom>
              <a:avLst/>
              <a:gdLst>
                <a:gd name="T0" fmla="*/ 2147483647 w 17"/>
                <a:gd name="T1" fmla="*/ 0 h 18"/>
                <a:gd name="T2" fmla="*/ 2147483647 w 17"/>
                <a:gd name="T3" fmla="*/ 0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2147483647 w 17"/>
                <a:gd name="T17" fmla="*/ 2147483647 h 18"/>
                <a:gd name="T18" fmla="*/ 0 w 17"/>
                <a:gd name="T19" fmla="*/ 2147483647 h 18"/>
                <a:gd name="T20" fmla="*/ 0 w 17"/>
                <a:gd name="T21" fmla="*/ 2147483647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0 h 18"/>
                <a:gd name="T38" fmla="*/ 2147483647 w 17"/>
                <a:gd name="T39" fmla="*/ 0 h 18"/>
                <a:gd name="T40" fmla="*/ 2147483647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5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99D53D7E-F4D4-522E-B7B9-2F39E48A7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4790" y="3147803"/>
              <a:ext cx="38183" cy="35601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0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w 17"/>
                <a:gd name="T37" fmla="*/ 2147483647 h 21"/>
                <a:gd name="T38" fmla="*/ 0 w 17"/>
                <a:gd name="T39" fmla="*/ 2147483647 h 21"/>
                <a:gd name="T40" fmla="*/ 0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9" y="5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5" y="12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9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F974DD20-EFDE-CD1B-8642-631686E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606" y="3147803"/>
              <a:ext cx="38184" cy="35601"/>
            </a:xfrm>
            <a:custGeom>
              <a:avLst/>
              <a:gdLst>
                <a:gd name="T0" fmla="*/ 0 w 17"/>
                <a:gd name="T1" fmla="*/ 2147483647 h 21"/>
                <a:gd name="T2" fmla="*/ 0 w 17"/>
                <a:gd name="T3" fmla="*/ 2147483647 h 21"/>
                <a:gd name="T4" fmla="*/ 0 w 17"/>
                <a:gd name="T5" fmla="*/ 2147483647 h 21"/>
                <a:gd name="T6" fmla="*/ 0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0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2147483647 w 17"/>
                <a:gd name="T37" fmla="*/ 2147483647 h 21"/>
                <a:gd name="T38" fmla="*/ 2147483647 w 17"/>
                <a:gd name="T39" fmla="*/ 2147483647 h 21"/>
                <a:gd name="T40" fmla="*/ 0 w 17"/>
                <a:gd name="T41" fmla="*/ 214748364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0" y="21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7" y="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7"/>
                  </a:lnTo>
                  <a:lnTo>
                    <a:pt x="9" y="7"/>
                  </a:lnTo>
                  <a:lnTo>
                    <a:pt x="7" y="9"/>
                  </a:lnTo>
                  <a:lnTo>
                    <a:pt x="4" y="12"/>
                  </a:lnTo>
                  <a:lnTo>
                    <a:pt x="4" y="14"/>
                  </a:lnTo>
                  <a:lnTo>
                    <a:pt x="2" y="16"/>
                  </a:lnTo>
                  <a:lnTo>
                    <a:pt x="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4D1C9194-B1B6-68FD-96C7-0553D1325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606" y="3183404"/>
              <a:ext cx="38184" cy="34231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2147483647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0 w 17"/>
                <a:gd name="T15" fmla="*/ 2147483647 h 18"/>
                <a:gd name="T16" fmla="*/ 0 w 17"/>
                <a:gd name="T17" fmla="*/ 2147483647 h 18"/>
                <a:gd name="T18" fmla="*/ 0 w 17"/>
                <a:gd name="T19" fmla="*/ 0 h 18"/>
                <a:gd name="T20" fmla="*/ 2147483647 w 17"/>
                <a:gd name="T21" fmla="*/ 0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2147483647 h 18"/>
                <a:gd name="T38" fmla="*/ 2147483647 w 17"/>
                <a:gd name="T39" fmla="*/ 2147483647 h 18"/>
                <a:gd name="T40" fmla="*/ 2147483647 w 17"/>
                <a:gd name="T41" fmla="*/ 214748364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3" y="18"/>
                  </a:lnTo>
                  <a:lnTo>
                    <a:pt x="11" y="16"/>
                  </a:lnTo>
                  <a:lnTo>
                    <a:pt x="7" y="13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4"/>
                  </a:lnTo>
                  <a:lnTo>
                    <a:pt x="4" y="7"/>
                  </a:lnTo>
                  <a:lnTo>
                    <a:pt x="7" y="9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13" y="13"/>
                  </a:lnTo>
                  <a:lnTo>
                    <a:pt x="17" y="13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21">
              <a:extLst>
                <a:ext uri="{FF2B5EF4-FFF2-40B4-BE49-F238E27FC236}">
                  <a16:creationId xmlns:a16="http://schemas.microsoft.com/office/drawing/2014/main" id="{C3558941-3EC2-F2CB-8883-F6665104F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6801" y="3937868"/>
              <a:ext cx="154396" cy="347793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8B66FCAB-D95F-9266-EF76-84539A114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1548" y="3459995"/>
              <a:ext cx="33203" cy="925623"/>
            </a:xfrm>
            <a:custGeom>
              <a:avLst/>
              <a:gdLst>
                <a:gd name="T0" fmla="*/ 2147483647 w 14"/>
                <a:gd name="T1" fmla="*/ 2147483647 h 511"/>
                <a:gd name="T2" fmla="*/ 0 w 14"/>
                <a:gd name="T3" fmla="*/ 2147483647 h 511"/>
                <a:gd name="T4" fmla="*/ 2147483647 w 14"/>
                <a:gd name="T5" fmla="*/ 0 h 511"/>
                <a:gd name="T6" fmla="*/ 2147483647 w 14"/>
                <a:gd name="T7" fmla="*/ 0 h 511"/>
                <a:gd name="T8" fmla="*/ 2147483647 w 14"/>
                <a:gd name="T9" fmla="*/ 2147483647 h 511"/>
                <a:gd name="T10" fmla="*/ 2147483647 w 14"/>
                <a:gd name="T11" fmla="*/ 2147483647 h 511"/>
                <a:gd name="T12" fmla="*/ 2147483647 w 14"/>
                <a:gd name="T13" fmla="*/ 2147483647 h 511"/>
                <a:gd name="T14" fmla="*/ 0 w 14"/>
                <a:gd name="T15" fmla="*/ 2147483647 h 511"/>
                <a:gd name="T16" fmla="*/ 0 w 14"/>
                <a:gd name="T17" fmla="*/ 2147483647 h 511"/>
                <a:gd name="T18" fmla="*/ 2147483647 w 14"/>
                <a:gd name="T19" fmla="*/ 2147483647 h 5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511"/>
                <a:gd name="T32" fmla="*/ 14 w 14"/>
                <a:gd name="T33" fmla="*/ 511 h 5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511">
                  <a:moveTo>
                    <a:pt x="6" y="511"/>
                  </a:moveTo>
                  <a:lnTo>
                    <a:pt x="0" y="507"/>
                  </a:lnTo>
                  <a:lnTo>
                    <a:pt x="4" y="0"/>
                  </a:lnTo>
                  <a:lnTo>
                    <a:pt x="14" y="0"/>
                  </a:lnTo>
                  <a:lnTo>
                    <a:pt x="10" y="507"/>
                  </a:lnTo>
                  <a:lnTo>
                    <a:pt x="6" y="500"/>
                  </a:lnTo>
                  <a:lnTo>
                    <a:pt x="6" y="511"/>
                  </a:lnTo>
                  <a:lnTo>
                    <a:pt x="0" y="511"/>
                  </a:lnTo>
                  <a:lnTo>
                    <a:pt x="0" y="507"/>
                  </a:lnTo>
                  <a:lnTo>
                    <a:pt x="6" y="5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5D42770-07AD-7E05-E784-BAE1D76A7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4829" y="4365078"/>
              <a:ext cx="443263" cy="20539"/>
            </a:xfrm>
            <a:custGeom>
              <a:avLst/>
              <a:gdLst>
                <a:gd name="T0" fmla="*/ 2147483647 w 190"/>
                <a:gd name="T1" fmla="*/ 2147483647 h 11"/>
                <a:gd name="T2" fmla="*/ 2147483647 w 190"/>
                <a:gd name="T3" fmla="*/ 2147483647 h 11"/>
                <a:gd name="T4" fmla="*/ 0 w 190"/>
                <a:gd name="T5" fmla="*/ 2147483647 h 11"/>
                <a:gd name="T6" fmla="*/ 0 w 190"/>
                <a:gd name="T7" fmla="*/ 0 h 11"/>
                <a:gd name="T8" fmla="*/ 2147483647 w 190"/>
                <a:gd name="T9" fmla="*/ 0 h 11"/>
                <a:gd name="T10" fmla="*/ 2147483647 w 190"/>
                <a:gd name="T11" fmla="*/ 2147483647 h 11"/>
                <a:gd name="T12" fmla="*/ 2147483647 w 190"/>
                <a:gd name="T13" fmla="*/ 2147483647 h 11"/>
                <a:gd name="T14" fmla="*/ 2147483647 w 190"/>
                <a:gd name="T15" fmla="*/ 2147483647 h 11"/>
                <a:gd name="T16" fmla="*/ 2147483647 w 190"/>
                <a:gd name="T17" fmla="*/ 2147483647 h 11"/>
                <a:gd name="T18" fmla="*/ 2147483647 w 190"/>
                <a:gd name="T19" fmla="*/ 2147483647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0"/>
                <a:gd name="T31" fmla="*/ 0 h 11"/>
                <a:gd name="T32" fmla="*/ 190 w 190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0" h="11">
                  <a:moveTo>
                    <a:pt x="190" y="7"/>
                  </a:moveTo>
                  <a:lnTo>
                    <a:pt x="186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86" y="0"/>
                  </a:lnTo>
                  <a:lnTo>
                    <a:pt x="180" y="7"/>
                  </a:lnTo>
                  <a:lnTo>
                    <a:pt x="190" y="7"/>
                  </a:lnTo>
                  <a:lnTo>
                    <a:pt x="190" y="11"/>
                  </a:lnTo>
                  <a:lnTo>
                    <a:pt x="186" y="11"/>
                  </a:lnTo>
                  <a:lnTo>
                    <a:pt x="19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49E39C15-68A3-D551-D28D-562CD10A4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850" y="3459995"/>
              <a:ext cx="23242" cy="917407"/>
            </a:xfrm>
            <a:custGeom>
              <a:avLst/>
              <a:gdLst>
                <a:gd name="T0" fmla="*/ 2147483647 w 10"/>
                <a:gd name="T1" fmla="*/ 0 h 507"/>
                <a:gd name="T2" fmla="*/ 2147483647 w 10"/>
                <a:gd name="T3" fmla="*/ 0 h 507"/>
                <a:gd name="T4" fmla="*/ 2147483647 w 10"/>
                <a:gd name="T5" fmla="*/ 2147483647 h 507"/>
                <a:gd name="T6" fmla="*/ 0 w 10"/>
                <a:gd name="T7" fmla="*/ 2147483647 h 507"/>
                <a:gd name="T8" fmla="*/ 0 w 10"/>
                <a:gd name="T9" fmla="*/ 0 h 507"/>
                <a:gd name="T10" fmla="*/ 2147483647 w 10"/>
                <a:gd name="T11" fmla="*/ 0 h 5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07"/>
                <a:gd name="T20" fmla="*/ 10 w 10"/>
                <a:gd name="T21" fmla="*/ 507 h 5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07">
                  <a:moveTo>
                    <a:pt x="6" y="0"/>
                  </a:moveTo>
                  <a:lnTo>
                    <a:pt x="10" y="0"/>
                  </a:lnTo>
                  <a:lnTo>
                    <a:pt x="10" y="507"/>
                  </a:lnTo>
                  <a:lnTo>
                    <a:pt x="0" y="507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CFC374D1-2683-5F5B-02C6-03283516D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4833" y="3190251"/>
              <a:ext cx="23242" cy="116387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944F1339-5CD4-1CDE-9F08-4C37F49C5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6454" y="2748940"/>
              <a:ext cx="23242" cy="11638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8DCA7F39-D5DA-8569-FA45-91D88B864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66454" y="2978977"/>
              <a:ext cx="23242" cy="11638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CC3FB92A-8DDC-C958-6CC5-7512C7905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5771" y="3412068"/>
              <a:ext cx="23242" cy="11501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C49F4CD9-F4E5-A00E-661C-FF9FE8A6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848" y="3168341"/>
              <a:ext cx="24903" cy="642186"/>
            </a:xfrm>
            <a:custGeom>
              <a:avLst/>
              <a:gdLst>
                <a:gd name="T0" fmla="*/ 2147483647 w 10"/>
                <a:gd name="T1" fmla="*/ 2147483647 h 353"/>
                <a:gd name="T2" fmla="*/ 2147483647 w 10"/>
                <a:gd name="T3" fmla="*/ 2147483647 h 353"/>
                <a:gd name="T4" fmla="*/ 2147483647 w 10"/>
                <a:gd name="T5" fmla="*/ 2147483647 h 353"/>
                <a:gd name="T6" fmla="*/ 0 w 10"/>
                <a:gd name="T7" fmla="*/ 2147483647 h 353"/>
                <a:gd name="T8" fmla="*/ 0 w 10"/>
                <a:gd name="T9" fmla="*/ 2147483647 h 353"/>
                <a:gd name="T10" fmla="*/ 2147483647 w 10"/>
                <a:gd name="T11" fmla="*/ 0 h 353"/>
                <a:gd name="T12" fmla="*/ 0 w 10"/>
                <a:gd name="T13" fmla="*/ 2147483647 h 353"/>
                <a:gd name="T14" fmla="*/ 0 w 10"/>
                <a:gd name="T15" fmla="*/ 0 h 353"/>
                <a:gd name="T16" fmla="*/ 2147483647 w 10"/>
                <a:gd name="T17" fmla="*/ 0 h 353"/>
                <a:gd name="T18" fmla="*/ 2147483647 w 10"/>
                <a:gd name="T19" fmla="*/ 2147483647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53"/>
                <a:gd name="T32" fmla="*/ 10 w 10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53">
                  <a:moveTo>
                    <a:pt x="4" y="9"/>
                  </a:moveTo>
                  <a:lnTo>
                    <a:pt x="10" y="4"/>
                  </a:lnTo>
                  <a:lnTo>
                    <a:pt x="10" y="353"/>
                  </a:lnTo>
                  <a:lnTo>
                    <a:pt x="0" y="353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1F586CBB-69D9-C76B-5881-DD11C032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809" y="3168341"/>
              <a:ext cx="438283" cy="15062"/>
            </a:xfrm>
            <a:custGeom>
              <a:avLst/>
              <a:gdLst>
                <a:gd name="T0" fmla="*/ 2147483647 w 188"/>
                <a:gd name="T1" fmla="*/ 2147483647 h 9"/>
                <a:gd name="T2" fmla="*/ 2147483647 w 188"/>
                <a:gd name="T3" fmla="*/ 2147483647 h 9"/>
                <a:gd name="T4" fmla="*/ 0 w 188"/>
                <a:gd name="T5" fmla="*/ 2147483647 h 9"/>
                <a:gd name="T6" fmla="*/ 0 w 188"/>
                <a:gd name="T7" fmla="*/ 0 h 9"/>
                <a:gd name="T8" fmla="*/ 2147483647 w 188"/>
                <a:gd name="T9" fmla="*/ 0 h 9"/>
                <a:gd name="T10" fmla="*/ 2147483647 w 188"/>
                <a:gd name="T11" fmla="*/ 2147483647 h 9"/>
                <a:gd name="T12" fmla="*/ 2147483647 w 188"/>
                <a:gd name="T13" fmla="*/ 0 h 9"/>
                <a:gd name="T14" fmla="*/ 2147483647 w 188"/>
                <a:gd name="T15" fmla="*/ 0 h 9"/>
                <a:gd name="T16" fmla="*/ 2147483647 w 188"/>
                <a:gd name="T17" fmla="*/ 2147483647 h 9"/>
                <a:gd name="T18" fmla="*/ 2147483647 w 188"/>
                <a:gd name="T19" fmla="*/ 214748364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8"/>
                <a:gd name="T31" fmla="*/ 0 h 9"/>
                <a:gd name="T32" fmla="*/ 188 w 188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8" h="9">
                  <a:moveTo>
                    <a:pt x="178" y="4"/>
                  </a:moveTo>
                  <a:lnTo>
                    <a:pt x="182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182" y="0"/>
                  </a:lnTo>
                  <a:lnTo>
                    <a:pt x="188" y="4"/>
                  </a:lnTo>
                  <a:lnTo>
                    <a:pt x="182" y="0"/>
                  </a:lnTo>
                  <a:lnTo>
                    <a:pt x="188" y="0"/>
                  </a:lnTo>
                  <a:lnTo>
                    <a:pt x="188" y="4"/>
                  </a:lnTo>
                  <a:lnTo>
                    <a:pt x="178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0D4ACD42-33E4-91F3-FD41-E35B58AE9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850" y="3176557"/>
              <a:ext cx="23242" cy="633970"/>
            </a:xfrm>
            <a:custGeom>
              <a:avLst/>
              <a:gdLst>
                <a:gd name="T0" fmla="*/ 2147483647 w 10"/>
                <a:gd name="T1" fmla="*/ 2147483647 h 349"/>
                <a:gd name="T2" fmla="*/ 0 w 10"/>
                <a:gd name="T3" fmla="*/ 2147483647 h 349"/>
                <a:gd name="T4" fmla="*/ 0 w 10"/>
                <a:gd name="T5" fmla="*/ 0 h 349"/>
                <a:gd name="T6" fmla="*/ 2147483647 w 10"/>
                <a:gd name="T7" fmla="*/ 0 h 349"/>
                <a:gd name="T8" fmla="*/ 2147483647 w 10"/>
                <a:gd name="T9" fmla="*/ 2147483647 h 349"/>
                <a:gd name="T10" fmla="*/ 2147483647 w 10"/>
                <a:gd name="T11" fmla="*/ 2147483647 h 3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49"/>
                <a:gd name="T20" fmla="*/ 10 w 10"/>
                <a:gd name="T21" fmla="*/ 349 h 3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49">
                  <a:moveTo>
                    <a:pt x="4" y="349"/>
                  </a:moveTo>
                  <a:lnTo>
                    <a:pt x="0" y="3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49"/>
                  </a:lnTo>
                  <a:lnTo>
                    <a:pt x="4" y="3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3AB972AB-5B50-CD34-7226-32DCA91CD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528" y="2533002"/>
              <a:ext cx="39844" cy="621646"/>
            </a:xfrm>
            <a:custGeom>
              <a:avLst/>
              <a:gdLst>
                <a:gd name="T0" fmla="*/ 2147483647 w 17"/>
                <a:gd name="T1" fmla="*/ 2147483647 h 344"/>
                <a:gd name="T2" fmla="*/ 0 w 17"/>
                <a:gd name="T3" fmla="*/ 2147483647 h 344"/>
                <a:gd name="T4" fmla="*/ 2147483647 w 17"/>
                <a:gd name="T5" fmla="*/ 0 h 344"/>
                <a:gd name="T6" fmla="*/ 2147483647 w 17"/>
                <a:gd name="T7" fmla="*/ 0 h 344"/>
                <a:gd name="T8" fmla="*/ 2147483647 w 17"/>
                <a:gd name="T9" fmla="*/ 2147483647 h 344"/>
                <a:gd name="T10" fmla="*/ 2147483647 w 17"/>
                <a:gd name="T11" fmla="*/ 2147483647 h 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344"/>
                <a:gd name="T20" fmla="*/ 17 w 17"/>
                <a:gd name="T21" fmla="*/ 344 h 3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344">
                  <a:moveTo>
                    <a:pt x="4" y="344"/>
                  </a:moveTo>
                  <a:lnTo>
                    <a:pt x="0" y="344"/>
                  </a:lnTo>
                  <a:lnTo>
                    <a:pt x="6" y="0"/>
                  </a:lnTo>
                  <a:lnTo>
                    <a:pt x="17" y="0"/>
                  </a:lnTo>
                  <a:lnTo>
                    <a:pt x="10" y="344"/>
                  </a:lnTo>
                  <a:lnTo>
                    <a:pt x="4" y="34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73F6139E-3568-2B8F-BF54-9EEBDA72C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7369" y="2298859"/>
              <a:ext cx="2035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22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685EF4F0-A34D-A082-7E40-E1038861D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4772" y="2476863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E2DFF560-8A45-397E-1B97-E617B49490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937" y="2476863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DA56C1C3-BD5C-EE8F-709F-6BFECC76C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0945" y="2476863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F3F8DA16-C9C5-FA0E-E63B-62B68DFC2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6195" y="4473251"/>
              <a:ext cx="302968" cy="107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7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Prüfling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F7D9195F-4E9D-4693-EAE2-6474DDB1B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528" y="3417547"/>
              <a:ext cx="44825" cy="38339"/>
            </a:xfrm>
            <a:custGeom>
              <a:avLst/>
              <a:gdLst>
                <a:gd name="T0" fmla="*/ 2147483647 w 19"/>
                <a:gd name="T1" fmla="*/ 2147483647 h 21"/>
                <a:gd name="T2" fmla="*/ 2147483647 w 19"/>
                <a:gd name="T3" fmla="*/ 2147483647 h 21"/>
                <a:gd name="T4" fmla="*/ 2147483647 w 19"/>
                <a:gd name="T5" fmla="*/ 2147483647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2147483647 w 19"/>
                <a:gd name="T11" fmla="*/ 2147483647 h 21"/>
                <a:gd name="T12" fmla="*/ 2147483647 w 19"/>
                <a:gd name="T13" fmla="*/ 2147483647 h 21"/>
                <a:gd name="T14" fmla="*/ 2147483647 w 19"/>
                <a:gd name="T15" fmla="*/ 2147483647 h 21"/>
                <a:gd name="T16" fmla="*/ 2147483647 w 19"/>
                <a:gd name="T17" fmla="*/ 2147483647 h 21"/>
                <a:gd name="T18" fmla="*/ 2147483647 w 19"/>
                <a:gd name="T19" fmla="*/ 2147483647 h 21"/>
                <a:gd name="T20" fmla="*/ 2147483647 w 19"/>
                <a:gd name="T21" fmla="*/ 2147483647 h 21"/>
                <a:gd name="T22" fmla="*/ 2147483647 w 19"/>
                <a:gd name="T23" fmla="*/ 2147483647 h 21"/>
                <a:gd name="T24" fmla="*/ 2147483647 w 19"/>
                <a:gd name="T25" fmla="*/ 2147483647 h 21"/>
                <a:gd name="T26" fmla="*/ 2147483647 w 19"/>
                <a:gd name="T27" fmla="*/ 2147483647 h 21"/>
                <a:gd name="T28" fmla="*/ 2147483647 w 19"/>
                <a:gd name="T29" fmla="*/ 2147483647 h 21"/>
                <a:gd name="T30" fmla="*/ 2147483647 w 19"/>
                <a:gd name="T31" fmla="*/ 0 h 21"/>
                <a:gd name="T32" fmla="*/ 2147483647 w 19"/>
                <a:gd name="T33" fmla="*/ 0 h 21"/>
                <a:gd name="T34" fmla="*/ 2147483647 w 19"/>
                <a:gd name="T35" fmla="*/ 0 h 21"/>
                <a:gd name="T36" fmla="*/ 2147483647 w 19"/>
                <a:gd name="T37" fmla="*/ 2147483647 h 21"/>
                <a:gd name="T38" fmla="*/ 2147483647 w 19"/>
                <a:gd name="T39" fmla="*/ 2147483647 h 21"/>
                <a:gd name="T40" fmla="*/ 2147483647 w 19"/>
                <a:gd name="T41" fmla="*/ 2147483647 h 21"/>
                <a:gd name="T42" fmla="*/ 0 w 19"/>
                <a:gd name="T43" fmla="*/ 2147483647 h 21"/>
                <a:gd name="T44" fmla="*/ 0 w 19"/>
                <a:gd name="T45" fmla="*/ 2147483647 h 21"/>
                <a:gd name="T46" fmla="*/ 0 w 19"/>
                <a:gd name="T47" fmla="*/ 2147483647 h 21"/>
                <a:gd name="T48" fmla="*/ 0 w 19"/>
                <a:gd name="T49" fmla="*/ 2147483647 h 21"/>
                <a:gd name="T50" fmla="*/ 0 w 19"/>
                <a:gd name="T51" fmla="*/ 2147483647 h 21"/>
                <a:gd name="T52" fmla="*/ 0 w 19"/>
                <a:gd name="T53" fmla="*/ 2147483647 h 21"/>
                <a:gd name="T54" fmla="*/ 0 w 19"/>
                <a:gd name="T55" fmla="*/ 2147483647 h 21"/>
                <a:gd name="T56" fmla="*/ 2147483647 w 19"/>
                <a:gd name="T57" fmla="*/ 2147483647 h 21"/>
                <a:gd name="T58" fmla="*/ 2147483647 w 19"/>
                <a:gd name="T59" fmla="*/ 2147483647 h 21"/>
                <a:gd name="T60" fmla="*/ 2147483647 w 19"/>
                <a:gd name="T61" fmla="*/ 2147483647 h 21"/>
                <a:gd name="T62" fmla="*/ 2147483647 w 19"/>
                <a:gd name="T63" fmla="*/ 2147483647 h 21"/>
                <a:gd name="T64" fmla="*/ 2147483647 w 19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1"/>
                <a:gd name="T101" fmla="*/ 19 w 19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1">
                  <a:moveTo>
                    <a:pt x="8" y="21"/>
                  </a:moveTo>
                  <a:lnTo>
                    <a:pt x="10" y="21"/>
                  </a:lnTo>
                  <a:lnTo>
                    <a:pt x="12" y="21"/>
                  </a:lnTo>
                  <a:lnTo>
                    <a:pt x="14" y="18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9" y="12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21"/>
                  </a:lnTo>
                  <a:lnTo>
                    <a:pt x="6" y="21"/>
                  </a:lnTo>
                  <a:lnTo>
                    <a:pt x="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E036FE3B-28A7-61C1-6DA6-EE83E313A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230" y="3417547"/>
              <a:ext cx="44824" cy="38339"/>
            </a:xfrm>
            <a:custGeom>
              <a:avLst/>
              <a:gdLst>
                <a:gd name="T0" fmla="*/ 2147483647 w 19"/>
                <a:gd name="T1" fmla="*/ 2147483647 h 21"/>
                <a:gd name="T2" fmla="*/ 2147483647 w 19"/>
                <a:gd name="T3" fmla="*/ 2147483647 h 21"/>
                <a:gd name="T4" fmla="*/ 2147483647 w 19"/>
                <a:gd name="T5" fmla="*/ 2147483647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2147483647 w 19"/>
                <a:gd name="T11" fmla="*/ 2147483647 h 21"/>
                <a:gd name="T12" fmla="*/ 2147483647 w 19"/>
                <a:gd name="T13" fmla="*/ 2147483647 h 21"/>
                <a:gd name="T14" fmla="*/ 2147483647 w 19"/>
                <a:gd name="T15" fmla="*/ 2147483647 h 21"/>
                <a:gd name="T16" fmla="*/ 2147483647 w 19"/>
                <a:gd name="T17" fmla="*/ 2147483647 h 21"/>
                <a:gd name="T18" fmla="*/ 2147483647 w 19"/>
                <a:gd name="T19" fmla="*/ 2147483647 h 21"/>
                <a:gd name="T20" fmla="*/ 2147483647 w 19"/>
                <a:gd name="T21" fmla="*/ 2147483647 h 21"/>
                <a:gd name="T22" fmla="*/ 2147483647 w 19"/>
                <a:gd name="T23" fmla="*/ 2147483647 h 21"/>
                <a:gd name="T24" fmla="*/ 2147483647 w 19"/>
                <a:gd name="T25" fmla="*/ 2147483647 h 21"/>
                <a:gd name="T26" fmla="*/ 2147483647 w 19"/>
                <a:gd name="T27" fmla="*/ 2147483647 h 21"/>
                <a:gd name="T28" fmla="*/ 2147483647 w 19"/>
                <a:gd name="T29" fmla="*/ 2147483647 h 21"/>
                <a:gd name="T30" fmla="*/ 2147483647 w 19"/>
                <a:gd name="T31" fmla="*/ 0 h 21"/>
                <a:gd name="T32" fmla="*/ 2147483647 w 19"/>
                <a:gd name="T33" fmla="*/ 0 h 21"/>
                <a:gd name="T34" fmla="*/ 2147483647 w 19"/>
                <a:gd name="T35" fmla="*/ 0 h 21"/>
                <a:gd name="T36" fmla="*/ 2147483647 w 19"/>
                <a:gd name="T37" fmla="*/ 2147483647 h 21"/>
                <a:gd name="T38" fmla="*/ 2147483647 w 19"/>
                <a:gd name="T39" fmla="*/ 2147483647 h 21"/>
                <a:gd name="T40" fmla="*/ 2147483647 w 19"/>
                <a:gd name="T41" fmla="*/ 2147483647 h 21"/>
                <a:gd name="T42" fmla="*/ 2147483647 w 19"/>
                <a:gd name="T43" fmla="*/ 2147483647 h 21"/>
                <a:gd name="T44" fmla="*/ 2147483647 w 19"/>
                <a:gd name="T45" fmla="*/ 2147483647 h 21"/>
                <a:gd name="T46" fmla="*/ 0 w 19"/>
                <a:gd name="T47" fmla="*/ 2147483647 h 21"/>
                <a:gd name="T48" fmla="*/ 0 w 19"/>
                <a:gd name="T49" fmla="*/ 2147483647 h 21"/>
                <a:gd name="T50" fmla="*/ 0 w 19"/>
                <a:gd name="T51" fmla="*/ 2147483647 h 21"/>
                <a:gd name="T52" fmla="*/ 2147483647 w 19"/>
                <a:gd name="T53" fmla="*/ 2147483647 h 21"/>
                <a:gd name="T54" fmla="*/ 2147483647 w 19"/>
                <a:gd name="T55" fmla="*/ 2147483647 h 21"/>
                <a:gd name="T56" fmla="*/ 2147483647 w 19"/>
                <a:gd name="T57" fmla="*/ 2147483647 h 21"/>
                <a:gd name="T58" fmla="*/ 2147483647 w 19"/>
                <a:gd name="T59" fmla="*/ 2147483647 h 21"/>
                <a:gd name="T60" fmla="*/ 2147483647 w 19"/>
                <a:gd name="T61" fmla="*/ 2147483647 h 21"/>
                <a:gd name="T62" fmla="*/ 2147483647 w 19"/>
                <a:gd name="T63" fmla="*/ 2147483647 h 21"/>
                <a:gd name="T64" fmla="*/ 2147483647 w 19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1"/>
                <a:gd name="T101" fmla="*/ 19 w 19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1">
                  <a:moveTo>
                    <a:pt x="10" y="21"/>
                  </a:moveTo>
                  <a:lnTo>
                    <a:pt x="12" y="21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19" y="12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2"/>
                  </a:lnTo>
                  <a:lnTo>
                    <a:pt x="4" y="5"/>
                  </a:lnTo>
                  <a:lnTo>
                    <a:pt x="2" y="5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6" y="21"/>
                  </a:lnTo>
                  <a:lnTo>
                    <a:pt x="8" y="21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45">
              <a:extLst>
                <a:ext uri="{FF2B5EF4-FFF2-40B4-BE49-F238E27FC236}">
                  <a16:creationId xmlns:a16="http://schemas.microsoft.com/office/drawing/2014/main" id="{BFB9B0B2-A9A5-5E2A-5374-F8FD0BA6F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591" y="3417547"/>
              <a:ext cx="46485" cy="38339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2147483647 h 21"/>
                <a:gd name="T10" fmla="*/ 2147483647 w 20"/>
                <a:gd name="T11" fmla="*/ 2147483647 h 21"/>
                <a:gd name="T12" fmla="*/ 2147483647 w 20"/>
                <a:gd name="T13" fmla="*/ 2147483647 h 21"/>
                <a:gd name="T14" fmla="*/ 2147483647 w 20"/>
                <a:gd name="T15" fmla="*/ 2147483647 h 21"/>
                <a:gd name="T16" fmla="*/ 2147483647 w 20"/>
                <a:gd name="T17" fmla="*/ 2147483647 h 21"/>
                <a:gd name="T18" fmla="*/ 2147483647 w 20"/>
                <a:gd name="T19" fmla="*/ 2147483647 h 21"/>
                <a:gd name="T20" fmla="*/ 2147483647 w 20"/>
                <a:gd name="T21" fmla="*/ 2147483647 h 21"/>
                <a:gd name="T22" fmla="*/ 2147483647 w 20"/>
                <a:gd name="T23" fmla="*/ 2147483647 h 21"/>
                <a:gd name="T24" fmla="*/ 2147483647 w 20"/>
                <a:gd name="T25" fmla="*/ 2147483647 h 21"/>
                <a:gd name="T26" fmla="*/ 2147483647 w 20"/>
                <a:gd name="T27" fmla="*/ 2147483647 h 21"/>
                <a:gd name="T28" fmla="*/ 2147483647 w 20"/>
                <a:gd name="T29" fmla="*/ 2147483647 h 21"/>
                <a:gd name="T30" fmla="*/ 2147483647 w 20"/>
                <a:gd name="T31" fmla="*/ 0 h 21"/>
                <a:gd name="T32" fmla="*/ 2147483647 w 20"/>
                <a:gd name="T33" fmla="*/ 0 h 21"/>
                <a:gd name="T34" fmla="*/ 2147483647 w 20"/>
                <a:gd name="T35" fmla="*/ 0 h 21"/>
                <a:gd name="T36" fmla="*/ 2147483647 w 20"/>
                <a:gd name="T37" fmla="*/ 2147483647 h 21"/>
                <a:gd name="T38" fmla="*/ 2147483647 w 20"/>
                <a:gd name="T39" fmla="*/ 2147483647 h 21"/>
                <a:gd name="T40" fmla="*/ 2147483647 w 20"/>
                <a:gd name="T41" fmla="*/ 2147483647 h 21"/>
                <a:gd name="T42" fmla="*/ 2147483647 w 20"/>
                <a:gd name="T43" fmla="*/ 2147483647 h 21"/>
                <a:gd name="T44" fmla="*/ 2147483647 w 20"/>
                <a:gd name="T45" fmla="*/ 2147483647 h 21"/>
                <a:gd name="T46" fmla="*/ 0 w 20"/>
                <a:gd name="T47" fmla="*/ 2147483647 h 21"/>
                <a:gd name="T48" fmla="*/ 0 w 20"/>
                <a:gd name="T49" fmla="*/ 2147483647 h 21"/>
                <a:gd name="T50" fmla="*/ 0 w 20"/>
                <a:gd name="T51" fmla="*/ 2147483647 h 21"/>
                <a:gd name="T52" fmla="*/ 2147483647 w 20"/>
                <a:gd name="T53" fmla="*/ 2147483647 h 21"/>
                <a:gd name="T54" fmla="*/ 2147483647 w 20"/>
                <a:gd name="T55" fmla="*/ 2147483647 h 21"/>
                <a:gd name="T56" fmla="*/ 2147483647 w 20"/>
                <a:gd name="T57" fmla="*/ 2147483647 h 21"/>
                <a:gd name="T58" fmla="*/ 2147483647 w 20"/>
                <a:gd name="T59" fmla="*/ 2147483647 h 21"/>
                <a:gd name="T60" fmla="*/ 2147483647 w 20"/>
                <a:gd name="T61" fmla="*/ 2147483647 h 21"/>
                <a:gd name="T62" fmla="*/ 2147483647 w 20"/>
                <a:gd name="T63" fmla="*/ 2147483647 h 21"/>
                <a:gd name="T64" fmla="*/ 2147483647 w 20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1"/>
                <a:gd name="T101" fmla="*/ 20 w 20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1">
                  <a:moveTo>
                    <a:pt x="11" y="21"/>
                  </a:moveTo>
                  <a:lnTo>
                    <a:pt x="13" y="21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46">
              <a:extLst>
                <a:ext uri="{FF2B5EF4-FFF2-40B4-BE49-F238E27FC236}">
                  <a16:creationId xmlns:a16="http://schemas.microsoft.com/office/drawing/2014/main" id="{121A49FC-2667-008A-3AF8-E97C0ADB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493" y="3440825"/>
              <a:ext cx="24903" cy="19170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0 w 11"/>
                <a:gd name="T19" fmla="*/ 2147483647 h 11"/>
                <a:gd name="T20" fmla="*/ 0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0 h 11"/>
                <a:gd name="T36" fmla="*/ 2147483647 w 11"/>
                <a:gd name="T37" fmla="*/ 0 h 11"/>
                <a:gd name="T38" fmla="*/ 2147483647 w 11"/>
                <a:gd name="T39" fmla="*/ 0 h 11"/>
                <a:gd name="T40" fmla="*/ 2147483647 w 1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47">
              <a:extLst>
                <a:ext uri="{FF2B5EF4-FFF2-40B4-BE49-F238E27FC236}">
                  <a16:creationId xmlns:a16="http://schemas.microsoft.com/office/drawing/2014/main" id="{C065C76C-9941-A6D9-957A-509CFA10B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493" y="3417547"/>
              <a:ext cx="24903" cy="23278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2147483647 w 11"/>
                <a:gd name="T5" fmla="*/ 0 h 12"/>
                <a:gd name="T6" fmla="*/ 2147483647 w 11"/>
                <a:gd name="T7" fmla="*/ 0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2147483647 h 12"/>
                <a:gd name="T16" fmla="*/ 2147483647 w 11"/>
                <a:gd name="T17" fmla="*/ 2147483647 h 12"/>
                <a:gd name="T18" fmla="*/ 2147483647 w 11"/>
                <a:gd name="T19" fmla="*/ 2147483647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0 w 11"/>
                <a:gd name="T37" fmla="*/ 2147483647 h 12"/>
                <a:gd name="T38" fmla="*/ 0 w 11"/>
                <a:gd name="T39" fmla="*/ 2147483647 h 12"/>
                <a:gd name="T40" fmla="*/ 0 w 1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2"/>
                <a:gd name="T65" fmla="*/ 11 w 1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48">
              <a:extLst>
                <a:ext uri="{FF2B5EF4-FFF2-40B4-BE49-F238E27FC236}">
                  <a16:creationId xmlns:a16="http://schemas.microsoft.com/office/drawing/2014/main" id="{A40BA1E3-ADD2-AC3A-1BCC-648A33361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591" y="3417547"/>
              <a:ext cx="24902" cy="23278"/>
            </a:xfrm>
            <a:custGeom>
              <a:avLst/>
              <a:gdLst>
                <a:gd name="T0" fmla="*/ 0 w 11"/>
                <a:gd name="T1" fmla="*/ 2147483647 h 12"/>
                <a:gd name="T2" fmla="*/ 0 w 11"/>
                <a:gd name="T3" fmla="*/ 2147483647 h 12"/>
                <a:gd name="T4" fmla="*/ 0 w 11"/>
                <a:gd name="T5" fmla="*/ 2147483647 h 12"/>
                <a:gd name="T6" fmla="*/ 0 w 11"/>
                <a:gd name="T7" fmla="*/ 2147483647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0 h 12"/>
                <a:gd name="T16" fmla="*/ 2147483647 w 11"/>
                <a:gd name="T17" fmla="*/ 0 h 12"/>
                <a:gd name="T18" fmla="*/ 2147483647 w 11"/>
                <a:gd name="T19" fmla="*/ 0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2147483647 w 11"/>
                <a:gd name="T37" fmla="*/ 2147483647 h 12"/>
                <a:gd name="T38" fmla="*/ 2147483647 w 11"/>
                <a:gd name="T39" fmla="*/ 2147483647 h 12"/>
                <a:gd name="T40" fmla="*/ 0 w 11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2"/>
                <a:gd name="T65" fmla="*/ 11 w 1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2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49">
              <a:extLst>
                <a:ext uri="{FF2B5EF4-FFF2-40B4-BE49-F238E27FC236}">
                  <a16:creationId xmlns:a16="http://schemas.microsoft.com/office/drawing/2014/main" id="{D7C35838-00EC-8ED6-C1B5-B4B4F84A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591" y="3440825"/>
              <a:ext cx="24902" cy="19170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0 w 11"/>
                <a:gd name="T15" fmla="*/ 2147483647 h 11"/>
                <a:gd name="T16" fmla="*/ 0 w 11"/>
                <a:gd name="T17" fmla="*/ 2147483647 h 11"/>
                <a:gd name="T18" fmla="*/ 0 w 11"/>
                <a:gd name="T19" fmla="*/ 0 h 11"/>
                <a:gd name="T20" fmla="*/ 2147483647 w 11"/>
                <a:gd name="T21" fmla="*/ 0 h 11"/>
                <a:gd name="T22" fmla="*/ 2147483647 w 11"/>
                <a:gd name="T23" fmla="*/ 0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2147483647 h 11"/>
                <a:gd name="T36" fmla="*/ 2147483647 w 11"/>
                <a:gd name="T37" fmla="*/ 2147483647 h 11"/>
                <a:gd name="T38" fmla="*/ 2147483647 w 11"/>
                <a:gd name="T39" fmla="*/ 2147483647 h 11"/>
                <a:gd name="T40" fmla="*/ 2147483647 w 11"/>
                <a:gd name="T41" fmla="*/ 214748364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11"/>
                  </a:moveTo>
                  <a:lnTo>
                    <a:pt x="11" y="11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id="{D8FAC549-645F-2F4F-91FB-714CEE3C7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0746" y="1738829"/>
              <a:ext cx="1351373" cy="9133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6" name="Group 51">
              <a:extLst>
                <a:ext uri="{FF2B5EF4-FFF2-40B4-BE49-F238E27FC236}">
                  <a16:creationId xmlns:a16="http://schemas.microsoft.com/office/drawing/2014/main" id="{3570B42B-9804-9054-8E08-E9C6EAF15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0820" y="3429895"/>
              <a:ext cx="1710639" cy="1177542"/>
              <a:chOff x="3471" y="1773"/>
              <a:chExt cx="734" cy="648"/>
            </a:xfrm>
          </p:grpSpPr>
          <p:sp>
            <p:nvSpPr>
              <p:cNvPr id="58" name="Line 52">
                <a:extLst>
                  <a:ext uri="{FF2B5EF4-FFF2-40B4-BE49-F238E27FC236}">
                    <a16:creationId xmlns:a16="http://schemas.microsoft.com/office/drawing/2014/main" id="{18E2D952-CF99-4582-B36E-FE7639DBB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2" y="2421"/>
                <a:ext cx="7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Line 53">
                <a:extLst>
                  <a:ext uri="{FF2B5EF4-FFF2-40B4-BE49-F238E27FC236}">
                    <a16:creationId xmlns:a16="http://schemas.microsoft.com/office/drawing/2014/main" id="{7C185524-3D47-9DC3-CF9C-383E4E5F07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1" y="1777"/>
                <a:ext cx="73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Line 54">
                <a:extLst>
                  <a:ext uri="{FF2B5EF4-FFF2-40B4-BE49-F238E27FC236}">
                    <a16:creationId xmlns:a16="http://schemas.microsoft.com/office/drawing/2014/main" id="{B0ED3150-B53F-8C67-D821-423788BED1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05" y="1773"/>
                <a:ext cx="0" cy="6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de-DE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Line 55">
                <a:extLst>
                  <a:ext uri="{FF2B5EF4-FFF2-40B4-BE49-F238E27FC236}">
                    <a16:creationId xmlns:a16="http://schemas.microsoft.com/office/drawing/2014/main" id="{1B6D1721-825C-2986-E194-9E42E4BEA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2" y="1776"/>
                <a:ext cx="0" cy="64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lnSpc>
                    <a:spcPct val="100000"/>
                  </a:lnSpc>
                  <a:defRPr/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" name="Group 145">
              <a:extLst>
                <a:ext uri="{FF2B5EF4-FFF2-40B4-BE49-F238E27FC236}">
                  <a16:creationId xmlns:a16="http://schemas.microsoft.com/office/drawing/2014/main" id="{CE962422-74CF-0CC2-C48B-C0638293B2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2310" y="1774429"/>
              <a:ext cx="476468" cy="363150"/>
              <a:chOff x="3401" y="1512"/>
              <a:chExt cx="246" cy="241"/>
            </a:xfrm>
          </p:grpSpPr>
          <p:grpSp>
            <p:nvGrpSpPr>
              <p:cNvPr id="54" name="Group 146">
                <a:extLst>
                  <a:ext uri="{FF2B5EF4-FFF2-40B4-BE49-F238E27FC236}">
                    <a16:creationId xmlns:a16="http://schemas.microsoft.com/office/drawing/2014/main" id="{AB18F998-5C8A-42C2-7D36-1D2E45AAF8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3" y="1512"/>
                <a:ext cx="185" cy="241"/>
                <a:chOff x="1291" y="1056"/>
                <a:chExt cx="185" cy="241"/>
              </a:xfrm>
            </p:grpSpPr>
            <p:sp>
              <p:nvSpPr>
                <p:cNvPr id="56" name="Text Box 147">
                  <a:extLst>
                    <a:ext uri="{FF2B5EF4-FFF2-40B4-BE49-F238E27FC236}">
                      <a16:creationId xmlns:a16="http://schemas.microsoft.com/office/drawing/2014/main" id="{208CAE4E-21AB-9CC1-6F3D-6874765E46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85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lnSpc>
                      <a:spcPct val="100000"/>
                    </a:lnSpc>
                    <a:defRPr/>
                  </a:pPr>
                  <a:r>
                    <a:rPr lang="de-DE" sz="1600" b="0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</a:p>
              </p:txBody>
            </p:sp>
            <p:sp>
              <p:nvSpPr>
                <p:cNvPr id="57" name="Text Box 148">
                  <a:extLst>
                    <a:ext uri="{FF2B5EF4-FFF2-40B4-BE49-F238E27FC236}">
                      <a16:creationId xmlns:a16="http://schemas.microsoft.com/office/drawing/2014/main" id="{F1F3BD97-92EC-8D59-4A83-7F478235EF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67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lnSpc>
                      <a:spcPct val="100000"/>
                    </a:lnSpc>
                    <a:defRPr/>
                  </a:pPr>
                  <a:r>
                    <a:rPr lang="de-DE" sz="1600" b="0">
                      <a:latin typeface="Arial" panose="020B0604020202020204" pitchFamily="34" charset="0"/>
                      <a:cs typeface="Arial" panose="020B0604020202020204" pitchFamily="34" charset="0"/>
                      <a:sym typeface="Symbol" pitchFamily="18" charset="2"/>
                    </a:rPr>
                    <a:t>_</a:t>
                  </a:r>
                  <a:endParaRPr lang="de-DE" sz="1600" b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5" name="Rectangle 149">
                <a:extLst>
                  <a:ext uri="{FF2B5EF4-FFF2-40B4-BE49-F238E27FC236}">
                    <a16:creationId xmlns:a16="http://schemas.microsoft.com/office/drawing/2014/main" id="{2365C368-D587-D602-2804-14DB51CAD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  <a:spcBef>
                    <a:spcPct val="20000"/>
                  </a:spcBef>
                  <a:defRPr/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8" name="Line 155">
              <a:extLst>
                <a:ext uri="{FF2B5EF4-FFF2-40B4-BE49-F238E27FC236}">
                  <a16:creationId xmlns:a16="http://schemas.microsoft.com/office/drawing/2014/main" id="{C5A1B79F-31D8-A2E9-A5A5-D530250346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770" y="1925049"/>
              <a:ext cx="0" cy="6106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Line 159">
              <a:extLst>
                <a:ext uri="{FF2B5EF4-FFF2-40B4-BE49-F238E27FC236}">
                  <a16:creationId xmlns:a16="http://schemas.microsoft.com/office/drawing/2014/main" id="{D8370A59-D520-7B75-3D10-4A75C3F317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95458" y="1929157"/>
              <a:ext cx="18095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Line 160">
              <a:extLst>
                <a:ext uri="{FF2B5EF4-FFF2-40B4-BE49-F238E27FC236}">
                  <a16:creationId xmlns:a16="http://schemas.microsoft.com/office/drawing/2014/main" id="{4F42E2D9-EDC9-63D6-4902-606DE64E33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4751" y="1930526"/>
              <a:ext cx="19755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1" name="Gerade Verbindung 50">
              <a:extLst>
                <a:ext uri="{FF2B5EF4-FFF2-40B4-BE49-F238E27FC236}">
                  <a16:creationId xmlns:a16="http://schemas.microsoft.com/office/drawing/2014/main" id="{44DF1302-46BC-1D1E-7C41-8D63806BE28A}"/>
                </a:ext>
              </a:extLst>
            </p:cNvPr>
            <p:cNvCxnSpPr/>
            <p:nvPr/>
          </p:nvCxnSpPr>
          <p:spPr bwMode="auto">
            <a:xfrm>
              <a:off x="6353268" y="2525472"/>
              <a:ext cx="13281" cy="972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89F8F9D0-BC01-5C40-3D90-0BA422C05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163" y="4945642"/>
              <a:ext cx="40983" cy="35870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0 h 20"/>
                <a:gd name="T4" fmla="*/ 2147483647 w 19"/>
                <a:gd name="T5" fmla="*/ 0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2147483647 h 20"/>
                <a:gd name="T12" fmla="*/ 2147483647 w 19"/>
                <a:gd name="T13" fmla="*/ 2147483647 h 20"/>
                <a:gd name="T14" fmla="*/ 2147483647 w 19"/>
                <a:gd name="T15" fmla="*/ 2147483647 h 20"/>
                <a:gd name="T16" fmla="*/ 2147483647 w 19"/>
                <a:gd name="T17" fmla="*/ 2147483647 h 20"/>
                <a:gd name="T18" fmla="*/ 2147483647 w 19"/>
                <a:gd name="T19" fmla="*/ 2147483647 h 20"/>
                <a:gd name="T20" fmla="*/ 2147483647 w 19"/>
                <a:gd name="T21" fmla="*/ 2147483647 h 20"/>
                <a:gd name="T22" fmla="*/ 2147483647 w 19"/>
                <a:gd name="T23" fmla="*/ 2147483647 h 20"/>
                <a:gd name="T24" fmla="*/ 2147483647 w 19"/>
                <a:gd name="T25" fmla="*/ 2147483647 h 20"/>
                <a:gd name="T26" fmla="*/ 2147483647 w 19"/>
                <a:gd name="T27" fmla="*/ 2147483647 h 20"/>
                <a:gd name="T28" fmla="*/ 2147483647 w 19"/>
                <a:gd name="T29" fmla="*/ 2147483647 h 20"/>
                <a:gd name="T30" fmla="*/ 2147483647 w 19"/>
                <a:gd name="T31" fmla="*/ 2147483647 h 20"/>
                <a:gd name="T32" fmla="*/ 2147483647 w 19"/>
                <a:gd name="T33" fmla="*/ 2147483647 h 20"/>
                <a:gd name="T34" fmla="*/ 2147483647 w 19"/>
                <a:gd name="T35" fmla="*/ 2147483647 h 20"/>
                <a:gd name="T36" fmla="*/ 2147483647 w 19"/>
                <a:gd name="T37" fmla="*/ 2147483647 h 20"/>
                <a:gd name="T38" fmla="*/ 2147483647 w 19"/>
                <a:gd name="T39" fmla="*/ 2147483647 h 20"/>
                <a:gd name="T40" fmla="*/ 2147483647 w 19"/>
                <a:gd name="T41" fmla="*/ 2147483647 h 20"/>
                <a:gd name="T42" fmla="*/ 2147483647 w 19"/>
                <a:gd name="T43" fmla="*/ 2147483647 h 20"/>
                <a:gd name="T44" fmla="*/ 0 w 19"/>
                <a:gd name="T45" fmla="*/ 2147483647 h 20"/>
                <a:gd name="T46" fmla="*/ 0 w 19"/>
                <a:gd name="T47" fmla="*/ 2147483647 h 20"/>
                <a:gd name="T48" fmla="*/ 0 w 19"/>
                <a:gd name="T49" fmla="*/ 2147483647 h 20"/>
                <a:gd name="T50" fmla="*/ 0 w 19"/>
                <a:gd name="T51" fmla="*/ 2147483647 h 20"/>
                <a:gd name="T52" fmla="*/ 0 w 19"/>
                <a:gd name="T53" fmla="*/ 2147483647 h 20"/>
                <a:gd name="T54" fmla="*/ 2147483647 w 19"/>
                <a:gd name="T55" fmla="*/ 2147483647 h 20"/>
                <a:gd name="T56" fmla="*/ 2147483647 w 19"/>
                <a:gd name="T57" fmla="*/ 2147483647 h 20"/>
                <a:gd name="T58" fmla="*/ 2147483647 w 19"/>
                <a:gd name="T59" fmla="*/ 2147483647 h 20"/>
                <a:gd name="T60" fmla="*/ 2147483647 w 19"/>
                <a:gd name="T61" fmla="*/ 0 h 20"/>
                <a:gd name="T62" fmla="*/ 2147483647 w 19"/>
                <a:gd name="T63" fmla="*/ 0 h 20"/>
                <a:gd name="T64" fmla="*/ 2147483647 w 19"/>
                <a:gd name="T65" fmla="*/ 0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0"/>
                <a:gd name="T101" fmla="*/ 19 w 19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0">
                  <a:moveTo>
                    <a:pt x="9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E6E056C7-9197-7F75-7EF4-324269F09F8C}"/>
                </a:ext>
              </a:extLst>
            </p:cNvPr>
            <p:cNvSpPr/>
            <p:nvPr/>
          </p:nvSpPr>
          <p:spPr bwMode="auto">
            <a:xfrm>
              <a:off x="5080820" y="3412068"/>
              <a:ext cx="1729823" cy="12079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ヒラギノ角ゴ Pro W3" pitchFamily="-108" charset="-128"/>
                  <a:cs typeface="Arial" panose="020B0604020202020204" pitchFamily="34" charset="0"/>
                </a:rPr>
                <a:t>ICCB</a:t>
              </a:r>
            </a:p>
          </p:txBody>
        </p:sp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148CAB25-034F-9B4D-8211-230A8F3F9B3C}"/>
              </a:ext>
            </a:extLst>
          </p:cNvPr>
          <p:cNvGrpSpPr/>
          <p:nvPr/>
        </p:nvGrpSpPr>
        <p:grpSpPr>
          <a:xfrm>
            <a:off x="8352343" y="2931318"/>
            <a:ext cx="1844862" cy="3717900"/>
            <a:chOff x="7696707" y="2919965"/>
            <a:chExt cx="1844862" cy="3717900"/>
          </a:xfrm>
        </p:grpSpPr>
        <p:sp>
          <p:nvSpPr>
            <p:cNvPr id="63" name="Line 3">
              <a:extLst>
                <a:ext uri="{FF2B5EF4-FFF2-40B4-BE49-F238E27FC236}">
                  <a16:creationId xmlns:a16="http://schemas.microsoft.com/office/drawing/2014/main" id="{EBC89909-FD48-823C-E6FB-3DC1683BC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33011" y="5774010"/>
              <a:ext cx="0" cy="618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7">
              <a:extLst>
                <a:ext uri="{FF2B5EF4-FFF2-40B4-BE49-F238E27FC236}">
                  <a16:creationId xmlns:a16="http://schemas.microsoft.com/office/drawing/2014/main" id="{EAD0B292-A079-4C86-C83F-2EF511378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176" y="5838976"/>
              <a:ext cx="392755" cy="321447"/>
            </a:xfrm>
            <a:custGeom>
              <a:avLst/>
              <a:gdLst>
                <a:gd name="T0" fmla="*/ 2147483647 w 163"/>
                <a:gd name="T1" fmla="*/ 0 h 176"/>
                <a:gd name="T2" fmla="*/ 2147483647 w 163"/>
                <a:gd name="T3" fmla="*/ 2147483647 h 176"/>
                <a:gd name="T4" fmla="*/ 2147483647 w 163"/>
                <a:gd name="T5" fmla="*/ 2147483647 h 176"/>
                <a:gd name="T6" fmla="*/ 2147483647 w 163"/>
                <a:gd name="T7" fmla="*/ 2147483647 h 176"/>
                <a:gd name="T8" fmla="*/ 2147483647 w 163"/>
                <a:gd name="T9" fmla="*/ 2147483647 h 176"/>
                <a:gd name="T10" fmla="*/ 2147483647 w 163"/>
                <a:gd name="T11" fmla="*/ 2147483647 h 176"/>
                <a:gd name="T12" fmla="*/ 2147483647 w 163"/>
                <a:gd name="T13" fmla="*/ 2147483647 h 176"/>
                <a:gd name="T14" fmla="*/ 2147483647 w 163"/>
                <a:gd name="T15" fmla="*/ 2147483647 h 176"/>
                <a:gd name="T16" fmla="*/ 2147483647 w 163"/>
                <a:gd name="T17" fmla="*/ 2147483647 h 176"/>
                <a:gd name="T18" fmla="*/ 2147483647 w 163"/>
                <a:gd name="T19" fmla="*/ 2147483647 h 176"/>
                <a:gd name="T20" fmla="*/ 2147483647 w 163"/>
                <a:gd name="T21" fmla="*/ 2147483647 h 176"/>
                <a:gd name="T22" fmla="*/ 2147483647 w 163"/>
                <a:gd name="T23" fmla="*/ 2147483647 h 176"/>
                <a:gd name="T24" fmla="*/ 2147483647 w 163"/>
                <a:gd name="T25" fmla="*/ 2147483647 h 176"/>
                <a:gd name="T26" fmla="*/ 2147483647 w 163"/>
                <a:gd name="T27" fmla="*/ 2147483647 h 176"/>
                <a:gd name="T28" fmla="*/ 2147483647 w 163"/>
                <a:gd name="T29" fmla="*/ 2147483647 h 176"/>
                <a:gd name="T30" fmla="*/ 2147483647 w 163"/>
                <a:gd name="T31" fmla="*/ 2147483647 h 176"/>
                <a:gd name="T32" fmla="*/ 2147483647 w 163"/>
                <a:gd name="T33" fmla="*/ 2147483647 h 176"/>
                <a:gd name="T34" fmla="*/ 2147483647 w 163"/>
                <a:gd name="T35" fmla="*/ 2147483647 h 176"/>
                <a:gd name="T36" fmla="*/ 2147483647 w 163"/>
                <a:gd name="T37" fmla="*/ 2147483647 h 176"/>
                <a:gd name="T38" fmla="*/ 2147483647 w 163"/>
                <a:gd name="T39" fmla="*/ 2147483647 h 176"/>
                <a:gd name="T40" fmla="*/ 2147483647 w 163"/>
                <a:gd name="T41" fmla="*/ 2147483647 h 176"/>
                <a:gd name="T42" fmla="*/ 2147483647 w 163"/>
                <a:gd name="T43" fmla="*/ 2147483647 h 176"/>
                <a:gd name="T44" fmla="*/ 2147483647 w 163"/>
                <a:gd name="T45" fmla="*/ 2147483647 h 176"/>
                <a:gd name="T46" fmla="*/ 2147483647 w 163"/>
                <a:gd name="T47" fmla="*/ 2147483647 h 176"/>
                <a:gd name="T48" fmla="*/ 0 w 163"/>
                <a:gd name="T49" fmla="*/ 2147483647 h 176"/>
                <a:gd name="T50" fmla="*/ 2147483647 w 163"/>
                <a:gd name="T51" fmla="*/ 2147483647 h 176"/>
                <a:gd name="T52" fmla="*/ 2147483647 w 163"/>
                <a:gd name="T53" fmla="*/ 2147483647 h 176"/>
                <a:gd name="T54" fmla="*/ 2147483647 w 163"/>
                <a:gd name="T55" fmla="*/ 2147483647 h 176"/>
                <a:gd name="T56" fmla="*/ 2147483647 w 163"/>
                <a:gd name="T57" fmla="*/ 2147483647 h 176"/>
                <a:gd name="T58" fmla="*/ 2147483647 w 163"/>
                <a:gd name="T59" fmla="*/ 2147483647 h 176"/>
                <a:gd name="T60" fmla="*/ 2147483647 w 163"/>
                <a:gd name="T61" fmla="*/ 2147483647 h 176"/>
                <a:gd name="T62" fmla="*/ 2147483647 w 163"/>
                <a:gd name="T63" fmla="*/ 2147483647 h 176"/>
                <a:gd name="T64" fmla="*/ 2147483647 w 163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176"/>
                <a:gd name="T101" fmla="*/ 163 w 163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176">
                  <a:moveTo>
                    <a:pt x="82" y="0"/>
                  </a:moveTo>
                  <a:lnTo>
                    <a:pt x="97" y="2"/>
                  </a:lnTo>
                  <a:lnTo>
                    <a:pt x="114" y="7"/>
                  </a:lnTo>
                  <a:lnTo>
                    <a:pt x="127" y="16"/>
                  </a:lnTo>
                  <a:lnTo>
                    <a:pt x="140" y="27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89"/>
                  </a:lnTo>
                  <a:lnTo>
                    <a:pt x="161" y="107"/>
                  </a:lnTo>
                  <a:lnTo>
                    <a:pt x="156" y="124"/>
                  </a:lnTo>
                  <a:lnTo>
                    <a:pt x="148" y="137"/>
                  </a:lnTo>
                  <a:lnTo>
                    <a:pt x="140" y="151"/>
                  </a:lnTo>
                  <a:lnTo>
                    <a:pt x="127" y="162"/>
                  </a:lnTo>
                  <a:lnTo>
                    <a:pt x="114" y="169"/>
                  </a:lnTo>
                  <a:lnTo>
                    <a:pt x="97" y="176"/>
                  </a:lnTo>
                  <a:lnTo>
                    <a:pt x="82" y="176"/>
                  </a:lnTo>
                  <a:lnTo>
                    <a:pt x="65" y="176"/>
                  </a:lnTo>
                  <a:lnTo>
                    <a:pt x="51" y="169"/>
                  </a:lnTo>
                  <a:lnTo>
                    <a:pt x="36" y="162"/>
                  </a:lnTo>
                  <a:lnTo>
                    <a:pt x="23" y="151"/>
                  </a:lnTo>
                  <a:lnTo>
                    <a:pt x="15" y="137"/>
                  </a:lnTo>
                  <a:lnTo>
                    <a:pt x="6" y="124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5" y="39"/>
                  </a:lnTo>
                  <a:lnTo>
                    <a:pt x="23" y="27"/>
                  </a:lnTo>
                  <a:lnTo>
                    <a:pt x="36" y="16"/>
                  </a:lnTo>
                  <a:lnTo>
                    <a:pt x="51" y="7"/>
                  </a:lnTo>
                  <a:lnTo>
                    <a:pt x="6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111">
              <a:extLst>
                <a:ext uri="{FF2B5EF4-FFF2-40B4-BE49-F238E27FC236}">
                  <a16:creationId xmlns:a16="http://schemas.microsoft.com/office/drawing/2014/main" id="{85BC5C96-4F11-9C24-3CA6-F3D66E6C0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714" y="4967791"/>
              <a:ext cx="71720" cy="62082"/>
            </a:xfrm>
            <a:custGeom>
              <a:avLst/>
              <a:gdLst>
                <a:gd name="T0" fmla="*/ 2147483647 w 31"/>
                <a:gd name="T1" fmla="*/ 2147483647 h 35"/>
                <a:gd name="T2" fmla="*/ 2147483647 w 31"/>
                <a:gd name="T3" fmla="*/ 2147483647 h 35"/>
                <a:gd name="T4" fmla="*/ 2147483647 w 31"/>
                <a:gd name="T5" fmla="*/ 2147483647 h 35"/>
                <a:gd name="T6" fmla="*/ 2147483647 w 31"/>
                <a:gd name="T7" fmla="*/ 2147483647 h 35"/>
                <a:gd name="T8" fmla="*/ 2147483647 w 31"/>
                <a:gd name="T9" fmla="*/ 2147483647 h 35"/>
                <a:gd name="T10" fmla="*/ 2147483647 w 31"/>
                <a:gd name="T11" fmla="*/ 2147483647 h 35"/>
                <a:gd name="T12" fmla="*/ 2147483647 w 31"/>
                <a:gd name="T13" fmla="*/ 2147483647 h 35"/>
                <a:gd name="T14" fmla="*/ 2147483647 w 31"/>
                <a:gd name="T15" fmla="*/ 2147483647 h 35"/>
                <a:gd name="T16" fmla="*/ 2147483647 w 31"/>
                <a:gd name="T17" fmla="*/ 2147483647 h 35"/>
                <a:gd name="T18" fmla="*/ 2147483647 w 31"/>
                <a:gd name="T19" fmla="*/ 2147483647 h 35"/>
                <a:gd name="T20" fmla="*/ 2147483647 w 31"/>
                <a:gd name="T21" fmla="*/ 2147483647 h 35"/>
                <a:gd name="T22" fmla="*/ 2147483647 w 31"/>
                <a:gd name="T23" fmla="*/ 2147483647 h 35"/>
                <a:gd name="T24" fmla="*/ 2147483647 w 31"/>
                <a:gd name="T25" fmla="*/ 2147483647 h 35"/>
                <a:gd name="T26" fmla="*/ 2147483647 w 31"/>
                <a:gd name="T27" fmla="*/ 2147483647 h 35"/>
                <a:gd name="T28" fmla="*/ 2147483647 w 31"/>
                <a:gd name="T29" fmla="*/ 2147483647 h 35"/>
                <a:gd name="T30" fmla="*/ 2147483647 w 31"/>
                <a:gd name="T31" fmla="*/ 0 h 35"/>
                <a:gd name="T32" fmla="*/ 2147483647 w 31"/>
                <a:gd name="T33" fmla="*/ 0 h 35"/>
                <a:gd name="T34" fmla="*/ 2147483647 w 31"/>
                <a:gd name="T35" fmla="*/ 0 h 35"/>
                <a:gd name="T36" fmla="*/ 2147483647 w 31"/>
                <a:gd name="T37" fmla="*/ 2147483647 h 35"/>
                <a:gd name="T38" fmla="*/ 2147483647 w 31"/>
                <a:gd name="T39" fmla="*/ 2147483647 h 35"/>
                <a:gd name="T40" fmla="*/ 2147483647 w 31"/>
                <a:gd name="T41" fmla="*/ 2147483647 h 35"/>
                <a:gd name="T42" fmla="*/ 2147483647 w 31"/>
                <a:gd name="T43" fmla="*/ 2147483647 h 35"/>
                <a:gd name="T44" fmla="*/ 2147483647 w 31"/>
                <a:gd name="T45" fmla="*/ 2147483647 h 35"/>
                <a:gd name="T46" fmla="*/ 0 w 31"/>
                <a:gd name="T47" fmla="*/ 2147483647 h 35"/>
                <a:gd name="T48" fmla="*/ 0 w 31"/>
                <a:gd name="T49" fmla="*/ 2147483647 h 35"/>
                <a:gd name="T50" fmla="*/ 0 w 31"/>
                <a:gd name="T51" fmla="*/ 2147483647 h 35"/>
                <a:gd name="T52" fmla="*/ 2147483647 w 31"/>
                <a:gd name="T53" fmla="*/ 2147483647 h 35"/>
                <a:gd name="T54" fmla="*/ 2147483647 w 31"/>
                <a:gd name="T55" fmla="*/ 2147483647 h 35"/>
                <a:gd name="T56" fmla="*/ 2147483647 w 31"/>
                <a:gd name="T57" fmla="*/ 2147483647 h 35"/>
                <a:gd name="T58" fmla="*/ 2147483647 w 31"/>
                <a:gd name="T59" fmla="*/ 2147483647 h 35"/>
                <a:gd name="T60" fmla="*/ 2147483647 w 31"/>
                <a:gd name="T61" fmla="*/ 2147483647 h 35"/>
                <a:gd name="T62" fmla="*/ 2147483647 w 31"/>
                <a:gd name="T63" fmla="*/ 2147483647 h 35"/>
                <a:gd name="T64" fmla="*/ 2147483647 w 31"/>
                <a:gd name="T65" fmla="*/ 214748364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35"/>
                <a:gd name="T101" fmla="*/ 31 w 31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35">
                  <a:moveTo>
                    <a:pt x="17" y="35"/>
                  </a:moveTo>
                  <a:lnTo>
                    <a:pt x="19" y="35"/>
                  </a:lnTo>
                  <a:lnTo>
                    <a:pt x="21" y="32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12">
              <a:extLst>
                <a:ext uri="{FF2B5EF4-FFF2-40B4-BE49-F238E27FC236}">
                  <a16:creationId xmlns:a16="http://schemas.microsoft.com/office/drawing/2014/main" id="{50A99A05-1DD7-D650-A5F4-D070C004A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282" y="5002281"/>
              <a:ext cx="40983" cy="33110"/>
            </a:xfrm>
            <a:custGeom>
              <a:avLst/>
              <a:gdLst>
                <a:gd name="T0" fmla="*/ 2147483647 w 17"/>
                <a:gd name="T1" fmla="*/ 0 h 18"/>
                <a:gd name="T2" fmla="*/ 2147483647 w 17"/>
                <a:gd name="T3" fmla="*/ 0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2147483647 w 17"/>
                <a:gd name="T17" fmla="*/ 2147483647 h 18"/>
                <a:gd name="T18" fmla="*/ 0 w 17"/>
                <a:gd name="T19" fmla="*/ 2147483647 h 18"/>
                <a:gd name="T20" fmla="*/ 0 w 17"/>
                <a:gd name="T21" fmla="*/ 2147483647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0 h 18"/>
                <a:gd name="T38" fmla="*/ 2147483647 w 17"/>
                <a:gd name="T39" fmla="*/ 0 h 18"/>
                <a:gd name="T40" fmla="*/ 2147483647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13">
              <a:extLst>
                <a:ext uri="{FF2B5EF4-FFF2-40B4-BE49-F238E27FC236}">
                  <a16:creationId xmlns:a16="http://schemas.microsoft.com/office/drawing/2014/main" id="{E7FE6589-705C-2AF5-6004-AE960AA67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282" y="4963652"/>
              <a:ext cx="40983" cy="38629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0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w 17"/>
                <a:gd name="T37" fmla="*/ 2147483647 h 21"/>
                <a:gd name="T38" fmla="*/ 0 w 17"/>
                <a:gd name="T39" fmla="*/ 2147483647 h 21"/>
                <a:gd name="T40" fmla="*/ 0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14">
              <a:extLst>
                <a:ext uri="{FF2B5EF4-FFF2-40B4-BE49-F238E27FC236}">
                  <a16:creationId xmlns:a16="http://schemas.microsoft.com/office/drawing/2014/main" id="{6B45F938-D0B1-094C-D8A5-1CDA5DBBF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883" y="4963652"/>
              <a:ext cx="44398" cy="38629"/>
            </a:xfrm>
            <a:custGeom>
              <a:avLst/>
              <a:gdLst>
                <a:gd name="T0" fmla="*/ 0 w 19"/>
                <a:gd name="T1" fmla="*/ 2147483647 h 21"/>
                <a:gd name="T2" fmla="*/ 0 w 19"/>
                <a:gd name="T3" fmla="*/ 2147483647 h 21"/>
                <a:gd name="T4" fmla="*/ 0 w 19"/>
                <a:gd name="T5" fmla="*/ 2147483647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2147483647 w 19"/>
                <a:gd name="T11" fmla="*/ 2147483647 h 21"/>
                <a:gd name="T12" fmla="*/ 2147483647 w 19"/>
                <a:gd name="T13" fmla="*/ 2147483647 h 21"/>
                <a:gd name="T14" fmla="*/ 2147483647 w 19"/>
                <a:gd name="T15" fmla="*/ 2147483647 h 21"/>
                <a:gd name="T16" fmla="*/ 2147483647 w 19"/>
                <a:gd name="T17" fmla="*/ 2147483647 h 21"/>
                <a:gd name="T18" fmla="*/ 2147483647 w 19"/>
                <a:gd name="T19" fmla="*/ 0 h 21"/>
                <a:gd name="T20" fmla="*/ 2147483647 w 19"/>
                <a:gd name="T21" fmla="*/ 2147483647 h 21"/>
                <a:gd name="T22" fmla="*/ 2147483647 w 19"/>
                <a:gd name="T23" fmla="*/ 2147483647 h 21"/>
                <a:gd name="T24" fmla="*/ 2147483647 w 19"/>
                <a:gd name="T25" fmla="*/ 2147483647 h 21"/>
                <a:gd name="T26" fmla="*/ 2147483647 w 19"/>
                <a:gd name="T27" fmla="*/ 2147483647 h 21"/>
                <a:gd name="T28" fmla="*/ 2147483647 w 19"/>
                <a:gd name="T29" fmla="*/ 2147483647 h 21"/>
                <a:gd name="T30" fmla="*/ 2147483647 w 19"/>
                <a:gd name="T31" fmla="*/ 2147483647 h 21"/>
                <a:gd name="T32" fmla="*/ 2147483647 w 19"/>
                <a:gd name="T33" fmla="*/ 2147483647 h 21"/>
                <a:gd name="T34" fmla="*/ 2147483647 w 19"/>
                <a:gd name="T35" fmla="*/ 2147483647 h 21"/>
                <a:gd name="T36" fmla="*/ 2147483647 w 19"/>
                <a:gd name="T37" fmla="*/ 2147483647 h 21"/>
                <a:gd name="T38" fmla="*/ 2147483647 w 19"/>
                <a:gd name="T39" fmla="*/ 2147483647 h 21"/>
                <a:gd name="T40" fmla="*/ 0 w 19"/>
                <a:gd name="T41" fmla="*/ 214748364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21"/>
                <a:gd name="T65" fmla="*/ 19 w 1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21">
                  <a:moveTo>
                    <a:pt x="0" y="21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115">
              <a:extLst>
                <a:ext uri="{FF2B5EF4-FFF2-40B4-BE49-F238E27FC236}">
                  <a16:creationId xmlns:a16="http://schemas.microsoft.com/office/drawing/2014/main" id="{CE846C6E-69BD-7AE4-0F1C-DC0D4D345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7883" y="5002281"/>
              <a:ext cx="44398" cy="33110"/>
            </a:xfrm>
            <a:custGeom>
              <a:avLst/>
              <a:gdLst>
                <a:gd name="T0" fmla="*/ 2147483647 w 19"/>
                <a:gd name="T1" fmla="*/ 2147483647 h 18"/>
                <a:gd name="T2" fmla="*/ 2147483647 w 19"/>
                <a:gd name="T3" fmla="*/ 2147483647 h 18"/>
                <a:gd name="T4" fmla="*/ 2147483647 w 19"/>
                <a:gd name="T5" fmla="*/ 2147483647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2147483647 w 19"/>
                <a:gd name="T11" fmla="*/ 2147483647 h 18"/>
                <a:gd name="T12" fmla="*/ 2147483647 w 19"/>
                <a:gd name="T13" fmla="*/ 2147483647 h 18"/>
                <a:gd name="T14" fmla="*/ 2147483647 w 19"/>
                <a:gd name="T15" fmla="*/ 2147483647 h 18"/>
                <a:gd name="T16" fmla="*/ 0 w 19"/>
                <a:gd name="T17" fmla="*/ 2147483647 h 18"/>
                <a:gd name="T18" fmla="*/ 0 w 19"/>
                <a:gd name="T19" fmla="*/ 0 h 18"/>
                <a:gd name="T20" fmla="*/ 2147483647 w 19"/>
                <a:gd name="T21" fmla="*/ 0 h 18"/>
                <a:gd name="T22" fmla="*/ 2147483647 w 19"/>
                <a:gd name="T23" fmla="*/ 2147483647 h 18"/>
                <a:gd name="T24" fmla="*/ 2147483647 w 19"/>
                <a:gd name="T25" fmla="*/ 2147483647 h 18"/>
                <a:gd name="T26" fmla="*/ 2147483647 w 19"/>
                <a:gd name="T27" fmla="*/ 2147483647 h 18"/>
                <a:gd name="T28" fmla="*/ 2147483647 w 19"/>
                <a:gd name="T29" fmla="*/ 2147483647 h 18"/>
                <a:gd name="T30" fmla="*/ 2147483647 w 19"/>
                <a:gd name="T31" fmla="*/ 2147483647 h 18"/>
                <a:gd name="T32" fmla="*/ 2147483647 w 19"/>
                <a:gd name="T33" fmla="*/ 2147483647 h 18"/>
                <a:gd name="T34" fmla="*/ 2147483647 w 19"/>
                <a:gd name="T35" fmla="*/ 2147483647 h 18"/>
                <a:gd name="T36" fmla="*/ 2147483647 w 19"/>
                <a:gd name="T37" fmla="*/ 2147483647 h 18"/>
                <a:gd name="T38" fmla="*/ 2147483647 w 19"/>
                <a:gd name="T39" fmla="*/ 2147483647 h 18"/>
                <a:gd name="T40" fmla="*/ 2147483647 w 19"/>
                <a:gd name="T41" fmla="*/ 214748364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18"/>
                  </a:moveTo>
                  <a:lnTo>
                    <a:pt x="19" y="18"/>
                  </a:lnTo>
                  <a:lnTo>
                    <a:pt x="14" y="18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116">
              <a:extLst>
                <a:ext uri="{FF2B5EF4-FFF2-40B4-BE49-F238E27FC236}">
                  <a16:creationId xmlns:a16="http://schemas.microsoft.com/office/drawing/2014/main" id="{F45D0A17-CDFC-2B81-4DC7-D31FB5BC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9163" y="4967791"/>
              <a:ext cx="71720" cy="62082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2147483647 h 35"/>
                <a:gd name="T6" fmla="*/ 2147483647 w 30"/>
                <a:gd name="T7" fmla="*/ 2147483647 h 35"/>
                <a:gd name="T8" fmla="*/ 2147483647 w 30"/>
                <a:gd name="T9" fmla="*/ 2147483647 h 35"/>
                <a:gd name="T10" fmla="*/ 2147483647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2147483647 w 30"/>
                <a:gd name="T17" fmla="*/ 2147483647 h 35"/>
                <a:gd name="T18" fmla="*/ 2147483647 w 30"/>
                <a:gd name="T19" fmla="*/ 2147483647 h 35"/>
                <a:gd name="T20" fmla="*/ 2147483647 w 30"/>
                <a:gd name="T21" fmla="*/ 2147483647 h 35"/>
                <a:gd name="T22" fmla="*/ 2147483647 w 30"/>
                <a:gd name="T23" fmla="*/ 2147483647 h 35"/>
                <a:gd name="T24" fmla="*/ 2147483647 w 30"/>
                <a:gd name="T25" fmla="*/ 2147483647 h 35"/>
                <a:gd name="T26" fmla="*/ 2147483647 w 30"/>
                <a:gd name="T27" fmla="*/ 2147483647 h 35"/>
                <a:gd name="T28" fmla="*/ 2147483647 w 30"/>
                <a:gd name="T29" fmla="*/ 2147483647 h 35"/>
                <a:gd name="T30" fmla="*/ 2147483647 w 30"/>
                <a:gd name="T31" fmla="*/ 0 h 35"/>
                <a:gd name="T32" fmla="*/ 2147483647 w 30"/>
                <a:gd name="T33" fmla="*/ 0 h 35"/>
                <a:gd name="T34" fmla="*/ 2147483647 w 30"/>
                <a:gd name="T35" fmla="*/ 0 h 35"/>
                <a:gd name="T36" fmla="*/ 2147483647 w 30"/>
                <a:gd name="T37" fmla="*/ 2147483647 h 35"/>
                <a:gd name="T38" fmla="*/ 2147483647 w 30"/>
                <a:gd name="T39" fmla="*/ 2147483647 h 35"/>
                <a:gd name="T40" fmla="*/ 2147483647 w 30"/>
                <a:gd name="T41" fmla="*/ 2147483647 h 35"/>
                <a:gd name="T42" fmla="*/ 2147483647 w 30"/>
                <a:gd name="T43" fmla="*/ 2147483647 h 35"/>
                <a:gd name="T44" fmla="*/ 0 w 30"/>
                <a:gd name="T45" fmla="*/ 2147483647 h 35"/>
                <a:gd name="T46" fmla="*/ 0 w 30"/>
                <a:gd name="T47" fmla="*/ 2147483647 h 35"/>
                <a:gd name="T48" fmla="*/ 0 w 30"/>
                <a:gd name="T49" fmla="*/ 2147483647 h 35"/>
                <a:gd name="T50" fmla="*/ 0 w 30"/>
                <a:gd name="T51" fmla="*/ 2147483647 h 35"/>
                <a:gd name="T52" fmla="*/ 0 w 30"/>
                <a:gd name="T53" fmla="*/ 2147483647 h 35"/>
                <a:gd name="T54" fmla="*/ 2147483647 w 30"/>
                <a:gd name="T55" fmla="*/ 2147483647 h 35"/>
                <a:gd name="T56" fmla="*/ 2147483647 w 30"/>
                <a:gd name="T57" fmla="*/ 2147483647 h 35"/>
                <a:gd name="T58" fmla="*/ 2147483647 w 30"/>
                <a:gd name="T59" fmla="*/ 2147483647 h 35"/>
                <a:gd name="T60" fmla="*/ 2147483647 w 30"/>
                <a:gd name="T61" fmla="*/ 2147483647 h 35"/>
                <a:gd name="T62" fmla="*/ 2147483647 w 30"/>
                <a:gd name="T63" fmla="*/ 2147483647 h 35"/>
                <a:gd name="T64" fmla="*/ 2147483647 w 30"/>
                <a:gd name="T65" fmla="*/ 214748364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35"/>
                <a:gd name="T101" fmla="*/ 30 w 30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35">
                  <a:moveTo>
                    <a:pt x="15" y="35"/>
                  </a:moveTo>
                  <a:lnTo>
                    <a:pt x="17" y="35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3" y="35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117">
              <a:extLst>
                <a:ext uri="{FF2B5EF4-FFF2-40B4-BE49-F238E27FC236}">
                  <a16:creationId xmlns:a16="http://schemas.microsoft.com/office/drawing/2014/main" id="{09B1997E-8006-5DB2-0D8D-BA4C9F093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023" y="5002281"/>
              <a:ext cx="40983" cy="33110"/>
            </a:xfrm>
            <a:custGeom>
              <a:avLst/>
              <a:gdLst>
                <a:gd name="T0" fmla="*/ 2147483647 w 17"/>
                <a:gd name="T1" fmla="*/ 0 h 18"/>
                <a:gd name="T2" fmla="*/ 2147483647 w 17"/>
                <a:gd name="T3" fmla="*/ 0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2147483647 w 17"/>
                <a:gd name="T17" fmla="*/ 2147483647 h 18"/>
                <a:gd name="T18" fmla="*/ 0 w 17"/>
                <a:gd name="T19" fmla="*/ 2147483647 h 18"/>
                <a:gd name="T20" fmla="*/ 0 w 17"/>
                <a:gd name="T21" fmla="*/ 2147483647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0 h 18"/>
                <a:gd name="T38" fmla="*/ 2147483647 w 17"/>
                <a:gd name="T39" fmla="*/ 0 h 18"/>
                <a:gd name="T40" fmla="*/ 2147483647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118">
              <a:extLst>
                <a:ext uri="{FF2B5EF4-FFF2-40B4-BE49-F238E27FC236}">
                  <a16:creationId xmlns:a16="http://schemas.microsoft.com/office/drawing/2014/main" id="{80F910FB-657D-C716-BCD6-52D336CE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5023" y="4963652"/>
              <a:ext cx="40983" cy="38629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0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w 17"/>
                <a:gd name="T37" fmla="*/ 2147483647 h 21"/>
                <a:gd name="T38" fmla="*/ 0 w 17"/>
                <a:gd name="T39" fmla="*/ 2147483647 h 21"/>
                <a:gd name="T40" fmla="*/ 0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119">
              <a:extLst>
                <a:ext uri="{FF2B5EF4-FFF2-40B4-BE49-F238E27FC236}">
                  <a16:creationId xmlns:a16="http://schemas.microsoft.com/office/drawing/2014/main" id="{7B411216-0FC2-DB58-3C29-7AC4677C7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748" y="4963652"/>
              <a:ext cx="39275" cy="38629"/>
            </a:xfrm>
            <a:custGeom>
              <a:avLst/>
              <a:gdLst>
                <a:gd name="T0" fmla="*/ 0 w 17"/>
                <a:gd name="T1" fmla="*/ 2147483647 h 21"/>
                <a:gd name="T2" fmla="*/ 0 w 17"/>
                <a:gd name="T3" fmla="*/ 2147483647 h 21"/>
                <a:gd name="T4" fmla="*/ 0 w 17"/>
                <a:gd name="T5" fmla="*/ 2147483647 h 21"/>
                <a:gd name="T6" fmla="*/ 0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0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2147483647 w 17"/>
                <a:gd name="T37" fmla="*/ 2147483647 h 21"/>
                <a:gd name="T38" fmla="*/ 2147483647 w 17"/>
                <a:gd name="T39" fmla="*/ 2147483647 h 21"/>
                <a:gd name="T40" fmla="*/ 0 w 17"/>
                <a:gd name="T41" fmla="*/ 214748364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0" y="21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9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120">
              <a:extLst>
                <a:ext uri="{FF2B5EF4-FFF2-40B4-BE49-F238E27FC236}">
                  <a16:creationId xmlns:a16="http://schemas.microsoft.com/office/drawing/2014/main" id="{2AC4435C-D82F-C833-784A-43E0E998F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5748" y="5002281"/>
              <a:ext cx="39275" cy="33110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2147483647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0 w 17"/>
                <a:gd name="T15" fmla="*/ 2147483647 h 18"/>
                <a:gd name="T16" fmla="*/ 0 w 17"/>
                <a:gd name="T17" fmla="*/ 2147483647 h 18"/>
                <a:gd name="T18" fmla="*/ 0 w 17"/>
                <a:gd name="T19" fmla="*/ 0 h 18"/>
                <a:gd name="T20" fmla="*/ 2147483647 w 17"/>
                <a:gd name="T21" fmla="*/ 0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2147483647 h 18"/>
                <a:gd name="T38" fmla="*/ 2147483647 w 17"/>
                <a:gd name="T39" fmla="*/ 2147483647 h 18"/>
                <a:gd name="T40" fmla="*/ 2147483647 w 17"/>
                <a:gd name="T41" fmla="*/ 214748364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3" y="18"/>
                  </a:lnTo>
                  <a:lnTo>
                    <a:pt x="11" y="16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6" y="9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21">
              <a:extLst>
                <a:ext uri="{FF2B5EF4-FFF2-40B4-BE49-F238E27FC236}">
                  <a16:creationId xmlns:a16="http://schemas.microsoft.com/office/drawing/2014/main" id="{8DC0FEDD-D14F-778E-3452-F59302617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202" y="4679201"/>
              <a:ext cx="25614" cy="339382"/>
            </a:xfrm>
            <a:custGeom>
              <a:avLst/>
              <a:gdLst>
                <a:gd name="T0" fmla="*/ 2147483647 w 11"/>
                <a:gd name="T1" fmla="*/ 2147483647 h 186"/>
                <a:gd name="T2" fmla="*/ 2147483647 w 11"/>
                <a:gd name="T3" fmla="*/ 2147483647 h 186"/>
                <a:gd name="T4" fmla="*/ 2147483647 w 11"/>
                <a:gd name="T5" fmla="*/ 2147483647 h 186"/>
                <a:gd name="T6" fmla="*/ 0 w 11"/>
                <a:gd name="T7" fmla="*/ 2147483647 h 186"/>
                <a:gd name="T8" fmla="*/ 0 w 11"/>
                <a:gd name="T9" fmla="*/ 2147483647 h 186"/>
                <a:gd name="T10" fmla="*/ 2147483647 w 11"/>
                <a:gd name="T11" fmla="*/ 0 h 186"/>
                <a:gd name="T12" fmla="*/ 0 w 11"/>
                <a:gd name="T13" fmla="*/ 2147483647 h 186"/>
                <a:gd name="T14" fmla="*/ 0 w 11"/>
                <a:gd name="T15" fmla="*/ 0 h 186"/>
                <a:gd name="T16" fmla="*/ 2147483647 w 11"/>
                <a:gd name="T17" fmla="*/ 0 h 186"/>
                <a:gd name="T18" fmla="*/ 2147483647 w 11"/>
                <a:gd name="T19" fmla="*/ 2147483647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86"/>
                <a:gd name="T32" fmla="*/ 11 w 11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86">
                  <a:moveTo>
                    <a:pt x="7" y="14"/>
                  </a:moveTo>
                  <a:lnTo>
                    <a:pt x="11" y="7"/>
                  </a:lnTo>
                  <a:lnTo>
                    <a:pt x="11" y="186"/>
                  </a:lnTo>
                  <a:lnTo>
                    <a:pt x="0" y="186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122">
              <a:extLst>
                <a:ext uri="{FF2B5EF4-FFF2-40B4-BE49-F238E27FC236}">
                  <a16:creationId xmlns:a16="http://schemas.microsoft.com/office/drawing/2014/main" id="{DF15C836-77DE-02FF-8A96-EAB46AEE7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756" y="4980207"/>
              <a:ext cx="973349" cy="26213"/>
            </a:xfrm>
            <a:custGeom>
              <a:avLst/>
              <a:gdLst>
                <a:gd name="T0" fmla="*/ 2147483647 w 406"/>
                <a:gd name="T1" fmla="*/ 2147483647 h 14"/>
                <a:gd name="T2" fmla="*/ 2147483647 w 406"/>
                <a:gd name="T3" fmla="*/ 2147483647 h 14"/>
                <a:gd name="T4" fmla="*/ 0 w 406"/>
                <a:gd name="T5" fmla="*/ 2147483647 h 14"/>
                <a:gd name="T6" fmla="*/ 0 w 406"/>
                <a:gd name="T7" fmla="*/ 0 h 14"/>
                <a:gd name="T8" fmla="*/ 2147483647 w 406"/>
                <a:gd name="T9" fmla="*/ 0 h 14"/>
                <a:gd name="T10" fmla="*/ 2147483647 w 406"/>
                <a:gd name="T11" fmla="*/ 2147483647 h 14"/>
                <a:gd name="T12" fmla="*/ 2147483647 w 406"/>
                <a:gd name="T13" fmla="*/ 0 h 14"/>
                <a:gd name="T14" fmla="*/ 2147483647 w 406"/>
                <a:gd name="T15" fmla="*/ 0 h 14"/>
                <a:gd name="T16" fmla="*/ 2147483647 w 406"/>
                <a:gd name="T17" fmla="*/ 2147483647 h 14"/>
                <a:gd name="T18" fmla="*/ 2147483647 w 406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4"/>
                <a:gd name="T32" fmla="*/ 406 w 40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4">
                  <a:moveTo>
                    <a:pt x="393" y="7"/>
                  </a:moveTo>
                  <a:lnTo>
                    <a:pt x="40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6" y="7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06" y="7"/>
                  </a:lnTo>
                  <a:lnTo>
                    <a:pt x="39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123">
              <a:extLst>
                <a:ext uri="{FF2B5EF4-FFF2-40B4-BE49-F238E27FC236}">
                  <a16:creationId xmlns:a16="http://schemas.microsoft.com/office/drawing/2014/main" id="{B45097C6-86B7-0581-0C9F-228976E1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3612" y="4656436"/>
              <a:ext cx="30737" cy="326965"/>
            </a:xfrm>
            <a:custGeom>
              <a:avLst/>
              <a:gdLst>
                <a:gd name="T0" fmla="*/ 2147483647 w 13"/>
                <a:gd name="T1" fmla="*/ 2147483647 h 179"/>
                <a:gd name="T2" fmla="*/ 0 w 13"/>
                <a:gd name="T3" fmla="*/ 2147483647 h 179"/>
                <a:gd name="T4" fmla="*/ 0 w 13"/>
                <a:gd name="T5" fmla="*/ 0 h 179"/>
                <a:gd name="T6" fmla="*/ 2147483647 w 13"/>
                <a:gd name="T7" fmla="*/ 0 h 179"/>
                <a:gd name="T8" fmla="*/ 2147483647 w 13"/>
                <a:gd name="T9" fmla="*/ 2147483647 h 179"/>
                <a:gd name="T10" fmla="*/ 2147483647 w 13"/>
                <a:gd name="T11" fmla="*/ 2147483647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79"/>
                <a:gd name="T20" fmla="*/ 13 w 13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79">
                  <a:moveTo>
                    <a:pt x="7" y="179"/>
                  </a:moveTo>
                  <a:lnTo>
                    <a:pt x="0" y="17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79"/>
                  </a:lnTo>
                  <a:lnTo>
                    <a:pt x="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124">
              <a:extLst>
                <a:ext uri="{FF2B5EF4-FFF2-40B4-BE49-F238E27FC236}">
                  <a16:creationId xmlns:a16="http://schemas.microsoft.com/office/drawing/2014/main" id="{91A061D6-8894-D26C-9313-87AEB0367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6723" y="4691180"/>
              <a:ext cx="23907" cy="286957"/>
            </a:xfrm>
            <a:custGeom>
              <a:avLst/>
              <a:gdLst>
                <a:gd name="T0" fmla="*/ 2147483647 w 10"/>
                <a:gd name="T1" fmla="*/ 0 h 158"/>
                <a:gd name="T2" fmla="*/ 2147483647 w 10"/>
                <a:gd name="T3" fmla="*/ 2147483647 h 158"/>
                <a:gd name="T4" fmla="*/ 2147483647 w 10"/>
                <a:gd name="T5" fmla="*/ 2147483647 h 158"/>
                <a:gd name="T6" fmla="*/ 0 w 10"/>
                <a:gd name="T7" fmla="*/ 2147483647 h 158"/>
                <a:gd name="T8" fmla="*/ 0 w 10"/>
                <a:gd name="T9" fmla="*/ 2147483647 h 158"/>
                <a:gd name="T10" fmla="*/ 2147483647 w 10"/>
                <a:gd name="T11" fmla="*/ 2147483647 h 158"/>
                <a:gd name="T12" fmla="*/ 2147483647 w 10"/>
                <a:gd name="T13" fmla="*/ 0 h 158"/>
                <a:gd name="T14" fmla="*/ 2147483647 w 10"/>
                <a:gd name="T15" fmla="*/ 0 h 158"/>
                <a:gd name="T16" fmla="*/ 2147483647 w 10"/>
                <a:gd name="T17" fmla="*/ 2147483647 h 158"/>
                <a:gd name="T18" fmla="*/ 2147483647 w 10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58"/>
                <a:gd name="T32" fmla="*/ 10 w 10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58">
                  <a:moveTo>
                    <a:pt x="6" y="0"/>
                  </a:moveTo>
                  <a:lnTo>
                    <a:pt x="10" y="7"/>
                  </a:lnTo>
                  <a:lnTo>
                    <a:pt x="10" y="158"/>
                  </a:lnTo>
                  <a:lnTo>
                    <a:pt x="0" y="158"/>
                  </a:lnTo>
                  <a:lnTo>
                    <a:pt x="0" y="7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125">
              <a:extLst>
                <a:ext uri="{FF2B5EF4-FFF2-40B4-BE49-F238E27FC236}">
                  <a16:creationId xmlns:a16="http://schemas.microsoft.com/office/drawing/2014/main" id="{99BDBDD9-A50A-A15C-80CC-03A346FB0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205" y="4980207"/>
              <a:ext cx="344941" cy="26213"/>
            </a:xfrm>
            <a:custGeom>
              <a:avLst/>
              <a:gdLst>
                <a:gd name="T0" fmla="*/ 0 w 144"/>
                <a:gd name="T1" fmla="*/ 2147483647 h 14"/>
                <a:gd name="T2" fmla="*/ 2147483647 w 144"/>
                <a:gd name="T3" fmla="*/ 0 h 14"/>
                <a:gd name="T4" fmla="*/ 2147483647 w 144"/>
                <a:gd name="T5" fmla="*/ 0 h 14"/>
                <a:gd name="T6" fmla="*/ 2147483647 w 144"/>
                <a:gd name="T7" fmla="*/ 2147483647 h 14"/>
                <a:gd name="T8" fmla="*/ 2147483647 w 144"/>
                <a:gd name="T9" fmla="*/ 2147483647 h 14"/>
                <a:gd name="T10" fmla="*/ 2147483647 w 144"/>
                <a:gd name="T11" fmla="*/ 2147483647 h 14"/>
                <a:gd name="T12" fmla="*/ 0 w 144"/>
                <a:gd name="T13" fmla="*/ 2147483647 h 14"/>
                <a:gd name="T14" fmla="*/ 0 w 144"/>
                <a:gd name="T15" fmla="*/ 0 h 14"/>
                <a:gd name="T16" fmla="*/ 2147483647 w 144"/>
                <a:gd name="T17" fmla="*/ 0 h 14"/>
                <a:gd name="T18" fmla="*/ 0 w 144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4"/>
                <a:gd name="T32" fmla="*/ 144 w 14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4">
                  <a:moveTo>
                    <a:pt x="0" y="7"/>
                  </a:moveTo>
                  <a:lnTo>
                    <a:pt x="4" y="0"/>
                  </a:lnTo>
                  <a:lnTo>
                    <a:pt x="144" y="0"/>
                  </a:lnTo>
                  <a:lnTo>
                    <a:pt x="144" y="14"/>
                  </a:lnTo>
                  <a:lnTo>
                    <a:pt x="4" y="14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126">
              <a:extLst>
                <a:ext uri="{FF2B5EF4-FFF2-40B4-BE49-F238E27FC236}">
                  <a16:creationId xmlns:a16="http://schemas.microsoft.com/office/drawing/2014/main" id="{CD396A98-DD56-E736-2181-B934FC144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5205" y="4691180"/>
              <a:ext cx="27322" cy="274540"/>
            </a:xfrm>
            <a:custGeom>
              <a:avLst/>
              <a:gdLst>
                <a:gd name="T0" fmla="*/ 2147483647 w 11"/>
                <a:gd name="T1" fmla="*/ 2147483647 h 151"/>
                <a:gd name="T2" fmla="*/ 0 w 11"/>
                <a:gd name="T3" fmla="*/ 2147483647 h 151"/>
                <a:gd name="T4" fmla="*/ 0 w 11"/>
                <a:gd name="T5" fmla="*/ 0 h 151"/>
                <a:gd name="T6" fmla="*/ 2147483647 w 11"/>
                <a:gd name="T7" fmla="*/ 0 h 151"/>
                <a:gd name="T8" fmla="*/ 2147483647 w 11"/>
                <a:gd name="T9" fmla="*/ 2147483647 h 151"/>
                <a:gd name="T10" fmla="*/ 2147483647 w 11"/>
                <a:gd name="T11" fmla="*/ 2147483647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1"/>
                <a:gd name="T20" fmla="*/ 11 w 1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1">
                  <a:moveTo>
                    <a:pt x="7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51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127">
              <a:extLst>
                <a:ext uri="{FF2B5EF4-FFF2-40B4-BE49-F238E27FC236}">
                  <a16:creationId xmlns:a16="http://schemas.microsoft.com/office/drawing/2014/main" id="{F21AE323-4702-3136-ED65-D06B13B1C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504" y="4984345"/>
              <a:ext cx="65651" cy="789196"/>
            </a:xfrm>
            <a:custGeom>
              <a:avLst/>
              <a:gdLst>
                <a:gd name="T0" fmla="*/ 2147483647 w 25"/>
                <a:gd name="T1" fmla="*/ 2147483647 h 502"/>
                <a:gd name="T2" fmla="*/ 2147483647 w 25"/>
                <a:gd name="T3" fmla="*/ 2147483647 h 502"/>
                <a:gd name="T4" fmla="*/ 0 w 25"/>
                <a:gd name="T5" fmla="*/ 0 h 502"/>
                <a:gd name="T6" fmla="*/ 2147483647 w 25"/>
                <a:gd name="T7" fmla="*/ 0 h 502"/>
                <a:gd name="T8" fmla="*/ 2147483647 w 25"/>
                <a:gd name="T9" fmla="*/ 2147483647 h 502"/>
                <a:gd name="T10" fmla="*/ 2147483647 w 25"/>
                <a:gd name="T11" fmla="*/ 2147483647 h 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502"/>
                <a:gd name="T20" fmla="*/ 25 w 25"/>
                <a:gd name="T21" fmla="*/ 502 h 5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502">
                  <a:moveTo>
                    <a:pt x="19" y="502"/>
                  </a:moveTo>
                  <a:lnTo>
                    <a:pt x="13" y="50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500"/>
                  </a:lnTo>
                  <a:lnTo>
                    <a:pt x="19" y="50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129">
              <a:extLst>
                <a:ext uri="{FF2B5EF4-FFF2-40B4-BE49-F238E27FC236}">
                  <a16:creationId xmlns:a16="http://schemas.microsoft.com/office/drawing/2014/main" id="{D8433FCE-4034-94D4-559F-2F6025568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0870" y="5804532"/>
              <a:ext cx="2035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2200" b="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de-DE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130">
              <a:extLst>
                <a:ext uri="{FF2B5EF4-FFF2-40B4-BE49-F238E27FC236}">
                  <a16:creationId xmlns:a16="http://schemas.microsoft.com/office/drawing/2014/main" id="{F630644E-B3E2-9676-0F73-79307B4F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11647" y="5979742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131">
              <a:extLst>
                <a:ext uri="{FF2B5EF4-FFF2-40B4-BE49-F238E27FC236}">
                  <a16:creationId xmlns:a16="http://schemas.microsoft.com/office/drawing/2014/main" id="{D4CE0BB4-0F2A-0097-1751-233C1E9B9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7752" y="5979742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Rectangle 132">
              <a:extLst>
                <a:ext uri="{FF2B5EF4-FFF2-40B4-BE49-F238E27FC236}">
                  <a16:creationId xmlns:a16="http://schemas.microsoft.com/office/drawing/2014/main" id="{FFA7F8E4-2ACA-06E8-F2DA-7B76CFBE9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44842" y="5979742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139">
              <a:extLst>
                <a:ext uri="{FF2B5EF4-FFF2-40B4-BE49-F238E27FC236}">
                  <a16:creationId xmlns:a16="http://schemas.microsoft.com/office/drawing/2014/main" id="{D76882D4-10E6-3E7A-FA4F-1C794959D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1558" y="5719050"/>
              <a:ext cx="1390011" cy="91881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" name="Group 150">
              <a:extLst>
                <a:ext uri="{FF2B5EF4-FFF2-40B4-BE49-F238E27FC236}">
                  <a16:creationId xmlns:a16="http://schemas.microsoft.com/office/drawing/2014/main" id="{0B65906D-59AA-E877-5560-98B4F81B3D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39427" y="6227345"/>
              <a:ext cx="490090" cy="364374"/>
              <a:chOff x="3401" y="1512"/>
              <a:chExt cx="246" cy="240"/>
            </a:xfrm>
          </p:grpSpPr>
          <p:grpSp>
            <p:nvGrpSpPr>
              <p:cNvPr id="112" name="Group 151">
                <a:extLst>
                  <a:ext uri="{FF2B5EF4-FFF2-40B4-BE49-F238E27FC236}">
                    <a16:creationId xmlns:a16="http://schemas.microsoft.com/office/drawing/2014/main" id="{7E6BF7D8-6699-9490-738B-8E54387F86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3" y="1512"/>
                <a:ext cx="180" cy="240"/>
                <a:chOff x="1291" y="1056"/>
                <a:chExt cx="180" cy="240"/>
              </a:xfrm>
            </p:grpSpPr>
            <p:sp>
              <p:nvSpPr>
                <p:cNvPr id="114" name="Text Box 152">
                  <a:extLst>
                    <a:ext uri="{FF2B5EF4-FFF2-40B4-BE49-F238E27FC236}">
                      <a16:creationId xmlns:a16="http://schemas.microsoft.com/office/drawing/2014/main" id="{B7692301-6AF5-C859-F6BB-964900F1F9A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80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lnSpc>
                      <a:spcPct val="100000"/>
                    </a:lnSpc>
                    <a:defRPr/>
                  </a:pPr>
                  <a:r>
                    <a:rPr lang="de-DE" sz="1600" b="0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</a:p>
              </p:txBody>
            </p:sp>
            <p:sp>
              <p:nvSpPr>
                <p:cNvPr id="115" name="Text Box 153">
                  <a:extLst>
                    <a:ext uri="{FF2B5EF4-FFF2-40B4-BE49-F238E27FC236}">
                      <a16:creationId xmlns:a16="http://schemas.microsoft.com/office/drawing/2014/main" id="{8713E6CB-1AD5-120B-A1DD-1147470789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63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lnSpc>
                      <a:spcPct val="100000"/>
                    </a:lnSpc>
                    <a:defRPr/>
                  </a:pPr>
                  <a:r>
                    <a:rPr lang="de-DE" sz="1600" b="0">
                      <a:latin typeface="Arial" panose="020B0604020202020204" pitchFamily="34" charset="0"/>
                      <a:cs typeface="Arial" panose="020B0604020202020204" pitchFamily="34" charset="0"/>
                      <a:sym typeface="Symbol" pitchFamily="18" charset="2"/>
                    </a:rPr>
                    <a:t>_</a:t>
                  </a:r>
                  <a:endParaRPr lang="de-DE" sz="1600" b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3" name="Rectangle 154">
                <a:extLst>
                  <a:ext uri="{FF2B5EF4-FFF2-40B4-BE49-F238E27FC236}">
                    <a16:creationId xmlns:a16="http://schemas.microsoft.com/office/drawing/2014/main" id="{44C8B15A-AD1E-6B60-D47C-A59521937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  <a:spcBef>
                    <a:spcPct val="20000"/>
                  </a:spcBef>
                  <a:defRPr/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8" name="Line 156">
              <a:extLst>
                <a:ext uri="{FF2B5EF4-FFF2-40B4-BE49-F238E27FC236}">
                  <a16:creationId xmlns:a16="http://schemas.microsoft.com/office/drawing/2014/main" id="{882DA0FF-6697-FFE2-412C-B011880F3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81527" y="5751556"/>
              <a:ext cx="0" cy="6166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Line 157">
              <a:extLst>
                <a:ext uri="{FF2B5EF4-FFF2-40B4-BE49-F238E27FC236}">
                  <a16:creationId xmlns:a16="http://schemas.microsoft.com/office/drawing/2014/main" id="{1B36D926-E036-0EB7-7C64-6024751F0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62333" y="6379167"/>
              <a:ext cx="18954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Line 158">
              <a:extLst>
                <a:ext uri="{FF2B5EF4-FFF2-40B4-BE49-F238E27FC236}">
                  <a16:creationId xmlns:a16="http://schemas.microsoft.com/office/drawing/2014/main" id="{E7417C57-B3A5-B60D-C3A2-EA993B5116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29517" y="6359955"/>
              <a:ext cx="18783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B05C9C1C-E956-64B9-0EE2-9C2C850D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9997" y="3178100"/>
              <a:ext cx="23242" cy="633970"/>
            </a:xfrm>
            <a:custGeom>
              <a:avLst/>
              <a:gdLst>
                <a:gd name="T0" fmla="*/ 2147483647 w 10"/>
                <a:gd name="T1" fmla="*/ 2147483647 h 349"/>
                <a:gd name="T2" fmla="*/ 0 w 10"/>
                <a:gd name="T3" fmla="*/ 2147483647 h 349"/>
                <a:gd name="T4" fmla="*/ 0 w 10"/>
                <a:gd name="T5" fmla="*/ 0 h 349"/>
                <a:gd name="T6" fmla="*/ 2147483647 w 10"/>
                <a:gd name="T7" fmla="*/ 0 h 349"/>
                <a:gd name="T8" fmla="*/ 2147483647 w 10"/>
                <a:gd name="T9" fmla="*/ 2147483647 h 349"/>
                <a:gd name="T10" fmla="*/ 2147483647 w 10"/>
                <a:gd name="T11" fmla="*/ 2147483647 h 3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49"/>
                <a:gd name="T20" fmla="*/ 10 w 10"/>
                <a:gd name="T21" fmla="*/ 349 h 3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49">
                  <a:moveTo>
                    <a:pt x="4" y="349"/>
                  </a:moveTo>
                  <a:lnTo>
                    <a:pt x="0" y="3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49"/>
                  </a:lnTo>
                  <a:lnTo>
                    <a:pt x="4" y="3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B0060E40-F610-A8B8-4CAA-A958A5DA8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6655" y="3181042"/>
              <a:ext cx="24903" cy="642186"/>
            </a:xfrm>
            <a:custGeom>
              <a:avLst/>
              <a:gdLst>
                <a:gd name="T0" fmla="*/ 2147483647 w 10"/>
                <a:gd name="T1" fmla="*/ 2147483647 h 353"/>
                <a:gd name="T2" fmla="*/ 2147483647 w 10"/>
                <a:gd name="T3" fmla="*/ 2147483647 h 353"/>
                <a:gd name="T4" fmla="*/ 2147483647 w 10"/>
                <a:gd name="T5" fmla="*/ 2147483647 h 353"/>
                <a:gd name="T6" fmla="*/ 0 w 10"/>
                <a:gd name="T7" fmla="*/ 2147483647 h 353"/>
                <a:gd name="T8" fmla="*/ 0 w 10"/>
                <a:gd name="T9" fmla="*/ 2147483647 h 353"/>
                <a:gd name="T10" fmla="*/ 2147483647 w 10"/>
                <a:gd name="T11" fmla="*/ 0 h 353"/>
                <a:gd name="T12" fmla="*/ 0 w 10"/>
                <a:gd name="T13" fmla="*/ 2147483647 h 353"/>
                <a:gd name="T14" fmla="*/ 0 w 10"/>
                <a:gd name="T15" fmla="*/ 0 h 353"/>
                <a:gd name="T16" fmla="*/ 2147483647 w 10"/>
                <a:gd name="T17" fmla="*/ 0 h 353"/>
                <a:gd name="T18" fmla="*/ 2147483647 w 10"/>
                <a:gd name="T19" fmla="*/ 2147483647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53"/>
                <a:gd name="T32" fmla="*/ 10 w 10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53">
                  <a:moveTo>
                    <a:pt x="4" y="9"/>
                  </a:moveTo>
                  <a:lnTo>
                    <a:pt x="10" y="4"/>
                  </a:lnTo>
                  <a:lnTo>
                    <a:pt x="10" y="353"/>
                  </a:lnTo>
                  <a:lnTo>
                    <a:pt x="0" y="353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B9056FD7-7DAE-9C6E-7220-54D86F81D3A9}"/>
                </a:ext>
              </a:extLst>
            </p:cNvPr>
            <p:cNvSpPr txBox="1"/>
            <p:nvPr/>
          </p:nvSpPr>
          <p:spPr>
            <a:xfrm>
              <a:off x="8005896" y="2928335"/>
              <a:ext cx="26642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5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5639CDFC-C2C4-62A9-FE91-F9331DE2431F}"/>
                </a:ext>
              </a:extLst>
            </p:cNvPr>
            <p:cNvSpPr txBox="1"/>
            <p:nvPr/>
          </p:nvSpPr>
          <p:spPr>
            <a:xfrm>
              <a:off x="8437970" y="2919965"/>
              <a:ext cx="2824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5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1F73FF6F-05F4-D8C6-DC8F-B20E577432E2}"/>
                </a:ext>
              </a:extLst>
            </p:cNvPr>
            <p:cNvSpPr/>
            <p:nvPr/>
          </p:nvSpPr>
          <p:spPr bwMode="auto">
            <a:xfrm>
              <a:off x="7696707" y="3425427"/>
              <a:ext cx="1729823" cy="12079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ヒラギノ角ゴ Pro W3" pitchFamily="-108" charset="-128"/>
                  <a:cs typeface="Arial" panose="020B0604020202020204" pitchFamily="34" charset="0"/>
                </a:rPr>
                <a:t>ICCB</a:t>
              </a:r>
            </a:p>
          </p:txBody>
        </p:sp>
        <p:sp>
          <p:nvSpPr>
            <p:cNvPr id="96" name="Freeform 56">
              <a:extLst>
                <a:ext uri="{FF2B5EF4-FFF2-40B4-BE49-F238E27FC236}">
                  <a16:creationId xmlns:a16="http://schemas.microsoft.com/office/drawing/2014/main" id="{EBCC04E2-CF4B-0202-29F8-C366EACDF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2364" y="5720765"/>
              <a:ext cx="40983" cy="35870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0 h 20"/>
                <a:gd name="T4" fmla="*/ 2147483647 w 19"/>
                <a:gd name="T5" fmla="*/ 0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2147483647 h 20"/>
                <a:gd name="T12" fmla="*/ 2147483647 w 19"/>
                <a:gd name="T13" fmla="*/ 2147483647 h 20"/>
                <a:gd name="T14" fmla="*/ 2147483647 w 19"/>
                <a:gd name="T15" fmla="*/ 2147483647 h 20"/>
                <a:gd name="T16" fmla="*/ 2147483647 w 19"/>
                <a:gd name="T17" fmla="*/ 2147483647 h 20"/>
                <a:gd name="T18" fmla="*/ 2147483647 w 19"/>
                <a:gd name="T19" fmla="*/ 2147483647 h 20"/>
                <a:gd name="T20" fmla="*/ 2147483647 w 19"/>
                <a:gd name="T21" fmla="*/ 2147483647 h 20"/>
                <a:gd name="T22" fmla="*/ 2147483647 w 19"/>
                <a:gd name="T23" fmla="*/ 2147483647 h 20"/>
                <a:gd name="T24" fmla="*/ 2147483647 w 19"/>
                <a:gd name="T25" fmla="*/ 2147483647 h 20"/>
                <a:gd name="T26" fmla="*/ 2147483647 w 19"/>
                <a:gd name="T27" fmla="*/ 2147483647 h 20"/>
                <a:gd name="T28" fmla="*/ 2147483647 w 19"/>
                <a:gd name="T29" fmla="*/ 2147483647 h 20"/>
                <a:gd name="T30" fmla="*/ 2147483647 w 19"/>
                <a:gd name="T31" fmla="*/ 2147483647 h 20"/>
                <a:gd name="T32" fmla="*/ 2147483647 w 19"/>
                <a:gd name="T33" fmla="*/ 2147483647 h 20"/>
                <a:gd name="T34" fmla="*/ 2147483647 w 19"/>
                <a:gd name="T35" fmla="*/ 2147483647 h 20"/>
                <a:gd name="T36" fmla="*/ 2147483647 w 19"/>
                <a:gd name="T37" fmla="*/ 2147483647 h 20"/>
                <a:gd name="T38" fmla="*/ 2147483647 w 19"/>
                <a:gd name="T39" fmla="*/ 2147483647 h 20"/>
                <a:gd name="T40" fmla="*/ 2147483647 w 19"/>
                <a:gd name="T41" fmla="*/ 2147483647 h 20"/>
                <a:gd name="T42" fmla="*/ 2147483647 w 19"/>
                <a:gd name="T43" fmla="*/ 2147483647 h 20"/>
                <a:gd name="T44" fmla="*/ 0 w 19"/>
                <a:gd name="T45" fmla="*/ 2147483647 h 20"/>
                <a:gd name="T46" fmla="*/ 0 w 19"/>
                <a:gd name="T47" fmla="*/ 2147483647 h 20"/>
                <a:gd name="T48" fmla="*/ 0 w 19"/>
                <a:gd name="T49" fmla="*/ 2147483647 h 20"/>
                <a:gd name="T50" fmla="*/ 0 w 19"/>
                <a:gd name="T51" fmla="*/ 2147483647 h 20"/>
                <a:gd name="T52" fmla="*/ 0 w 19"/>
                <a:gd name="T53" fmla="*/ 2147483647 h 20"/>
                <a:gd name="T54" fmla="*/ 2147483647 w 19"/>
                <a:gd name="T55" fmla="*/ 2147483647 h 20"/>
                <a:gd name="T56" fmla="*/ 2147483647 w 19"/>
                <a:gd name="T57" fmla="*/ 2147483647 h 20"/>
                <a:gd name="T58" fmla="*/ 2147483647 w 19"/>
                <a:gd name="T59" fmla="*/ 2147483647 h 20"/>
                <a:gd name="T60" fmla="*/ 2147483647 w 19"/>
                <a:gd name="T61" fmla="*/ 0 h 20"/>
                <a:gd name="T62" fmla="*/ 2147483647 w 19"/>
                <a:gd name="T63" fmla="*/ 0 h 20"/>
                <a:gd name="T64" fmla="*/ 2147483647 w 19"/>
                <a:gd name="T65" fmla="*/ 0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0"/>
                <a:gd name="T101" fmla="*/ 19 w 19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0">
                  <a:moveTo>
                    <a:pt x="9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58">
              <a:extLst>
                <a:ext uri="{FF2B5EF4-FFF2-40B4-BE49-F238E27FC236}">
                  <a16:creationId xmlns:a16="http://schemas.microsoft.com/office/drawing/2014/main" id="{5AB92857-3E9A-944D-EBE6-58ADFD8A8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525" y="5857345"/>
              <a:ext cx="201500" cy="166932"/>
            </a:xfrm>
            <a:custGeom>
              <a:avLst/>
              <a:gdLst>
                <a:gd name="T0" fmla="*/ 2147483647 w 85"/>
                <a:gd name="T1" fmla="*/ 2147483647 h 92"/>
                <a:gd name="T2" fmla="*/ 2147483647 w 85"/>
                <a:gd name="T3" fmla="*/ 2147483647 h 92"/>
                <a:gd name="T4" fmla="*/ 2147483647 w 85"/>
                <a:gd name="T5" fmla="*/ 2147483647 h 92"/>
                <a:gd name="T6" fmla="*/ 2147483647 w 85"/>
                <a:gd name="T7" fmla="*/ 2147483647 h 92"/>
                <a:gd name="T8" fmla="*/ 2147483647 w 85"/>
                <a:gd name="T9" fmla="*/ 2147483647 h 92"/>
                <a:gd name="T10" fmla="*/ 2147483647 w 85"/>
                <a:gd name="T11" fmla="*/ 2147483647 h 92"/>
                <a:gd name="T12" fmla="*/ 2147483647 w 85"/>
                <a:gd name="T13" fmla="*/ 2147483647 h 92"/>
                <a:gd name="T14" fmla="*/ 2147483647 w 85"/>
                <a:gd name="T15" fmla="*/ 2147483647 h 92"/>
                <a:gd name="T16" fmla="*/ 2147483647 w 85"/>
                <a:gd name="T17" fmla="*/ 2147483647 h 92"/>
                <a:gd name="T18" fmla="*/ 0 w 85"/>
                <a:gd name="T19" fmla="*/ 0 h 92"/>
                <a:gd name="T20" fmla="*/ 0 w 85"/>
                <a:gd name="T21" fmla="*/ 2147483647 h 92"/>
                <a:gd name="T22" fmla="*/ 2147483647 w 85"/>
                <a:gd name="T23" fmla="*/ 2147483647 h 92"/>
                <a:gd name="T24" fmla="*/ 2147483647 w 85"/>
                <a:gd name="T25" fmla="*/ 2147483647 h 92"/>
                <a:gd name="T26" fmla="*/ 2147483647 w 85"/>
                <a:gd name="T27" fmla="*/ 2147483647 h 92"/>
                <a:gd name="T28" fmla="*/ 2147483647 w 85"/>
                <a:gd name="T29" fmla="*/ 2147483647 h 92"/>
                <a:gd name="T30" fmla="*/ 2147483647 w 85"/>
                <a:gd name="T31" fmla="*/ 2147483647 h 92"/>
                <a:gd name="T32" fmla="*/ 2147483647 w 85"/>
                <a:gd name="T33" fmla="*/ 2147483647 h 92"/>
                <a:gd name="T34" fmla="*/ 2147483647 w 85"/>
                <a:gd name="T35" fmla="*/ 2147483647 h 92"/>
                <a:gd name="T36" fmla="*/ 2147483647 w 85"/>
                <a:gd name="T37" fmla="*/ 2147483647 h 92"/>
                <a:gd name="T38" fmla="*/ 2147483647 w 85"/>
                <a:gd name="T39" fmla="*/ 2147483647 h 92"/>
                <a:gd name="T40" fmla="*/ 2147483647 w 85"/>
                <a:gd name="T41" fmla="*/ 214748364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92"/>
                <a:gd name="T65" fmla="*/ 85 w 85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92">
                  <a:moveTo>
                    <a:pt x="85" y="92"/>
                  </a:moveTo>
                  <a:lnTo>
                    <a:pt x="85" y="92"/>
                  </a:lnTo>
                  <a:lnTo>
                    <a:pt x="83" y="74"/>
                  </a:lnTo>
                  <a:lnTo>
                    <a:pt x="79" y="55"/>
                  </a:lnTo>
                  <a:lnTo>
                    <a:pt x="70" y="39"/>
                  </a:lnTo>
                  <a:lnTo>
                    <a:pt x="60" y="28"/>
                  </a:lnTo>
                  <a:lnTo>
                    <a:pt x="47" y="16"/>
                  </a:lnTo>
                  <a:lnTo>
                    <a:pt x="32" y="7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10"/>
                  </a:lnTo>
                  <a:lnTo>
                    <a:pt x="30" y="14"/>
                  </a:lnTo>
                  <a:lnTo>
                    <a:pt x="43" y="21"/>
                  </a:lnTo>
                  <a:lnTo>
                    <a:pt x="55" y="33"/>
                  </a:lnTo>
                  <a:lnTo>
                    <a:pt x="64" y="44"/>
                  </a:lnTo>
                  <a:lnTo>
                    <a:pt x="72" y="60"/>
                  </a:lnTo>
                  <a:lnTo>
                    <a:pt x="77" y="74"/>
                  </a:lnTo>
                  <a:lnTo>
                    <a:pt x="77" y="92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59">
              <a:extLst>
                <a:ext uri="{FF2B5EF4-FFF2-40B4-BE49-F238E27FC236}">
                  <a16:creationId xmlns:a16="http://schemas.microsoft.com/office/drawing/2014/main" id="{9FF5DE75-7934-BAC3-E8DC-67FFD2924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7525" y="6024277"/>
              <a:ext cx="201500" cy="168312"/>
            </a:xfrm>
            <a:custGeom>
              <a:avLst/>
              <a:gdLst>
                <a:gd name="T0" fmla="*/ 0 w 85"/>
                <a:gd name="T1" fmla="*/ 2147483647 h 92"/>
                <a:gd name="T2" fmla="*/ 0 w 85"/>
                <a:gd name="T3" fmla="*/ 2147483647 h 92"/>
                <a:gd name="T4" fmla="*/ 2147483647 w 85"/>
                <a:gd name="T5" fmla="*/ 2147483647 h 92"/>
                <a:gd name="T6" fmla="*/ 2147483647 w 85"/>
                <a:gd name="T7" fmla="*/ 2147483647 h 92"/>
                <a:gd name="T8" fmla="*/ 2147483647 w 85"/>
                <a:gd name="T9" fmla="*/ 2147483647 h 92"/>
                <a:gd name="T10" fmla="*/ 2147483647 w 85"/>
                <a:gd name="T11" fmla="*/ 2147483647 h 92"/>
                <a:gd name="T12" fmla="*/ 2147483647 w 85"/>
                <a:gd name="T13" fmla="*/ 2147483647 h 92"/>
                <a:gd name="T14" fmla="*/ 2147483647 w 85"/>
                <a:gd name="T15" fmla="*/ 2147483647 h 92"/>
                <a:gd name="T16" fmla="*/ 2147483647 w 85"/>
                <a:gd name="T17" fmla="*/ 2147483647 h 92"/>
                <a:gd name="T18" fmla="*/ 2147483647 w 85"/>
                <a:gd name="T19" fmla="*/ 0 h 92"/>
                <a:gd name="T20" fmla="*/ 2147483647 w 85"/>
                <a:gd name="T21" fmla="*/ 0 h 92"/>
                <a:gd name="T22" fmla="*/ 2147483647 w 85"/>
                <a:gd name="T23" fmla="*/ 2147483647 h 92"/>
                <a:gd name="T24" fmla="*/ 2147483647 w 85"/>
                <a:gd name="T25" fmla="*/ 2147483647 h 92"/>
                <a:gd name="T26" fmla="*/ 2147483647 w 85"/>
                <a:gd name="T27" fmla="*/ 2147483647 h 92"/>
                <a:gd name="T28" fmla="*/ 2147483647 w 85"/>
                <a:gd name="T29" fmla="*/ 2147483647 h 92"/>
                <a:gd name="T30" fmla="*/ 2147483647 w 85"/>
                <a:gd name="T31" fmla="*/ 2147483647 h 92"/>
                <a:gd name="T32" fmla="*/ 2147483647 w 85"/>
                <a:gd name="T33" fmla="*/ 2147483647 h 92"/>
                <a:gd name="T34" fmla="*/ 2147483647 w 85"/>
                <a:gd name="T35" fmla="*/ 2147483647 h 92"/>
                <a:gd name="T36" fmla="*/ 0 w 85"/>
                <a:gd name="T37" fmla="*/ 2147483647 h 92"/>
                <a:gd name="T38" fmla="*/ 0 w 85"/>
                <a:gd name="T39" fmla="*/ 2147483647 h 92"/>
                <a:gd name="T40" fmla="*/ 0 w 85"/>
                <a:gd name="T41" fmla="*/ 214748364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92"/>
                <a:gd name="T65" fmla="*/ 85 w 85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92">
                  <a:moveTo>
                    <a:pt x="0" y="92"/>
                  </a:moveTo>
                  <a:lnTo>
                    <a:pt x="0" y="92"/>
                  </a:lnTo>
                  <a:lnTo>
                    <a:pt x="17" y="90"/>
                  </a:lnTo>
                  <a:lnTo>
                    <a:pt x="32" y="85"/>
                  </a:lnTo>
                  <a:lnTo>
                    <a:pt x="47" y="76"/>
                  </a:lnTo>
                  <a:lnTo>
                    <a:pt x="60" y="64"/>
                  </a:lnTo>
                  <a:lnTo>
                    <a:pt x="70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77" y="16"/>
                  </a:lnTo>
                  <a:lnTo>
                    <a:pt x="72" y="32"/>
                  </a:lnTo>
                  <a:lnTo>
                    <a:pt x="64" y="46"/>
                  </a:lnTo>
                  <a:lnTo>
                    <a:pt x="55" y="60"/>
                  </a:lnTo>
                  <a:lnTo>
                    <a:pt x="43" y="69"/>
                  </a:lnTo>
                  <a:lnTo>
                    <a:pt x="30" y="78"/>
                  </a:lnTo>
                  <a:lnTo>
                    <a:pt x="15" y="83"/>
                  </a:lnTo>
                  <a:lnTo>
                    <a:pt x="0" y="85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60">
              <a:extLst>
                <a:ext uri="{FF2B5EF4-FFF2-40B4-BE49-F238E27FC236}">
                  <a16:creationId xmlns:a16="http://schemas.microsoft.com/office/drawing/2014/main" id="{6A006520-0434-D8A5-1FAC-F18F4448A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318" y="6024277"/>
              <a:ext cx="203207" cy="168312"/>
            </a:xfrm>
            <a:custGeom>
              <a:avLst/>
              <a:gdLst>
                <a:gd name="T0" fmla="*/ 0 w 86"/>
                <a:gd name="T1" fmla="*/ 0 h 92"/>
                <a:gd name="T2" fmla="*/ 0 w 86"/>
                <a:gd name="T3" fmla="*/ 0 h 92"/>
                <a:gd name="T4" fmla="*/ 2147483647 w 86"/>
                <a:gd name="T5" fmla="*/ 2147483647 h 92"/>
                <a:gd name="T6" fmla="*/ 2147483647 w 86"/>
                <a:gd name="T7" fmla="*/ 2147483647 h 92"/>
                <a:gd name="T8" fmla="*/ 2147483647 w 86"/>
                <a:gd name="T9" fmla="*/ 2147483647 h 92"/>
                <a:gd name="T10" fmla="*/ 2147483647 w 86"/>
                <a:gd name="T11" fmla="*/ 2147483647 h 92"/>
                <a:gd name="T12" fmla="*/ 2147483647 w 86"/>
                <a:gd name="T13" fmla="*/ 2147483647 h 92"/>
                <a:gd name="T14" fmla="*/ 2147483647 w 86"/>
                <a:gd name="T15" fmla="*/ 2147483647 h 92"/>
                <a:gd name="T16" fmla="*/ 2147483647 w 86"/>
                <a:gd name="T17" fmla="*/ 2147483647 h 92"/>
                <a:gd name="T18" fmla="*/ 2147483647 w 86"/>
                <a:gd name="T19" fmla="*/ 2147483647 h 92"/>
                <a:gd name="T20" fmla="*/ 2147483647 w 86"/>
                <a:gd name="T21" fmla="*/ 2147483647 h 92"/>
                <a:gd name="T22" fmla="*/ 2147483647 w 86"/>
                <a:gd name="T23" fmla="*/ 2147483647 h 92"/>
                <a:gd name="T24" fmla="*/ 2147483647 w 86"/>
                <a:gd name="T25" fmla="*/ 2147483647 h 92"/>
                <a:gd name="T26" fmla="*/ 2147483647 w 86"/>
                <a:gd name="T27" fmla="*/ 2147483647 h 92"/>
                <a:gd name="T28" fmla="*/ 2147483647 w 86"/>
                <a:gd name="T29" fmla="*/ 2147483647 h 92"/>
                <a:gd name="T30" fmla="*/ 2147483647 w 86"/>
                <a:gd name="T31" fmla="*/ 2147483647 h 92"/>
                <a:gd name="T32" fmla="*/ 2147483647 w 86"/>
                <a:gd name="T33" fmla="*/ 2147483647 h 92"/>
                <a:gd name="T34" fmla="*/ 2147483647 w 86"/>
                <a:gd name="T35" fmla="*/ 2147483647 h 92"/>
                <a:gd name="T36" fmla="*/ 2147483647 w 86"/>
                <a:gd name="T37" fmla="*/ 0 h 92"/>
                <a:gd name="T38" fmla="*/ 2147483647 w 86"/>
                <a:gd name="T39" fmla="*/ 0 h 92"/>
                <a:gd name="T40" fmla="*/ 0 w 86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92"/>
                <a:gd name="T65" fmla="*/ 86 w 86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92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8" y="35"/>
                  </a:lnTo>
                  <a:lnTo>
                    <a:pt x="14" y="51"/>
                  </a:lnTo>
                  <a:lnTo>
                    <a:pt x="25" y="64"/>
                  </a:lnTo>
                  <a:lnTo>
                    <a:pt x="38" y="76"/>
                  </a:lnTo>
                  <a:lnTo>
                    <a:pt x="53" y="85"/>
                  </a:lnTo>
                  <a:lnTo>
                    <a:pt x="69" y="90"/>
                  </a:lnTo>
                  <a:lnTo>
                    <a:pt x="86" y="92"/>
                  </a:lnTo>
                  <a:lnTo>
                    <a:pt x="86" y="85"/>
                  </a:lnTo>
                  <a:lnTo>
                    <a:pt x="69" y="83"/>
                  </a:lnTo>
                  <a:lnTo>
                    <a:pt x="55" y="78"/>
                  </a:lnTo>
                  <a:lnTo>
                    <a:pt x="42" y="69"/>
                  </a:lnTo>
                  <a:lnTo>
                    <a:pt x="31" y="60"/>
                  </a:lnTo>
                  <a:lnTo>
                    <a:pt x="21" y="46"/>
                  </a:lnTo>
                  <a:lnTo>
                    <a:pt x="14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61">
              <a:extLst>
                <a:ext uri="{FF2B5EF4-FFF2-40B4-BE49-F238E27FC236}">
                  <a16:creationId xmlns:a16="http://schemas.microsoft.com/office/drawing/2014/main" id="{136E01EB-0BC1-69F7-10FA-99F2B9995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4318" y="5857345"/>
              <a:ext cx="203207" cy="166932"/>
            </a:xfrm>
            <a:custGeom>
              <a:avLst/>
              <a:gdLst>
                <a:gd name="T0" fmla="*/ 2147483647 w 86"/>
                <a:gd name="T1" fmla="*/ 0 h 92"/>
                <a:gd name="T2" fmla="*/ 2147483647 w 86"/>
                <a:gd name="T3" fmla="*/ 0 h 92"/>
                <a:gd name="T4" fmla="*/ 2147483647 w 86"/>
                <a:gd name="T5" fmla="*/ 2147483647 h 92"/>
                <a:gd name="T6" fmla="*/ 2147483647 w 86"/>
                <a:gd name="T7" fmla="*/ 2147483647 h 92"/>
                <a:gd name="T8" fmla="*/ 2147483647 w 86"/>
                <a:gd name="T9" fmla="*/ 2147483647 h 92"/>
                <a:gd name="T10" fmla="*/ 2147483647 w 86"/>
                <a:gd name="T11" fmla="*/ 2147483647 h 92"/>
                <a:gd name="T12" fmla="*/ 2147483647 w 86"/>
                <a:gd name="T13" fmla="*/ 2147483647 h 92"/>
                <a:gd name="T14" fmla="*/ 2147483647 w 86"/>
                <a:gd name="T15" fmla="*/ 2147483647 h 92"/>
                <a:gd name="T16" fmla="*/ 2147483647 w 86"/>
                <a:gd name="T17" fmla="*/ 2147483647 h 92"/>
                <a:gd name="T18" fmla="*/ 0 w 86"/>
                <a:gd name="T19" fmla="*/ 2147483647 h 92"/>
                <a:gd name="T20" fmla="*/ 2147483647 w 86"/>
                <a:gd name="T21" fmla="*/ 2147483647 h 92"/>
                <a:gd name="T22" fmla="*/ 2147483647 w 86"/>
                <a:gd name="T23" fmla="*/ 2147483647 h 92"/>
                <a:gd name="T24" fmla="*/ 2147483647 w 86"/>
                <a:gd name="T25" fmla="*/ 2147483647 h 92"/>
                <a:gd name="T26" fmla="*/ 2147483647 w 86"/>
                <a:gd name="T27" fmla="*/ 2147483647 h 92"/>
                <a:gd name="T28" fmla="*/ 2147483647 w 86"/>
                <a:gd name="T29" fmla="*/ 2147483647 h 92"/>
                <a:gd name="T30" fmla="*/ 2147483647 w 86"/>
                <a:gd name="T31" fmla="*/ 2147483647 h 92"/>
                <a:gd name="T32" fmla="*/ 2147483647 w 86"/>
                <a:gd name="T33" fmla="*/ 2147483647 h 92"/>
                <a:gd name="T34" fmla="*/ 2147483647 w 86"/>
                <a:gd name="T35" fmla="*/ 2147483647 h 92"/>
                <a:gd name="T36" fmla="*/ 2147483647 w 86"/>
                <a:gd name="T37" fmla="*/ 2147483647 h 92"/>
                <a:gd name="T38" fmla="*/ 2147483647 w 86"/>
                <a:gd name="T39" fmla="*/ 2147483647 h 92"/>
                <a:gd name="T40" fmla="*/ 2147483647 w 86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92"/>
                <a:gd name="T65" fmla="*/ 86 w 86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92">
                  <a:moveTo>
                    <a:pt x="86" y="0"/>
                  </a:moveTo>
                  <a:lnTo>
                    <a:pt x="86" y="0"/>
                  </a:lnTo>
                  <a:lnTo>
                    <a:pt x="69" y="3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8"/>
                  </a:lnTo>
                  <a:lnTo>
                    <a:pt x="14" y="39"/>
                  </a:lnTo>
                  <a:lnTo>
                    <a:pt x="8" y="55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4"/>
                  </a:lnTo>
                  <a:lnTo>
                    <a:pt x="14" y="60"/>
                  </a:lnTo>
                  <a:lnTo>
                    <a:pt x="21" y="44"/>
                  </a:lnTo>
                  <a:lnTo>
                    <a:pt x="31" y="33"/>
                  </a:lnTo>
                  <a:lnTo>
                    <a:pt x="42" y="21"/>
                  </a:lnTo>
                  <a:lnTo>
                    <a:pt x="55" y="14"/>
                  </a:lnTo>
                  <a:lnTo>
                    <a:pt x="69" y="10"/>
                  </a:lnTo>
                  <a:lnTo>
                    <a:pt x="86" y="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Rectangle 62">
              <a:extLst>
                <a:ext uri="{FF2B5EF4-FFF2-40B4-BE49-F238E27FC236}">
                  <a16:creationId xmlns:a16="http://schemas.microsoft.com/office/drawing/2014/main" id="{82A88E51-DEC1-61C8-ECA9-DC3FF6ED9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1407" y="5850447"/>
              <a:ext cx="25487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21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Rectangle 25">
              <a:extLst>
                <a:ext uri="{FF2B5EF4-FFF2-40B4-BE49-F238E27FC236}">
                  <a16:creationId xmlns:a16="http://schemas.microsoft.com/office/drawing/2014/main" id="{DDCA4FDE-193D-1B2C-A26F-5B228BDF1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6253" y="5310857"/>
              <a:ext cx="23242" cy="116387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Rectangle 26">
              <a:extLst>
                <a:ext uri="{FF2B5EF4-FFF2-40B4-BE49-F238E27FC236}">
                  <a16:creationId xmlns:a16="http://schemas.microsoft.com/office/drawing/2014/main" id="{A67E317B-3192-F363-A798-0ACCA777E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4" y="4869546"/>
              <a:ext cx="23242" cy="11638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Rectangle 27">
              <a:extLst>
                <a:ext uri="{FF2B5EF4-FFF2-40B4-BE49-F238E27FC236}">
                  <a16:creationId xmlns:a16="http://schemas.microsoft.com/office/drawing/2014/main" id="{C1851076-EF81-4FE3-287A-06E6D5C84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7874" y="5099583"/>
              <a:ext cx="23242" cy="11638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Rectangle 28">
              <a:extLst>
                <a:ext uri="{FF2B5EF4-FFF2-40B4-BE49-F238E27FC236}">
                  <a16:creationId xmlns:a16="http://schemas.microsoft.com/office/drawing/2014/main" id="{956C3036-A6B0-783A-BDE1-A2B6C26C5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7191" y="5532674"/>
              <a:ext cx="23242" cy="11501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8E739A2F-92C7-3485-4219-F8C7A604B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011" y="5538153"/>
              <a:ext cx="46485" cy="38339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2147483647 h 21"/>
                <a:gd name="T10" fmla="*/ 2147483647 w 20"/>
                <a:gd name="T11" fmla="*/ 2147483647 h 21"/>
                <a:gd name="T12" fmla="*/ 2147483647 w 20"/>
                <a:gd name="T13" fmla="*/ 2147483647 h 21"/>
                <a:gd name="T14" fmla="*/ 2147483647 w 20"/>
                <a:gd name="T15" fmla="*/ 2147483647 h 21"/>
                <a:gd name="T16" fmla="*/ 2147483647 w 20"/>
                <a:gd name="T17" fmla="*/ 2147483647 h 21"/>
                <a:gd name="T18" fmla="*/ 2147483647 w 20"/>
                <a:gd name="T19" fmla="*/ 2147483647 h 21"/>
                <a:gd name="T20" fmla="*/ 2147483647 w 20"/>
                <a:gd name="T21" fmla="*/ 2147483647 h 21"/>
                <a:gd name="T22" fmla="*/ 2147483647 w 20"/>
                <a:gd name="T23" fmla="*/ 2147483647 h 21"/>
                <a:gd name="T24" fmla="*/ 2147483647 w 20"/>
                <a:gd name="T25" fmla="*/ 2147483647 h 21"/>
                <a:gd name="T26" fmla="*/ 2147483647 w 20"/>
                <a:gd name="T27" fmla="*/ 2147483647 h 21"/>
                <a:gd name="T28" fmla="*/ 2147483647 w 20"/>
                <a:gd name="T29" fmla="*/ 2147483647 h 21"/>
                <a:gd name="T30" fmla="*/ 2147483647 w 20"/>
                <a:gd name="T31" fmla="*/ 0 h 21"/>
                <a:gd name="T32" fmla="*/ 2147483647 w 20"/>
                <a:gd name="T33" fmla="*/ 0 h 21"/>
                <a:gd name="T34" fmla="*/ 2147483647 w 20"/>
                <a:gd name="T35" fmla="*/ 0 h 21"/>
                <a:gd name="T36" fmla="*/ 2147483647 w 20"/>
                <a:gd name="T37" fmla="*/ 2147483647 h 21"/>
                <a:gd name="T38" fmla="*/ 2147483647 w 20"/>
                <a:gd name="T39" fmla="*/ 2147483647 h 21"/>
                <a:gd name="T40" fmla="*/ 2147483647 w 20"/>
                <a:gd name="T41" fmla="*/ 2147483647 h 21"/>
                <a:gd name="T42" fmla="*/ 2147483647 w 20"/>
                <a:gd name="T43" fmla="*/ 2147483647 h 21"/>
                <a:gd name="T44" fmla="*/ 2147483647 w 20"/>
                <a:gd name="T45" fmla="*/ 2147483647 h 21"/>
                <a:gd name="T46" fmla="*/ 0 w 20"/>
                <a:gd name="T47" fmla="*/ 2147483647 h 21"/>
                <a:gd name="T48" fmla="*/ 0 w 20"/>
                <a:gd name="T49" fmla="*/ 2147483647 h 21"/>
                <a:gd name="T50" fmla="*/ 0 w 20"/>
                <a:gd name="T51" fmla="*/ 2147483647 h 21"/>
                <a:gd name="T52" fmla="*/ 2147483647 w 20"/>
                <a:gd name="T53" fmla="*/ 2147483647 h 21"/>
                <a:gd name="T54" fmla="*/ 2147483647 w 20"/>
                <a:gd name="T55" fmla="*/ 2147483647 h 21"/>
                <a:gd name="T56" fmla="*/ 2147483647 w 20"/>
                <a:gd name="T57" fmla="*/ 2147483647 h 21"/>
                <a:gd name="T58" fmla="*/ 2147483647 w 20"/>
                <a:gd name="T59" fmla="*/ 2147483647 h 21"/>
                <a:gd name="T60" fmla="*/ 2147483647 w 20"/>
                <a:gd name="T61" fmla="*/ 2147483647 h 21"/>
                <a:gd name="T62" fmla="*/ 2147483647 w 20"/>
                <a:gd name="T63" fmla="*/ 2147483647 h 21"/>
                <a:gd name="T64" fmla="*/ 2147483647 w 20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1"/>
                <a:gd name="T101" fmla="*/ 20 w 20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1">
                  <a:moveTo>
                    <a:pt x="11" y="21"/>
                  </a:moveTo>
                  <a:lnTo>
                    <a:pt x="13" y="21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BD6D6542-9BA7-FE34-E0D1-B1037B164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913" y="5561431"/>
              <a:ext cx="24903" cy="19170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0 w 11"/>
                <a:gd name="T19" fmla="*/ 2147483647 h 11"/>
                <a:gd name="T20" fmla="*/ 0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0 h 11"/>
                <a:gd name="T36" fmla="*/ 2147483647 w 11"/>
                <a:gd name="T37" fmla="*/ 0 h 11"/>
                <a:gd name="T38" fmla="*/ 2147483647 w 11"/>
                <a:gd name="T39" fmla="*/ 0 h 11"/>
                <a:gd name="T40" fmla="*/ 2147483647 w 1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8D54688A-3D61-1CF0-70C5-A1196B225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7913" y="5538153"/>
              <a:ext cx="24903" cy="23278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2147483647 w 11"/>
                <a:gd name="T5" fmla="*/ 0 h 12"/>
                <a:gd name="T6" fmla="*/ 2147483647 w 11"/>
                <a:gd name="T7" fmla="*/ 0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2147483647 h 12"/>
                <a:gd name="T16" fmla="*/ 2147483647 w 11"/>
                <a:gd name="T17" fmla="*/ 2147483647 h 12"/>
                <a:gd name="T18" fmla="*/ 2147483647 w 11"/>
                <a:gd name="T19" fmla="*/ 2147483647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0 w 11"/>
                <a:gd name="T37" fmla="*/ 2147483647 h 12"/>
                <a:gd name="T38" fmla="*/ 0 w 11"/>
                <a:gd name="T39" fmla="*/ 2147483647 h 12"/>
                <a:gd name="T40" fmla="*/ 0 w 1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2"/>
                <a:gd name="T65" fmla="*/ 11 w 1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61AE62ED-5DBE-E2C4-203F-3200A1159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011" y="5538153"/>
              <a:ext cx="24902" cy="23278"/>
            </a:xfrm>
            <a:custGeom>
              <a:avLst/>
              <a:gdLst>
                <a:gd name="T0" fmla="*/ 0 w 11"/>
                <a:gd name="T1" fmla="*/ 2147483647 h 12"/>
                <a:gd name="T2" fmla="*/ 0 w 11"/>
                <a:gd name="T3" fmla="*/ 2147483647 h 12"/>
                <a:gd name="T4" fmla="*/ 0 w 11"/>
                <a:gd name="T5" fmla="*/ 2147483647 h 12"/>
                <a:gd name="T6" fmla="*/ 0 w 11"/>
                <a:gd name="T7" fmla="*/ 2147483647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0 h 12"/>
                <a:gd name="T16" fmla="*/ 2147483647 w 11"/>
                <a:gd name="T17" fmla="*/ 0 h 12"/>
                <a:gd name="T18" fmla="*/ 2147483647 w 11"/>
                <a:gd name="T19" fmla="*/ 0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2147483647 w 11"/>
                <a:gd name="T37" fmla="*/ 2147483647 h 12"/>
                <a:gd name="T38" fmla="*/ 2147483647 w 11"/>
                <a:gd name="T39" fmla="*/ 2147483647 h 12"/>
                <a:gd name="T40" fmla="*/ 0 w 11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2"/>
                <a:gd name="T65" fmla="*/ 11 w 1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2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144B2D7A-2E1A-C4B2-4A5A-7B62F272F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011" y="5561431"/>
              <a:ext cx="24902" cy="19170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0 w 11"/>
                <a:gd name="T15" fmla="*/ 2147483647 h 11"/>
                <a:gd name="T16" fmla="*/ 0 w 11"/>
                <a:gd name="T17" fmla="*/ 2147483647 h 11"/>
                <a:gd name="T18" fmla="*/ 0 w 11"/>
                <a:gd name="T19" fmla="*/ 0 h 11"/>
                <a:gd name="T20" fmla="*/ 2147483647 w 11"/>
                <a:gd name="T21" fmla="*/ 0 h 11"/>
                <a:gd name="T22" fmla="*/ 2147483647 w 11"/>
                <a:gd name="T23" fmla="*/ 0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2147483647 h 11"/>
                <a:gd name="T36" fmla="*/ 2147483647 w 11"/>
                <a:gd name="T37" fmla="*/ 2147483647 h 11"/>
                <a:gd name="T38" fmla="*/ 2147483647 w 11"/>
                <a:gd name="T39" fmla="*/ 2147483647 h 11"/>
                <a:gd name="T40" fmla="*/ 2147483647 w 11"/>
                <a:gd name="T41" fmla="*/ 214748364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11"/>
                  </a:moveTo>
                  <a:lnTo>
                    <a:pt x="11" y="11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11" name="Gerade Verbindung 3">
              <a:extLst>
                <a:ext uri="{FF2B5EF4-FFF2-40B4-BE49-F238E27FC236}">
                  <a16:creationId xmlns:a16="http://schemas.microsoft.com/office/drawing/2014/main" id="{8C71DD51-271D-C409-180E-D55F4DB280F2}"/>
                </a:ext>
              </a:extLst>
            </p:cNvPr>
            <p:cNvCxnSpPr/>
            <p:nvPr/>
          </p:nvCxnSpPr>
          <p:spPr bwMode="auto">
            <a:xfrm>
              <a:off x="9214688" y="4646078"/>
              <a:ext cx="13281" cy="972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FF3E8397-F4EC-203E-57EF-B83C979F58A3}"/>
              </a:ext>
            </a:extLst>
          </p:cNvPr>
          <p:cNvGrpSpPr/>
          <p:nvPr/>
        </p:nvGrpSpPr>
        <p:grpSpPr>
          <a:xfrm>
            <a:off x="3641508" y="3245320"/>
            <a:ext cx="1844862" cy="3731611"/>
            <a:chOff x="3641508" y="3245320"/>
            <a:chExt cx="1844862" cy="3731611"/>
          </a:xfrm>
        </p:grpSpPr>
        <p:sp>
          <p:nvSpPr>
            <p:cNvPr id="117" name="Freeform 33">
              <a:extLst>
                <a:ext uri="{FF2B5EF4-FFF2-40B4-BE49-F238E27FC236}">
                  <a16:creationId xmlns:a16="http://schemas.microsoft.com/office/drawing/2014/main" id="{A2079B81-E21E-BD7E-EAE7-B08DB1617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510" y="3524502"/>
              <a:ext cx="24903" cy="642186"/>
            </a:xfrm>
            <a:custGeom>
              <a:avLst/>
              <a:gdLst>
                <a:gd name="T0" fmla="*/ 2147483647 w 10"/>
                <a:gd name="T1" fmla="*/ 2147483647 h 353"/>
                <a:gd name="T2" fmla="*/ 2147483647 w 10"/>
                <a:gd name="T3" fmla="*/ 2147483647 h 353"/>
                <a:gd name="T4" fmla="*/ 2147483647 w 10"/>
                <a:gd name="T5" fmla="*/ 2147483647 h 353"/>
                <a:gd name="T6" fmla="*/ 0 w 10"/>
                <a:gd name="T7" fmla="*/ 2147483647 h 353"/>
                <a:gd name="T8" fmla="*/ 0 w 10"/>
                <a:gd name="T9" fmla="*/ 2147483647 h 353"/>
                <a:gd name="T10" fmla="*/ 2147483647 w 10"/>
                <a:gd name="T11" fmla="*/ 0 h 353"/>
                <a:gd name="T12" fmla="*/ 0 w 10"/>
                <a:gd name="T13" fmla="*/ 2147483647 h 353"/>
                <a:gd name="T14" fmla="*/ 0 w 10"/>
                <a:gd name="T15" fmla="*/ 0 h 353"/>
                <a:gd name="T16" fmla="*/ 2147483647 w 10"/>
                <a:gd name="T17" fmla="*/ 0 h 353"/>
                <a:gd name="T18" fmla="*/ 2147483647 w 10"/>
                <a:gd name="T19" fmla="*/ 2147483647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53"/>
                <a:gd name="T32" fmla="*/ 10 w 10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53">
                  <a:moveTo>
                    <a:pt x="4" y="9"/>
                  </a:moveTo>
                  <a:lnTo>
                    <a:pt x="10" y="4"/>
                  </a:lnTo>
                  <a:lnTo>
                    <a:pt x="10" y="353"/>
                  </a:lnTo>
                  <a:lnTo>
                    <a:pt x="0" y="353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689E3D69-549F-EAC2-3A07-CD60D167CA44}"/>
                </a:ext>
              </a:extLst>
            </p:cNvPr>
            <p:cNvSpPr txBox="1"/>
            <p:nvPr/>
          </p:nvSpPr>
          <p:spPr>
            <a:xfrm>
              <a:off x="3971785" y="3245320"/>
              <a:ext cx="341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50" dirty="0">
                  <a:latin typeface="Arial" panose="020B0604020202020204" pitchFamily="34" charset="0"/>
                  <a:cs typeface="Arial" panose="020B0604020202020204" pitchFamily="34" charset="0"/>
                </a:rPr>
                <a:t>L2</a:t>
              </a:r>
            </a:p>
          </p:txBody>
        </p:sp>
        <p:sp>
          <p:nvSpPr>
            <p:cNvPr id="119" name="Line 3">
              <a:extLst>
                <a:ext uri="{FF2B5EF4-FFF2-40B4-BE49-F238E27FC236}">
                  <a16:creationId xmlns:a16="http://schemas.microsoft.com/office/drawing/2014/main" id="{23A63B13-2ABC-ABB1-8D0D-33DB69819F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7812" y="6113076"/>
              <a:ext cx="0" cy="6180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57">
              <a:extLst>
                <a:ext uri="{FF2B5EF4-FFF2-40B4-BE49-F238E27FC236}">
                  <a16:creationId xmlns:a16="http://schemas.microsoft.com/office/drawing/2014/main" id="{DCD2D05D-140A-2879-3646-D40666106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977" y="6178042"/>
              <a:ext cx="392755" cy="321447"/>
            </a:xfrm>
            <a:custGeom>
              <a:avLst/>
              <a:gdLst>
                <a:gd name="T0" fmla="*/ 2147483647 w 163"/>
                <a:gd name="T1" fmla="*/ 0 h 176"/>
                <a:gd name="T2" fmla="*/ 2147483647 w 163"/>
                <a:gd name="T3" fmla="*/ 2147483647 h 176"/>
                <a:gd name="T4" fmla="*/ 2147483647 w 163"/>
                <a:gd name="T5" fmla="*/ 2147483647 h 176"/>
                <a:gd name="T6" fmla="*/ 2147483647 w 163"/>
                <a:gd name="T7" fmla="*/ 2147483647 h 176"/>
                <a:gd name="T8" fmla="*/ 2147483647 w 163"/>
                <a:gd name="T9" fmla="*/ 2147483647 h 176"/>
                <a:gd name="T10" fmla="*/ 2147483647 w 163"/>
                <a:gd name="T11" fmla="*/ 2147483647 h 176"/>
                <a:gd name="T12" fmla="*/ 2147483647 w 163"/>
                <a:gd name="T13" fmla="*/ 2147483647 h 176"/>
                <a:gd name="T14" fmla="*/ 2147483647 w 163"/>
                <a:gd name="T15" fmla="*/ 2147483647 h 176"/>
                <a:gd name="T16" fmla="*/ 2147483647 w 163"/>
                <a:gd name="T17" fmla="*/ 2147483647 h 176"/>
                <a:gd name="T18" fmla="*/ 2147483647 w 163"/>
                <a:gd name="T19" fmla="*/ 2147483647 h 176"/>
                <a:gd name="T20" fmla="*/ 2147483647 w 163"/>
                <a:gd name="T21" fmla="*/ 2147483647 h 176"/>
                <a:gd name="T22" fmla="*/ 2147483647 w 163"/>
                <a:gd name="T23" fmla="*/ 2147483647 h 176"/>
                <a:gd name="T24" fmla="*/ 2147483647 w 163"/>
                <a:gd name="T25" fmla="*/ 2147483647 h 176"/>
                <a:gd name="T26" fmla="*/ 2147483647 w 163"/>
                <a:gd name="T27" fmla="*/ 2147483647 h 176"/>
                <a:gd name="T28" fmla="*/ 2147483647 w 163"/>
                <a:gd name="T29" fmla="*/ 2147483647 h 176"/>
                <a:gd name="T30" fmla="*/ 2147483647 w 163"/>
                <a:gd name="T31" fmla="*/ 2147483647 h 176"/>
                <a:gd name="T32" fmla="*/ 2147483647 w 163"/>
                <a:gd name="T33" fmla="*/ 2147483647 h 176"/>
                <a:gd name="T34" fmla="*/ 2147483647 w 163"/>
                <a:gd name="T35" fmla="*/ 2147483647 h 176"/>
                <a:gd name="T36" fmla="*/ 2147483647 w 163"/>
                <a:gd name="T37" fmla="*/ 2147483647 h 176"/>
                <a:gd name="T38" fmla="*/ 2147483647 w 163"/>
                <a:gd name="T39" fmla="*/ 2147483647 h 176"/>
                <a:gd name="T40" fmla="*/ 2147483647 w 163"/>
                <a:gd name="T41" fmla="*/ 2147483647 h 176"/>
                <a:gd name="T42" fmla="*/ 2147483647 w 163"/>
                <a:gd name="T43" fmla="*/ 2147483647 h 176"/>
                <a:gd name="T44" fmla="*/ 2147483647 w 163"/>
                <a:gd name="T45" fmla="*/ 2147483647 h 176"/>
                <a:gd name="T46" fmla="*/ 2147483647 w 163"/>
                <a:gd name="T47" fmla="*/ 2147483647 h 176"/>
                <a:gd name="T48" fmla="*/ 0 w 163"/>
                <a:gd name="T49" fmla="*/ 2147483647 h 176"/>
                <a:gd name="T50" fmla="*/ 2147483647 w 163"/>
                <a:gd name="T51" fmla="*/ 2147483647 h 176"/>
                <a:gd name="T52" fmla="*/ 2147483647 w 163"/>
                <a:gd name="T53" fmla="*/ 2147483647 h 176"/>
                <a:gd name="T54" fmla="*/ 2147483647 w 163"/>
                <a:gd name="T55" fmla="*/ 2147483647 h 176"/>
                <a:gd name="T56" fmla="*/ 2147483647 w 163"/>
                <a:gd name="T57" fmla="*/ 2147483647 h 176"/>
                <a:gd name="T58" fmla="*/ 2147483647 w 163"/>
                <a:gd name="T59" fmla="*/ 2147483647 h 176"/>
                <a:gd name="T60" fmla="*/ 2147483647 w 163"/>
                <a:gd name="T61" fmla="*/ 2147483647 h 176"/>
                <a:gd name="T62" fmla="*/ 2147483647 w 163"/>
                <a:gd name="T63" fmla="*/ 2147483647 h 176"/>
                <a:gd name="T64" fmla="*/ 2147483647 w 163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176"/>
                <a:gd name="T101" fmla="*/ 163 w 163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176">
                  <a:moveTo>
                    <a:pt x="82" y="0"/>
                  </a:moveTo>
                  <a:lnTo>
                    <a:pt x="97" y="2"/>
                  </a:lnTo>
                  <a:lnTo>
                    <a:pt x="114" y="7"/>
                  </a:lnTo>
                  <a:lnTo>
                    <a:pt x="127" y="16"/>
                  </a:lnTo>
                  <a:lnTo>
                    <a:pt x="140" y="27"/>
                  </a:lnTo>
                  <a:lnTo>
                    <a:pt x="148" y="39"/>
                  </a:lnTo>
                  <a:lnTo>
                    <a:pt x="156" y="55"/>
                  </a:lnTo>
                  <a:lnTo>
                    <a:pt x="161" y="71"/>
                  </a:lnTo>
                  <a:lnTo>
                    <a:pt x="163" y="89"/>
                  </a:lnTo>
                  <a:lnTo>
                    <a:pt x="161" y="107"/>
                  </a:lnTo>
                  <a:lnTo>
                    <a:pt x="156" y="124"/>
                  </a:lnTo>
                  <a:lnTo>
                    <a:pt x="148" y="137"/>
                  </a:lnTo>
                  <a:lnTo>
                    <a:pt x="140" y="151"/>
                  </a:lnTo>
                  <a:lnTo>
                    <a:pt x="127" y="162"/>
                  </a:lnTo>
                  <a:lnTo>
                    <a:pt x="114" y="169"/>
                  </a:lnTo>
                  <a:lnTo>
                    <a:pt x="97" y="176"/>
                  </a:lnTo>
                  <a:lnTo>
                    <a:pt x="82" y="176"/>
                  </a:lnTo>
                  <a:lnTo>
                    <a:pt x="65" y="176"/>
                  </a:lnTo>
                  <a:lnTo>
                    <a:pt x="51" y="169"/>
                  </a:lnTo>
                  <a:lnTo>
                    <a:pt x="36" y="162"/>
                  </a:lnTo>
                  <a:lnTo>
                    <a:pt x="23" y="151"/>
                  </a:lnTo>
                  <a:lnTo>
                    <a:pt x="15" y="137"/>
                  </a:lnTo>
                  <a:lnTo>
                    <a:pt x="6" y="124"/>
                  </a:lnTo>
                  <a:lnTo>
                    <a:pt x="2" y="107"/>
                  </a:lnTo>
                  <a:lnTo>
                    <a:pt x="0" y="89"/>
                  </a:lnTo>
                  <a:lnTo>
                    <a:pt x="2" y="71"/>
                  </a:lnTo>
                  <a:lnTo>
                    <a:pt x="6" y="55"/>
                  </a:lnTo>
                  <a:lnTo>
                    <a:pt x="15" y="39"/>
                  </a:lnTo>
                  <a:lnTo>
                    <a:pt x="23" y="27"/>
                  </a:lnTo>
                  <a:lnTo>
                    <a:pt x="36" y="16"/>
                  </a:lnTo>
                  <a:lnTo>
                    <a:pt x="51" y="7"/>
                  </a:lnTo>
                  <a:lnTo>
                    <a:pt x="65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1">
              <a:extLst>
                <a:ext uri="{FF2B5EF4-FFF2-40B4-BE49-F238E27FC236}">
                  <a16:creationId xmlns:a16="http://schemas.microsoft.com/office/drawing/2014/main" id="{52043E8D-E724-D006-CBB9-6385E7569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515" y="5306857"/>
              <a:ext cx="71720" cy="62082"/>
            </a:xfrm>
            <a:custGeom>
              <a:avLst/>
              <a:gdLst>
                <a:gd name="T0" fmla="*/ 2147483647 w 31"/>
                <a:gd name="T1" fmla="*/ 2147483647 h 35"/>
                <a:gd name="T2" fmla="*/ 2147483647 w 31"/>
                <a:gd name="T3" fmla="*/ 2147483647 h 35"/>
                <a:gd name="T4" fmla="*/ 2147483647 w 31"/>
                <a:gd name="T5" fmla="*/ 2147483647 h 35"/>
                <a:gd name="T6" fmla="*/ 2147483647 w 31"/>
                <a:gd name="T7" fmla="*/ 2147483647 h 35"/>
                <a:gd name="T8" fmla="*/ 2147483647 w 31"/>
                <a:gd name="T9" fmla="*/ 2147483647 h 35"/>
                <a:gd name="T10" fmla="*/ 2147483647 w 31"/>
                <a:gd name="T11" fmla="*/ 2147483647 h 35"/>
                <a:gd name="T12" fmla="*/ 2147483647 w 31"/>
                <a:gd name="T13" fmla="*/ 2147483647 h 35"/>
                <a:gd name="T14" fmla="*/ 2147483647 w 31"/>
                <a:gd name="T15" fmla="*/ 2147483647 h 35"/>
                <a:gd name="T16" fmla="*/ 2147483647 w 31"/>
                <a:gd name="T17" fmla="*/ 2147483647 h 35"/>
                <a:gd name="T18" fmla="*/ 2147483647 w 31"/>
                <a:gd name="T19" fmla="*/ 2147483647 h 35"/>
                <a:gd name="T20" fmla="*/ 2147483647 w 31"/>
                <a:gd name="T21" fmla="*/ 2147483647 h 35"/>
                <a:gd name="T22" fmla="*/ 2147483647 w 31"/>
                <a:gd name="T23" fmla="*/ 2147483647 h 35"/>
                <a:gd name="T24" fmla="*/ 2147483647 w 31"/>
                <a:gd name="T25" fmla="*/ 2147483647 h 35"/>
                <a:gd name="T26" fmla="*/ 2147483647 w 31"/>
                <a:gd name="T27" fmla="*/ 2147483647 h 35"/>
                <a:gd name="T28" fmla="*/ 2147483647 w 31"/>
                <a:gd name="T29" fmla="*/ 2147483647 h 35"/>
                <a:gd name="T30" fmla="*/ 2147483647 w 31"/>
                <a:gd name="T31" fmla="*/ 0 h 35"/>
                <a:gd name="T32" fmla="*/ 2147483647 w 31"/>
                <a:gd name="T33" fmla="*/ 0 h 35"/>
                <a:gd name="T34" fmla="*/ 2147483647 w 31"/>
                <a:gd name="T35" fmla="*/ 0 h 35"/>
                <a:gd name="T36" fmla="*/ 2147483647 w 31"/>
                <a:gd name="T37" fmla="*/ 2147483647 h 35"/>
                <a:gd name="T38" fmla="*/ 2147483647 w 31"/>
                <a:gd name="T39" fmla="*/ 2147483647 h 35"/>
                <a:gd name="T40" fmla="*/ 2147483647 w 31"/>
                <a:gd name="T41" fmla="*/ 2147483647 h 35"/>
                <a:gd name="T42" fmla="*/ 2147483647 w 31"/>
                <a:gd name="T43" fmla="*/ 2147483647 h 35"/>
                <a:gd name="T44" fmla="*/ 2147483647 w 31"/>
                <a:gd name="T45" fmla="*/ 2147483647 h 35"/>
                <a:gd name="T46" fmla="*/ 0 w 31"/>
                <a:gd name="T47" fmla="*/ 2147483647 h 35"/>
                <a:gd name="T48" fmla="*/ 0 w 31"/>
                <a:gd name="T49" fmla="*/ 2147483647 h 35"/>
                <a:gd name="T50" fmla="*/ 0 w 31"/>
                <a:gd name="T51" fmla="*/ 2147483647 h 35"/>
                <a:gd name="T52" fmla="*/ 2147483647 w 31"/>
                <a:gd name="T53" fmla="*/ 2147483647 h 35"/>
                <a:gd name="T54" fmla="*/ 2147483647 w 31"/>
                <a:gd name="T55" fmla="*/ 2147483647 h 35"/>
                <a:gd name="T56" fmla="*/ 2147483647 w 31"/>
                <a:gd name="T57" fmla="*/ 2147483647 h 35"/>
                <a:gd name="T58" fmla="*/ 2147483647 w 31"/>
                <a:gd name="T59" fmla="*/ 2147483647 h 35"/>
                <a:gd name="T60" fmla="*/ 2147483647 w 31"/>
                <a:gd name="T61" fmla="*/ 2147483647 h 35"/>
                <a:gd name="T62" fmla="*/ 2147483647 w 31"/>
                <a:gd name="T63" fmla="*/ 2147483647 h 35"/>
                <a:gd name="T64" fmla="*/ 2147483647 w 31"/>
                <a:gd name="T65" fmla="*/ 214748364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1"/>
                <a:gd name="T100" fmla="*/ 0 h 35"/>
                <a:gd name="T101" fmla="*/ 31 w 31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1" h="35">
                  <a:moveTo>
                    <a:pt x="17" y="35"/>
                  </a:moveTo>
                  <a:lnTo>
                    <a:pt x="19" y="35"/>
                  </a:lnTo>
                  <a:lnTo>
                    <a:pt x="21" y="32"/>
                  </a:lnTo>
                  <a:lnTo>
                    <a:pt x="25" y="32"/>
                  </a:lnTo>
                  <a:lnTo>
                    <a:pt x="27" y="30"/>
                  </a:lnTo>
                  <a:lnTo>
                    <a:pt x="29" y="28"/>
                  </a:lnTo>
                  <a:lnTo>
                    <a:pt x="29" y="23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29" y="12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5"/>
                  </a:lnTo>
                  <a:lnTo>
                    <a:pt x="21" y="3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2" y="0"/>
                  </a:lnTo>
                  <a:lnTo>
                    <a:pt x="10" y="3"/>
                  </a:lnTo>
                  <a:lnTo>
                    <a:pt x="6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2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2" y="23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6" y="32"/>
                  </a:lnTo>
                  <a:lnTo>
                    <a:pt x="10" y="32"/>
                  </a:lnTo>
                  <a:lnTo>
                    <a:pt x="12" y="35"/>
                  </a:lnTo>
                  <a:lnTo>
                    <a:pt x="17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2">
              <a:extLst>
                <a:ext uri="{FF2B5EF4-FFF2-40B4-BE49-F238E27FC236}">
                  <a16:creationId xmlns:a16="http://schemas.microsoft.com/office/drawing/2014/main" id="{7FBE8CFB-8C7B-6EB0-D926-D883DFF14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083" y="5341347"/>
              <a:ext cx="40983" cy="33110"/>
            </a:xfrm>
            <a:custGeom>
              <a:avLst/>
              <a:gdLst>
                <a:gd name="T0" fmla="*/ 2147483647 w 17"/>
                <a:gd name="T1" fmla="*/ 0 h 18"/>
                <a:gd name="T2" fmla="*/ 2147483647 w 17"/>
                <a:gd name="T3" fmla="*/ 0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2147483647 w 17"/>
                <a:gd name="T17" fmla="*/ 2147483647 h 18"/>
                <a:gd name="T18" fmla="*/ 0 w 17"/>
                <a:gd name="T19" fmla="*/ 2147483647 h 18"/>
                <a:gd name="T20" fmla="*/ 0 w 17"/>
                <a:gd name="T21" fmla="*/ 2147483647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0 h 18"/>
                <a:gd name="T38" fmla="*/ 2147483647 w 17"/>
                <a:gd name="T39" fmla="*/ 0 h 18"/>
                <a:gd name="T40" fmla="*/ 2147483647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4" y="7"/>
                  </a:lnTo>
                  <a:lnTo>
                    <a:pt x="12" y="9"/>
                  </a:lnTo>
                  <a:lnTo>
                    <a:pt x="10" y="11"/>
                  </a:lnTo>
                  <a:lnTo>
                    <a:pt x="8" y="13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11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3">
              <a:extLst>
                <a:ext uri="{FF2B5EF4-FFF2-40B4-BE49-F238E27FC236}">
                  <a16:creationId xmlns:a16="http://schemas.microsoft.com/office/drawing/2014/main" id="{E8751B7A-0077-4DE6-33B4-C467A9F29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7083" y="5302718"/>
              <a:ext cx="40983" cy="38629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0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w 17"/>
                <a:gd name="T37" fmla="*/ 2147483647 h 21"/>
                <a:gd name="T38" fmla="*/ 0 w 17"/>
                <a:gd name="T39" fmla="*/ 2147483647 h 21"/>
                <a:gd name="T40" fmla="*/ 0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8" y="5"/>
                  </a:lnTo>
                  <a:lnTo>
                    <a:pt x="10" y="7"/>
                  </a:lnTo>
                  <a:lnTo>
                    <a:pt x="12" y="9"/>
                  </a:lnTo>
                  <a:lnTo>
                    <a:pt x="14" y="12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8" y="9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4">
              <a:extLst>
                <a:ext uri="{FF2B5EF4-FFF2-40B4-BE49-F238E27FC236}">
                  <a16:creationId xmlns:a16="http://schemas.microsoft.com/office/drawing/2014/main" id="{BEC99878-FDC2-F75E-4D56-385E78F23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684" y="5302718"/>
              <a:ext cx="44398" cy="38629"/>
            </a:xfrm>
            <a:custGeom>
              <a:avLst/>
              <a:gdLst>
                <a:gd name="T0" fmla="*/ 0 w 19"/>
                <a:gd name="T1" fmla="*/ 2147483647 h 21"/>
                <a:gd name="T2" fmla="*/ 0 w 19"/>
                <a:gd name="T3" fmla="*/ 2147483647 h 21"/>
                <a:gd name="T4" fmla="*/ 0 w 19"/>
                <a:gd name="T5" fmla="*/ 2147483647 h 21"/>
                <a:gd name="T6" fmla="*/ 2147483647 w 19"/>
                <a:gd name="T7" fmla="*/ 2147483647 h 21"/>
                <a:gd name="T8" fmla="*/ 2147483647 w 19"/>
                <a:gd name="T9" fmla="*/ 2147483647 h 21"/>
                <a:gd name="T10" fmla="*/ 2147483647 w 19"/>
                <a:gd name="T11" fmla="*/ 2147483647 h 21"/>
                <a:gd name="T12" fmla="*/ 2147483647 w 19"/>
                <a:gd name="T13" fmla="*/ 2147483647 h 21"/>
                <a:gd name="T14" fmla="*/ 2147483647 w 19"/>
                <a:gd name="T15" fmla="*/ 2147483647 h 21"/>
                <a:gd name="T16" fmla="*/ 2147483647 w 19"/>
                <a:gd name="T17" fmla="*/ 2147483647 h 21"/>
                <a:gd name="T18" fmla="*/ 2147483647 w 19"/>
                <a:gd name="T19" fmla="*/ 0 h 21"/>
                <a:gd name="T20" fmla="*/ 2147483647 w 19"/>
                <a:gd name="T21" fmla="*/ 2147483647 h 21"/>
                <a:gd name="T22" fmla="*/ 2147483647 w 19"/>
                <a:gd name="T23" fmla="*/ 2147483647 h 21"/>
                <a:gd name="T24" fmla="*/ 2147483647 w 19"/>
                <a:gd name="T25" fmla="*/ 2147483647 h 21"/>
                <a:gd name="T26" fmla="*/ 2147483647 w 19"/>
                <a:gd name="T27" fmla="*/ 2147483647 h 21"/>
                <a:gd name="T28" fmla="*/ 2147483647 w 19"/>
                <a:gd name="T29" fmla="*/ 2147483647 h 21"/>
                <a:gd name="T30" fmla="*/ 2147483647 w 19"/>
                <a:gd name="T31" fmla="*/ 2147483647 h 21"/>
                <a:gd name="T32" fmla="*/ 2147483647 w 19"/>
                <a:gd name="T33" fmla="*/ 2147483647 h 21"/>
                <a:gd name="T34" fmla="*/ 2147483647 w 19"/>
                <a:gd name="T35" fmla="*/ 2147483647 h 21"/>
                <a:gd name="T36" fmla="*/ 2147483647 w 19"/>
                <a:gd name="T37" fmla="*/ 2147483647 h 21"/>
                <a:gd name="T38" fmla="*/ 2147483647 w 19"/>
                <a:gd name="T39" fmla="*/ 2147483647 h 21"/>
                <a:gd name="T40" fmla="*/ 0 w 19"/>
                <a:gd name="T41" fmla="*/ 214748364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21"/>
                <a:gd name="T65" fmla="*/ 19 w 19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21">
                  <a:moveTo>
                    <a:pt x="0" y="21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4" y="9"/>
                  </a:lnTo>
                  <a:lnTo>
                    <a:pt x="6" y="7"/>
                  </a:lnTo>
                  <a:lnTo>
                    <a:pt x="8" y="5"/>
                  </a:lnTo>
                  <a:lnTo>
                    <a:pt x="10" y="2"/>
                  </a:lnTo>
                  <a:lnTo>
                    <a:pt x="14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4" y="5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5">
              <a:extLst>
                <a:ext uri="{FF2B5EF4-FFF2-40B4-BE49-F238E27FC236}">
                  <a16:creationId xmlns:a16="http://schemas.microsoft.com/office/drawing/2014/main" id="{9E31AA05-505F-80A2-9CF6-D4AEC450F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684" y="5341347"/>
              <a:ext cx="44398" cy="33110"/>
            </a:xfrm>
            <a:custGeom>
              <a:avLst/>
              <a:gdLst>
                <a:gd name="T0" fmla="*/ 2147483647 w 19"/>
                <a:gd name="T1" fmla="*/ 2147483647 h 18"/>
                <a:gd name="T2" fmla="*/ 2147483647 w 19"/>
                <a:gd name="T3" fmla="*/ 2147483647 h 18"/>
                <a:gd name="T4" fmla="*/ 2147483647 w 19"/>
                <a:gd name="T5" fmla="*/ 2147483647 h 18"/>
                <a:gd name="T6" fmla="*/ 2147483647 w 19"/>
                <a:gd name="T7" fmla="*/ 2147483647 h 18"/>
                <a:gd name="T8" fmla="*/ 2147483647 w 19"/>
                <a:gd name="T9" fmla="*/ 2147483647 h 18"/>
                <a:gd name="T10" fmla="*/ 2147483647 w 19"/>
                <a:gd name="T11" fmla="*/ 2147483647 h 18"/>
                <a:gd name="T12" fmla="*/ 2147483647 w 19"/>
                <a:gd name="T13" fmla="*/ 2147483647 h 18"/>
                <a:gd name="T14" fmla="*/ 2147483647 w 19"/>
                <a:gd name="T15" fmla="*/ 2147483647 h 18"/>
                <a:gd name="T16" fmla="*/ 0 w 19"/>
                <a:gd name="T17" fmla="*/ 2147483647 h 18"/>
                <a:gd name="T18" fmla="*/ 0 w 19"/>
                <a:gd name="T19" fmla="*/ 0 h 18"/>
                <a:gd name="T20" fmla="*/ 2147483647 w 19"/>
                <a:gd name="T21" fmla="*/ 0 h 18"/>
                <a:gd name="T22" fmla="*/ 2147483647 w 19"/>
                <a:gd name="T23" fmla="*/ 2147483647 h 18"/>
                <a:gd name="T24" fmla="*/ 2147483647 w 19"/>
                <a:gd name="T25" fmla="*/ 2147483647 h 18"/>
                <a:gd name="T26" fmla="*/ 2147483647 w 19"/>
                <a:gd name="T27" fmla="*/ 2147483647 h 18"/>
                <a:gd name="T28" fmla="*/ 2147483647 w 19"/>
                <a:gd name="T29" fmla="*/ 2147483647 h 18"/>
                <a:gd name="T30" fmla="*/ 2147483647 w 19"/>
                <a:gd name="T31" fmla="*/ 2147483647 h 18"/>
                <a:gd name="T32" fmla="*/ 2147483647 w 19"/>
                <a:gd name="T33" fmla="*/ 2147483647 h 18"/>
                <a:gd name="T34" fmla="*/ 2147483647 w 19"/>
                <a:gd name="T35" fmla="*/ 2147483647 h 18"/>
                <a:gd name="T36" fmla="*/ 2147483647 w 19"/>
                <a:gd name="T37" fmla="*/ 2147483647 h 18"/>
                <a:gd name="T38" fmla="*/ 2147483647 w 19"/>
                <a:gd name="T39" fmla="*/ 2147483647 h 18"/>
                <a:gd name="T40" fmla="*/ 2147483647 w 19"/>
                <a:gd name="T41" fmla="*/ 214748364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"/>
                <a:gd name="T64" fmla="*/ 0 h 18"/>
                <a:gd name="T65" fmla="*/ 19 w 19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" h="18">
                  <a:moveTo>
                    <a:pt x="19" y="18"/>
                  </a:moveTo>
                  <a:lnTo>
                    <a:pt x="19" y="18"/>
                  </a:lnTo>
                  <a:lnTo>
                    <a:pt x="14" y="18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6" y="11"/>
                  </a:lnTo>
                  <a:lnTo>
                    <a:pt x="4" y="9"/>
                  </a:lnTo>
                  <a:lnTo>
                    <a:pt x="2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6" y="4"/>
                  </a:lnTo>
                  <a:lnTo>
                    <a:pt x="6" y="7"/>
                  </a:lnTo>
                  <a:lnTo>
                    <a:pt x="8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9" y="13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6">
              <a:extLst>
                <a:ext uri="{FF2B5EF4-FFF2-40B4-BE49-F238E27FC236}">
                  <a16:creationId xmlns:a16="http://schemas.microsoft.com/office/drawing/2014/main" id="{5751D2E1-8E29-AA6D-48BA-CDD58EA31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964" y="5306857"/>
              <a:ext cx="71720" cy="62082"/>
            </a:xfrm>
            <a:custGeom>
              <a:avLst/>
              <a:gdLst>
                <a:gd name="T0" fmla="*/ 2147483647 w 30"/>
                <a:gd name="T1" fmla="*/ 2147483647 h 35"/>
                <a:gd name="T2" fmla="*/ 2147483647 w 30"/>
                <a:gd name="T3" fmla="*/ 2147483647 h 35"/>
                <a:gd name="T4" fmla="*/ 2147483647 w 30"/>
                <a:gd name="T5" fmla="*/ 2147483647 h 35"/>
                <a:gd name="T6" fmla="*/ 2147483647 w 30"/>
                <a:gd name="T7" fmla="*/ 2147483647 h 35"/>
                <a:gd name="T8" fmla="*/ 2147483647 w 30"/>
                <a:gd name="T9" fmla="*/ 2147483647 h 35"/>
                <a:gd name="T10" fmla="*/ 2147483647 w 30"/>
                <a:gd name="T11" fmla="*/ 2147483647 h 35"/>
                <a:gd name="T12" fmla="*/ 2147483647 w 30"/>
                <a:gd name="T13" fmla="*/ 2147483647 h 35"/>
                <a:gd name="T14" fmla="*/ 2147483647 w 30"/>
                <a:gd name="T15" fmla="*/ 2147483647 h 35"/>
                <a:gd name="T16" fmla="*/ 2147483647 w 30"/>
                <a:gd name="T17" fmla="*/ 2147483647 h 35"/>
                <a:gd name="T18" fmla="*/ 2147483647 w 30"/>
                <a:gd name="T19" fmla="*/ 2147483647 h 35"/>
                <a:gd name="T20" fmla="*/ 2147483647 w 30"/>
                <a:gd name="T21" fmla="*/ 2147483647 h 35"/>
                <a:gd name="T22" fmla="*/ 2147483647 w 30"/>
                <a:gd name="T23" fmla="*/ 2147483647 h 35"/>
                <a:gd name="T24" fmla="*/ 2147483647 w 30"/>
                <a:gd name="T25" fmla="*/ 2147483647 h 35"/>
                <a:gd name="T26" fmla="*/ 2147483647 w 30"/>
                <a:gd name="T27" fmla="*/ 2147483647 h 35"/>
                <a:gd name="T28" fmla="*/ 2147483647 w 30"/>
                <a:gd name="T29" fmla="*/ 2147483647 h 35"/>
                <a:gd name="T30" fmla="*/ 2147483647 w 30"/>
                <a:gd name="T31" fmla="*/ 0 h 35"/>
                <a:gd name="T32" fmla="*/ 2147483647 w 30"/>
                <a:gd name="T33" fmla="*/ 0 h 35"/>
                <a:gd name="T34" fmla="*/ 2147483647 w 30"/>
                <a:gd name="T35" fmla="*/ 0 h 35"/>
                <a:gd name="T36" fmla="*/ 2147483647 w 30"/>
                <a:gd name="T37" fmla="*/ 2147483647 h 35"/>
                <a:gd name="T38" fmla="*/ 2147483647 w 30"/>
                <a:gd name="T39" fmla="*/ 2147483647 h 35"/>
                <a:gd name="T40" fmla="*/ 2147483647 w 30"/>
                <a:gd name="T41" fmla="*/ 2147483647 h 35"/>
                <a:gd name="T42" fmla="*/ 2147483647 w 30"/>
                <a:gd name="T43" fmla="*/ 2147483647 h 35"/>
                <a:gd name="T44" fmla="*/ 0 w 30"/>
                <a:gd name="T45" fmla="*/ 2147483647 h 35"/>
                <a:gd name="T46" fmla="*/ 0 w 30"/>
                <a:gd name="T47" fmla="*/ 2147483647 h 35"/>
                <a:gd name="T48" fmla="*/ 0 w 30"/>
                <a:gd name="T49" fmla="*/ 2147483647 h 35"/>
                <a:gd name="T50" fmla="*/ 0 w 30"/>
                <a:gd name="T51" fmla="*/ 2147483647 h 35"/>
                <a:gd name="T52" fmla="*/ 0 w 30"/>
                <a:gd name="T53" fmla="*/ 2147483647 h 35"/>
                <a:gd name="T54" fmla="*/ 2147483647 w 30"/>
                <a:gd name="T55" fmla="*/ 2147483647 h 35"/>
                <a:gd name="T56" fmla="*/ 2147483647 w 30"/>
                <a:gd name="T57" fmla="*/ 2147483647 h 35"/>
                <a:gd name="T58" fmla="*/ 2147483647 w 30"/>
                <a:gd name="T59" fmla="*/ 2147483647 h 35"/>
                <a:gd name="T60" fmla="*/ 2147483647 w 30"/>
                <a:gd name="T61" fmla="*/ 2147483647 h 35"/>
                <a:gd name="T62" fmla="*/ 2147483647 w 30"/>
                <a:gd name="T63" fmla="*/ 2147483647 h 35"/>
                <a:gd name="T64" fmla="*/ 2147483647 w 30"/>
                <a:gd name="T65" fmla="*/ 2147483647 h 3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"/>
                <a:gd name="T100" fmla="*/ 0 h 35"/>
                <a:gd name="T101" fmla="*/ 30 w 30"/>
                <a:gd name="T102" fmla="*/ 35 h 3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" h="35">
                  <a:moveTo>
                    <a:pt x="15" y="35"/>
                  </a:moveTo>
                  <a:lnTo>
                    <a:pt x="17" y="35"/>
                  </a:lnTo>
                  <a:lnTo>
                    <a:pt x="21" y="32"/>
                  </a:lnTo>
                  <a:lnTo>
                    <a:pt x="24" y="32"/>
                  </a:lnTo>
                  <a:lnTo>
                    <a:pt x="26" y="30"/>
                  </a:lnTo>
                  <a:lnTo>
                    <a:pt x="28" y="28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30" y="19"/>
                  </a:lnTo>
                  <a:lnTo>
                    <a:pt x="30" y="14"/>
                  </a:lnTo>
                  <a:lnTo>
                    <a:pt x="30" y="12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5"/>
                  </a:lnTo>
                  <a:lnTo>
                    <a:pt x="21" y="3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9" y="3"/>
                  </a:lnTo>
                  <a:lnTo>
                    <a:pt x="7" y="5"/>
                  </a:lnTo>
                  <a:lnTo>
                    <a:pt x="4" y="5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2" y="28"/>
                  </a:lnTo>
                  <a:lnTo>
                    <a:pt x="4" y="30"/>
                  </a:lnTo>
                  <a:lnTo>
                    <a:pt x="7" y="32"/>
                  </a:lnTo>
                  <a:lnTo>
                    <a:pt x="9" y="32"/>
                  </a:lnTo>
                  <a:lnTo>
                    <a:pt x="13" y="35"/>
                  </a:lnTo>
                  <a:lnTo>
                    <a:pt x="15" y="3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7">
              <a:extLst>
                <a:ext uri="{FF2B5EF4-FFF2-40B4-BE49-F238E27FC236}">
                  <a16:creationId xmlns:a16="http://schemas.microsoft.com/office/drawing/2014/main" id="{2400C841-66C2-7325-911F-79AD2E3A1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824" y="5341347"/>
              <a:ext cx="40983" cy="33110"/>
            </a:xfrm>
            <a:custGeom>
              <a:avLst/>
              <a:gdLst>
                <a:gd name="T0" fmla="*/ 2147483647 w 17"/>
                <a:gd name="T1" fmla="*/ 0 h 18"/>
                <a:gd name="T2" fmla="*/ 2147483647 w 17"/>
                <a:gd name="T3" fmla="*/ 0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2147483647 w 17"/>
                <a:gd name="T15" fmla="*/ 2147483647 h 18"/>
                <a:gd name="T16" fmla="*/ 2147483647 w 17"/>
                <a:gd name="T17" fmla="*/ 2147483647 h 18"/>
                <a:gd name="T18" fmla="*/ 0 w 17"/>
                <a:gd name="T19" fmla="*/ 2147483647 h 18"/>
                <a:gd name="T20" fmla="*/ 0 w 17"/>
                <a:gd name="T21" fmla="*/ 2147483647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0 h 18"/>
                <a:gd name="T38" fmla="*/ 2147483647 w 17"/>
                <a:gd name="T39" fmla="*/ 0 h 18"/>
                <a:gd name="T40" fmla="*/ 2147483647 w 17"/>
                <a:gd name="T41" fmla="*/ 0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7" y="0"/>
                  </a:moveTo>
                  <a:lnTo>
                    <a:pt x="17" y="0"/>
                  </a:lnTo>
                  <a:lnTo>
                    <a:pt x="17" y="2"/>
                  </a:lnTo>
                  <a:lnTo>
                    <a:pt x="17" y="7"/>
                  </a:lnTo>
                  <a:lnTo>
                    <a:pt x="15" y="9"/>
                  </a:lnTo>
                  <a:lnTo>
                    <a:pt x="13" y="11"/>
                  </a:lnTo>
                  <a:lnTo>
                    <a:pt x="11" y="13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8">
              <a:extLst>
                <a:ext uri="{FF2B5EF4-FFF2-40B4-BE49-F238E27FC236}">
                  <a16:creationId xmlns:a16="http://schemas.microsoft.com/office/drawing/2014/main" id="{49F00352-4B52-4104-96DC-C67BF82CA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824" y="5302718"/>
              <a:ext cx="40983" cy="38629"/>
            </a:xfrm>
            <a:custGeom>
              <a:avLst/>
              <a:gdLst>
                <a:gd name="T0" fmla="*/ 0 w 17"/>
                <a:gd name="T1" fmla="*/ 0 h 21"/>
                <a:gd name="T2" fmla="*/ 0 w 17"/>
                <a:gd name="T3" fmla="*/ 0 h 21"/>
                <a:gd name="T4" fmla="*/ 2147483647 w 17"/>
                <a:gd name="T5" fmla="*/ 2147483647 h 21"/>
                <a:gd name="T6" fmla="*/ 2147483647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2147483647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0 w 17"/>
                <a:gd name="T37" fmla="*/ 2147483647 h 21"/>
                <a:gd name="T38" fmla="*/ 0 w 17"/>
                <a:gd name="T39" fmla="*/ 2147483647 h 21"/>
                <a:gd name="T40" fmla="*/ 0 w 17"/>
                <a:gd name="T41" fmla="*/ 0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6" y="2"/>
                  </a:lnTo>
                  <a:lnTo>
                    <a:pt x="11" y="5"/>
                  </a:lnTo>
                  <a:lnTo>
                    <a:pt x="13" y="7"/>
                  </a:lnTo>
                  <a:lnTo>
                    <a:pt x="15" y="9"/>
                  </a:lnTo>
                  <a:lnTo>
                    <a:pt x="17" y="12"/>
                  </a:lnTo>
                  <a:lnTo>
                    <a:pt x="17" y="16"/>
                  </a:lnTo>
                  <a:lnTo>
                    <a:pt x="17" y="21"/>
                  </a:lnTo>
                  <a:lnTo>
                    <a:pt x="13" y="21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1" y="12"/>
                  </a:lnTo>
                  <a:lnTo>
                    <a:pt x="11" y="9"/>
                  </a:lnTo>
                  <a:lnTo>
                    <a:pt x="9" y="7"/>
                  </a:ln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19">
              <a:extLst>
                <a:ext uri="{FF2B5EF4-FFF2-40B4-BE49-F238E27FC236}">
                  <a16:creationId xmlns:a16="http://schemas.microsoft.com/office/drawing/2014/main" id="{E1F62560-63C2-0D5F-546B-E6BDD98905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549" y="5302718"/>
              <a:ext cx="39275" cy="38629"/>
            </a:xfrm>
            <a:custGeom>
              <a:avLst/>
              <a:gdLst>
                <a:gd name="T0" fmla="*/ 0 w 17"/>
                <a:gd name="T1" fmla="*/ 2147483647 h 21"/>
                <a:gd name="T2" fmla="*/ 0 w 17"/>
                <a:gd name="T3" fmla="*/ 2147483647 h 21"/>
                <a:gd name="T4" fmla="*/ 0 w 17"/>
                <a:gd name="T5" fmla="*/ 2147483647 h 21"/>
                <a:gd name="T6" fmla="*/ 0 w 17"/>
                <a:gd name="T7" fmla="*/ 2147483647 h 21"/>
                <a:gd name="T8" fmla="*/ 2147483647 w 17"/>
                <a:gd name="T9" fmla="*/ 2147483647 h 21"/>
                <a:gd name="T10" fmla="*/ 2147483647 w 17"/>
                <a:gd name="T11" fmla="*/ 2147483647 h 21"/>
                <a:gd name="T12" fmla="*/ 2147483647 w 17"/>
                <a:gd name="T13" fmla="*/ 2147483647 h 21"/>
                <a:gd name="T14" fmla="*/ 2147483647 w 17"/>
                <a:gd name="T15" fmla="*/ 2147483647 h 21"/>
                <a:gd name="T16" fmla="*/ 2147483647 w 17"/>
                <a:gd name="T17" fmla="*/ 2147483647 h 21"/>
                <a:gd name="T18" fmla="*/ 2147483647 w 17"/>
                <a:gd name="T19" fmla="*/ 0 h 21"/>
                <a:gd name="T20" fmla="*/ 2147483647 w 17"/>
                <a:gd name="T21" fmla="*/ 2147483647 h 21"/>
                <a:gd name="T22" fmla="*/ 2147483647 w 17"/>
                <a:gd name="T23" fmla="*/ 2147483647 h 21"/>
                <a:gd name="T24" fmla="*/ 2147483647 w 17"/>
                <a:gd name="T25" fmla="*/ 2147483647 h 21"/>
                <a:gd name="T26" fmla="*/ 2147483647 w 17"/>
                <a:gd name="T27" fmla="*/ 2147483647 h 21"/>
                <a:gd name="T28" fmla="*/ 2147483647 w 17"/>
                <a:gd name="T29" fmla="*/ 2147483647 h 21"/>
                <a:gd name="T30" fmla="*/ 2147483647 w 17"/>
                <a:gd name="T31" fmla="*/ 2147483647 h 21"/>
                <a:gd name="T32" fmla="*/ 2147483647 w 17"/>
                <a:gd name="T33" fmla="*/ 2147483647 h 21"/>
                <a:gd name="T34" fmla="*/ 2147483647 w 17"/>
                <a:gd name="T35" fmla="*/ 2147483647 h 21"/>
                <a:gd name="T36" fmla="*/ 2147483647 w 17"/>
                <a:gd name="T37" fmla="*/ 2147483647 h 21"/>
                <a:gd name="T38" fmla="*/ 2147483647 w 17"/>
                <a:gd name="T39" fmla="*/ 2147483647 h 21"/>
                <a:gd name="T40" fmla="*/ 0 w 17"/>
                <a:gd name="T41" fmla="*/ 2147483647 h 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21"/>
                <a:gd name="T65" fmla="*/ 17 w 17"/>
                <a:gd name="T66" fmla="*/ 21 h 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21">
                  <a:moveTo>
                    <a:pt x="0" y="21"/>
                  </a:moveTo>
                  <a:lnTo>
                    <a:pt x="0" y="21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7"/>
                  </a:lnTo>
                  <a:lnTo>
                    <a:pt x="6" y="5"/>
                  </a:lnTo>
                  <a:lnTo>
                    <a:pt x="11" y="2"/>
                  </a:lnTo>
                  <a:lnTo>
                    <a:pt x="13" y="2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5" y="5"/>
                  </a:lnTo>
                  <a:lnTo>
                    <a:pt x="13" y="7"/>
                  </a:lnTo>
                  <a:lnTo>
                    <a:pt x="9" y="7"/>
                  </a:lnTo>
                  <a:lnTo>
                    <a:pt x="6" y="9"/>
                  </a:lnTo>
                  <a:lnTo>
                    <a:pt x="6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0">
              <a:extLst>
                <a:ext uri="{FF2B5EF4-FFF2-40B4-BE49-F238E27FC236}">
                  <a16:creationId xmlns:a16="http://schemas.microsoft.com/office/drawing/2014/main" id="{5C71DE6F-F3EE-FB08-52A7-492DD9DED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549" y="5341347"/>
              <a:ext cx="39275" cy="33110"/>
            </a:xfrm>
            <a:custGeom>
              <a:avLst/>
              <a:gdLst>
                <a:gd name="T0" fmla="*/ 2147483647 w 17"/>
                <a:gd name="T1" fmla="*/ 2147483647 h 18"/>
                <a:gd name="T2" fmla="*/ 2147483647 w 17"/>
                <a:gd name="T3" fmla="*/ 2147483647 h 18"/>
                <a:gd name="T4" fmla="*/ 2147483647 w 17"/>
                <a:gd name="T5" fmla="*/ 2147483647 h 18"/>
                <a:gd name="T6" fmla="*/ 2147483647 w 17"/>
                <a:gd name="T7" fmla="*/ 2147483647 h 18"/>
                <a:gd name="T8" fmla="*/ 2147483647 w 17"/>
                <a:gd name="T9" fmla="*/ 2147483647 h 18"/>
                <a:gd name="T10" fmla="*/ 2147483647 w 17"/>
                <a:gd name="T11" fmla="*/ 2147483647 h 18"/>
                <a:gd name="T12" fmla="*/ 2147483647 w 17"/>
                <a:gd name="T13" fmla="*/ 2147483647 h 18"/>
                <a:gd name="T14" fmla="*/ 0 w 17"/>
                <a:gd name="T15" fmla="*/ 2147483647 h 18"/>
                <a:gd name="T16" fmla="*/ 0 w 17"/>
                <a:gd name="T17" fmla="*/ 2147483647 h 18"/>
                <a:gd name="T18" fmla="*/ 0 w 17"/>
                <a:gd name="T19" fmla="*/ 0 h 18"/>
                <a:gd name="T20" fmla="*/ 2147483647 w 17"/>
                <a:gd name="T21" fmla="*/ 0 h 18"/>
                <a:gd name="T22" fmla="*/ 2147483647 w 17"/>
                <a:gd name="T23" fmla="*/ 2147483647 h 18"/>
                <a:gd name="T24" fmla="*/ 2147483647 w 17"/>
                <a:gd name="T25" fmla="*/ 2147483647 h 18"/>
                <a:gd name="T26" fmla="*/ 2147483647 w 17"/>
                <a:gd name="T27" fmla="*/ 2147483647 h 18"/>
                <a:gd name="T28" fmla="*/ 2147483647 w 17"/>
                <a:gd name="T29" fmla="*/ 2147483647 h 18"/>
                <a:gd name="T30" fmla="*/ 2147483647 w 17"/>
                <a:gd name="T31" fmla="*/ 2147483647 h 18"/>
                <a:gd name="T32" fmla="*/ 2147483647 w 17"/>
                <a:gd name="T33" fmla="*/ 2147483647 h 18"/>
                <a:gd name="T34" fmla="*/ 2147483647 w 17"/>
                <a:gd name="T35" fmla="*/ 2147483647 h 18"/>
                <a:gd name="T36" fmla="*/ 2147483647 w 17"/>
                <a:gd name="T37" fmla="*/ 2147483647 h 18"/>
                <a:gd name="T38" fmla="*/ 2147483647 w 17"/>
                <a:gd name="T39" fmla="*/ 2147483647 h 18"/>
                <a:gd name="T40" fmla="*/ 2147483647 w 17"/>
                <a:gd name="T41" fmla="*/ 2147483647 h 1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"/>
                <a:gd name="T64" fmla="*/ 0 h 18"/>
                <a:gd name="T65" fmla="*/ 17 w 17"/>
                <a:gd name="T66" fmla="*/ 18 h 1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" h="18">
                  <a:moveTo>
                    <a:pt x="17" y="18"/>
                  </a:moveTo>
                  <a:lnTo>
                    <a:pt x="17" y="18"/>
                  </a:lnTo>
                  <a:lnTo>
                    <a:pt x="13" y="18"/>
                  </a:lnTo>
                  <a:lnTo>
                    <a:pt x="11" y="16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6" y="7"/>
                  </a:lnTo>
                  <a:lnTo>
                    <a:pt x="6" y="9"/>
                  </a:lnTo>
                  <a:lnTo>
                    <a:pt x="9" y="11"/>
                  </a:lnTo>
                  <a:lnTo>
                    <a:pt x="13" y="11"/>
                  </a:lnTo>
                  <a:lnTo>
                    <a:pt x="15" y="13"/>
                  </a:lnTo>
                  <a:lnTo>
                    <a:pt x="17" y="13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1">
              <a:extLst>
                <a:ext uri="{FF2B5EF4-FFF2-40B4-BE49-F238E27FC236}">
                  <a16:creationId xmlns:a16="http://schemas.microsoft.com/office/drawing/2014/main" id="{12357791-366D-E585-8B6F-260B99620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3003" y="5018267"/>
              <a:ext cx="25614" cy="339382"/>
            </a:xfrm>
            <a:custGeom>
              <a:avLst/>
              <a:gdLst>
                <a:gd name="T0" fmla="*/ 2147483647 w 11"/>
                <a:gd name="T1" fmla="*/ 2147483647 h 186"/>
                <a:gd name="T2" fmla="*/ 2147483647 w 11"/>
                <a:gd name="T3" fmla="*/ 2147483647 h 186"/>
                <a:gd name="T4" fmla="*/ 2147483647 w 11"/>
                <a:gd name="T5" fmla="*/ 2147483647 h 186"/>
                <a:gd name="T6" fmla="*/ 0 w 11"/>
                <a:gd name="T7" fmla="*/ 2147483647 h 186"/>
                <a:gd name="T8" fmla="*/ 0 w 11"/>
                <a:gd name="T9" fmla="*/ 2147483647 h 186"/>
                <a:gd name="T10" fmla="*/ 2147483647 w 11"/>
                <a:gd name="T11" fmla="*/ 0 h 186"/>
                <a:gd name="T12" fmla="*/ 0 w 11"/>
                <a:gd name="T13" fmla="*/ 2147483647 h 186"/>
                <a:gd name="T14" fmla="*/ 0 w 11"/>
                <a:gd name="T15" fmla="*/ 0 h 186"/>
                <a:gd name="T16" fmla="*/ 2147483647 w 11"/>
                <a:gd name="T17" fmla="*/ 0 h 186"/>
                <a:gd name="T18" fmla="*/ 2147483647 w 11"/>
                <a:gd name="T19" fmla="*/ 2147483647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86"/>
                <a:gd name="T32" fmla="*/ 11 w 11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86">
                  <a:moveTo>
                    <a:pt x="7" y="14"/>
                  </a:moveTo>
                  <a:lnTo>
                    <a:pt x="11" y="7"/>
                  </a:lnTo>
                  <a:lnTo>
                    <a:pt x="11" y="186"/>
                  </a:lnTo>
                  <a:lnTo>
                    <a:pt x="0" y="186"/>
                  </a:lnTo>
                  <a:lnTo>
                    <a:pt x="0" y="7"/>
                  </a:lnTo>
                  <a:lnTo>
                    <a:pt x="7" y="0"/>
                  </a:ln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2">
              <a:extLst>
                <a:ext uri="{FF2B5EF4-FFF2-40B4-BE49-F238E27FC236}">
                  <a16:creationId xmlns:a16="http://schemas.microsoft.com/office/drawing/2014/main" id="{94ACE843-B83B-3A53-9D49-2E87DB8B1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5557" y="5319273"/>
              <a:ext cx="973349" cy="26213"/>
            </a:xfrm>
            <a:custGeom>
              <a:avLst/>
              <a:gdLst>
                <a:gd name="T0" fmla="*/ 2147483647 w 406"/>
                <a:gd name="T1" fmla="*/ 2147483647 h 14"/>
                <a:gd name="T2" fmla="*/ 2147483647 w 406"/>
                <a:gd name="T3" fmla="*/ 2147483647 h 14"/>
                <a:gd name="T4" fmla="*/ 0 w 406"/>
                <a:gd name="T5" fmla="*/ 2147483647 h 14"/>
                <a:gd name="T6" fmla="*/ 0 w 406"/>
                <a:gd name="T7" fmla="*/ 0 h 14"/>
                <a:gd name="T8" fmla="*/ 2147483647 w 406"/>
                <a:gd name="T9" fmla="*/ 0 h 14"/>
                <a:gd name="T10" fmla="*/ 2147483647 w 406"/>
                <a:gd name="T11" fmla="*/ 2147483647 h 14"/>
                <a:gd name="T12" fmla="*/ 2147483647 w 406"/>
                <a:gd name="T13" fmla="*/ 0 h 14"/>
                <a:gd name="T14" fmla="*/ 2147483647 w 406"/>
                <a:gd name="T15" fmla="*/ 0 h 14"/>
                <a:gd name="T16" fmla="*/ 2147483647 w 406"/>
                <a:gd name="T17" fmla="*/ 2147483647 h 14"/>
                <a:gd name="T18" fmla="*/ 2147483647 w 406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6"/>
                <a:gd name="T31" fmla="*/ 0 h 14"/>
                <a:gd name="T32" fmla="*/ 406 w 406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6" h="14">
                  <a:moveTo>
                    <a:pt x="393" y="7"/>
                  </a:moveTo>
                  <a:lnTo>
                    <a:pt x="40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0" y="0"/>
                  </a:lnTo>
                  <a:lnTo>
                    <a:pt x="406" y="7"/>
                  </a:lnTo>
                  <a:lnTo>
                    <a:pt x="400" y="0"/>
                  </a:lnTo>
                  <a:lnTo>
                    <a:pt x="406" y="0"/>
                  </a:lnTo>
                  <a:lnTo>
                    <a:pt x="406" y="7"/>
                  </a:lnTo>
                  <a:lnTo>
                    <a:pt x="393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3">
              <a:extLst>
                <a:ext uri="{FF2B5EF4-FFF2-40B4-BE49-F238E27FC236}">
                  <a16:creationId xmlns:a16="http://schemas.microsoft.com/office/drawing/2014/main" id="{336455A1-54F5-97E7-737B-03AFBA715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8413" y="4995502"/>
              <a:ext cx="30737" cy="326965"/>
            </a:xfrm>
            <a:custGeom>
              <a:avLst/>
              <a:gdLst>
                <a:gd name="T0" fmla="*/ 2147483647 w 13"/>
                <a:gd name="T1" fmla="*/ 2147483647 h 179"/>
                <a:gd name="T2" fmla="*/ 0 w 13"/>
                <a:gd name="T3" fmla="*/ 2147483647 h 179"/>
                <a:gd name="T4" fmla="*/ 0 w 13"/>
                <a:gd name="T5" fmla="*/ 0 h 179"/>
                <a:gd name="T6" fmla="*/ 2147483647 w 13"/>
                <a:gd name="T7" fmla="*/ 0 h 179"/>
                <a:gd name="T8" fmla="*/ 2147483647 w 13"/>
                <a:gd name="T9" fmla="*/ 2147483647 h 179"/>
                <a:gd name="T10" fmla="*/ 2147483647 w 13"/>
                <a:gd name="T11" fmla="*/ 2147483647 h 1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79"/>
                <a:gd name="T20" fmla="*/ 13 w 13"/>
                <a:gd name="T21" fmla="*/ 179 h 1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79">
                  <a:moveTo>
                    <a:pt x="7" y="179"/>
                  </a:moveTo>
                  <a:lnTo>
                    <a:pt x="0" y="17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179"/>
                  </a:lnTo>
                  <a:lnTo>
                    <a:pt x="7" y="1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4">
              <a:extLst>
                <a:ext uri="{FF2B5EF4-FFF2-40B4-BE49-F238E27FC236}">
                  <a16:creationId xmlns:a16="http://schemas.microsoft.com/office/drawing/2014/main" id="{7B8E46AF-123F-E4B9-CD36-387F2D125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524" y="5030246"/>
              <a:ext cx="23907" cy="286957"/>
            </a:xfrm>
            <a:custGeom>
              <a:avLst/>
              <a:gdLst>
                <a:gd name="T0" fmla="*/ 2147483647 w 10"/>
                <a:gd name="T1" fmla="*/ 0 h 158"/>
                <a:gd name="T2" fmla="*/ 2147483647 w 10"/>
                <a:gd name="T3" fmla="*/ 2147483647 h 158"/>
                <a:gd name="T4" fmla="*/ 2147483647 w 10"/>
                <a:gd name="T5" fmla="*/ 2147483647 h 158"/>
                <a:gd name="T6" fmla="*/ 0 w 10"/>
                <a:gd name="T7" fmla="*/ 2147483647 h 158"/>
                <a:gd name="T8" fmla="*/ 0 w 10"/>
                <a:gd name="T9" fmla="*/ 2147483647 h 158"/>
                <a:gd name="T10" fmla="*/ 2147483647 w 10"/>
                <a:gd name="T11" fmla="*/ 2147483647 h 158"/>
                <a:gd name="T12" fmla="*/ 2147483647 w 10"/>
                <a:gd name="T13" fmla="*/ 0 h 158"/>
                <a:gd name="T14" fmla="*/ 2147483647 w 10"/>
                <a:gd name="T15" fmla="*/ 0 h 158"/>
                <a:gd name="T16" fmla="*/ 2147483647 w 10"/>
                <a:gd name="T17" fmla="*/ 2147483647 h 158"/>
                <a:gd name="T18" fmla="*/ 2147483647 w 10"/>
                <a:gd name="T19" fmla="*/ 0 h 1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158"/>
                <a:gd name="T32" fmla="*/ 10 w 10"/>
                <a:gd name="T33" fmla="*/ 158 h 1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158">
                  <a:moveTo>
                    <a:pt x="6" y="0"/>
                  </a:moveTo>
                  <a:lnTo>
                    <a:pt x="10" y="7"/>
                  </a:lnTo>
                  <a:lnTo>
                    <a:pt x="10" y="158"/>
                  </a:lnTo>
                  <a:lnTo>
                    <a:pt x="0" y="158"/>
                  </a:lnTo>
                  <a:lnTo>
                    <a:pt x="0" y="7"/>
                  </a:lnTo>
                  <a:lnTo>
                    <a:pt x="6" y="1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5">
              <a:extLst>
                <a:ext uri="{FF2B5EF4-FFF2-40B4-BE49-F238E27FC236}">
                  <a16:creationId xmlns:a16="http://schemas.microsoft.com/office/drawing/2014/main" id="{022C8552-430C-112A-32BB-4779EDFF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6" y="5319273"/>
              <a:ext cx="344941" cy="26213"/>
            </a:xfrm>
            <a:custGeom>
              <a:avLst/>
              <a:gdLst>
                <a:gd name="T0" fmla="*/ 0 w 144"/>
                <a:gd name="T1" fmla="*/ 2147483647 h 14"/>
                <a:gd name="T2" fmla="*/ 2147483647 w 144"/>
                <a:gd name="T3" fmla="*/ 0 h 14"/>
                <a:gd name="T4" fmla="*/ 2147483647 w 144"/>
                <a:gd name="T5" fmla="*/ 0 h 14"/>
                <a:gd name="T6" fmla="*/ 2147483647 w 144"/>
                <a:gd name="T7" fmla="*/ 2147483647 h 14"/>
                <a:gd name="T8" fmla="*/ 2147483647 w 144"/>
                <a:gd name="T9" fmla="*/ 2147483647 h 14"/>
                <a:gd name="T10" fmla="*/ 2147483647 w 144"/>
                <a:gd name="T11" fmla="*/ 2147483647 h 14"/>
                <a:gd name="T12" fmla="*/ 0 w 144"/>
                <a:gd name="T13" fmla="*/ 2147483647 h 14"/>
                <a:gd name="T14" fmla="*/ 0 w 144"/>
                <a:gd name="T15" fmla="*/ 0 h 14"/>
                <a:gd name="T16" fmla="*/ 2147483647 w 144"/>
                <a:gd name="T17" fmla="*/ 0 h 14"/>
                <a:gd name="T18" fmla="*/ 0 w 144"/>
                <a:gd name="T19" fmla="*/ 2147483647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4"/>
                <a:gd name="T31" fmla="*/ 0 h 14"/>
                <a:gd name="T32" fmla="*/ 144 w 14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4" h="14">
                  <a:moveTo>
                    <a:pt x="0" y="7"/>
                  </a:moveTo>
                  <a:lnTo>
                    <a:pt x="4" y="0"/>
                  </a:lnTo>
                  <a:lnTo>
                    <a:pt x="144" y="0"/>
                  </a:lnTo>
                  <a:lnTo>
                    <a:pt x="144" y="14"/>
                  </a:lnTo>
                  <a:lnTo>
                    <a:pt x="4" y="14"/>
                  </a:lnTo>
                  <a:lnTo>
                    <a:pt x="1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6">
              <a:extLst>
                <a:ext uri="{FF2B5EF4-FFF2-40B4-BE49-F238E27FC236}">
                  <a16:creationId xmlns:a16="http://schemas.microsoft.com/office/drawing/2014/main" id="{2CC2D65D-E9FF-F88F-A1AF-BADB50888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006" y="5030246"/>
              <a:ext cx="27322" cy="274540"/>
            </a:xfrm>
            <a:custGeom>
              <a:avLst/>
              <a:gdLst>
                <a:gd name="T0" fmla="*/ 2147483647 w 11"/>
                <a:gd name="T1" fmla="*/ 2147483647 h 151"/>
                <a:gd name="T2" fmla="*/ 0 w 11"/>
                <a:gd name="T3" fmla="*/ 2147483647 h 151"/>
                <a:gd name="T4" fmla="*/ 0 w 11"/>
                <a:gd name="T5" fmla="*/ 0 h 151"/>
                <a:gd name="T6" fmla="*/ 2147483647 w 11"/>
                <a:gd name="T7" fmla="*/ 0 h 151"/>
                <a:gd name="T8" fmla="*/ 2147483647 w 11"/>
                <a:gd name="T9" fmla="*/ 2147483647 h 151"/>
                <a:gd name="T10" fmla="*/ 2147483647 w 11"/>
                <a:gd name="T11" fmla="*/ 2147483647 h 15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1"/>
                <a:gd name="T20" fmla="*/ 11 w 11"/>
                <a:gd name="T21" fmla="*/ 151 h 15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1">
                  <a:moveTo>
                    <a:pt x="7" y="151"/>
                  </a:moveTo>
                  <a:lnTo>
                    <a:pt x="0" y="151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51"/>
                  </a:lnTo>
                  <a:lnTo>
                    <a:pt x="7" y="1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7">
              <a:extLst>
                <a:ext uri="{FF2B5EF4-FFF2-40B4-BE49-F238E27FC236}">
                  <a16:creationId xmlns:a16="http://schemas.microsoft.com/office/drawing/2014/main" id="{9FA61009-331C-BCC7-9C25-A4FC65D72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305" y="5323411"/>
              <a:ext cx="65651" cy="789196"/>
            </a:xfrm>
            <a:custGeom>
              <a:avLst/>
              <a:gdLst>
                <a:gd name="T0" fmla="*/ 2147483647 w 25"/>
                <a:gd name="T1" fmla="*/ 2147483647 h 502"/>
                <a:gd name="T2" fmla="*/ 2147483647 w 25"/>
                <a:gd name="T3" fmla="*/ 2147483647 h 502"/>
                <a:gd name="T4" fmla="*/ 0 w 25"/>
                <a:gd name="T5" fmla="*/ 0 h 502"/>
                <a:gd name="T6" fmla="*/ 2147483647 w 25"/>
                <a:gd name="T7" fmla="*/ 0 h 502"/>
                <a:gd name="T8" fmla="*/ 2147483647 w 25"/>
                <a:gd name="T9" fmla="*/ 2147483647 h 502"/>
                <a:gd name="T10" fmla="*/ 2147483647 w 25"/>
                <a:gd name="T11" fmla="*/ 2147483647 h 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502"/>
                <a:gd name="T20" fmla="*/ 25 w 25"/>
                <a:gd name="T21" fmla="*/ 502 h 5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502">
                  <a:moveTo>
                    <a:pt x="19" y="502"/>
                  </a:moveTo>
                  <a:lnTo>
                    <a:pt x="13" y="50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500"/>
                  </a:lnTo>
                  <a:lnTo>
                    <a:pt x="19" y="50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Rectangle 129">
              <a:extLst>
                <a:ext uri="{FF2B5EF4-FFF2-40B4-BE49-F238E27FC236}">
                  <a16:creationId xmlns:a16="http://schemas.microsoft.com/office/drawing/2014/main" id="{8A345A3D-4DB5-AEB8-564D-E2FD3F42F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5671" y="6143598"/>
              <a:ext cx="20358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2200" b="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endParaRPr lang="de-DE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Rectangle 130">
              <a:extLst>
                <a:ext uri="{FF2B5EF4-FFF2-40B4-BE49-F238E27FC236}">
                  <a16:creationId xmlns:a16="http://schemas.microsoft.com/office/drawing/2014/main" id="{EB52F777-B01C-3D6D-F938-40DA23DE83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448" y="6318808"/>
              <a:ext cx="3847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Rectangle 131">
              <a:extLst>
                <a:ext uri="{FF2B5EF4-FFF2-40B4-BE49-F238E27FC236}">
                  <a16:creationId xmlns:a16="http://schemas.microsoft.com/office/drawing/2014/main" id="{F9B46EB4-85D6-74DD-F4BF-E468B4179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2553" y="6318808"/>
              <a:ext cx="7053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Rectangle 132">
              <a:extLst>
                <a:ext uri="{FF2B5EF4-FFF2-40B4-BE49-F238E27FC236}">
                  <a16:creationId xmlns:a16="http://schemas.microsoft.com/office/drawing/2014/main" id="{DD870356-212B-A3A1-A091-C1CB744E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9643" y="6318808"/>
              <a:ext cx="78548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1100" b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Rectangle 139">
              <a:extLst>
                <a:ext uri="{FF2B5EF4-FFF2-40B4-BE49-F238E27FC236}">
                  <a16:creationId xmlns:a16="http://schemas.microsoft.com/office/drawing/2014/main" id="{4FC6D53F-4952-A0EC-E532-C7CE7A96C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6359" y="6058116"/>
              <a:ext cx="1390011" cy="91881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3" name="Group 150">
              <a:extLst>
                <a:ext uri="{FF2B5EF4-FFF2-40B4-BE49-F238E27FC236}">
                  <a16:creationId xmlns:a16="http://schemas.microsoft.com/office/drawing/2014/main" id="{815FBB27-F294-EA2D-EC31-E9AA19FF0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4228" y="6566411"/>
              <a:ext cx="490090" cy="364374"/>
              <a:chOff x="3401" y="1512"/>
              <a:chExt cx="246" cy="240"/>
            </a:xfrm>
          </p:grpSpPr>
          <p:grpSp>
            <p:nvGrpSpPr>
              <p:cNvPr id="181" name="Group 151">
                <a:extLst>
                  <a:ext uri="{FF2B5EF4-FFF2-40B4-BE49-F238E27FC236}">
                    <a16:creationId xmlns:a16="http://schemas.microsoft.com/office/drawing/2014/main" id="{7FF5CEBA-DBBF-701F-50EF-AD53F26C9D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3" y="1512"/>
                <a:ext cx="180" cy="240"/>
                <a:chOff x="1291" y="1056"/>
                <a:chExt cx="180" cy="240"/>
              </a:xfrm>
            </p:grpSpPr>
            <p:sp>
              <p:nvSpPr>
                <p:cNvPr id="183" name="Text Box 152">
                  <a:extLst>
                    <a:ext uri="{FF2B5EF4-FFF2-40B4-BE49-F238E27FC236}">
                      <a16:creationId xmlns:a16="http://schemas.microsoft.com/office/drawing/2014/main" id="{29651554-B77A-28B0-9C61-4652C269A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91" y="1056"/>
                  <a:ext cx="180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lnSpc>
                      <a:spcPct val="100000"/>
                    </a:lnSpc>
                    <a:defRPr/>
                  </a:pPr>
                  <a:r>
                    <a:rPr lang="de-DE" sz="1600" b="0">
                      <a:latin typeface="Arial" panose="020B0604020202020204" pitchFamily="34" charset="0"/>
                      <a:cs typeface="Arial" panose="020B0604020202020204" pitchFamily="34" charset="0"/>
                    </a:rPr>
                    <a:t>U</a:t>
                  </a:r>
                </a:p>
              </p:txBody>
            </p:sp>
            <p:sp>
              <p:nvSpPr>
                <p:cNvPr id="184" name="Text Box 153">
                  <a:extLst>
                    <a:ext uri="{FF2B5EF4-FFF2-40B4-BE49-F238E27FC236}">
                      <a16:creationId xmlns:a16="http://schemas.microsoft.com/office/drawing/2014/main" id="{5D1CAD68-C537-F2F2-4055-80AC110016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304" y="1064"/>
                  <a:ext cx="163" cy="2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104275" tIns="52138" rIns="104275" bIns="52138">
                  <a:spAutoFit/>
                </a:bodyPr>
                <a:lstStyle/>
                <a:p>
                  <a:pPr defTabSz="1041400" eaLnBrk="0" hangingPunct="0">
                    <a:lnSpc>
                      <a:spcPct val="100000"/>
                    </a:lnSpc>
                    <a:defRPr/>
                  </a:pPr>
                  <a:r>
                    <a:rPr lang="de-DE" sz="1600" b="0">
                      <a:latin typeface="Arial" panose="020B0604020202020204" pitchFamily="34" charset="0"/>
                      <a:cs typeface="Arial" panose="020B0604020202020204" pitchFamily="34" charset="0"/>
                      <a:sym typeface="Symbol" pitchFamily="18" charset="2"/>
                    </a:rPr>
                    <a:t>_</a:t>
                  </a:r>
                  <a:endParaRPr lang="de-DE" sz="1600" b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2" name="Rectangle 154">
                <a:extLst>
                  <a:ext uri="{FF2B5EF4-FFF2-40B4-BE49-F238E27FC236}">
                    <a16:creationId xmlns:a16="http://schemas.microsoft.com/office/drawing/2014/main" id="{3179CC7E-4B3A-F1B3-A48D-447E58B3C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1" y="1520"/>
                <a:ext cx="246" cy="184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lnSpc>
                    <a:spcPct val="100000"/>
                  </a:lnSpc>
                  <a:spcBef>
                    <a:spcPct val="20000"/>
                  </a:spcBef>
                  <a:defRPr/>
                </a:pPr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4" name="Line 156">
              <a:extLst>
                <a:ext uri="{FF2B5EF4-FFF2-40B4-BE49-F238E27FC236}">
                  <a16:creationId xmlns:a16="http://schemas.microsoft.com/office/drawing/2014/main" id="{D40ABFFF-E2E3-5C7C-68C1-867478D73C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6328" y="6090622"/>
              <a:ext cx="0" cy="6166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Line 157">
              <a:extLst>
                <a:ext uri="{FF2B5EF4-FFF2-40B4-BE49-F238E27FC236}">
                  <a16:creationId xmlns:a16="http://schemas.microsoft.com/office/drawing/2014/main" id="{5E1C1B55-A35F-2C0D-834D-7B9B78E4AF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7134" y="6718233"/>
              <a:ext cx="18954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Line 158">
              <a:extLst>
                <a:ext uri="{FF2B5EF4-FFF2-40B4-BE49-F238E27FC236}">
                  <a16:creationId xmlns:a16="http://schemas.microsoft.com/office/drawing/2014/main" id="{F75882EB-B91C-311E-0932-D6701BEB69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4318" y="6699021"/>
              <a:ext cx="187839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352" tIns="45677" rIns="91352" bIns="45677" anchor="ctr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35">
              <a:extLst>
                <a:ext uri="{FF2B5EF4-FFF2-40B4-BE49-F238E27FC236}">
                  <a16:creationId xmlns:a16="http://schemas.microsoft.com/office/drawing/2014/main" id="{A4883960-A380-26E4-88B1-A955B438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5627" y="3516985"/>
              <a:ext cx="23242" cy="633970"/>
            </a:xfrm>
            <a:custGeom>
              <a:avLst/>
              <a:gdLst>
                <a:gd name="T0" fmla="*/ 2147483647 w 10"/>
                <a:gd name="T1" fmla="*/ 2147483647 h 349"/>
                <a:gd name="T2" fmla="*/ 0 w 10"/>
                <a:gd name="T3" fmla="*/ 2147483647 h 349"/>
                <a:gd name="T4" fmla="*/ 0 w 10"/>
                <a:gd name="T5" fmla="*/ 0 h 349"/>
                <a:gd name="T6" fmla="*/ 2147483647 w 10"/>
                <a:gd name="T7" fmla="*/ 0 h 349"/>
                <a:gd name="T8" fmla="*/ 2147483647 w 10"/>
                <a:gd name="T9" fmla="*/ 2147483647 h 349"/>
                <a:gd name="T10" fmla="*/ 2147483647 w 10"/>
                <a:gd name="T11" fmla="*/ 2147483647 h 3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349"/>
                <a:gd name="T20" fmla="*/ 10 w 10"/>
                <a:gd name="T21" fmla="*/ 349 h 3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349">
                  <a:moveTo>
                    <a:pt x="4" y="349"/>
                  </a:moveTo>
                  <a:lnTo>
                    <a:pt x="0" y="349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349"/>
                  </a:lnTo>
                  <a:lnTo>
                    <a:pt x="4" y="3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33">
              <a:extLst>
                <a:ext uri="{FF2B5EF4-FFF2-40B4-BE49-F238E27FC236}">
                  <a16:creationId xmlns:a16="http://schemas.microsoft.com/office/drawing/2014/main" id="{7AA33FBC-6FE9-AFB4-EF2D-9F895DFE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312" y="3535317"/>
              <a:ext cx="24903" cy="642186"/>
            </a:xfrm>
            <a:custGeom>
              <a:avLst/>
              <a:gdLst>
                <a:gd name="T0" fmla="*/ 2147483647 w 10"/>
                <a:gd name="T1" fmla="*/ 2147483647 h 353"/>
                <a:gd name="T2" fmla="*/ 2147483647 w 10"/>
                <a:gd name="T3" fmla="*/ 2147483647 h 353"/>
                <a:gd name="T4" fmla="*/ 2147483647 w 10"/>
                <a:gd name="T5" fmla="*/ 2147483647 h 353"/>
                <a:gd name="T6" fmla="*/ 0 w 10"/>
                <a:gd name="T7" fmla="*/ 2147483647 h 353"/>
                <a:gd name="T8" fmla="*/ 0 w 10"/>
                <a:gd name="T9" fmla="*/ 2147483647 h 353"/>
                <a:gd name="T10" fmla="*/ 2147483647 w 10"/>
                <a:gd name="T11" fmla="*/ 0 h 353"/>
                <a:gd name="T12" fmla="*/ 0 w 10"/>
                <a:gd name="T13" fmla="*/ 2147483647 h 353"/>
                <a:gd name="T14" fmla="*/ 0 w 10"/>
                <a:gd name="T15" fmla="*/ 0 h 353"/>
                <a:gd name="T16" fmla="*/ 2147483647 w 10"/>
                <a:gd name="T17" fmla="*/ 0 h 353"/>
                <a:gd name="T18" fmla="*/ 2147483647 w 10"/>
                <a:gd name="T19" fmla="*/ 2147483647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53"/>
                <a:gd name="T32" fmla="*/ 10 w 10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53">
                  <a:moveTo>
                    <a:pt x="4" y="9"/>
                  </a:moveTo>
                  <a:lnTo>
                    <a:pt x="10" y="4"/>
                  </a:lnTo>
                  <a:lnTo>
                    <a:pt x="10" y="353"/>
                  </a:lnTo>
                  <a:lnTo>
                    <a:pt x="0" y="353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Textfeld 148">
              <a:extLst>
                <a:ext uri="{FF2B5EF4-FFF2-40B4-BE49-F238E27FC236}">
                  <a16:creationId xmlns:a16="http://schemas.microsoft.com/office/drawing/2014/main" id="{70212408-9919-0038-8A0D-796745439B27}"/>
                </a:ext>
              </a:extLst>
            </p:cNvPr>
            <p:cNvSpPr txBox="1"/>
            <p:nvPr/>
          </p:nvSpPr>
          <p:spPr>
            <a:xfrm>
              <a:off x="3670587" y="3256135"/>
              <a:ext cx="341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50" dirty="0">
                  <a:latin typeface="Arial" panose="020B0604020202020204" pitchFamily="34" charset="0"/>
                  <a:cs typeface="Arial" panose="020B0604020202020204" pitchFamily="34" charset="0"/>
                </a:rPr>
                <a:t>L1</a:t>
              </a:r>
            </a:p>
          </p:txBody>
        </p:sp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BC1F5FD6-9E39-01AF-3BF2-49250B47E636}"/>
                </a:ext>
              </a:extLst>
            </p:cNvPr>
            <p:cNvSpPr txBox="1"/>
            <p:nvPr/>
          </p:nvSpPr>
          <p:spPr>
            <a:xfrm>
              <a:off x="4616943" y="3259855"/>
              <a:ext cx="2824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5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151" name="Freeform 56">
              <a:extLst>
                <a:ext uri="{FF2B5EF4-FFF2-40B4-BE49-F238E27FC236}">
                  <a16:creationId xmlns:a16="http://schemas.microsoft.com/office/drawing/2014/main" id="{5AA021F8-FD7D-CE6D-F1A3-A7BD64422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7165" y="6059831"/>
              <a:ext cx="40983" cy="35870"/>
            </a:xfrm>
            <a:custGeom>
              <a:avLst/>
              <a:gdLst>
                <a:gd name="T0" fmla="*/ 2147483647 w 19"/>
                <a:gd name="T1" fmla="*/ 0 h 20"/>
                <a:gd name="T2" fmla="*/ 2147483647 w 19"/>
                <a:gd name="T3" fmla="*/ 0 h 20"/>
                <a:gd name="T4" fmla="*/ 2147483647 w 19"/>
                <a:gd name="T5" fmla="*/ 0 h 20"/>
                <a:gd name="T6" fmla="*/ 2147483647 w 19"/>
                <a:gd name="T7" fmla="*/ 2147483647 h 20"/>
                <a:gd name="T8" fmla="*/ 2147483647 w 19"/>
                <a:gd name="T9" fmla="*/ 2147483647 h 20"/>
                <a:gd name="T10" fmla="*/ 2147483647 w 19"/>
                <a:gd name="T11" fmla="*/ 2147483647 h 20"/>
                <a:gd name="T12" fmla="*/ 2147483647 w 19"/>
                <a:gd name="T13" fmla="*/ 2147483647 h 20"/>
                <a:gd name="T14" fmla="*/ 2147483647 w 19"/>
                <a:gd name="T15" fmla="*/ 2147483647 h 20"/>
                <a:gd name="T16" fmla="*/ 2147483647 w 19"/>
                <a:gd name="T17" fmla="*/ 2147483647 h 20"/>
                <a:gd name="T18" fmla="*/ 2147483647 w 19"/>
                <a:gd name="T19" fmla="*/ 2147483647 h 20"/>
                <a:gd name="T20" fmla="*/ 2147483647 w 19"/>
                <a:gd name="T21" fmla="*/ 2147483647 h 20"/>
                <a:gd name="T22" fmla="*/ 2147483647 w 19"/>
                <a:gd name="T23" fmla="*/ 2147483647 h 20"/>
                <a:gd name="T24" fmla="*/ 2147483647 w 19"/>
                <a:gd name="T25" fmla="*/ 2147483647 h 20"/>
                <a:gd name="T26" fmla="*/ 2147483647 w 19"/>
                <a:gd name="T27" fmla="*/ 2147483647 h 20"/>
                <a:gd name="T28" fmla="*/ 2147483647 w 19"/>
                <a:gd name="T29" fmla="*/ 2147483647 h 20"/>
                <a:gd name="T30" fmla="*/ 2147483647 w 19"/>
                <a:gd name="T31" fmla="*/ 2147483647 h 20"/>
                <a:gd name="T32" fmla="*/ 2147483647 w 19"/>
                <a:gd name="T33" fmla="*/ 2147483647 h 20"/>
                <a:gd name="T34" fmla="*/ 2147483647 w 19"/>
                <a:gd name="T35" fmla="*/ 2147483647 h 20"/>
                <a:gd name="T36" fmla="*/ 2147483647 w 19"/>
                <a:gd name="T37" fmla="*/ 2147483647 h 20"/>
                <a:gd name="T38" fmla="*/ 2147483647 w 19"/>
                <a:gd name="T39" fmla="*/ 2147483647 h 20"/>
                <a:gd name="T40" fmla="*/ 2147483647 w 19"/>
                <a:gd name="T41" fmla="*/ 2147483647 h 20"/>
                <a:gd name="T42" fmla="*/ 2147483647 w 19"/>
                <a:gd name="T43" fmla="*/ 2147483647 h 20"/>
                <a:gd name="T44" fmla="*/ 0 w 19"/>
                <a:gd name="T45" fmla="*/ 2147483647 h 20"/>
                <a:gd name="T46" fmla="*/ 0 w 19"/>
                <a:gd name="T47" fmla="*/ 2147483647 h 20"/>
                <a:gd name="T48" fmla="*/ 0 w 19"/>
                <a:gd name="T49" fmla="*/ 2147483647 h 20"/>
                <a:gd name="T50" fmla="*/ 0 w 19"/>
                <a:gd name="T51" fmla="*/ 2147483647 h 20"/>
                <a:gd name="T52" fmla="*/ 0 w 19"/>
                <a:gd name="T53" fmla="*/ 2147483647 h 20"/>
                <a:gd name="T54" fmla="*/ 2147483647 w 19"/>
                <a:gd name="T55" fmla="*/ 2147483647 h 20"/>
                <a:gd name="T56" fmla="*/ 2147483647 w 19"/>
                <a:gd name="T57" fmla="*/ 2147483647 h 20"/>
                <a:gd name="T58" fmla="*/ 2147483647 w 19"/>
                <a:gd name="T59" fmla="*/ 2147483647 h 20"/>
                <a:gd name="T60" fmla="*/ 2147483647 w 19"/>
                <a:gd name="T61" fmla="*/ 0 h 20"/>
                <a:gd name="T62" fmla="*/ 2147483647 w 19"/>
                <a:gd name="T63" fmla="*/ 0 h 20"/>
                <a:gd name="T64" fmla="*/ 2147483647 w 19"/>
                <a:gd name="T65" fmla="*/ 0 h 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20"/>
                <a:gd name="T101" fmla="*/ 19 w 19"/>
                <a:gd name="T102" fmla="*/ 20 h 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20">
                  <a:moveTo>
                    <a:pt x="9" y="0"/>
                  </a:moveTo>
                  <a:lnTo>
                    <a:pt x="11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19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5" y="16"/>
                  </a:lnTo>
                  <a:lnTo>
                    <a:pt x="15" y="18"/>
                  </a:lnTo>
                  <a:lnTo>
                    <a:pt x="13" y="18"/>
                  </a:lnTo>
                  <a:lnTo>
                    <a:pt x="11" y="20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7" y="18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2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58">
              <a:extLst>
                <a:ext uri="{FF2B5EF4-FFF2-40B4-BE49-F238E27FC236}">
                  <a16:creationId xmlns:a16="http://schemas.microsoft.com/office/drawing/2014/main" id="{F1CD3B7F-0CDF-D0FB-A19F-1E5228415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326" y="6196411"/>
              <a:ext cx="201500" cy="166932"/>
            </a:xfrm>
            <a:custGeom>
              <a:avLst/>
              <a:gdLst>
                <a:gd name="T0" fmla="*/ 2147483647 w 85"/>
                <a:gd name="T1" fmla="*/ 2147483647 h 92"/>
                <a:gd name="T2" fmla="*/ 2147483647 w 85"/>
                <a:gd name="T3" fmla="*/ 2147483647 h 92"/>
                <a:gd name="T4" fmla="*/ 2147483647 w 85"/>
                <a:gd name="T5" fmla="*/ 2147483647 h 92"/>
                <a:gd name="T6" fmla="*/ 2147483647 w 85"/>
                <a:gd name="T7" fmla="*/ 2147483647 h 92"/>
                <a:gd name="T8" fmla="*/ 2147483647 w 85"/>
                <a:gd name="T9" fmla="*/ 2147483647 h 92"/>
                <a:gd name="T10" fmla="*/ 2147483647 w 85"/>
                <a:gd name="T11" fmla="*/ 2147483647 h 92"/>
                <a:gd name="T12" fmla="*/ 2147483647 w 85"/>
                <a:gd name="T13" fmla="*/ 2147483647 h 92"/>
                <a:gd name="T14" fmla="*/ 2147483647 w 85"/>
                <a:gd name="T15" fmla="*/ 2147483647 h 92"/>
                <a:gd name="T16" fmla="*/ 2147483647 w 85"/>
                <a:gd name="T17" fmla="*/ 2147483647 h 92"/>
                <a:gd name="T18" fmla="*/ 0 w 85"/>
                <a:gd name="T19" fmla="*/ 0 h 92"/>
                <a:gd name="T20" fmla="*/ 0 w 85"/>
                <a:gd name="T21" fmla="*/ 2147483647 h 92"/>
                <a:gd name="T22" fmla="*/ 2147483647 w 85"/>
                <a:gd name="T23" fmla="*/ 2147483647 h 92"/>
                <a:gd name="T24" fmla="*/ 2147483647 w 85"/>
                <a:gd name="T25" fmla="*/ 2147483647 h 92"/>
                <a:gd name="T26" fmla="*/ 2147483647 w 85"/>
                <a:gd name="T27" fmla="*/ 2147483647 h 92"/>
                <a:gd name="T28" fmla="*/ 2147483647 w 85"/>
                <a:gd name="T29" fmla="*/ 2147483647 h 92"/>
                <a:gd name="T30" fmla="*/ 2147483647 w 85"/>
                <a:gd name="T31" fmla="*/ 2147483647 h 92"/>
                <a:gd name="T32" fmla="*/ 2147483647 w 85"/>
                <a:gd name="T33" fmla="*/ 2147483647 h 92"/>
                <a:gd name="T34" fmla="*/ 2147483647 w 85"/>
                <a:gd name="T35" fmla="*/ 2147483647 h 92"/>
                <a:gd name="T36" fmla="*/ 2147483647 w 85"/>
                <a:gd name="T37" fmla="*/ 2147483647 h 92"/>
                <a:gd name="T38" fmla="*/ 2147483647 w 85"/>
                <a:gd name="T39" fmla="*/ 2147483647 h 92"/>
                <a:gd name="T40" fmla="*/ 2147483647 w 85"/>
                <a:gd name="T41" fmla="*/ 214748364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92"/>
                <a:gd name="T65" fmla="*/ 85 w 85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92">
                  <a:moveTo>
                    <a:pt x="85" y="92"/>
                  </a:moveTo>
                  <a:lnTo>
                    <a:pt x="85" y="92"/>
                  </a:lnTo>
                  <a:lnTo>
                    <a:pt x="83" y="74"/>
                  </a:lnTo>
                  <a:lnTo>
                    <a:pt x="79" y="55"/>
                  </a:lnTo>
                  <a:lnTo>
                    <a:pt x="70" y="39"/>
                  </a:lnTo>
                  <a:lnTo>
                    <a:pt x="60" y="28"/>
                  </a:lnTo>
                  <a:lnTo>
                    <a:pt x="47" y="16"/>
                  </a:lnTo>
                  <a:lnTo>
                    <a:pt x="32" y="7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7"/>
                  </a:lnTo>
                  <a:lnTo>
                    <a:pt x="15" y="10"/>
                  </a:lnTo>
                  <a:lnTo>
                    <a:pt x="30" y="14"/>
                  </a:lnTo>
                  <a:lnTo>
                    <a:pt x="43" y="21"/>
                  </a:lnTo>
                  <a:lnTo>
                    <a:pt x="55" y="33"/>
                  </a:lnTo>
                  <a:lnTo>
                    <a:pt x="64" y="44"/>
                  </a:lnTo>
                  <a:lnTo>
                    <a:pt x="72" y="60"/>
                  </a:lnTo>
                  <a:lnTo>
                    <a:pt x="77" y="74"/>
                  </a:lnTo>
                  <a:lnTo>
                    <a:pt x="77" y="92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632828FC-E955-C8FB-C620-F6B2D7BFC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326" y="6363343"/>
              <a:ext cx="201500" cy="168312"/>
            </a:xfrm>
            <a:custGeom>
              <a:avLst/>
              <a:gdLst>
                <a:gd name="T0" fmla="*/ 0 w 85"/>
                <a:gd name="T1" fmla="*/ 2147483647 h 92"/>
                <a:gd name="T2" fmla="*/ 0 w 85"/>
                <a:gd name="T3" fmla="*/ 2147483647 h 92"/>
                <a:gd name="T4" fmla="*/ 2147483647 w 85"/>
                <a:gd name="T5" fmla="*/ 2147483647 h 92"/>
                <a:gd name="T6" fmla="*/ 2147483647 w 85"/>
                <a:gd name="T7" fmla="*/ 2147483647 h 92"/>
                <a:gd name="T8" fmla="*/ 2147483647 w 85"/>
                <a:gd name="T9" fmla="*/ 2147483647 h 92"/>
                <a:gd name="T10" fmla="*/ 2147483647 w 85"/>
                <a:gd name="T11" fmla="*/ 2147483647 h 92"/>
                <a:gd name="T12" fmla="*/ 2147483647 w 85"/>
                <a:gd name="T13" fmla="*/ 2147483647 h 92"/>
                <a:gd name="T14" fmla="*/ 2147483647 w 85"/>
                <a:gd name="T15" fmla="*/ 2147483647 h 92"/>
                <a:gd name="T16" fmla="*/ 2147483647 w 85"/>
                <a:gd name="T17" fmla="*/ 2147483647 h 92"/>
                <a:gd name="T18" fmla="*/ 2147483647 w 85"/>
                <a:gd name="T19" fmla="*/ 0 h 92"/>
                <a:gd name="T20" fmla="*/ 2147483647 w 85"/>
                <a:gd name="T21" fmla="*/ 0 h 92"/>
                <a:gd name="T22" fmla="*/ 2147483647 w 85"/>
                <a:gd name="T23" fmla="*/ 2147483647 h 92"/>
                <a:gd name="T24" fmla="*/ 2147483647 w 85"/>
                <a:gd name="T25" fmla="*/ 2147483647 h 92"/>
                <a:gd name="T26" fmla="*/ 2147483647 w 85"/>
                <a:gd name="T27" fmla="*/ 2147483647 h 92"/>
                <a:gd name="T28" fmla="*/ 2147483647 w 85"/>
                <a:gd name="T29" fmla="*/ 2147483647 h 92"/>
                <a:gd name="T30" fmla="*/ 2147483647 w 85"/>
                <a:gd name="T31" fmla="*/ 2147483647 h 92"/>
                <a:gd name="T32" fmla="*/ 2147483647 w 85"/>
                <a:gd name="T33" fmla="*/ 2147483647 h 92"/>
                <a:gd name="T34" fmla="*/ 2147483647 w 85"/>
                <a:gd name="T35" fmla="*/ 2147483647 h 92"/>
                <a:gd name="T36" fmla="*/ 0 w 85"/>
                <a:gd name="T37" fmla="*/ 2147483647 h 92"/>
                <a:gd name="T38" fmla="*/ 0 w 85"/>
                <a:gd name="T39" fmla="*/ 2147483647 h 92"/>
                <a:gd name="T40" fmla="*/ 0 w 85"/>
                <a:gd name="T41" fmla="*/ 2147483647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5"/>
                <a:gd name="T64" fmla="*/ 0 h 92"/>
                <a:gd name="T65" fmla="*/ 85 w 85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5" h="92">
                  <a:moveTo>
                    <a:pt x="0" y="92"/>
                  </a:moveTo>
                  <a:lnTo>
                    <a:pt x="0" y="92"/>
                  </a:lnTo>
                  <a:lnTo>
                    <a:pt x="17" y="90"/>
                  </a:lnTo>
                  <a:lnTo>
                    <a:pt x="32" y="85"/>
                  </a:lnTo>
                  <a:lnTo>
                    <a:pt x="47" y="76"/>
                  </a:lnTo>
                  <a:lnTo>
                    <a:pt x="60" y="64"/>
                  </a:lnTo>
                  <a:lnTo>
                    <a:pt x="70" y="51"/>
                  </a:lnTo>
                  <a:lnTo>
                    <a:pt x="79" y="35"/>
                  </a:lnTo>
                  <a:lnTo>
                    <a:pt x="83" y="18"/>
                  </a:lnTo>
                  <a:lnTo>
                    <a:pt x="85" y="0"/>
                  </a:lnTo>
                  <a:lnTo>
                    <a:pt x="77" y="0"/>
                  </a:lnTo>
                  <a:lnTo>
                    <a:pt x="77" y="16"/>
                  </a:lnTo>
                  <a:lnTo>
                    <a:pt x="72" y="32"/>
                  </a:lnTo>
                  <a:lnTo>
                    <a:pt x="64" y="46"/>
                  </a:lnTo>
                  <a:lnTo>
                    <a:pt x="55" y="60"/>
                  </a:lnTo>
                  <a:lnTo>
                    <a:pt x="43" y="69"/>
                  </a:lnTo>
                  <a:lnTo>
                    <a:pt x="30" y="78"/>
                  </a:lnTo>
                  <a:lnTo>
                    <a:pt x="15" y="83"/>
                  </a:lnTo>
                  <a:lnTo>
                    <a:pt x="0" y="85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FEE2663A-9C69-063B-A3B9-BA1BA291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119" y="6363343"/>
              <a:ext cx="203207" cy="168312"/>
            </a:xfrm>
            <a:custGeom>
              <a:avLst/>
              <a:gdLst>
                <a:gd name="T0" fmla="*/ 0 w 86"/>
                <a:gd name="T1" fmla="*/ 0 h 92"/>
                <a:gd name="T2" fmla="*/ 0 w 86"/>
                <a:gd name="T3" fmla="*/ 0 h 92"/>
                <a:gd name="T4" fmla="*/ 2147483647 w 86"/>
                <a:gd name="T5" fmla="*/ 2147483647 h 92"/>
                <a:gd name="T6" fmla="*/ 2147483647 w 86"/>
                <a:gd name="T7" fmla="*/ 2147483647 h 92"/>
                <a:gd name="T8" fmla="*/ 2147483647 w 86"/>
                <a:gd name="T9" fmla="*/ 2147483647 h 92"/>
                <a:gd name="T10" fmla="*/ 2147483647 w 86"/>
                <a:gd name="T11" fmla="*/ 2147483647 h 92"/>
                <a:gd name="T12" fmla="*/ 2147483647 w 86"/>
                <a:gd name="T13" fmla="*/ 2147483647 h 92"/>
                <a:gd name="T14" fmla="*/ 2147483647 w 86"/>
                <a:gd name="T15" fmla="*/ 2147483647 h 92"/>
                <a:gd name="T16" fmla="*/ 2147483647 w 86"/>
                <a:gd name="T17" fmla="*/ 2147483647 h 92"/>
                <a:gd name="T18" fmla="*/ 2147483647 w 86"/>
                <a:gd name="T19" fmla="*/ 2147483647 h 92"/>
                <a:gd name="T20" fmla="*/ 2147483647 w 86"/>
                <a:gd name="T21" fmla="*/ 2147483647 h 92"/>
                <a:gd name="T22" fmla="*/ 2147483647 w 86"/>
                <a:gd name="T23" fmla="*/ 2147483647 h 92"/>
                <a:gd name="T24" fmla="*/ 2147483647 w 86"/>
                <a:gd name="T25" fmla="*/ 2147483647 h 92"/>
                <a:gd name="T26" fmla="*/ 2147483647 w 86"/>
                <a:gd name="T27" fmla="*/ 2147483647 h 92"/>
                <a:gd name="T28" fmla="*/ 2147483647 w 86"/>
                <a:gd name="T29" fmla="*/ 2147483647 h 92"/>
                <a:gd name="T30" fmla="*/ 2147483647 w 86"/>
                <a:gd name="T31" fmla="*/ 2147483647 h 92"/>
                <a:gd name="T32" fmla="*/ 2147483647 w 86"/>
                <a:gd name="T33" fmla="*/ 2147483647 h 92"/>
                <a:gd name="T34" fmla="*/ 2147483647 w 86"/>
                <a:gd name="T35" fmla="*/ 2147483647 h 92"/>
                <a:gd name="T36" fmla="*/ 2147483647 w 86"/>
                <a:gd name="T37" fmla="*/ 0 h 92"/>
                <a:gd name="T38" fmla="*/ 2147483647 w 86"/>
                <a:gd name="T39" fmla="*/ 0 h 92"/>
                <a:gd name="T40" fmla="*/ 0 w 86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92"/>
                <a:gd name="T65" fmla="*/ 86 w 86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92">
                  <a:moveTo>
                    <a:pt x="0" y="0"/>
                  </a:moveTo>
                  <a:lnTo>
                    <a:pt x="0" y="0"/>
                  </a:lnTo>
                  <a:lnTo>
                    <a:pt x="2" y="18"/>
                  </a:lnTo>
                  <a:lnTo>
                    <a:pt x="8" y="35"/>
                  </a:lnTo>
                  <a:lnTo>
                    <a:pt x="14" y="51"/>
                  </a:lnTo>
                  <a:lnTo>
                    <a:pt x="25" y="64"/>
                  </a:lnTo>
                  <a:lnTo>
                    <a:pt x="38" y="76"/>
                  </a:lnTo>
                  <a:lnTo>
                    <a:pt x="53" y="85"/>
                  </a:lnTo>
                  <a:lnTo>
                    <a:pt x="69" y="90"/>
                  </a:lnTo>
                  <a:lnTo>
                    <a:pt x="86" y="92"/>
                  </a:lnTo>
                  <a:lnTo>
                    <a:pt x="86" y="85"/>
                  </a:lnTo>
                  <a:lnTo>
                    <a:pt x="69" y="83"/>
                  </a:lnTo>
                  <a:lnTo>
                    <a:pt x="55" y="78"/>
                  </a:lnTo>
                  <a:lnTo>
                    <a:pt x="42" y="69"/>
                  </a:lnTo>
                  <a:lnTo>
                    <a:pt x="31" y="60"/>
                  </a:lnTo>
                  <a:lnTo>
                    <a:pt x="21" y="46"/>
                  </a:lnTo>
                  <a:lnTo>
                    <a:pt x="14" y="32"/>
                  </a:lnTo>
                  <a:lnTo>
                    <a:pt x="8" y="16"/>
                  </a:lnTo>
                  <a:lnTo>
                    <a:pt x="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A43165F9-12B1-6C44-4CC6-DF56161D6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119" y="6196411"/>
              <a:ext cx="203207" cy="166932"/>
            </a:xfrm>
            <a:custGeom>
              <a:avLst/>
              <a:gdLst>
                <a:gd name="T0" fmla="*/ 2147483647 w 86"/>
                <a:gd name="T1" fmla="*/ 0 h 92"/>
                <a:gd name="T2" fmla="*/ 2147483647 w 86"/>
                <a:gd name="T3" fmla="*/ 0 h 92"/>
                <a:gd name="T4" fmla="*/ 2147483647 w 86"/>
                <a:gd name="T5" fmla="*/ 2147483647 h 92"/>
                <a:gd name="T6" fmla="*/ 2147483647 w 86"/>
                <a:gd name="T7" fmla="*/ 2147483647 h 92"/>
                <a:gd name="T8" fmla="*/ 2147483647 w 86"/>
                <a:gd name="T9" fmla="*/ 2147483647 h 92"/>
                <a:gd name="T10" fmla="*/ 2147483647 w 86"/>
                <a:gd name="T11" fmla="*/ 2147483647 h 92"/>
                <a:gd name="T12" fmla="*/ 2147483647 w 86"/>
                <a:gd name="T13" fmla="*/ 2147483647 h 92"/>
                <a:gd name="T14" fmla="*/ 2147483647 w 86"/>
                <a:gd name="T15" fmla="*/ 2147483647 h 92"/>
                <a:gd name="T16" fmla="*/ 2147483647 w 86"/>
                <a:gd name="T17" fmla="*/ 2147483647 h 92"/>
                <a:gd name="T18" fmla="*/ 0 w 86"/>
                <a:gd name="T19" fmla="*/ 2147483647 h 92"/>
                <a:gd name="T20" fmla="*/ 2147483647 w 86"/>
                <a:gd name="T21" fmla="*/ 2147483647 h 92"/>
                <a:gd name="T22" fmla="*/ 2147483647 w 86"/>
                <a:gd name="T23" fmla="*/ 2147483647 h 92"/>
                <a:gd name="T24" fmla="*/ 2147483647 w 86"/>
                <a:gd name="T25" fmla="*/ 2147483647 h 92"/>
                <a:gd name="T26" fmla="*/ 2147483647 w 86"/>
                <a:gd name="T27" fmla="*/ 2147483647 h 92"/>
                <a:gd name="T28" fmla="*/ 2147483647 w 86"/>
                <a:gd name="T29" fmla="*/ 2147483647 h 92"/>
                <a:gd name="T30" fmla="*/ 2147483647 w 86"/>
                <a:gd name="T31" fmla="*/ 2147483647 h 92"/>
                <a:gd name="T32" fmla="*/ 2147483647 w 86"/>
                <a:gd name="T33" fmla="*/ 2147483647 h 92"/>
                <a:gd name="T34" fmla="*/ 2147483647 w 86"/>
                <a:gd name="T35" fmla="*/ 2147483647 h 92"/>
                <a:gd name="T36" fmla="*/ 2147483647 w 86"/>
                <a:gd name="T37" fmla="*/ 2147483647 h 92"/>
                <a:gd name="T38" fmla="*/ 2147483647 w 86"/>
                <a:gd name="T39" fmla="*/ 2147483647 h 92"/>
                <a:gd name="T40" fmla="*/ 2147483647 w 86"/>
                <a:gd name="T41" fmla="*/ 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6"/>
                <a:gd name="T64" fmla="*/ 0 h 92"/>
                <a:gd name="T65" fmla="*/ 86 w 86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6" h="92">
                  <a:moveTo>
                    <a:pt x="86" y="0"/>
                  </a:moveTo>
                  <a:lnTo>
                    <a:pt x="86" y="0"/>
                  </a:lnTo>
                  <a:lnTo>
                    <a:pt x="69" y="3"/>
                  </a:lnTo>
                  <a:lnTo>
                    <a:pt x="53" y="7"/>
                  </a:lnTo>
                  <a:lnTo>
                    <a:pt x="38" y="16"/>
                  </a:lnTo>
                  <a:lnTo>
                    <a:pt x="25" y="28"/>
                  </a:lnTo>
                  <a:lnTo>
                    <a:pt x="14" y="39"/>
                  </a:lnTo>
                  <a:lnTo>
                    <a:pt x="8" y="55"/>
                  </a:lnTo>
                  <a:lnTo>
                    <a:pt x="2" y="74"/>
                  </a:lnTo>
                  <a:lnTo>
                    <a:pt x="0" y="92"/>
                  </a:lnTo>
                  <a:lnTo>
                    <a:pt x="8" y="92"/>
                  </a:lnTo>
                  <a:lnTo>
                    <a:pt x="8" y="74"/>
                  </a:lnTo>
                  <a:lnTo>
                    <a:pt x="14" y="60"/>
                  </a:lnTo>
                  <a:lnTo>
                    <a:pt x="21" y="44"/>
                  </a:lnTo>
                  <a:lnTo>
                    <a:pt x="31" y="33"/>
                  </a:lnTo>
                  <a:lnTo>
                    <a:pt x="42" y="21"/>
                  </a:lnTo>
                  <a:lnTo>
                    <a:pt x="55" y="14"/>
                  </a:lnTo>
                  <a:lnTo>
                    <a:pt x="69" y="10"/>
                  </a:lnTo>
                  <a:lnTo>
                    <a:pt x="86" y="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Rectangle 62">
              <a:extLst>
                <a:ext uri="{FF2B5EF4-FFF2-40B4-BE49-F238E27FC236}">
                  <a16:creationId xmlns:a16="http://schemas.microsoft.com/office/drawing/2014/main" id="{DAC0EE9E-92B9-7DC5-81A8-6E98A64C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208" y="6189513"/>
              <a:ext cx="25487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1041400" eaLnBrk="0" hangingPunct="0">
                <a:lnSpc>
                  <a:spcPct val="100000"/>
                </a:lnSpc>
                <a:defRPr/>
              </a:pPr>
              <a:r>
                <a:rPr lang="de-DE" sz="21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de-DE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25">
              <a:extLst>
                <a:ext uri="{FF2B5EF4-FFF2-40B4-BE49-F238E27FC236}">
                  <a16:creationId xmlns:a16="http://schemas.microsoft.com/office/drawing/2014/main" id="{22275C59-FBBD-286D-FA25-84C47DEC6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054" y="5649923"/>
              <a:ext cx="23242" cy="116387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26">
              <a:extLst>
                <a:ext uri="{FF2B5EF4-FFF2-40B4-BE49-F238E27FC236}">
                  <a16:creationId xmlns:a16="http://schemas.microsoft.com/office/drawing/2014/main" id="{2FAC514D-3783-CB11-DF7F-F6CB214A8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675" y="5208612"/>
              <a:ext cx="23242" cy="11638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Rectangle 27">
              <a:extLst>
                <a:ext uri="{FF2B5EF4-FFF2-40B4-BE49-F238E27FC236}">
                  <a16:creationId xmlns:a16="http://schemas.microsoft.com/office/drawing/2014/main" id="{D6F5CADD-C271-2E23-C6D7-81479C406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675" y="5438649"/>
              <a:ext cx="23242" cy="11638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Rectangle 25">
              <a:extLst>
                <a:ext uri="{FF2B5EF4-FFF2-40B4-BE49-F238E27FC236}">
                  <a16:creationId xmlns:a16="http://schemas.microsoft.com/office/drawing/2014/main" id="{34FCF3B3-79AA-A075-D8B5-1E64446FE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3157" y="4146809"/>
              <a:ext cx="23242" cy="116387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Rectangle 26">
              <a:extLst>
                <a:ext uri="{FF2B5EF4-FFF2-40B4-BE49-F238E27FC236}">
                  <a16:creationId xmlns:a16="http://schemas.microsoft.com/office/drawing/2014/main" id="{8BE21B37-3F55-D3A0-49F8-C3E273D1B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778" y="3576826"/>
              <a:ext cx="23242" cy="11638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Rectangle 27">
              <a:extLst>
                <a:ext uri="{FF2B5EF4-FFF2-40B4-BE49-F238E27FC236}">
                  <a16:creationId xmlns:a16="http://schemas.microsoft.com/office/drawing/2014/main" id="{56659D32-A006-2F04-9D05-FEF54D5FA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778" y="3935535"/>
              <a:ext cx="23242" cy="11638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Rectangle 28">
              <a:extLst>
                <a:ext uri="{FF2B5EF4-FFF2-40B4-BE49-F238E27FC236}">
                  <a16:creationId xmlns:a16="http://schemas.microsoft.com/office/drawing/2014/main" id="{0B32DFCC-6ABF-54E8-AED9-5B6372EEB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4095" y="4368626"/>
              <a:ext cx="23242" cy="11501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45">
              <a:extLst>
                <a:ext uri="{FF2B5EF4-FFF2-40B4-BE49-F238E27FC236}">
                  <a16:creationId xmlns:a16="http://schemas.microsoft.com/office/drawing/2014/main" id="{8440090D-D38F-DB0F-862B-E3244847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915" y="4374105"/>
              <a:ext cx="46485" cy="38339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2147483647 h 21"/>
                <a:gd name="T10" fmla="*/ 2147483647 w 20"/>
                <a:gd name="T11" fmla="*/ 2147483647 h 21"/>
                <a:gd name="T12" fmla="*/ 2147483647 w 20"/>
                <a:gd name="T13" fmla="*/ 2147483647 h 21"/>
                <a:gd name="T14" fmla="*/ 2147483647 w 20"/>
                <a:gd name="T15" fmla="*/ 2147483647 h 21"/>
                <a:gd name="T16" fmla="*/ 2147483647 w 20"/>
                <a:gd name="T17" fmla="*/ 2147483647 h 21"/>
                <a:gd name="T18" fmla="*/ 2147483647 w 20"/>
                <a:gd name="T19" fmla="*/ 2147483647 h 21"/>
                <a:gd name="T20" fmla="*/ 2147483647 w 20"/>
                <a:gd name="T21" fmla="*/ 2147483647 h 21"/>
                <a:gd name="T22" fmla="*/ 2147483647 w 20"/>
                <a:gd name="T23" fmla="*/ 2147483647 h 21"/>
                <a:gd name="T24" fmla="*/ 2147483647 w 20"/>
                <a:gd name="T25" fmla="*/ 2147483647 h 21"/>
                <a:gd name="T26" fmla="*/ 2147483647 w 20"/>
                <a:gd name="T27" fmla="*/ 2147483647 h 21"/>
                <a:gd name="T28" fmla="*/ 2147483647 w 20"/>
                <a:gd name="T29" fmla="*/ 2147483647 h 21"/>
                <a:gd name="T30" fmla="*/ 2147483647 w 20"/>
                <a:gd name="T31" fmla="*/ 0 h 21"/>
                <a:gd name="T32" fmla="*/ 2147483647 w 20"/>
                <a:gd name="T33" fmla="*/ 0 h 21"/>
                <a:gd name="T34" fmla="*/ 2147483647 w 20"/>
                <a:gd name="T35" fmla="*/ 0 h 21"/>
                <a:gd name="T36" fmla="*/ 2147483647 w 20"/>
                <a:gd name="T37" fmla="*/ 2147483647 h 21"/>
                <a:gd name="T38" fmla="*/ 2147483647 w 20"/>
                <a:gd name="T39" fmla="*/ 2147483647 h 21"/>
                <a:gd name="T40" fmla="*/ 2147483647 w 20"/>
                <a:gd name="T41" fmla="*/ 2147483647 h 21"/>
                <a:gd name="T42" fmla="*/ 2147483647 w 20"/>
                <a:gd name="T43" fmla="*/ 2147483647 h 21"/>
                <a:gd name="T44" fmla="*/ 2147483647 w 20"/>
                <a:gd name="T45" fmla="*/ 2147483647 h 21"/>
                <a:gd name="T46" fmla="*/ 0 w 20"/>
                <a:gd name="T47" fmla="*/ 2147483647 h 21"/>
                <a:gd name="T48" fmla="*/ 0 w 20"/>
                <a:gd name="T49" fmla="*/ 2147483647 h 21"/>
                <a:gd name="T50" fmla="*/ 0 w 20"/>
                <a:gd name="T51" fmla="*/ 2147483647 h 21"/>
                <a:gd name="T52" fmla="*/ 2147483647 w 20"/>
                <a:gd name="T53" fmla="*/ 2147483647 h 21"/>
                <a:gd name="T54" fmla="*/ 2147483647 w 20"/>
                <a:gd name="T55" fmla="*/ 2147483647 h 21"/>
                <a:gd name="T56" fmla="*/ 2147483647 w 20"/>
                <a:gd name="T57" fmla="*/ 2147483647 h 21"/>
                <a:gd name="T58" fmla="*/ 2147483647 w 20"/>
                <a:gd name="T59" fmla="*/ 2147483647 h 21"/>
                <a:gd name="T60" fmla="*/ 2147483647 w 20"/>
                <a:gd name="T61" fmla="*/ 2147483647 h 21"/>
                <a:gd name="T62" fmla="*/ 2147483647 w 20"/>
                <a:gd name="T63" fmla="*/ 2147483647 h 21"/>
                <a:gd name="T64" fmla="*/ 2147483647 w 20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1"/>
                <a:gd name="T101" fmla="*/ 20 w 20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1">
                  <a:moveTo>
                    <a:pt x="11" y="21"/>
                  </a:moveTo>
                  <a:lnTo>
                    <a:pt x="13" y="21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CB411148-2685-C841-5B61-3815FA378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817" y="4397383"/>
              <a:ext cx="24903" cy="19170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0 w 11"/>
                <a:gd name="T19" fmla="*/ 2147483647 h 11"/>
                <a:gd name="T20" fmla="*/ 0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0 h 11"/>
                <a:gd name="T36" fmla="*/ 2147483647 w 11"/>
                <a:gd name="T37" fmla="*/ 0 h 11"/>
                <a:gd name="T38" fmla="*/ 2147483647 w 11"/>
                <a:gd name="T39" fmla="*/ 0 h 11"/>
                <a:gd name="T40" fmla="*/ 2147483647 w 1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F64E95C0-DF48-FFBC-567F-9442FCDE2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4817" y="4374105"/>
              <a:ext cx="24903" cy="23278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2147483647 w 11"/>
                <a:gd name="T5" fmla="*/ 0 h 12"/>
                <a:gd name="T6" fmla="*/ 2147483647 w 11"/>
                <a:gd name="T7" fmla="*/ 0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2147483647 h 12"/>
                <a:gd name="T16" fmla="*/ 2147483647 w 11"/>
                <a:gd name="T17" fmla="*/ 2147483647 h 12"/>
                <a:gd name="T18" fmla="*/ 2147483647 w 11"/>
                <a:gd name="T19" fmla="*/ 2147483647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0 w 11"/>
                <a:gd name="T37" fmla="*/ 2147483647 h 12"/>
                <a:gd name="T38" fmla="*/ 0 w 11"/>
                <a:gd name="T39" fmla="*/ 2147483647 h 12"/>
                <a:gd name="T40" fmla="*/ 0 w 1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2"/>
                <a:gd name="T65" fmla="*/ 11 w 1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CBCBE4A3-6F5B-34EC-5825-41035EB7C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915" y="4374105"/>
              <a:ext cx="24902" cy="23278"/>
            </a:xfrm>
            <a:custGeom>
              <a:avLst/>
              <a:gdLst>
                <a:gd name="T0" fmla="*/ 0 w 11"/>
                <a:gd name="T1" fmla="*/ 2147483647 h 12"/>
                <a:gd name="T2" fmla="*/ 0 w 11"/>
                <a:gd name="T3" fmla="*/ 2147483647 h 12"/>
                <a:gd name="T4" fmla="*/ 0 w 11"/>
                <a:gd name="T5" fmla="*/ 2147483647 h 12"/>
                <a:gd name="T6" fmla="*/ 0 w 11"/>
                <a:gd name="T7" fmla="*/ 2147483647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0 h 12"/>
                <a:gd name="T16" fmla="*/ 2147483647 w 11"/>
                <a:gd name="T17" fmla="*/ 0 h 12"/>
                <a:gd name="T18" fmla="*/ 2147483647 w 11"/>
                <a:gd name="T19" fmla="*/ 0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2147483647 w 11"/>
                <a:gd name="T37" fmla="*/ 2147483647 h 12"/>
                <a:gd name="T38" fmla="*/ 2147483647 w 11"/>
                <a:gd name="T39" fmla="*/ 2147483647 h 12"/>
                <a:gd name="T40" fmla="*/ 0 w 11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2"/>
                <a:gd name="T65" fmla="*/ 11 w 1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2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C5E8737F-B2C8-855C-6086-1511034E7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915" y="4397383"/>
              <a:ext cx="24902" cy="19170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0 w 11"/>
                <a:gd name="T15" fmla="*/ 2147483647 h 11"/>
                <a:gd name="T16" fmla="*/ 0 w 11"/>
                <a:gd name="T17" fmla="*/ 2147483647 h 11"/>
                <a:gd name="T18" fmla="*/ 0 w 11"/>
                <a:gd name="T19" fmla="*/ 0 h 11"/>
                <a:gd name="T20" fmla="*/ 2147483647 w 11"/>
                <a:gd name="T21" fmla="*/ 0 h 11"/>
                <a:gd name="T22" fmla="*/ 2147483647 w 11"/>
                <a:gd name="T23" fmla="*/ 0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2147483647 h 11"/>
                <a:gd name="T36" fmla="*/ 2147483647 w 11"/>
                <a:gd name="T37" fmla="*/ 2147483647 h 11"/>
                <a:gd name="T38" fmla="*/ 2147483647 w 11"/>
                <a:gd name="T39" fmla="*/ 2147483647 h 11"/>
                <a:gd name="T40" fmla="*/ 2147483647 w 11"/>
                <a:gd name="T41" fmla="*/ 214748364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11"/>
                  </a:moveTo>
                  <a:lnTo>
                    <a:pt x="11" y="11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33">
              <a:extLst>
                <a:ext uri="{FF2B5EF4-FFF2-40B4-BE49-F238E27FC236}">
                  <a16:creationId xmlns:a16="http://schemas.microsoft.com/office/drawing/2014/main" id="{B8E56E46-4988-715D-07C3-2CBB0A62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998" y="3524502"/>
              <a:ext cx="24903" cy="642186"/>
            </a:xfrm>
            <a:custGeom>
              <a:avLst/>
              <a:gdLst>
                <a:gd name="T0" fmla="*/ 2147483647 w 10"/>
                <a:gd name="T1" fmla="*/ 2147483647 h 353"/>
                <a:gd name="T2" fmla="*/ 2147483647 w 10"/>
                <a:gd name="T3" fmla="*/ 2147483647 h 353"/>
                <a:gd name="T4" fmla="*/ 2147483647 w 10"/>
                <a:gd name="T5" fmla="*/ 2147483647 h 353"/>
                <a:gd name="T6" fmla="*/ 0 w 10"/>
                <a:gd name="T7" fmla="*/ 2147483647 h 353"/>
                <a:gd name="T8" fmla="*/ 0 w 10"/>
                <a:gd name="T9" fmla="*/ 2147483647 h 353"/>
                <a:gd name="T10" fmla="*/ 2147483647 w 10"/>
                <a:gd name="T11" fmla="*/ 0 h 353"/>
                <a:gd name="T12" fmla="*/ 0 w 10"/>
                <a:gd name="T13" fmla="*/ 2147483647 h 353"/>
                <a:gd name="T14" fmla="*/ 0 w 10"/>
                <a:gd name="T15" fmla="*/ 0 h 353"/>
                <a:gd name="T16" fmla="*/ 2147483647 w 10"/>
                <a:gd name="T17" fmla="*/ 0 h 353"/>
                <a:gd name="T18" fmla="*/ 2147483647 w 10"/>
                <a:gd name="T19" fmla="*/ 2147483647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"/>
                <a:gd name="T31" fmla="*/ 0 h 353"/>
                <a:gd name="T32" fmla="*/ 10 w 10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" h="353">
                  <a:moveTo>
                    <a:pt x="4" y="9"/>
                  </a:moveTo>
                  <a:lnTo>
                    <a:pt x="10" y="4"/>
                  </a:lnTo>
                  <a:lnTo>
                    <a:pt x="10" y="353"/>
                  </a:lnTo>
                  <a:lnTo>
                    <a:pt x="0" y="353"/>
                  </a:lnTo>
                  <a:lnTo>
                    <a:pt x="0" y="4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0" name="Gerade Verbindung 3">
              <a:extLst>
                <a:ext uri="{FF2B5EF4-FFF2-40B4-BE49-F238E27FC236}">
                  <a16:creationId xmlns:a16="http://schemas.microsoft.com/office/drawing/2014/main" id="{EDC1779F-7767-A3D6-2AAA-F3B1C779C180}"/>
                </a:ext>
              </a:extLst>
            </p:cNvPr>
            <p:cNvCxnSpPr/>
            <p:nvPr/>
          </p:nvCxnSpPr>
          <p:spPr bwMode="auto">
            <a:xfrm>
              <a:off x="5193754" y="3531607"/>
              <a:ext cx="13281" cy="972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1" name="Rectangle 28">
              <a:extLst>
                <a:ext uri="{FF2B5EF4-FFF2-40B4-BE49-F238E27FC236}">
                  <a16:creationId xmlns:a16="http://schemas.microsoft.com/office/drawing/2014/main" id="{481995BE-F0E4-923D-A068-D776A8DC7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992" y="5871740"/>
              <a:ext cx="23242" cy="115018"/>
            </a:xfrm>
            <a:prstGeom prst="rect">
              <a:avLst/>
            </a:prstGeom>
            <a:solidFill>
              <a:srgbClr val="009240"/>
            </a:solidFill>
            <a:ln w="9525">
              <a:noFill/>
              <a:miter lim="800000"/>
              <a:headEnd/>
              <a:tailEnd/>
            </a:ln>
          </p:spPr>
          <p:txBody>
            <a:bodyPr lIns="91352" tIns="45677" rIns="91352" bIns="45677"/>
            <a:lstStyle/>
            <a:p>
              <a:pPr eaLnBrk="0" hangingPunct="0">
                <a:lnSpc>
                  <a:spcPct val="100000"/>
                </a:lnSpc>
                <a:spcBef>
                  <a:spcPct val="20000"/>
                </a:spcBef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45">
              <a:extLst>
                <a:ext uri="{FF2B5EF4-FFF2-40B4-BE49-F238E27FC236}">
                  <a16:creationId xmlns:a16="http://schemas.microsoft.com/office/drawing/2014/main" id="{960F7166-76E4-2655-D4FD-9BD5202F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812" y="5877219"/>
              <a:ext cx="46485" cy="38339"/>
            </a:xfrm>
            <a:custGeom>
              <a:avLst/>
              <a:gdLst>
                <a:gd name="T0" fmla="*/ 2147483647 w 20"/>
                <a:gd name="T1" fmla="*/ 2147483647 h 21"/>
                <a:gd name="T2" fmla="*/ 2147483647 w 20"/>
                <a:gd name="T3" fmla="*/ 2147483647 h 21"/>
                <a:gd name="T4" fmla="*/ 2147483647 w 20"/>
                <a:gd name="T5" fmla="*/ 2147483647 h 21"/>
                <a:gd name="T6" fmla="*/ 2147483647 w 20"/>
                <a:gd name="T7" fmla="*/ 2147483647 h 21"/>
                <a:gd name="T8" fmla="*/ 2147483647 w 20"/>
                <a:gd name="T9" fmla="*/ 2147483647 h 21"/>
                <a:gd name="T10" fmla="*/ 2147483647 w 20"/>
                <a:gd name="T11" fmla="*/ 2147483647 h 21"/>
                <a:gd name="T12" fmla="*/ 2147483647 w 20"/>
                <a:gd name="T13" fmla="*/ 2147483647 h 21"/>
                <a:gd name="T14" fmla="*/ 2147483647 w 20"/>
                <a:gd name="T15" fmla="*/ 2147483647 h 21"/>
                <a:gd name="T16" fmla="*/ 2147483647 w 20"/>
                <a:gd name="T17" fmla="*/ 2147483647 h 21"/>
                <a:gd name="T18" fmla="*/ 2147483647 w 20"/>
                <a:gd name="T19" fmla="*/ 2147483647 h 21"/>
                <a:gd name="T20" fmla="*/ 2147483647 w 20"/>
                <a:gd name="T21" fmla="*/ 2147483647 h 21"/>
                <a:gd name="T22" fmla="*/ 2147483647 w 20"/>
                <a:gd name="T23" fmla="*/ 2147483647 h 21"/>
                <a:gd name="T24" fmla="*/ 2147483647 w 20"/>
                <a:gd name="T25" fmla="*/ 2147483647 h 21"/>
                <a:gd name="T26" fmla="*/ 2147483647 w 20"/>
                <a:gd name="T27" fmla="*/ 2147483647 h 21"/>
                <a:gd name="T28" fmla="*/ 2147483647 w 20"/>
                <a:gd name="T29" fmla="*/ 2147483647 h 21"/>
                <a:gd name="T30" fmla="*/ 2147483647 w 20"/>
                <a:gd name="T31" fmla="*/ 0 h 21"/>
                <a:gd name="T32" fmla="*/ 2147483647 w 20"/>
                <a:gd name="T33" fmla="*/ 0 h 21"/>
                <a:gd name="T34" fmla="*/ 2147483647 w 20"/>
                <a:gd name="T35" fmla="*/ 0 h 21"/>
                <a:gd name="T36" fmla="*/ 2147483647 w 20"/>
                <a:gd name="T37" fmla="*/ 2147483647 h 21"/>
                <a:gd name="T38" fmla="*/ 2147483647 w 20"/>
                <a:gd name="T39" fmla="*/ 2147483647 h 21"/>
                <a:gd name="T40" fmla="*/ 2147483647 w 20"/>
                <a:gd name="T41" fmla="*/ 2147483647 h 21"/>
                <a:gd name="T42" fmla="*/ 2147483647 w 20"/>
                <a:gd name="T43" fmla="*/ 2147483647 h 21"/>
                <a:gd name="T44" fmla="*/ 2147483647 w 20"/>
                <a:gd name="T45" fmla="*/ 2147483647 h 21"/>
                <a:gd name="T46" fmla="*/ 0 w 20"/>
                <a:gd name="T47" fmla="*/ 2147483647 h 21"/>
                <a:gd name="T48" fmla="*/ 0 w 20"/>
                <a:gd name="T49" fmla="*/ 2147483647 h 21"/>
                <a:gd name="T50" fmla="*/ 0 w 20"/>
                <a:gd name="T51" fmla="*/ 2147483647 h 21"/>
                <a:gd name="T52" fmla="*/ 2147483647 w 20"/>
                <a:gd name="T53" fmla="*/ 2147483647 h 21"/>
                <a:gd name="T54" fmla="*/ 2147483647 w 20"/>
                <a:gd name="T55" fmla="*/ 2147483647 h 21"/>
                <a:gd name="T56" fmla="*/ 2147483647 w 20"/>
                <a:gd name="T57" fmla="*/ 2147483647 h 21"/>
                <a:gd name="T58" fmla="*/ 2147483647 w 20"/>
                <a:gd name="T59" fmla="*/ 2147483647 h 21"/>
                <a:gd name="T60" fmla="*/ 2147483647 w 20"/>
                <a:gd name="T61" fmla="*/ 2147483647 h 21"/>
                <a:gd name="T62" fmla="*/ 2147483647 w 20"/>
                <a:gd name="T63" fmla="*/ 2147483647 h 21"/>
                <a:gd name="T64" fmla="*/ 2147483647 w 20"/>
                <a:gd name="T65" fmla="*/ 2147483647 h 2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"/>
                <a:gd name="T100" fmla="*/ 0 h 21"/>
                <a:gd name="T101" fmla="*/ 20 w 20"/>
                <a:gd name="T102" fmla="*/ 21 h 2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" h="21">
                  <a:moveTo>
                    <a:pt x="11" y="21"/>
                  </a:moveTo>
                  <a:lnTo>
                    <a:pt x="13" y="21"/>
                  </a:lnTo>
                  <a:lnTo>
                    <a:pt x="15" y="21"/>
                  </a:lnTo>
                  <a:lnTo>
                    <a:pt x="15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7" y="21"/>
                  </a:lnTo>
                  <a:lnTo>
                    <a:pt x="9" y="21"/>
                  </a:lnTo>
                  <a:lnTo>
                    <a:pt x="11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46">
              <a:extLst>
                <a:ext uri="{FF2B5EF4-FFF2-40B4-BE49-F238E27FC236}">
                  <a16:creationId xmlns:a16="http://schemas.microsoft.com/office/drawing/2014/main" id="{EF630568-1ED0-319F-F61D-97D1E154F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714" y="5900497"/>
              <a:ext cx="24903" cy="19170"/>
            </a:xfrm>
            <a:custGeom>
              <a:avLst/>
              <a:gdLst>
                <a:gd name="T0" fmla="*/ 2147483647 w 11"/>
                <a:gd name="T1" fmla="*/ 0 h 11"/>
                <a:gd name="T2" fmla="*/ 2147483647 w 11"/>
                <a:gd name="T3" fmla="*/ 0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2147483647 w 11"/>
                <a:gd name="T15" fmla="*/ 2147483647 h 11"/>
                <a:gd name="T16" fmla="*/ 2147483647 w 11"/>
                <a:gd name="T17" fmla="*/ 2147483647 h 11"/>
                <a:gd name="T18" fmla="*/ 0 w 11"/>
                <a:gd name="T19" fmla="*/ 2147483647 h 11"/>
                <a:gd name="T20" fmla="*/ 0 w 11"/>
                <a:gd name="T21" fmla="*/ 2147483647 h 11"/>
                <a:gd name="T22" fmla="*/ 2147483647 w 11"/>
                <a:gd name="T23" fmla="*/ 2147483647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0 h 11"/>
                <a:gd name="T36" fmla="*/ 2147483647 w 11"/>
                <a:gd name="T37" fmla="*/ 0 h 11"/>
                <a:gd name="T38" fmla="*/ 2147483647 w 11"/>
                <a:gd name="T39" fmla="*/ 0 h 11"/>
                <a:gd name="T40" fmla="*/ 2147483647 w 11"/>
                <a:gd name="T41" fmla="*/ 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0"/>
                  </a:moveTo>
                  <a:lnTo>
                    <a:pt x="11" y="0"/>
                  </a:lnTo>
                  <a:lnTo>
                    <a:pt x="11" y="2"/>
                  </a:lnTo>
                  <a:lnTo>
                    <a:pt x="9" y="4"/>
                  </a:lnTo>
                  <a:lnTo>
                    <a:pt x="6" y="6"/>
                  </a:lnTo>
                  <a:lnTo>
                    <a:pt x="6" y="9"/>
                  </a:lnTo>
                  <a:lnTo>
                    <a:pt x="4" y="9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6"/>
                  </a:lnTo>
                  <a:lnTo>
                    <a:pt x="6" y="4"/>
                  </a:lnTo>
                  <a:lnTo>
                    <a:pt x="6" y="2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47">
              <a:extLst>
                <a:ext uri="{FF2B5EF4-FFF2-40B4-BE49-F238E27FC236}">
                  <a16:creationId xmlns:a16="http://schemas.microsoft.com/office/drawing/2014/main" id="{D777799A-6CC6-D4C0-6778-B131383F9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714" y="5877219"/>
              <a:ext cx="24903" cy="23278"/>
            </a:xfrm>
            <a:custGeom>
              <a:avLst/>
              <a:gdLst>
                <a:gd name="T0" fmla="*/ 0 w 11"/>
                <a:gd name="T1" fmla="*/ 0 h 12"/>
                <a:gd name="T2" fmla="*/ 0 w 11"/>
                <a:gd name="T3" fmla="*/ 0 h 12"/>
                <a:gd name="T4" fmla="*/ 2147483647 w 11"/>
                <a:gd name="T5" fmla="*/ 0 h 12"/>
                <a:gd name="T6" fmla="*/ 2147483647 w 11"/>
                <a:gd name="T7" fmla="*/ 0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2147483647 h 12"/>
                <a:gd name="T16" fmla="*/ 2147483647 w 11"/>
                <a:gd name="T17" fmla="*/ 2147483647 h 12"/>
                <a:gd name="T18" fmla="*/ 2147483647 w 11"/>
                <a:gd name="T19" fmla="*/ 2147483647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0 w 11"/>
                <a:gd name="T37" fmla="*/ 2147483647 h 12"/>
                <a:gd name="T38" fmla="*/ 0 w 11"/>
                <a:gd name="T39" fmla="*/ 2147483647 h 12"/>
                <a:gd name="T40" fmla="*/ 0 w 11"/>
                <a:gd name="T41" fmla="*/ 0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2"/>
                <a:gd name="T65" fmla="*/ 11 w 1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9" y="5"/>
                  </a:lnTo>
                  <a:lnTo>
                    <a:pt x="9" y="7"/>
                  </a:lnTo>
                  <a:lnTo>
                    <a:pt x="11" y="9"/>
                  </a:lnTo>
                  <a:lnTo>
                    <a:pt x="11" y="12"/>
                  </a:lnTo>
                  <a:lnTo>
                    <a:pt x="9" y="12"/>
                  </a:lnTo>
                  <a:lnTo>
                    <a:pt x="9" y="9"/>
                  </a:lnTo>
                  <a:lnTo>
                    <a:pt x="6" y="7"/>
                  </a:lnTo>
                  <a:lnTo>
                    <a:pt x="6" y="5"/>
                  </a:lnTo>
                  <a:lnTo>
                    <a:pt x="4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48">
              <a:extLst>
                <a:ext uri="{FF2B5EF4-FFF2-40B4-BE49-F238E27FC236}">
                  <a16:creationId xmlns:a16="http://schemas.microsoft.com/office/drawing/2014/main" id="{E9F66EA8-9F72-CDFD-EBD3-8B06D7926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812" y="5877219"/>
              <a:ext cx="24902" cy="23278"/>
            </a:xfrm>
            <a:custGeom>
              <a:avLst/>
              <a:gdLst>
                <a:gd name="T0" fmla="*/ 0 w 11"/>
                <a:gd name="T1" fmla="*/ 2147483647 h 12"/>
                <a:gd name="T2" fmla="*/ 0 w 11"/>
                <a:gd name="T3" fmla="*/ 2147483647 h 12"/>
                <a:gd name="T4" fmla="*/ 0 w 11"/>
                <a:gd name="T5" fmla="*/ 2147483647 h 12"/>
                <a:gd name="T6" fmla="*/ 0 w 11"/>
                <a:gd name="T7" fmla="*/ 2147483647 h 12"/>
                <a:gd name="T8" fmla="*/ 2147483647 w 11"/>
                <a:gd name="T9" fmla="*/ 2147483647 h 12"/>
                <a:gd name="T10" fmla="*/ 2147483647 w 11"/>
                <a:gd name="T11" fmla="*/ 2147483647 h 12"/>
                <a:gd name="T12" fmla="*/ 2147483647 w 11"/>
                <a:gd name="T13" fmla="*/ 2147483647 h 12"/>
                <a:gd name="T14" fmla="*/ 2147483647 w 11"/>
                <a:gd name="T15" fmla="*/ 0 h 12"/>
                <a:gd name="T16" fmla="*/ 2147483647 w 11"/>
                <a:gd name="T17" fmla="*/ 0 h 12"/>
                <a:gd name="T18" fmla="*/ 2147483647 w 11"/>
                <a:gd name="T19" fmla="*/ 0 h 12"/>
                <a:gd name="T20" fmla="*/ 2147483647 w 11"/>
                <a:gd name="T21" fmla="*/ 2147483647 h 12"/>
                <a:gd name="T22" fmla="*/ 2147483647 w 11"/>
                <a:gd name="T23" fmla="*/ 2147483647 h 12"/>
                <a:gd name="T24" fmla="*/ 2147483647 w 11"/>
                <a:gd name="T25" fmla="*/ 2147483647 h 12"/>
                <a:gd name="T26" fmla="*/ 2147483647 w 11"/>
                <a:gd name="T27" fmla="*/ 2147483647 h 12"/>
                <a:gd name="T28" fmla="*/ 2147483647 w 11"/>
                <a:gd name="T29" fmla="*/ 2147483647 h 12"/>
                <a:gd name="T30" fmla="*/ 2147483647 w 11"/>
                <a:gd name="T31" fmla="*/ 2147483647 h 12"/>
                <a:gd name="T32" fmla="*/ 2147483647 w 11"/>
                <a:gd name="T33" fmla="*/ 2147483647 h 12"/>
                <a:gd name="T34" fmla="*/ 2147483647 w 11"/>
                <a:gd name="T35" fmla="*/ 2147483647 h 12"/>
                <a:gd name="T36" fmla="*/ 2147483647 w 11"/>
                <a:gd name="T37" fmla="*/ 2147483647 h 12"/>
                <a:gd name="T38" fmla="*/ 2147483647 w 11"/>
                <a:gd name="T39" fmla="*/ 2147483647 h 12"/>
                <a:gd name="T40" fmla="*/ 0 w 11"/>
                <a:gd name="T41" fmla="*/ 2147483647 h 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2"/>
                <a:gd name="T65" fmla="*/ 11 w 11"/>
                <a:gd name="T66" fmla="*/ 12 h 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2">
                  <a:moveTo>
                    <a:pt x="0" y="12"/>
                  </a:moveTo>
                  <a:lnTo>
                    <a:pt x="0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3" y="5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9" y="2"/>
                  </a:lnTo>
                  <a:lnTo>
                    <a:pt x="7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3" y="7"/>
                  </a:lnTo>
                  <a:lnTo>
                    <a:pt x="3" y="9"/>
                  </a:lnTo>
                  <a:lnTo>
                    <a:pt x="3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BBCAACA3-A783-36A0-AFB6-BD35B5D00AB6}"/>
                </a:ext>
              </a:extLst>
            </p:cNvPr>
            <p:cNvSpPr/>
            <p:nvPr/>
          </p:nvSpPr>
          <p:spPr bwMode="auto">
            <a:xfrm>
              <a:off x="3641508" y="3764493"/>
              <a:ext cx="1729823" cy="120798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2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ヒラギノ角ゴ Pro W3" pitchFamily="-108" charset="-128"/>
                  <a:cs typeface="Arial" panose="020B0604020202020204" pitchFamily="34" charset="0"/>
                </a:rPr>
                <a:t>Ladekabel</a:t>
              </a:r>
            </a:p>
          </p:txBody>
        </p:sp>
        <p:sp>
          <p:nvSpPr>
            <p:cNvPr id="177" name="Freeform 49">
              <a:extLst>
                <a:ext uri="{FF2B5EF4-FFF2-40B4-BE49-F238E27FC236}">
                  <a16:creationId xmlns:a16="http://schemas.microsoft.com/office/drawing/2014/main" id="{71F75FC1-7274-CF50-0540-CE717E954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812" y="5900497"/>
              <a:ext cx="24902" cy="19170"/>
            </a:xfrm>
            <a:custGeom>
              <a:avLst/>
              <a:gdLst>
                <a:gd name="T0" fmla="*/ 2147483647 w 11"/>
                <a:gd name="T1" fmla="*/ 2147483647 h 11"/>
                <a:gd name="T2" fmla="*/ 2147483647 w 11"/>
                <a:gd name="T3" fmla="*/ 2147483647 h 11"/>
                <a:gd name="T4" fmla="*/ 2147483647 w 11"/>
                <a:gd name="T5" fmla="*/ 2147483647 h 11"/>
                <a:gd name="T6" fmla="*/ 2147483647 w 11"/>
                <a:gd name="T7" fmla="*/ 2147483647 h 11"/>
                <a:gd name="T8" fmla="*/ 2147483647 w 11"/>
                <a:gd name="T9" fmla="*/ 2147483647 h 11"/>
                <a:gd name="T10" fmla="*/ 2147483647 w 11"/>
                <a:gd name="T11" fmla="*/ 2147483647 h 11"/>
                <a:gd name="T12" fmla="*/ 2147483647 w 11"/>
                <a:gd name="T13" fmla="*/ 2147483647 h 11"/>
                <a:gd name="T14" fmla="*/ 0 w 11"/>
                <a:gd name="T15" fmla="*/ 2147483647 h 11"/>
                <a:gd name="T16" fmla="*/ 0 w 11"/>
                <a:gd name="T17" fmla="*/ 2147483647 h 11"/>
                <a:gd name="T18" fmla="*/ 0 w 11"/>
                <a:gd name="T19" fmla="*/ 0 h 11"/>
                <a:gd name="T20" fmla="*/ 2147483647 w 11"/>
                <a:gd name="T21" fmla="*/ 0 h 11"/>
                <a:gd name="T22" fmla="*/ 2147483647 w 11"/>
                <a:gd name="T23" fmla="*/ 0 h 11"/>
                <a:gd name="T24" fmla="*/ 2147483647 w 11"/>
                <a:gd name="T25" fmla="*/ 2147483647 h 11"/>
                <a:gd name="T26" fmla="*/ 2147483647 w 11"/>
                <a:gd name="T27" fmla="*/ 2147483647 h 11"/>
                <a:gd name="T28" fmla="*/ 2147483647 w 11"/>
                <a:gd name="T29" fmla="*/ 2147483647 h 11"/>
                <a:gd name="T30" fmla="*/ 2147483647 w 11"/>
                <a:gd name="T31" fmla="*/ 2147483647 h 11"/>
                <a:gd name="T32" fmla="*/ 2147483647 w 11"/>
                <a:gd name="T33" fmla="*/ 2147483647 h 11"/>
                <a:gd name="T34" fmla="*/ 2147483647 w 11"/>
                <a:gd name="T35" fmla="*/ 2147483647 h 11"/>
                <a:gd name="T36" fmla="*/ 2147483647 w 11"/>
                <a:gd name="T37" fmla="*/ 2147483647 h 11"/>
                <a:gd name="T38" fmla="*/ 2147483647 w 11"/>
                <a:gd name="T39" fmla="*/ 2147483647 h 11"/>
                <a:gd name="T40" fmla="*/ 2147483647 w 11"/>
                <a:gd name="T41" fmla="*/ 2147483647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"/>
                <a:gd name="T64" fmla="*/ 0 h 11"/>
                <a:gd name="T65" fmla="*/ 11 w 11"/>
                <a:gd name="T66" fmla="*/ 11 h 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" h="11">
                  <a:moveTo>
                    <a:pt x="11" y="11"/>
                  </a:moveTo>
                  <a:lnTo>
                    <a:pt x="11" y="11"/>
                  </a:lnTo>
                  <a:lnTo>
                    <a:pt x="9" y="11"/>
                  </a:lnTo>
                  <a:lnTo>
                    <a:pt x="7" y="9"/>
                  </a:lnTo>
                  <a:lnTo>
                    <a:pt x="5" y="9"/>
                  </a:lnTo>
                  <a:lnTo>
                    <a:pt x="3" y="6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5" y="4"/>
                  </a:lnTo>
                  <a:lnTo>
                    <a:pt x="7" y="6"/>
                  </a:lnTo>
                  <a:lnTo>
                    <a:pt x="9" y="6"/>
                  </a:lnTo>
                  <a:lnTo>
                    <a:pt x="11" y="9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 lIns="91352" tIns="45677" rIns="91352" bIns="45677"/>
            <a:lstStyle/>
            <a:p>
              <a:pPr>
                <a:lnSpc>
                  <a:spcPct val="100000"/>
                </a:lnSpc>
                <a:defRPr/>
              </a:pPr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8" name="Gerade Verbindung 3">
              <a:extLst>
                <a:ext uri="{FF2B5EF4-FFF2-40B4-BE49-F238E27FC236}">
                  <a16:creationId xmlns:a16="http://schemas.microsoft.com/office/drawing/2014/main" id="{A1A92E57-65E8-E247-F278-232A9544649E}"/>
                </a:ext>
              </a:extLst>
            </p:cNvPr>
            <p:cNvCxnSpPr/>
            <p:nvPr/>
          </p:nvCxnSpPr>
          <p:spPr bwMode="auto">
            <a:xfrm>
              <a:off x="5159489" y="4985144"/>
              <a:ext cx="13281" cy="9721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9" name="Textfeld 178">
              <a:extLst>
                <a:ext uri="{FF2B5EF4-FFF2-40B4-BE49-F238E27FC236}">
                  <a16:creationId xmlns:a16="http://schemas.microsoft.com/office/drawing/2014/main" id="{6CEF5A30-8ED6-A956-21CA-2570CF7CED7A}"/>
                </a:ext>
              </a:extLst>
            </p:cNvPr>
            <p:cNvSpPr txBox="1"/>
            <p:nvPr/>
          </p:nvSpPr>
          <p:spPr>
            <a:xfrm>
              <a:off x="4306273" y="3245320"/>
              <a:ext cx="34176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50" dirty="0">
                  <a:latin typeface="Arial" panose="020B0604020202020204" pitchFamily="34" charset="0"/>
                  <a:cs typeface="Arial" panose="020B0604020202020204" pitchFamily="34" charset="0"/>
                </a:rPr>
                <a:t>L3</a:t>
              </a:r>
            </a:p>
          </p:txBody>
        </p:sp>
        <p:sp>
          <p:nvSpPr>
            <p:cNvPr id="180" name="Textfeld 179">
              <a:extLst>
                <a:ext uri="{FF2B5EF4-FFF2-40B4-BE49-F238E27FC236}">
                  <a16:creationId xmlns:a16="http://schemas.microsoft.com/office/drawing/2014/main" id="{95E09573-3A73-A9D6-6EE6-14DE8C6415DF}"/>
                </a:ext>
              </a:extLst>
            </p:cNvPr>
            <p:cNvSpPr txBox="1"/>
            <p:nvPr/>
          </p:nvSpPr>
          <p:spPr>
            <a:xfrm>
              <a:off x="5067211" y="3261808"/>
              <a:ext cx="36420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de-DE" sz="1050" dirty="0">
                  <a:latin typeface="Arial" panose="020B0604020202020204" pitchFamily="34" charset="0"/>
                  <a:cs typeface="Arial" panose="020B0604020202020204" pitchFamily="34" charset="0"/>
                </a:rPr>
                <a:t>PE</a:t>
              </a:r>
            </a:p>
          </p:txBody>
        </p:sp>
      </p:grpSp>
      <p:sp>
        <p:nvSpPr>
          <p:cNvPr id="185" name="Foliennummernplatzhalter 1">
            <a:extLst>
              <a:ext uri="{FF2B5EF4-FFF2-40B4-BE49-F238E27FC236}">
                <a16:creationId xmlns:a16="http://schemas.microsoft.com/office/drawing/2014/main" id="{1952E526-3178-7DCA-BA6A-59123DD61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814594" y="7214618"/>
            <a:ext cx="623782" cy="269546"/>
          </a:xfrm>
        </p:spPr>
        <p:txBody>
          <a:bodyPr>
            <a:normAutofit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9C296-15D4-E74A-895E-0A457A8331D7}" type="slidenum">
              <a:rPr kumimoji="0" lang="de-DE" sz="12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rPr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ヒラギノ角ゴ Pro W3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5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12106e-c22d-4e62-91a8-fee0c12b8c0c" xsi:nil="true"/>
    <lcf76f155ced4ddcb4097134ff3c332f xmlns="0ba9638b-9898-400c-aa80-e8ce42f10e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F0A2E325DA94982285E9B7D5E10CC" ma:contentTypeVersion="15" ma:contentTypeDescription="Ein neues Dokument erstellen." ma:contentTypeScope="" ma:versionID="0b39e5702182e974ccde272fccd93eae">
  <xsd:schema xmlns:xsd="http://www.w3.org/2001/XMLSchema" xmlns:xs="http://www.w3.org/2001/XMLSchema" xmlns:p="http://schemas.microsoft.com/office/2006/metadata/properties" xmlns:ns2="0ba9638b-9898-400c-aa80-e8ce42f10e4c" xmlns:ns3="f112106e-c22d-4e62-91a8-fee0c12b8c0c" targetNamespace="http://schemas.microsoft.com/office/2006/metadata/properties" ma:root="true" ma:fieldsID="98fa3217a72f84450bf2d55b48d5cd67" ns2:_="" ns3:_="">
    <xsd:import namespace="0ba9638b-9898-400c-aa80-e8ce42f10e4c"/>
    <xsd:import namespace="f112106e-c22d-4e62-91a8-fee0c12b8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a9638b-9898-400c-aa80-e8ce42f10e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95f5e32c-150b-462f-bf54-3aeed57a90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2106e-c22d-4e62-91a8-fee0c12b8c0c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b8bd0ae1-9a7a-446b-b29e-65fbcfd9aa56}" ma:internalName="TaxCatchAll" ma:showField="CatchAllData" ma:web="f112106e-c22d-4e62-91a8-fee0c12b8c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B5BB9-B15F-48E4-8F7F-5169A140A5A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3150B2-EE9D-4B13-A9DD-5065BE8037C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008B61D-4BC1-44B2-BFDA-4190473EF7F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1944</Words>
  <Application>Microsoft Macintosh PowerPoint</Application>
  <PresentationFormat>Benutzerdefiniert</PresentationFormat>
  <Paragraphs>496</Paragraphs>
  <Slides>30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2" baseType="lpstr">
      <vt:lpstr>Arial</vt:lpstr>
      <vt:lpstr>Calibri</vt:lpstr>
      <vt:lpstr>Courier New</vt:lpstr>
      <vt:lpstr>Geogrotesque Regular</vt:lpstr>
      <vt:lpstr>MetaCorr</vt:lpstr>
      <vt:lpstr>MS Shell Dlg</vt:lpstr>
      <vt:lpstr>Symbol</vt:lpstr>
      <vt:lpstr>Times New Roman</vt:lpstr>
      <vt:lpstr>Tw Cen MT</vt:lpstr>
      <vt:lpstr>Wingdings</vt:lpstr>
      <vt:lpstr>Wingdings 2</vt:lpstr>
      <vt:lpstr>Median</vt:lpstr>
      <vt:lpstr>PowerPoint-Präsentation</vt:lpstr>
      <vt:lpstr>In diesem Modul lernt man unter anderem:</vt:lpstr>
      <vt:lpstr>Prüfung von Ladekabeln</vt:lpstr>
      <vt:lpstr>Prüfung nach VDE 0702 und VDE 0122-1 Ladekabel Mode 2 und Mode 3</vt:lpstr>
      <vt:lpstr>Prüfung nach VDE 0702 und VDE 0122-1 Ladekabel Mode 2 mit ICCB</vt:lpstr>
      <vt:lpstr>Prüfung nach VDE 0702 und VDE 0122-1 Ladekabel Mode 3</vt:lpstr>
      <vt:lpstr>Prüfung nach VDE 0702 und VDE 0122-1 Messung Schutzleiterwiderstandes</vt:lpstr>
      <vt:lpstr>Prüfung nach VDE 0702 und VDE 0122-1 Messung Schutzleiterwiderstandes ICCB mit PE gegensinnig</vt:lpstr>
      <vt:lpstr>Prüfung nach VDE 0702 und VDE 0122-1 Isolationswiderstandsmessung</vt:lpstr>
      <vt:lpstr>Prüfung nach VDE 0702 und VDE 0122-1  Messung des Schutzleiterstromes</vt:lpstr>
      <vt:lpstr>Prüfung nach VDE 0702 und VDE 0122-1 Auslösestrom und Auslösezeit PRCD</vt:lpstr>
      <vt:lpstr>Prüfung nach VDE 0702 und VDE 0122-1 Ladekabel Mode 3 - Strombelastbarkeit der Ladeleitung (PP)</vt:lpstr>
      <vt:lpstr>Prüfung nach VDE 0702 und VDE 0122-1 Ladekabel Mode 2</vt:lpstr>
      <vt:lpstr>Prüfung nach VDE 0702 und VDE 0122-1 Ladekabel Mode 2</vt:lpstr>
      <vt:lpstr>Erst- und Wiederholungsprüfung der Ladeinfrastruktur</vt:lpstr>
      <vt:lpstr>Ladeinfrastruktur Sichtprüfung</vt:lpstr>
      <vt:lpstr>Ladeinfrastruktur Niederohmmessung der Schutzleiterstrecken</vt:lpstr>
      <vt:lpstr>Ladeinfrastruktur Messung des Isolationswiderstands</vt:lpstr>
      <vt:lpstr>Ladeinfrastruktur Messung der Schleifenimpedanz</vt:lpstr>
      <vt:lpstr>Ladeinfrastruktur Fehlerstrom Schutzeinrichtung (RCD) - Anforderungen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man jetzt wissen sollte:</vt:lpstr>
    </vt:vector>
  </TitlesOfParts>
  <Company>MEBEDO Consulting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Rechtsichere Organisation Elektrotechnik</dc:title>
  <dc:creator>René Brünn</dc:creator>
  <cp:lastModifiedBy>René Brünn</cp:lastModifiedBy>
  <cp:revision>317</cp:revision>
  <dcterms:created xsi:type="dcterms:W3CDTF">2015-03-20T11:44:40Z</dcterms:created>
  <dcterms:modified xsi:type="dcterms:W3CDTF">2022-04-29T12:50:06Z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0x010100144F0A2E325DA94982285E9B7D5E10CC</vt:lpwstr>
  </property>
</Properties>
</file>