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28" r:id="rId2"/>
    <p:sldId id="331" r:id="rId3"/>
    <p:sldId id="332" r:id="rId4"/>
    <p:sldId id="333" r:id="rId5"/>
    <p:sldId id="342" r:id="rId6"/>
    <p:sldId id="334" r:id="rId7"/>
    <p:sldId id="343" r:id="rId8"/>
    <p:sldId id="335" r:id="rId9"/>
    <p:sldId id="344" r:id="rId10"/>
    <p:sldId id="337" r:id="rId11"/>
    <p:sldId id="345" r:id="rId12"/>
    <p:sldId id="338" r:id="rId13"/>
    <p:sldId id="339" r:id="rId14"/>
    <p:sldId id="346" r:id="rId15"/>
    <p:sldId id="340" r:id="rId16"/>
    <p:sldId id="341" r:id="rId17"/>
    <p:sldId id="327" r:id="rId18"/>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95"/>
  </p:normalViewPr>
  <p:slideViewPr>
    <p:cSldViewPr snapToGrid="0" snapToObjects="1">
      <p:cViewPr varScale="1">
        <p:scale>
          <a:sx n="93" d="100"/>
          <a:sy n="93" d="100"/>
        </p:scale>
        <p:origin x="1216" y="192"/>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22.04.20</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22.04.20</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4/22/20</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4/22/20</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4/22/20</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4/22/20</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bg>
      <p:bgPr>
        <a:blipFill dpi="0" rotWithShape="1">
          <a:blip r:embed="rId2">
            <a:alphaModFix amt="84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r>
              <a:rPr kumimoji="0" lang="de-DE"/>
              <a:t>Mastertitelformat bearbeiten</a:t>
            </a:r>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4/22/20</a:t>
            </a:fld>
            <a:endParaRPr lang="en-US" dirty="0"/>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fld id="{9889C296-15D4-E74A-895E-0A457A8331D7}" type="slidenum">
              <a:rPr lang="de-DE" smtClean="0"/>
              <a:pPr/>
              <a:t>‹Nr.›</a:t>
            </a:fld>
            <a:endParaRPr lang="de-DE" dirty="0"/>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cxnSp>
        <p:nvCxnSpPr>
          <p:cNvPr id="7" name="Gerade Verbindung 5">
            <a:extLst>
              <a:ext uri="{FF2B5EF4-FFF2-40B4-BE49-F238E27FC236}">
                <a16:creationId xmlns:a16="http://schemas.microsoft.com/office/drawing/2014/main" id="{09FBB78F-D9C7-467D-81EF-2DA1A5E13C89}"/>
              </a:ext>
            </a:extLst>
          </p:cNvPr>
          <p:cNvCxnSpPr/>
          <p:nvPr userDrawn="1"/>
        </p:nvCxnSpPr>
        <p:spPr bwMode="auto">
          <a:xfrm flipH="1">
            <a:off x="0" y="1404367"/>
            <a:ext cx="1069340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65112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3" y="1764295"/>
            <a:ext cx="3653607"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653607"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4/22/20</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
        <p:nvSpPr>
          <p:cNvPr id="13" name="Foliennummernplatzhalter 12"/>
          <p:cNvSpPr>
            <a:spLocks noGrp="1"/>
          </p:cNvSpPr>
          <p:nvPr>
            <p:ph type="sldNum" sz="quarter" idx="11"/>
          </p:nvPr>
        </p:nvSpPr>
        <p:spPr>
          <a:xfrm>
            <a:off x="9490393" y="6904903"/>
            <a:ext cx="1514898" cy="911742"/>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4/22/20</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4/22/20</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95349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75" r:id="rId10"/>
    <p:sldLayoutId id="2147483669" r:id="rId11"/>
    <p:sldLayoutId id="2147483670" r:id="rId12"/>
    <p:sldLayoutId id="2147483671" r:id="rId13"/>
    <p:sldLayoutId id="2147483674" r:id="rId14"/>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4000" dirty="0"/>
              <a:t>Unterweisungsmodul</a:t>
            </a:r>
          </a:p>
          <a:p>
            <a:pPr marL="0" indent="0">
              <a:buNone/>
            </a:pPr>
            <a:r>
              <a:rPr lang="de-DE" sz="4000" b="0" dirty="0">
                <a:solidFill>
                  <a:srgbClr val="95C02A"/>
                </a:solidFill>
              </a:rPr>
              <a:t>Teilweiser Berührungsschutz</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03_2020-04-22</a:t>
            </a:r>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VDE 0660-514 - Begriffsdefinitionen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10</a:t>
            </a:fld>
            <a:endParaRPr lang="de-DE" dirty="0"/>
          </a:p>
        </p:txBody>
      </p:sp>
      <p:sp>
        <p:nvSpPr>
          <p:cNvPr id="2" name="Textplatzhalter 1">
            <a:extLst>
              <a:ext uri="{FF2B5EF4-FFF2-40B4-BE49-F238E27FC236}">
                <a16:creationId xmlns:a16="http://schemas.microsoft.com/office/drawing/2014/main" id="{31A93E14-38B6-41EC-A7D2-94F0A86D7029}"/>
              </a:ext>
            </a:extLst>
          </p:cNvPr>
          <p:cNvSpPr>
            <a:spLocks noGrp="1"/>
          </p:cNvSpPr>
          <p:nvPr>
            <p:ph type="body" idx="2"/>
          </p:nvPr>
        </p:nvSpPr>
        <p:spPr/>
        <p:txBody>
          <a:bodyPr/>
          <a:lstStyle/>
          <a:p>
            <a:pPr algn="ctr"/>
            <a:r>
              <a:rPr lang="de-DE" dirty="0"/>
              <a:t>Handrücken- </a:t>
            </a:r>
            <a:r>
              <a:rPr lang="de-DE" dirty="0" err="1"/>
              <a:t>sicherheit</a:t>
            </a:r>
            <a:endParaRPr lang="de-DE" dirty="0"/>
          </a:p>
          <a:p>
            <a:endParaRPr lang="de-DE" dirty="0"/>
          </a:p>
        </p:txBody>
      </p:sp>
      <p:pic>
        <p:nvPicPr>
          <p:cNvPr id="6" name="Inhaltsplatzhalter 5">
            <a:extLst>
              <a:ext uri="{FF2B5EF4-FFF2-40B4-BE49-F238E27FC236}">
                <a16:creationId xmlns:a16="http://schemas.microsoft.com/office/drawing/2014/main" id="{F5B5DE06-1864-41D3-98AF-B3CBFAAA87E0}"/>
              </a:ext>
            </a:extLst>
          </p:cNvPr>
          <p:cNvPicPr>
            <a:picLocks noGrp="1" noChangeAspect="1"/>
          </p:cNvPicPr>
          <p:nvPr>
            <p:ph sz="quarter" idx="1"/>
          </p:nvPr>
        </p:nvPicPr>
        <p:blipFill>
          <a:blip r:embed="rId2"/>
          <a:stretch>
            <a:fillRect/>
          </a:stretch>
        </p:blipFill>
        <p:spPr>
          <a:xfrm>
            <a:off x="2762250" y="1948669"/>
            <a:ext cx="4291013" cy="4840262"/>
          </a:xfrm>
          <a:prstGeom prst="rect">
            <a:avLst/>
          </a:prstGeom>
          <a:solidFill>
            <a:schemeClr val="bg1"/>
          </a:solidFill>
        </p:spPr>
      </p:pic>
      <p:sp>
        <p:nvSpPr>
          <p:cNvPr id="9" name="Inhaltsplatzhalter 8">
            <a:extLst>
              <a:ext uri="{FF2B5EF4-FFF2-40B4-BE49-F238E27FC236}">
                <a16:creationId xmlns:a16="http://schemas.microsoft.com/office/drawing/2014/main" id="{C828447D-29E8-402A-9837-740062608D73}"/>
              </a:ext>
            </a:extLst>
          </p:cNvPr>
          <p:cNvSpPr>
            <a:spLocks noGrp="1"/>
          </p:cNvSpPr>
          <p:nvPr>
            <p:ph sz="quarter" idx="13"/>
          </p:nvPr>
        </p:nvSpPr>
        <p:spPr/>
        <p:txBody>
          <a:bodyPr>
            <a:normAutofit lnSpcReduction="10000"/>
          </a:bodyPr>
          <a:lstStyle/>
          <a:p>
            <a:pPr marL="0" indent="0">
              <a:buNone/>
            </a:pPr>
            <a:r>
              <a:rPr lang="de-DE" dirty="0"/>
              <a:t>Handrückensicher ist ein elektrisches Betriebsmittel, dessen berührungsgefährliche aktive Teile mit einer Kugel von einem Durch-messer von </a:t>
            </a:r>
            <a:r>
              <a:rPr lang="de-DE" dirty="0">
                <a:solidFill>
                  <a:srgbClr val="FF0000"/>
                </a:solidFill>
              </a:rPr>
              <a:t>50 mm </a:t>
            </a:r>
            <a:r>
              <a:rPr lang="de-DE" dirty="0"/>
              <a:t>unter den in der VDE 0660-514 festgelegten Bedingungen nicht berührt werden können. Die Handrücken-sicherheit ist gewährleistet bei der Schutzart IPXXA bzw. ab IP1X.</a:t>
            </a:r>
          </a:p>
        </p:txBody>
      </p:sp>
    </p:spTree>
    <p:extLst>
      <p:ext uri="{BB962C8B-B14F-4D97-AF65-F5344CB8AC3E}">
        <p14:creationId xmlns:p14="http://schemas.microsoft.com/office/powerpoint/2010/main" val="68332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VDE 0660-514 - Begriffsdefinitionen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11</a:t>
            </a:fld>
            <a:endParaRPr lang="de-DE" dirty="0"/>
          </a:p>
        </p:txBody>
      </p:sp>
      <p:sp>
        <p:nvSpPr>
          <p:cNvPr id="9" name="Textplatzhalter 8">
            <a:extLst>
              <a:ext uri="{FF2B5EF4-FFF2-40B4-BE49-F238E27FC236}">
                <a16:creationId xmlns:a16="http://schemas.microsoft.com/office/drawing/2014/main" id="{4A204123-3A7F-4527-BCDC-7E2E82032DC4}"/>
              </a:ext>
            </a:extLst>
          </p:cNvPr>
          <p:cNvSpPr>
            <a:spLocks noGrp="1"/>
          </p:cNvSpPr>
          <p:nvPr>
            <p:ph type="body" idx="2"/>
          </p:nvPr>
        </p:nvSpPr>
        <p:spPr/>
        <p:txBody>
          <a:bodyPr>
            <a:normAutofit/>
          </a:bodyPr>
          <a:lstStyle/>
          <a:p>
            <a:pPr algn="ctr"/>
            <a:r>
              <a:rPr lang="de-DE" dirty="0"/>
              <a:t>Handrücken-sicherheit</a:t>
            </a:r>
          </a:p>
        </p:txBody>
      </p:sp>
      <p:pic>
        <p:nvPicPr>
          <p:cNvPr id="11" name="Inhaltsplatzhalter 10">
            <a:extLst>
              <a:ext uri="{FF2B5EF4-FFF2-40B4-BE49-F238E27FC236}">
                <a16:creationId xmlns:a16="http://schemas.microsoft.com/office/drawing/2014/main" id="{42C38580-B3F3-4D47-B374-55976CC12359}"/>
              </a:ext>
            </a:extLst>
          </p:cNvPr>
          <p:cNvPicPr>
            <a:picLocks noGrp="1" noChangeAspect="1"/>
          </p:cNvPicPr>
          <p:nvPr>
            <p:ph sz="quarter" idx="1"/>
          </p:nvPr>
        </p:nvPicPr>
        <p:blipFill>
          <a:blip r:embed="rId2"/>
          <a:stretch>
            <a:fillRect/>
          </a:stretch>
        </p:blipFill>
        <p:spPr>
          <a:xfrm>
            <a:off x="2865885" y="1931988"/>
            <a:ext cx="4083743" cy="4873625"/>
          </a:xfrm>
          <a:prstGeom prst="rect">
            <a:avLst/>
          </a:prstGeom>
        </p:spPr>
      </p:pic>
      <p:sp>
        <p:nvSpPr>
          <p:cNvPr id="12" name="Inhaltsplatzhalter 11">
            <a:extLst>
              <a:ext uri="{FF2B5EF4-FFF2-40B4-BE49-F238E27FC236}">
                <a16:creationId xmlns:a16="http://schemas.microsoft.com/office/drawing/2014/main" id="{C01EE5EB-1FE4-4215-B8BD-D43ED7C984B6}"/>
              </a:ext>
            </a:extLst>
          </p:cNvPr>
          <p:cNvSpPr>
            <a:spLocks noGrp="1"/>
          </p:cNvSpPr>
          <p:nvPr>
            <p:ph sz="quarter" idx="13"/>
          </p:nvPr>
        </p:nvSpPr>
        <p:spPr/>
        <p:txBody>
          <a:bodyPr>
            <a:normAutofit fontScale="85000" lnSpcReduction="20000"/>
          </a:bodyPr>
          <a:lstStyle/>
          <a:p>
            <a:pPr marL="0" indent="0">
              <a:buNone/>
            </a:pPr>
            <a:r>
              <a:rPr lang="de-DE" dirty="0"/>
              <a:t>Im Radius von </a:t>
            </a:r>
            <a:r>
              <a:rPr lang="de-DE" dirty="0">
                <a:solidFill>
                  <a:srgbClr val="FF0000"/>
                </a:solidFill>
              </a:rPr>
              <a:t>100 mm </a:t>
            </a:r>
            <a:r>
              <a:rPr lang="de-DE" dirty="0"/>
              <a:t>um ein Betätigungselement dürfen sich keine gefährlichen aktiven Teile befinden, die mit dem Handrücken berührt werden könnten. Geprüft wird das mit einer Kugel von 50 mm Durchmesser. Daher ist auch in der Tiefe, hinter der Betätigungsebene ein Bereich von 25 mm mit zu betrachten, d. h. dieser Bereich muss auch handrückensicher ausgeführt sein. Die Handrückensicherheit (im Schutzraum) erstreckt sich von der Basisfläche mit einem Radius von 100 mm quasi trichterförmig bis zur Schrankvorderkante.</a:t>
            </a:r>
          </a:p>
          <a:p>
            <a:pPr marL="0" indent="0">
              <a:buNone/>
            </a:pPr>
            <a:endParaRPr lang="de-DE" dirty="0"/>
          </a:p>
        </p:txBody>
      </p:sp>
    </p:spTree>
    <p:extLst>
      <p:ext uri="{BB962C8B-B14F-4D97-AF65-F5344CB8AC3E}">
        <p14:creationId xmlns:p14="http://schemas.microsoft.com/office/powerpoint/2010/main" val="109335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Maßnahmen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12</a:t>
            </a:fld>
            <a:endParaRPr lang="de-DE" dirty="0"/>
          </a:p>
        </p:txBody>
      </p:sp>
      <p:sp>
        <p:nvSpPr>
          <p:cNvPr id="2" name="Inhaltsplatzhalter 1"/>
          <p:cNvSpPr>
            <a:spLocks noGrp="1"/>
          </p:cNvSpPr>
          <p:nvPr>
            <p:ph sz="quarter" idx="1"/>
          </p:nvPr>
        </p:nvSpPr>
        <p:spPr/>
        <p:txBody>
          <a:bodyPr>
            <a:normAutofit fontScale="92500" lnSpcReduction="10000"/>
          </a:bodyPr>
          <a:lstStyle/>
          <a:p>
            <a:pPr marL="0" indent="0">
              <a:buNone/>
            </a:pPr>
            <a:r>
              <a:rPr lang="de-DE" dirty="0"/>
              <a:t>In der Einleitung zur VDE  0660-514 wird eine klare Reihenfolge vorgegeben, in der Maßnahmen zu realisieren sind:</a:t>
            </a:r>
          </a:p>
          <a:p>
            <a:pPr marL="0" indent="0">
              <a:buNone/>
            </a:pPr>
            <a:endParaRPr lang="de-DE" dirty="0"/>
          </a:p>
          <a:p>
            <a:pPr marL="457200" indent="-457200">
              <a:buSzPct val="100000"/>
              <a:buFont typeface="+mj-lt"/>
              <a:buAutoNum type="arabicPeriod"/>
            </a:pPr>
            <a:r>
              <a:rPr lang="de-DE" dirty="0"/>
              <a:t>Beseitigung der Gefahr,</a:t>
            </a:r>
            <a:br>
              <a:rPr lang="de-DE" dirty="0"/>
            </a:br>
            <a:r>
              <a:rPr lang="de-DE" dirty="0"/>
              <a:t>ausgehend von Schaltgerätekombinationen, bei denen Zugang zu inneren Betätigungseinrichtungen erforderlich ist, durch:</a:t>
            </a:r>
          </a:p>
          <a:p>
            <a:pPr lvl="1"/>
            <a:r>
              <a:rPr lang="de-DE" dirty="0"/>
              <a:t>Ausschalten der Schaltgerätekombination bevor ein Zugang ermöglicht wird.</a:t>
            </a:r>
          </a:p>
          <a:p>
            <a:pPr marL="782292" lvl="2" indent="0">
              <a:buNone/>
            </a:pPr>
            <a:r>
              <a:rPr lang="de-DE" dirty="0">
                <a:sym typeface="Wingdings" pitchFamily="2" charset="2"/>
              </a:rPr>
              <a:t> Spannungsfreier Zustand</a:t>
            </a:r>
            <a:endParaRPr lang="de-DE" dirty="0"/>
          </a:p>
          <a:p>
            <a:pPr lvl="1"/>
            <a:r>
              <a:rPr lang="de-DE" dirty="0"/>
              <a:t>Sicherstellung, dass der Schutz der inneren und äußeren Betätigungseinrichtungen nicht geringer als IPXXB (fingersicher) ist.</a:t>
            </a:r>
          </a:p>
          <a:p>
            <a:pPr marL="782292" lvl="2" indent="0">
              <a:buNone/>
            </a:pPr>
            <a:r>
              <a:rPr lang="de-DE" dirty="0">
                <a:sym typeface="Wingdings" pitchFamily="2" charset="2"/>
              </a:rPr>
              <a:t> Nach-/Umrüstung</a:t>
            </a:r>
            <a:endParaRPr lang="de-DE" dirty="0"/>
          </a:p>
          <a:p>
            <a:pPr marL="457200" indent="-457200">
              <a:buSzPct val="100000"/>
              <a:buFont typeface="+mj-lt"/>
              <a:buAutoNum type="arabicPeriod"/>
            </a:pPr>
            <a:r>
              <a:rPr lang="de-DE" dirty="0"/>
              <a:t>Abschirmung der Gefahr - der Zugang zu den Betätigungseinrichtungen ist durch Abschirmungen, Abdeckungen oder Hindernisse verhindert.</a:t>
            </a:r>
          </a:p>
          <a:p>
            <a:pPr marL="457200" indent="-457200">
              <a:buSzPct val="100000"/>
              <a:buFont typeface="+mj-lt"/>
              <a:buAutoNum type="arabicPeriod"/>
            </a:pPr>
            <a:r>
              <a:rPr lang="de-DE" dirty="0"/>
              <a:t>Schutzmittel bereitstellen, </a:t>
            </a:r>
            <a:br>
              <a:rPr lang="de-DE" dirty="0"/>
            </a:br>
            <a:r>
              <a:rPr lang="de-DE" dirty="0"/>
              <a:t>die Sicherheit und Gesundheit von Personen sicherstellen.</a:t>
            </a:r>
          </a:p>
          <a:p>
            <a:endParaRPr lang="de-DE" dirty="0"/>
          </a:p>
        </p:txBody>
      </p:sp>
    </p:spTree>
    <p:extLst>
      <p:ext uri="{BB962C8B-B14F-4D97-AF65-F5344CB8AC3E}">
        <p14:creationId xmlns:p14="http://schemas.microsoft.com/office/powerpoint/2010/main" val="69470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Maßnahmen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13</a:t>
            </a:fld>
            <a:endParaRPr lang="de-DE" dirty="0"/>
          </a:p>
        </p:txBody>
      </p:sp>
      <p:sp>
        <p:nvSpPr>
          <p:cNvPr id="5" name="Textplatzhalter 4">
            <a:extLst>
              <a:ext uri="{FF2B5EF4-FFF2-40B4-BE49-F238E27FC236}">
                <a16:creationId xmlns:a16="http://schemas.microsoft.com/office/drawing/2014/main" id="{32426FC2-181F-4408-88F8-A10A77B9CABA}"/>
              </a:ext>
            </a:extLst>
          </p:cNvPr>
          <p:cNvSpPr>
            <a:spLocks noGrp="1"/>
          </p:cNvSpPr>
          <p:nvPr>
            <p:ph type="body" idx="2"/>
          </p:nvPr>
        </p:nvSpPr>
        <p:spPr/>
        <p:txBody>
          <a:bodyPr>
            <a:normAutofit/>
          </a:bodyPr>
          <a:lstStyle/>
          <a:p>
            <a:pPr algn="ctr"/>
            <a:r>
              <a:rPr lang="de-DE" sz="2000" dirty="0"/>
              <a:t>Einsatz von Maßnahmen nach VDE 0660-514</a:t>
            </a:r>
          </a:p>
        </p:txBody>
      </p:sp>
      <p:sp>
        <p:nvSpPr>
          <p:cNvPr id="2" name="Inhaltsplatzhalter 1"/>
          <p:cNvSpPr>
            <a:spLocks noGrp="1"/>
          </p:cNvSpPr>
          <p:nvPr>
            <p:ph sz="quarter" idx="1"/>
          </p:nvPr>
        </p:nvSpPr>
        <p:spPr/>
        <p:txBody>
          <a:bodyPr>
            <a:normAutofit lnSpcReduction="10000"/>
          </a:bodyPr>
          <a:lstStyle/>
          <a:p>
            <a:r>
              <a:rPr lang="de-DE" dirty="0"/>
              <a:t>Die sicherste Lösung (Abschaltung der gesamten Anlage), ist in vielen Fällen betrieblich nicht möglich, z. B. weil die Einstellung des Sollzustandes nur im Betrieb erfolgen kann. Die Nutzung persönlicher Schutzausrüstungen ist bei solchen Tätigkeiten oftmals hinderlich.</a:t>
            </a:r>
          </a:p>
          <a:p>
            <a:r>
              <a:rPr lang="de-DE" dirty="0"/>
              <a:t>Mittel- bis  langfristig wird die Herstellung der Finger- und Handrückensicherheit nach VDE 0660-514 durch Umrüstung oder durch Anbringung von geeigneten Abdeckungen als Lösung angestrebt.</a:t>
            </a:r>
          </a:p>
          <a:p>
            <a:r>
              <a:rPr lang="de-DE" dirty="0"/>
              <a:t>Dort, wo noch keine fingersichere Technik eingesetzt ist, werden die empfohlenen Maßnahmen nach 2.) oder 3.) (d.h. Abschirmung und Bereitstellung von PSA) bei notwendigen Handhabungen vorgenommen, bis die Verteilung finger- und handrückensicher umgerüstet worden ist.</a:t>
            </a:r>
          </a:p>
          <a:p>
            <a:endParaRPr lang="de-DE" dirty="0"/>
          </a:p>
        </p:txBody>
      </p:sp>
    </p:spTree>
    <p:extLst>
      <p:ext uri="{BB962C8B-B14F-4D97-AF65-F5344CB8AC3E}">
        <p14:creationId xmlns:p14="http://schemas.microsoft.com/office/powerpoint/2010/main" val="345199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Maßnahmen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14</a:t>
            </a:fld>
            <a:endParaRPr lang="de-DE" dirty="0"/>
          </a:p>
        </p:txBody>
      </p:sp>
      <p:sp>
        <p:nvSpPr>
          <p:cNvPr id="5" name="Textplatzhalter 4">
            <a:extLst>
              <a:ext uri="{FF2B5EF4-FFF2-40B4-BE49-F238E27FC236}">
                <a16:creationId xmlns:a16="http://schemas.microsoft.com/office/drawing/2014/main" id="{A8746CC4-3CF4-4BD0-9046-F48BBCC46D18}"/>
              </a:ext>
            </a:extLst>
          </p:cNvPr>
          <p:cNvSpPr>
            <a:spLocks noGrp="1"/>
          </p:cNvSpPr>
          <p:nvPr>
            <p:ph type="body" idx="2"/>
          </p:nvPr>
        </p:nvSpPr>
        <p:spPr/>
        <p:txBody>
          <a:bodyPr/>
          <a:lstStyle/>
          <a:p>
            <a:pPr algn="ctr"/>
            <a:r>
              <a:rPr lang="de-DE" sz="2000" dirty="0"/>
              <a:t>Einsatz von Maßnahmen nach VDE 0660-514</a:t>
            </a:r>
          </a:p>
          <a:p>
            <a:endParaRPr lang="de-DE" dirty="0"/>
          </a:p>
        </p:txBody>
      </p:sp>
      <p:sp>
        <p:nvSpPr>
          <p:cNvPr id="2" name="Inhaltsplatzhalter 1"/>
          <p:cNvSpPr>
            <a:spLocks noGrp="1"/>
          </p:cNvSpPr>
          <p:nvPr>
            <p:ph sz="quarter" idx="1"/>
          </p:nvPr>
        </p:nvSpPr>
        <p:spPr/>
        <p:txBody>
          <a:bodyPr>
            <a:normAutofit/>
          </a:bodyPr>
          <a:lstStyle/>
          <a:p>
            <a:r>
              <a:rPr lang="de-DE" dirty="0"/>
              <a:t>Ziel ist es, alle umrüstungsbedürftigen Anlagen zu ertüchtigen! Hierzu muss eine Zielmatrix / Aktionsplan je Betrieb erstellt werden, welche einen Zeitrahmen von z. B. bis zu 3 Jahren vorsieht.</a:t>
            </a:r>
          </a:p>
          <a:p>
            <a:r>
              <a:rPr lang="de-DE" dirty="0"/>
              <a:t>Umbaumaßnahmen und Erweiterungen sollen unbedingt dazu genutzt werden, dieses Ziel zügig zu erreichen!</a:t>
            </a:r>
          </a:p>
          <a:p>
            <a:r>
              <a:rPr lang="de-DE" dirty="0"/>
              <a:t>Aus Sicherheitsgründen ist die Umrüstung alter Schaltanlagen unbedingt zu empfehlen!</a:t>
            </a:r>
          </a:p>
          <a:p>
            <a:r>
              <a:rPr lang="de-DE" dirty="0"/>
              <a:t>Darüber hinaus ist mit der Umrüstung auf die neue Technik eine Erhöhung der Verfügbarkeit verbunden (Alter der Geräte teilweise &gt; 20 Jahre)</a:t>
            </a:r>
          </a:p>
          <a:p>
            <a:endParaRPr lang="de-DE" dirty="0"/>
          </a:p>
        </p:txBody>
      </p:sp>
    </p:spTree>
    <p:extLst>
      <p:ext uri="{BB962C8B-B14F-4D97-AF65-F5344CB8AC3E}">
        <p14:creationId xmlns:p14="http://schemas.microsoft.com/office/powerpoint/2010/main" val="399467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Maßnahmen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15</a:t>
            </a:fld>
            <a:endParaRPr lang="de-DE" dirty="0"/>
          </a:p>
        </p:txBody>
      </p:sp>
      <p:sp>
        <p:nvSpPr>
          <p:cNvPr id="5" name="Textplatzhalter 4">
            <a:extLst>
              <a:ext uri="{FF2B5EF4-FFF2-40B4-BE49-F238E27FC236}">
                <a16:creationId xmlns:a16="http://schemas.microsoft.com/office/drawing/2014/main" id="{572C59B9-6086-4456-86C0-502B02CB423E}"/>
              </a:ext>
            </a:extLst>
          </p:cNvPr>
          <p:cNvSpPr>
            <a:spLocks noGrp="1"/>
          </p:cNvSpPr>
          <p:nvPr>
            <p:ph type="body" idx="2"/>
          </p:nvPr>
        </p:nvSpPr>
        <p:spPr/>
        <p:txBody>
          <a:bodyPr>
            <a:normAutofit/>
          </a:bodyPr>
          <a:lstStyle/>
          <a:p>
            <a:pPr algn="ctr"/>
            <a:r>
              <a:rPr lang="de-DE" sz="2000" dirty="0"/>
              <a:t>Umrüstung</a:t>
            </a:r>
          </a:p>
        </p:txBody>
      </p:sp>
      <p:sp>
        <p:nvSpPr>
          <p:cNvPr id="2" name="Inhaltsplatzhalter 1"/>
          <p:cNvSpPr>
            <a:spLocks noGrp="1"/>
          </p:cNvSpPr>
          <p:nvPr>
            <p:ph sz="quarter" idx="1"/>
          </p:nvPr>
        </p:nvSpPr>
        <p:spPr/>
        <p:txBody>
          <a:bodyPr>
            <a:normAutofit fontScale="92500" lnSpcReduction="20000"/>
          </a:bodyPr>
          <a:lstStyle/>
          <a:p>
            <a:r>
              <a:rPr lang="de-DE" dirty="0"/>
              <a:t>Je nach Umfang kann die angestrebte technische Lösung (Nachrüstung / Umrüstung) aller Anlagen längere Zeit in Anspruch nehmen.</a:t>
            </a:r>
          </a:p>
          <a:p>
            <a:endParaRPr lang="de-DE" dirty="0"/>
          </a:p>
          <a:p>
            <a:pPr marL="0" indent="0">
              <a:buNone/>
            </a:pPr>
            <a:r>
              <a:rPr lang="de-DE" b="1" dirty="0"/>
              <a:t>Bis dahin sind vorübergehend folgende Maßnahmen zu ergreifen:</a:t>
            </a:r>
          </a:p>
          <a:p>
            <a:r>
              <a:rPr lang="de-DE" dirty="0"/>
              <a:t>Anbringen von Hinweisschildern auf den betroffenen Schaltanlagen.</a:t>
            </a:r>
          </a:p>
          <a:p>
            <a:r>
              <a:rPr lang="de-DE" dirty="0"/>
              <a:t>Gefährdungsbeurteilung erstellen &gt; abgestimmt auf die jeweiligen Tätigkeiten an den Schaltanlagen und Betriebsmitteln.</a:t>
            </a:r>
          </a:p>
          <a:p>
            <a:r>
              <a:rPr lang="de-DE" dirty="0"/>
              <a:t>Auslegen der Arbeitsanweisung/ Betriebsanweisung mit den Ergebnissen der Gefährdungsbeurteilung an (und nicht in) den Schaltanlagen.</a:t>
            </a:r>
          </a:p>
          <a:p>
            <a:r>
              <a:rPr lang="de-DE" dirty="0"/>
              <a:t>Eine regelmäßige Unterweisung der Beschäftigten anhand der Betriebsanweisung sicherstellen.</a:t>
            </a:r>
            <a:br>
              <a:rPr lang="de-DE" dirty="0"/>
            </a:br>
            <a:r>
              <a:rPr lang="de-DE" dirty="0"/>
              <a:t>						</a:t>
            </a:r>
          </a:p>
          <a:p>
            <a:endParaRPr lang="de-DE" dirty="0"/>
          </a:p>
        </p:txBody>
      </p:sp>
    </p:spTree>
    <p:extLst>
      <p:ext uri="{BB962C8B-B14F-4D97-AF65-F5344CB8AC3E}">
        <p14:creationId xmlns:p14="http://schemas.microsoft.com/office/powerpoint/2010/main" val="73752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a:t>
            </a:r>
            <a:br>
              <a:rPr lang="de-DE" dirty="0">
                <a:solidFill>
                  <a:schemeClr val="tx1"/>
                </a:solidFill>
              </a:rPr>
            </a:br>
            <a:r>
              <a:rPr lang="de-DE" dirty="0">
                <a:solidFill>
                  <a:schemeClr val="tx1"/>
                </a:solidFill>
              </a:rPr>
              <a:t>Anweisung bei nicht vorhandenem Berührungsschutz</a:t>
            </a:r>
          </a:p>
        </p:txBody>
      </p:sp>
      <p:pic>
        <p:nvPicPr>
          <p:cNvPr id="10" name="Inhaltsplatzhalter 9">
            <a:extLst>
              <a:ext uri="{FF2B5EF4-FFF2-40B4-BE49-F238E27FC236}">
                <a16:creationId xmlns:a16="http://schemas.microsoft.com/office/drawing/2014/main" id="{9E60C350-AECE-4071-8334-FCC44D9C5281}"/>
              </a:ext>
            </a:extLst>
          </p:cNvPr>
          <p:cNvPicPr>
            <a:picLocks noGrp="1" noChangeAspect="1"/>
          </p:cNvPicPr>
          <p:nvPr>
            <p:ph sz="quarter" idx="2"/>
          </p:nvPr>
        </p:nvPicPr>
        <p:blipFill>
          <a:blip r:embed="rId2"/>
          <a:stretch>
            <a:fillRect/>
          </a:stretch>
        </p:blipFill>
        <p:spPr>
          <a:xfrm>
            <a:off x="1615223" y="2689225"/>
            <a:ext cx="2740141" cy="3948113"/>
          </a:xfrm>
          <a:prstGeom prst="rect">
            <a:avLst/>
          </a:prstGeom>
        </p:spPr>
      </p:pic>
      <p:pic>
        <p:nvPicPr>
          <p:cNvPr id="11" name="Inhaltsplatzhalter 10">
            <a:extLst>
              <a:ext uri="{FF2B5EF4-FFF2-40B4-BE49-F238E27FC236}">
                <a16:creationId xmlns:a16="http://schemas.microsoft.com/office/drawing/2014/main" id="{0FAE9BD0-548E-4B4A-876A-136FD57750D1}"/>
              </a:ext>
            </a:extLst>
          </p:cNvPr>
          <p:cNvPicPr>
            <a:picLocks noGrp="1" noChangeAspect="1"/>
          </p:cNvPicPr>
          <p:nvPr>
            <p:ph sz="quarter" idx="4"/>
          </p:nvPr>
        </p:nvPicPr>
        <p:blipFill>
          <a:blip r:embed="rId3"/>
          <a:stretch>
            <a:fillRect/>
          </a:stretch>
        </p:blipFill>
        <p:spPr>
          <a:xfrm>
            <a:off x="6491390" y="2689225"/>
            <a:ext cx="2789033" cy="3948113"/>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16</a:t>
            </a:fld>
            <a:endParaRPr lang="de-DE" dirty="0"/>
          </a:p>
        </p:txBody>
      </p:sp>
      <p:sp>
        <p:nvSpPr>
          <p:cNvPr id="6" name="Textplatzhalter 5">
            <a:extLst>
              <a:ext uri="{FF2B5EF4-FFF2-40B4-BE49-F238E27FC236}">
                <a16:creationId xmlns:a16="http://schemas.microsoft.com/office/drawing/2014/main" id="{58A5BC1E-115A-4093-A0C1-64F0549A672B}"/>
              </a:ext>
            </a:extLst>
          </p:cNvPr>
          <p:cNvSpPr>
            <a:spLocks noGrp="1"/>
          </p:cNvSpPr>
          <p:nvPr>
            <p:ph type="body" sz="quarter" idx="1"/>
          </p:nvPr>
        </p:nvSpPr>
        <p:spPr/>
        <p:txBody>
          <a:bodyPr/>
          <a:lstStyle/>
          <a:p>
            <a:pPr algn="ctr"/>
            <a:r>
              <a:rPr lang="de-DE" dirty="0"/>
              <a:t>Arbeitsanweisung</a:t>
            </a:r>
          </a:p>
        </p:txBody>
      </p:sp>
      <p:sp>
        <p:nvSpPr>
          <p:cNvPr id="8" name="Textplatzhalter 7">
            <a:extLst>
              <a:ext uri="{FF2B5EF4-FFF2-40B4-BE49-F238E27FC236}">
                <a16:creationId xmlns:a16="http://schemas.microsoft.com/office/drawing/2014/main" id="{36894AC2-670A-4110-927F-52E10A38C61E}"/>
              </a:ext>
            </a:extLst>
          </p:cNvPr>
          <p:cNvSpPr>
            <a:spLocks noGrp="1"/>
          </p:cNvSpPr>
          <p:nvPr>
            <p:ph type="body" sz="quarter" idx="3"/>
          </p:nvPr>
        </p:nvSpPr>
        <p:spPr/>
        <p:txBody>
          <a:bodyPr/>
          <a:lstStyle/>
          <a:p>
            <a:pPr algn="ctr"/>
            <a:r>
              <a:rPr lang="de-DE" dirty="0"/>
              <a:t>Warnhinweis</a:t>
            </a:r>
          </a:p>
        </p:txBody>
      </p:sp>
    </p:spTree>
    <p:extLst>
      <p:ext uri="{BB962C8B-B14F-4D97-AF65-F5344CB8AC3E}">
        <p14:creationId xmlns:p14="http://schemas.microsoft.com/office/powerpoint/2010/main" val="2965922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Was gilt für den Berührungsschutz?</a:t>
            </a:r>
          </a:p>
          <a:p>
            <a:pPr marL="457200" indent="-457200">
              <a:buFont typeface="Arial" panose="020B0604020202020204" pitchFamily="34" charset="0"/>
              <a:buChar char="•"/>
            </a:pPr>
            <a:r>
              <a:rPr lang="de-DE" dirty="0"/>
              <a:t>Wo ist ein Berührungsschutz nötig?</a:t>
            </a:r>
          </a:p>
          <a:p>
            <a:pPr marL="1187339" lvl="1" indent="-457200">
              <a:buFont typeface="Arial" panose="020B0604020202020204" pitchFamily="34" charset="0"/>
              <a:buChar char="•"/>
            </a:pPr>
            <a:r>
              <a:rPr lang="de-DE" dirty="0"/>
              <a:t>Welche Betätigungselemente erfordern dies?</a:t>
            </a:r>
          </a:p>
          <a:p>
            <a:pPr marL="457200" indent="-457200">
              <a:buFont typeface="Arial" panose="020B0604020202020204" pitchFamily="34" charset="0"/>
              <a:buChar char="•"/>
            </a:pPr>
            <a:r>
              <a:rPr lang="de-DE" dirty="0"/>
              <a:t>Welche Abstände sind einzuhalten?</a:t>
            </a:r>
          </a:p>
          <a:p>
            <a:pPr marL="1187339" lvl="1" indent="-457200">
              <a:buFont typeface="Arial" panose="020B0604020202020204" pitchFamily="34" charset="0"/>
              <a:buChar char="•"/>
            </a:pPr>
            <a:r>
              <a:rPr lang="de-DE" dirty="0"/>
              <a:t>Thema: Fingersicherheit/ Handrückensicherheit</a:t>
            </a:r>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17</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was für den Berührungsschutz gilt</a:t>
            </a:r>
          </a:p>
          <a:p>
            <a:pPr marL="457200" indent="-457200">
              <a:buFont typeface="Arial" panose="020B0604020202020204" pitchFamily="34" charset="0"/>
              <a:buChar char="•"/>
            </a:pPr>
            <a:r>
              <a:rPr lang="de-DE" dirty="0"/>
              <a:t>wo ist Berührungsschutz nötig</a:t>
            </a:r>
          </a:p>
          <a:p>
            <a:pPr marL="457200" indent="-457200">
              <a:buFont typeface="Arial" panose="020B0604020202020204" pitchFamily="34" charset="0"/>
              <a:buChar char="•"/>
            </a:pPr>
            <a:r>
              <a:rPr lang="de-DE" dirty="0"/>
              <a:t>welche Abstände wann gelten</a:t>
            </a:r>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normAutofit/>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3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VDE 0660-514 - Anwendungsbereich</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3</a:t>
            </a:fld>
            <a:endParaRPr lang="de-DE" dirty="0"/>
          </a:p>
        </p:txBody>
      </p:sp>
      <p:sp>
        <p:nvSpPr>
          <p:cNvPr id="2" name="Inhaltsplatzhalter 1"/>
          <p:cNvSpPr>
            <a:spLocks noGrp="1"/>
          </p:cNvSpPr>
          <p:nvPr>
            <p:ph sz="quarter" idx="1"/>
          </p:nvPr>
        </p:nvSpPr>
        <p:spPr/>
        <p:txBody>
          <a:bodyPr>
            <a:normAutofit lnSpcReduction="10000"/>
          </a:bodyPr>
          <a:lstStyle/>
          <a:p>
            <a:pPr marL="0" indent="0">
              <a:buNone/>
            </a:pPr>
            <a:r>
              <a:rPr lang="de-DE" dirty="0"/>
              <a:t>Kernaussage und Ziel der VDE 0660-514: </a:t>
            </a:r>
          </a:p>
          <a:p>
            <a:r>
              <a:rPr lang="de-DE" i="1" dirty="0"/>
              <a:t>„Beim Betätigen von Betätigungselementen in der Nähe berührungsgefährlicher Teile muss mindestens ein teilweiser Schutz gegen direktes Berühren sichergestellt sein. Jedes Betätigungselement ist so anzuordnen, dass es in stehender oder kniender Körperhaltung erreicht werden kann.“</a:t>
            </a:r>
          </a:p>
          <a:p>
            <a:endParaRPr lang="de-DE" dirty="0"/>
          </a:p>
          <a:p>
            <a:pPr marL="0" indent="0">
              <a:buNone/>
            </a:pPr>
            <a:r>
              <a:rPr lang="de-DE" dirty="0"/>
              <a:t>Diese Norm kommt zur Anwendung bei Niederspannungs-Schaltgerätekombinationen:</a:t>
            </a:r>
          </a:p>
          <a:p>
            <a:r>
              <a:rPr lang="de-DE" dirty="0"/>
              <a:t>bis AC 1000 V und DC 1500 V (also Niederspannung).</a:t>
            </a:r>
          </a:p>
          <a:p>
            <a:r>
              <a:rPr lang="de-DE" dirty="0"/>
              <a:t>die nur für Elektrofachkräfte / elektrotechnisch unterwiesene Personen zugänglich sind.</a:t>
            </a:r>
          </a:p>
          <a:p>
            <a:r>
              <a:rPr lang="de-DE" dirty="0"/>
              <a:t>sich in diesen Bedienelemente befinden (d.h. Bedien- oder Schalthandlungen darin ausgeführt werden).</a:t>
            </a:r>
          </a:p>
          <a:p>
            <a:r>
              <a:rPr lang="de-DE" dirty="0"/>
              <a:t>in denen der Grad des Schutzes geringer als IPXXB ist.</a:t>
            </a:r>
          </a:p>
          <a:p>
            <a:endParaRPr lang="de-DE" dirty="0"/>
          </a:p>
          <a:p>
            <a:endParaRPr lang="de-DE" dirty="0"/>
          </a:p>
          <a:p>
            <a:endParaRPr lang="de-DE" dirty="0"/>
          </a:p>
        </p:txBody>
      </p:sp>
    </p:spTree>
    <p:extLst>
      <p:ext uri="{BB962C8B-B14F-4D97-AF65-F5344CB8AC3E}">
        <p14:creationId xmlns:p14="http://schemas.microsoft.com/office/powerpoint/2010/main" val="218244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Berührungsschutz - VDE 0660-514 - Begriffsdefinitionen</a:t>
            </a:r>
          </a:p>
        </p:txBody>
      </p:sp>
      <p:sp>
        <p:nvSpPr>
          <p:cNvPr id="4" name="Foliennummernplatzhalter 3"/>
          <p:cNvSpPr>
            <a:spLocks noGrp="1"/>
          </p:cNvSpPr>
          <p:nvPr>
            <p:ph type="sldNum" sz="quarter" idx="12"/>
          </p:nvPr>
        </p:nvSpPr>
        <p:spPr/>
        <p:txBody>
          <a:bodyPr>
            <a:normAutofit fontScale="77500" lnSpcReduction="20000"/>
          </a:bodyPr>
          <a:lstStyle/>
          <a:p>
            <a:fld id="{9889C296-15D4-E74A-895E-0A457A8331D7}" type="slidenum">
              <a:rPr lang="de-DE" smtClean="0"/>
              <a:pPr/>
              <a:t>4</a:t>
            </a:fld>
            <a:endParaRPr lang="de-DE" dirty="0"/>
          </a:p>
        </p:txBody>
      </p:sp>
      <p:sp>
        <p:nvSpPr>
          <p:cNvPr id="12" name="Textplatzhalter 11">
            <a:extLst>
              <a:ext uri="{FF2B5EF4-FFF2-40B4-BE49-F238E27FC236}">
                <a16:creationId xmlns:a16="http://schemas.microsoft.com/office/drawing/2014/main" id="{F0D623C4-25A1-4BD8-861D-E2EF0E17B6B2}"/>
              </a:ext>
            </a:extLst>
          </p:cNvPr>
          <p:cNvSpPr>
            <a:spLocks noGrp="1"/>
          </p:cNvSpPr>
          <p:nvPr>
            <p:ph type="body" idx="2"/>
          </p:nvPr>
        </p:nvSpPr>
        <p:spPr/>
        <p:txBody>
          <a:bodyPr/>
          <a:lstStyle/>
          <a:p>
            <a:pPr algn="ctr"/>
            <a:r>
              <a:rPr lang="de-DE" sz="2000" dirty="0">
                <a:latin typeface="Arial" panose="020B0604020202020204" pitchFamily="34" charset="0"/>
                <a:cs typeface="Arial" panose="020B0604020202020204" pitchFamily="34" charset="0"/>
              </a:rPr>
              <a:t>Betätigungs-elemente</a:t>
            </a:r>
          </a:p>
          <a:p>
            <a:endParaRPr lang="de-DE" dirty="0"/>
          </a:p>
        </p:txBody>
      </p:sp>
      <p:sp>
        <p:nvSpPr>
          <p:cNvPr id="3" name="Inhaltsplatzhalter 2"/>
          <p:cNvSpPr>
            <a:spLocks noGrp="1"/>
          </p:cNvSpPr>
          <p:nvPr>
            <p:ph sz="quarter" idx="1"/>
          </p:nvPr>
        </p:nvSpPr>
        <p:spPr>
          <a:xfrm>
            <a:off x="2762462" y="1932323"/>
            <a:ext cx="4066041" cy="4872814"/>
          </a:xfrm>
        </p:spPr>
        <p:txBody>
          <a:bodyPr>
            <a:normAutofit/>
          </a:bodyPr>
          <a:lstStyle/>
          <a:p>
            <a:pPr marL="0" indent="0">
              <a:spcBef>
                <a:spcPts val="0"/>
              </a:spcBef>
              <a:spcAft>
                <a:spcPts val="0"/>
              </a:spcAft>
              <a:buNone/>
            </a:pPr>
            <a:r>
              <a:rPr lang="de-DE" sz="1800" dirty="0"/>
              <a:t>Stellteile</a:t>
            </a:r>
            <a:r>
              <a:rPr lang="de-DE" dirty="0"/>
              <a:t>:</a:t>
            </a:r>
          </a:p>
          <a:p>
            <a:pPr>
              <a:spcBef>
                <a:spcPts val="0"/>
              </a:spcBef>
              <a:spcAft>
                <a:spcPts val="0"/>
              </a:spcAft>
            </a:pPr>
            <a:endParaRPr lang="de-DE" sz="1200" dirty="0"/>
          </a:p>
          <a:p>
            <a:pPr>
              <a:spcBef>
                <a:spcPts val="0"/>
              </a:spcBef>
              <a:spcAft>
                <a:spcPts val="0"/>
              </a:spcAft>
            </a:pPr>
            <a:r>
              <a:rPr lang="de-DE" sz="1800" dirty="0"/>
              <a:t>Leitungsschutzschalter</a:t>
            </a:r>
          </a:p>
          <a:p>
            <a:pPr>
              <a:spcBef>
                <a:spcPts val="0"/>
              </a:spcBef>
              <a:spcAft>
                <a:spcPts val="0"/>
              </a:spcAft>
            </a:pPr>
            <a:r>
              <a:rPr lang="de-DE" sz="1800" dirty="0"/>
              <a:t>Überstromauslöser</a:t>
            </a:r>
          </a:p>
          <a:p>
            <a:pPr>
              <a:spcBef>
                <a:spcPts val="0"/>
              </a:spcBef>
              <a:spcAft>
                <a:spcPts val="0"/>
              </a:spcAft>
            </a:pPr>
            <a:r>
              <a:rPr lang="de-DE" sz="1800" dirty="0"/>
              <a:t>Motorschutzschalter</a:t>
            </a:r>
          </a:p>
          <a:p>
            <a:pPr>
              <a:spcBef>
                <a:spcPts val="0"/>
              </a:spcBef>
              <a:spcAft>
                <a:spcPts val="0"/>
              </a:spcAft>
            </a:pPr>
            <a:r>
              <a:rPr lang="de-DE" sz="1800" dirty="0"/>
              <a:t>Steuerschalter</a:t>
            </a:r>
          </a:p>
          <a:p>
            <a:pPr>
              <a:spcBef>
                <a:spcPts val="0"/>
              </a:spcBef>
              <a:spcAft>
                <a:spcPts val="0"/>
              </a:spcAft>
            </a:pPr>
            <a:r>
              <a:rPr lang="de-DE" sz="1800" dirty="0"/>
              <a:t>(Unter-/Über-)Spannungsrelais</a:t>
            </a:r>
          </a:p>
          <a:p>
            <a:pPr>
              <a:spcBef>
                <a:spcPts val="0"/>
              </a:spcBef>
              <a:spcAft>
                <a:spcPts val="0"/>
              </a:spcAft>
            </a:pPr>
            <a:r>
              <a:rPr lang="de-DE" sz="1800" dirty="0"/>
              <a:t>(Über-)Stromrelais</a:t>
            </a:r>
          </a:p>
          <a:p>
            <a:pPr>
              <a:spcBef>
                <a:spcPts val="0"/>
              </a:spcBef>
              <a:spcAft>
                <a:spcPts val="0"/>
              </a:spcAft>
            </a:pPr>
            <a:r>
              <a:rPr lang="de-DE" sz="1800" dirty="0"/>
              <a:t>Fehlerspannungs-, Fehlerstromschutzschalter</a:t>
            </a:r>
          </a:p>
          <a:p>
            <a:pPr>
              <a:spcBef>
                <a:spcPts val="0"/>
              </a:spcBef>
              <a:spcAft>
                <a:spcPts val="0"/>
              </a:spcAft>
            </a:pPr>
            <a:r>
              <a:rPr lang="de-DE" sz="1800" dirty="0"/>
              <a:t>Sicherungsüberwachungsrelais</a:t>
            </a:r>
          </a:p>
          <a:p>
            <a:pPr>
              <a:spcBef>
                <a:spcPts val="0"/>
              </a:spcBef>
              <a:spcAft>
                <a:spcPts val="0"/>
              </a:spcAft>
            </a:pPr>
            <a:r>
              <a:rPr lang="de-DE" sz="1800" dirty="0"/>
              <a:t>Haftrelais/Kipprelais</a:t>
            </a:r>
          </a:p>
          <a:p>
            <a:pPr>
              <a:spcBef>
                <a:spcPts val="0"/>
              </a:spcBef>
              <a:spcAft>
                <a:spcPts val="0"/>
              </a:spcAft>
            </a:pPr>
            <a:r>
              <a:rPr lang="de-DE" sz="1800" dirty="0"/>
              <a:t>Fallklappenrelais/Schauzeichen</a:t>
            </a:r>
          </a:p>
          <a:p>
            <a:pPr>
              <a:spcBef>
                <a:spcPts val="0"/>
              </a:spcBef>
            </a:pPr>
            <a:r>
              <a:rPr lang="de-DE" sz="1800" dirty="0"/>
              <a:t>Isolationsüberwachungsgeräte</a:t>
            </a:r>
          </a:p>
          <a:p>
            <a:pPr>
              <a:spcBef>
                <a:spcPts val="0"/>
              </a:spcBef>
              <a:spcAft>
                <a:spcPts val="0"/>
              </a:spcAft>
            </a:pPr>
            <a:endParaRPr lang="de-DE" sz="1800" dirty="0"/>
          </a:p>
        </p:txBody>
      </p:sp>
      <p:sp>
        <p:nvSpPr>
          <p:cNvPr id="13" name="Inhaltsplatzhalter 12">
            <a:extLst>
              <a:ext uri="{FF2B5EF4-FFF2-40B4-BE49-F238E27FC236}">
                <a16:creationId xmlns:a16="http://schemas.microsoft.com/office/drawing/2014/main" id="{2B7D0222-5F62-4062-BD1F-896E58D12F68}"/>
              </a:ext>
            </a:extLst>
          </p:cNvPr>
          <p:cNvSpPr>
            <a:spLocks noGrp="1"/>
          </p:cNvSpPr>
          <p:nvPr>
            <p:ph sz="quarter" idx="13"/>
          </p:nvPr>
        </p:nvSpPr>
        <p:spPr>
          <a:xfrm>
            <a:off x="7006727" y="2373523"/>
            <a:ext cx="3431649" cy="3584826"/>
          </a:xfrm>
        </p:spPr>
        <p:txBody>
          <a:bodyPr>
            <a:normAutofit/>
          </a:bodyPr>
          <a:lstStyle/>
          <a:p>
            <a:pPr>
              <a:spcBef>
                <a:spcPts val="0"/>
              </a:spcBef>
              <a:spcAft>
                <a:spcPts val="0"/>
              </a:spcAft>
            </a:pPr>
            <a:r>
              <a:rPr lang="de-DE" sz="1800" dirty="0"/>
              <a:t>einstellbare Bauelemente, wie Potenziometer usw.</a:t>
            </a:r>
          </a:p>
          <a:p>
            <a:pPr>
              <a:spcBef>
                <a:spcPts val="0"/>
              </a:spcBef>
              <a:spcAft>
                <a:spcPts val="0"/>
              </a:spcAft>
            </a:pPr>
            <a:r>
              <a:rPr lang="de-DE" sz="1800" dirty="0"/>
              <a:t>Zeitrelais, Blinkrelais</a:t>
            </a:r>
          </a:p>
          <a:p>
            <a:pPr>
              <a:spcBef>
                <a:spcPts val="0"/>
              </a:spcBef>
              <a:spcAft>
                <a:spcPts val="0"/>
              </a:spcAft>
            </a:pPr>
            <a:r>
              <a:rPr lang="de-DE" sz="1800" dirty="0"/>
              <a:t>Thermostate, Druckwächter</a:t>
            </a:r>
          </a:p>
          <a:p>
            <a:pPr>
              <a:spcBef>
                <a:spcPts val="0"/>
              </a:spcBef>
              <a:spcAft>
                <a:spcPts val="0"/>
              </a:spcAft>
            </a:pPr>
            <a:r>
              <a:rPr lang="de-DE" sz="1800" dirty="0"/>
              <a:t>Programmwerke</a:t>
            </a:r>
          </a:p>
          <a:p>
            <a:pPr>
              <a:spcBef>
                <a:spcPts val="0"/>
              </a:spcBef>
              <a:spcAft>
                <a:spcPts val="0"/>
              </a:spcAft>
            </a:pPr>
            <a:r>
              <a:rPr lang="de-DE" sz="1800" dirty="0"/>
              <a:t>Programmiertastaturen bzw. -stecker (-felder)</a:t>
            </a:r>
          </a:p>
          <a:p>
            <a:pPr>
              <a:spcBef>
                <a:spcPts val="0"/>
              </a:spcBef>
              <a:spcAft>
                <a:spcPts val="0"/>
              </a:spcAft>
            </a:pPr>
            <a:r>
              <a:rPr lang="de-DE" sz="1800" dirty="0"/>
              <a:t>Windfahnen-, Druck-Melder</a:t>
            </a:r>
          </a:p>
          <a:p>
            <a:pPr>
              <a:spcBef>
                <a:spcPts val="0"/>
              </a:spcBef>
              <a:spcAft>
                <a:spcPts val="0"/>
              </a:spcAft>
            </a:pPr>
            <a:r>
              <a:rPr lang="de-DE" sz="1800" dirty="0"/>
              <a:t>Öffnungssperren für Schaltschränke</a:t>
            </a:r>
          </a:p>
        </p:txBody>
      </p:sp>
    </p:spTree>
    <p:extLst>
      <p:ext uri="{BB962C8B-B14F-4D97-AF65-F5344CB8AC3E}">
        <p14:creationId xmlns:p14="http://schemas.microsoft.com/office/powerpoint/2010/main" val="354070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Berührungsschutz - VDE 0660-514 - Begriffsdefinitionen</a:t>
            </a:r>
          </a:p>
        </p:txBody>
      </p:sp>
      <p:sp>
        <p:nvSpPr>
          <p:cNvPr id="4" name="Foliennummernplatzhalter 3"/>
          <p:cNvSpPr>
            <a:spLocks noGrp="1"/>
          </p:cNvSpPr>
          <p:nvPr>
            <p:ph type="sldNum" sz="quarter" idx="12"/>
          </p:nvPr>
        </p:nvSpPr>
        <p:spPr/>
        <p:txBody>
          <a:bodyPr>
            <a:normAutofit fontScale="77500" lnSpcReduction="20000"/>
          </a:bodyPr>
          <a:lstStyle/>
          <a:p>
            <a:fld id="{9889C296-15D4-E74A-895E-0A457A8331D7}" type="slidenum">
              <a:rPr lang="de-DE" smtClean="0"/>
              <a:pPr/>
              <a:t>5</a:t>
            </a:fld>
            <a:endParaRPr lang="de-DE" dirty="0"/>
          </a:p>
        </p:txBody>
      </p:sp>
      <p:sp>
        <p:nvSpPr>
          <p:cNvPr id="10" name="Textplatzhalter 9">
            <a:extLst>
              <a:ext uri="{FF2B5EF4-FFF2-40B4-BE49-F238E27FC236}">
                <a16:creationId xmlns:a16="http://schemas.microsoft.com/office/drawing/2014/main" id="{E607C973-7E64-4575-8451-CA2151E0B2D4}"/>
              </a:ext>
            </a:extLst>
          </p:cNvPr>
          <p:cNvSpPr>
            <a:spLocks noGrp="1"/>
          </p:cNvSpPr>
          <p:nvPr>
            <p:ph type="body" idx="2"/>
          </p:nvPr>
        </p:nvSpPr>
        <p:spPr/>
        <p:txBody>
          <a:bodyPr/>
          <a:lstStyle/>
          <a:p>
            <a:pPr algn="ctr"/>
            <a:r>
              <a:rPr lang="de-DE" sz="2000" dirty="0">
                <a:latin typeface="Arial" panose="020B0604020202020204" pitchFamily="34" charset="0"/>
                <a:cs typeface="Arial" panose="020B0604020202020204" pitchFamily="34" charset="0"/>
              </a:rPr>
              <a:t>Betätigungs-elemente</a:t>
            </a:r>
          </a:p>
          <a:p>
            <a:endParaRPr lang="de-DE" dirty="0"/>
          </a:p>
        </p:txBody>
      </p:sp>
      <p:sp>
        <p:nvSpPr>
          <p:cNvPr id="5" name="Inhaltsplatzhalter 4"/>
          <p:cNvSpPr>
            <a:spLocks noGrp="1"/>
          </p:cNvSpPr>
          <p:nvPr>
            <p:ph sz="quarter" idx="1"/>
          </p:nvPr>
        </p:nvSpPr>
        <p:spPr>
          <a:xfrm>
            <a:off x="2762463" y="1932323"/>
            <a:ext cx="3756324" cy="4872814"/>
          </a:xfrm>
        </p:spPr>
        <p:txBody>
          <a:bodyPr/>
          <a:lstStyle/>
          <a:p>
            <a:pPr marL="0" indent="0">
              <a:spcBef>
                <a:spcPts val="0"/>
              </a:spcBef>
              <a:spcAft>
                <a:spcPts val="0"/>
              </a:spcAft>
              <a:buNone/>
            </a:pPr>
            <a:r>
              <a:rPr lang="de-DE" sz="1800" dirty="0"/>
              <a:t>Wechselelemente</a:t>
            </a:r>
            <a:r>
              <a:rPr lang="de-DE" dirty="0"/>
              <a:t>:</a:t>
            </a:r>
          </a:p>
          <a:p>
            <a:pPr marL="0" indent="0">
              <a:spcBef>
                <a:spcPts val="0"/>
              </a:spcBef>
              <a:spcAft>
                <a:spcPts val="0"/>
              </a:spcAft>
              <a:buNone/>
            </a:pPr>
            <a:endParaRPr lang="de-DE" sz="1200" dirty="0"/>
          </a:p>
          <a:p>
            <a:pPr>
              <a:spcBef>
                <a:spcPts val="0"/>
              </a:spcBef>
              <a:spcAft>
                <a:spcPts val="0"/>
              </a:spcAft>
            </a:pPr>
            <a:r>
              <a:rPr lang="de-DE" sz="1800" dirty="0"/>
              <a:t>Schraubsicherungen, Feinsicherungen</a:t>
            </a:r>
          </a:p>
          <a:p>
            <a:pPr>
              <a:spcBef>
                <a:spcPts val="0"/>
              </a:spcBef>
              <a:spcAft>
                <a:spcPts val="0"/>
              </a:spcAft>
            </a:pPr>
            <a:r>
              <a:rPr lang="de-DE" sz="1800" dirty="0"/>
              <a:t>Anzeigelampen, -röhren</a:t>
            </a:r>
          </a:p>
          <a:p>
            <a:pPr>
              <a:spcBef>
                <a:spcPts val="0"/>
              </a:spcBef>
              <a:spcAft>
                <a:spcPts val="0"/>
              </a:spcAft>
            </a:pPr>
            <a:r>
              <a:rPr lang="de-DE" sz="1800" dirty="0"/>
              <a:t>Lampen für Betriebsmittelbeleuchtung</a:t>
            </a:r>
          </a:p>
          <a:p>
            <a:pPr>
              <a:spcBef>
                <a:spcPts val="0"/>
              </a:spcBef>
              <a:spcAft>
                <a:spcPts val="0"/>
              </a:spcAft>
            </a:pPr>
            <a:r>
              <a:rPr lang="de-DE" sz="1800" dirty="0"/>
              <a:t>Steckelemente/ Steckeinheiten</a:t>
            </a:r>
          </a:p>
        </p:txBody>
      </p:sp>
      <p:pic>
        <p:nvPicPr>
          <p:cNvPr id="13" name="Inhaltsplatzhalter 12">
            <a:extLst>
              <a:ext uri="{FF2B5EF4-FFF2-40B4-BE49-F238E27FC236}">
                <a16:creationId xmlns:a16="http://schemas.microsoft.com/office/drawing/2014/main" id="{7DCD999E-85F0-494E-AA15-DB13C7FD9BAF}"/>
              </a:ext>
            </a:extLst>
          </p:cNvPr>
          <p:cNvPicPr>
            <a:picLocks noGrp="1" noChangeAspect="1"/>
          </p:cNvPicPr>
          <p:nvPr>
            <p:ph sz="quarter" idx="13"/>
          </p:nvPr>
        </p:nvPicPr>
        <p:blipFill>
          <a:blip r:embed="rId2"/>
          <a:stretch>
            <a:fillRect/>
          </a:stretch>
        </p:blipFill>
        <p:spPr>
          <a:xfrm>
            <a:off x="6638019" y="1932322"/>
            <a:ext cx="3638157" cy="2934645"/>
          </a:xfrm>
          <a:prstGeom prst="rect">
            <a:avLst/>
          </a:prstGeom>
        </p:spPr>
      </p:pic>
    </p:spTree>
    <p:extLst>
      <p:ext uri="{BB962C8B-B14F-4D97-AF65-F5344CB8AC3E}">
        <p14:creationId xmlns:p14="http://schemas.microsoft.com/office/powerpoint/2010/main" val="224128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VDE 0660-514 - Begriffsdefinitionen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6</a:t>
            </a:fld>
            <a:endParaRPr lang="de-DE" dirty="0"/>
          </a:p>
        </p:txBody>
      </p:sp>
      <p:sp>
        <p:nvSpPr>
          <p:cNvPr id="5" name="Textplatzhalter 4">
            <a:extLst>
              <a:ext uri="{FF2B5EF4-FFF2-40B4-BE49-F238E27FC236}">
                <a16:creationId xmlns:a16="http://schemas.microsoft.com/office/drawing/2014/main" id="{27E13DE2-8ECF-4B3C-B9D7-02DA25E35AF9}"/>
              </a:ext>
            </a:extLst>
          </p:cNvPr>
          <p:cNvSpPr>
            <a:spLocks noGrp="1"/>
          </p:cNvSpPr>
          <p:nvPr>
            <p:ph type="body" idx="2"/>
          </p:nvPr>
        </p:nvSpPr>
        <p:spPr/>
        <p:txBody>
          <a:bodyPr/>
          <a:lstStyle/>
          <a:p>
            <a:pPr algn="ctr"/>
            <a:r>
              <a:rPr lang="de-DE" dirty="0"/>
              <a:t>Finger-sicherheit</a:t>
            </a:r>
          </a:p>
          <a:p>
            <a:endParaRPr lang="de-DE" dirty="0"/>
          </a:p>
        </p:txBody>
      </p:sp>
      <p:sp>
        <p:nvSpPr>
          <p:cNvPr id="2" name="Inhaltsplatzhalter 1"/>
          <p:cNvSpPr>
            <a:spLocks noGrp="1"/>
          </p:cNvSpPr>
          <p:nvPr>
            <p:ph sz="quarter" idx="1"/>
          </p:nvPr>
        </p:nvSpPr>
        <p:spPr/>
        <p:txBody>
          <a:bodyPr>
            <a:normAutofit/>
          </a:bodyPr>
          <a:lstStyle/>
          <a:p>
            <a:r>
              <a:rPr lang="de-DE" dirty="0"/>
              <a:t>Um Betätigungseinrichtungen an elektrischen Betriebsmitteln gibt es einen Bereich, der fingersicher ausgeführt sein muss. Das bedeutet, dass in einem Radius von </a:t>
            </a:r>
            <a:r>
              <a:rPr lang="de-DE" dirty="0">
                <a:solidFill>
                  <a:srgbClr val="FF0000"/>
                </a:solidFill>
              </a:rPr>
              <a:t>30 mm </a:t>
            </a:r>
            <a:r>
              <a:rPr lang="de-DE" dirty="0"/>
              <a:t>(äußere Umrandung bzw. Betätigungshüllkurve) um die Betätigungseinrichtung keine gefährlichen aktiven Teile (Teile mit Spannungen größer AC 50 V / DC 120 V) berührbar sein dürfen.</a:t>
            </a:r>
          </a:p>
          <a:p>
            <a:r>
              <a:rPr lang="de-DE" dirty="0"/>
              <a:t>Fingersicher ist ein elektrisches Betriebsmittel, dessen berührungsgefährliche Teile mit dem geraden Prüffinger nach VDE 0470-1 unter den in der VDE 0660-514 festgelegten Bedingungen nicht berührt werden können. Die Fingersicherheit ist gewährleistet bei der Schutzart IPXXB bzw. ab IP2X.</a:t>
            </a:r>
          </a:p>
          <a:p>
            <a:pPr marL="0" indent="0">
              <a:buNone/>
            </a:pPr>
            <a:endParaRPr lang="de-DE" dirty="0"/>
          </a:p>
        </p:txBody>
      </p:sp>
    </p:spTree>
    <p:extLst>
      <p:ext uri="{BB962C8B-B14F-4D97-AF65-F5344CB8AC3E}">
        <p14:creationId xmlns:p14="http://schemas.microsoft.com/office/powerpoint/2010/main" val="201315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VDE 0660-514 - Begriffsdefinitionen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7</a:t>
            </a:fld>
            <a:endParaRPr lang="de-DE" dirty="0"/>
          </a:p>
        </p:txBody>
      </p:sp>
      <p:sp>
        <p:nvSpPr>
          <p:cNvPr id="5" name="Textplatzhalter 4">
            <a:extLst>
              <a:ext uri="{FF2B5EF4-FFF2-40B4-BE49-F238E27FC236}">
                <a16:creationId xmlns:a16="http://schemas.microsoft.com/office/drawing/2014/main" id="{467932B7-E2CA-49FF-816E-F48EFCEC5820}"/>
              </a:ext>
            </a:extLst>
          </p:cNvPr>
          <p:cNvSpPr>
            <a:spLocks noGrp="1"/>
          </p:cNvSpPr>
          <p:nvPr>
            <p:ph type="body" idx="2"/>
          </p:nvPr>
        </p:nvSpPr>
        <p:spPr/>
        <p:txBody>
          <a:bodyPr/>
          <a:lstStyle/>
          <a:p>
            <a:pPr algn="ctr"/>
            <a:r>
              <a:rPr lang="de-DE" dirty="0"/>
              <a:t>Finger- </a:t>
            </a:r>
            <a:r>
              <a:rPr lang="de-DE" dirty="0" err="1"/>
              <a:t>sicherheit</a:t>
            </a:r>
            <a:endParaRPr lang="de-DE" dirty="0"/>
          </a:p>
          <a:p>
            <a:endParaRPr lang="de-DE" dirty="0"/>
          </a:p>
        </p:txBody>
      </p:sp>
      <p:sp>
        <p:nvSpPr>
          <p:cNvPr id="2" name="Inhaltsplatzhalter 1"/>
          <p:cNvSpPr>
            <a:spLocks noGrp="1"/>
          </p:cNvSpPr>
          <p:nvPr>
            <p:ph sz="quarter" idx="1"/>
          </p:nvPr>
        </p:nvSpPr>
        <p:spPr/>
        <p:txBody>
          <a:bodyPr>
            <a:normAutofit/>
          </a:bodyPr>
          <a:lstStyle/>
          <a:p>
            <a:r>
              <a:rPr lang="de-DE" dirty="0"/>
              <a:t>Geprüft wird das mögliche Berühren aktiver Teile mit einer starren Prüfsonde nach VDE 0470-1.</a:t>
            </a:r>
          </a:p>
          <a:p>
            <a:r>
              <a:rPr lang="de-DE" dirty="0"/>
              <a:t>Man spricht auch von einem geraden Prüffinger. Die Prüfsonde ist </a:t>
            </a:r>
            <a:r>
              <a:rPr lang="de-DE" dirty="0">
                <a:solidFill>
                  <a:srgbClr val="FF0000"/>
                </a:solidFill>
              </a:rPr>
              <a:t>80 mm </a:t>
            </a:r>
            <a:r>
              <a:rPr lang="de-DE" dirty="0"/>
              <a:t>lang und hat einen Durchmesser von </a:t>
            </a:r>
            <a:r>
              <a:rPr lang="de-DE" dirty="0">
                <a:solidFill>
                  <a:srgbClr val="FF0000"/>
                </a:solidFill>
              </a:rPr>
              <a:t>12 mm</a:t>
            </a:r>
            <a:r>
              <a:rPr lang="de-DE" dirty="0"/>
              <a:t>. Daher gilt die Fingersicherheit – wegen der </a:t>
            </a:r>
            <a:r>
              <a:rPr lang="de-DE" dirty="0" err="1"/>
              <a:t>Prüfsondenlänge</a:t>
            </a:r>
            <a:r>
              <a:rPr lang="de-DE" dirty="0"/>
              <a:t>/ Prüffingerlänge – auch bis zu einer Tiefe von 80 mm hinter die Betätigungsfläche/ Einrichtung.</a:t>
            </a:r>
          </a:p>
          <a:p>
            <a:endParaRPr lang="de-DE" dirty="0"/>
          </a:p>
        </p:txBody>
      </p:sp>
    </p:spTree>
    <p:extLst>
      <p:ext uri="{BB962C8B-B14F-4D97-AF65-F5344CB8AC3E}">
        <p14:creationId xmlns:p14="http://schemas.microsoft.com/office/powerpoint/2010/main" val="361121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VDE 0660-514 - Begriffsdefinitionen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8</a:t>
            </a:fld>
            <a:endParaRPr lang="de-DE" dirty="0"/>
          </a:p>
        </p:txBody>
      </p:sp>
      <p:sp>
        <p:nvSpPr>
          <p:cNvPr id="10" name="Textplatzhalter 9">
            <a:extLst>
              <a:ext uri="{FF2B5EF4-FFF2-40B4-BE49-F238E27FC236}">
                <a16:creationId xmlns:a16="http://schemas.microsoft.com/office/drawing/2014/main" id="{03605D11-74CD-4A4A-9DED-E269EE894C45}"/>
              </a:ext>
            </a:extLst>
          </p:cNvPr>
          <p:cNvSpPr>
            <a:spLocks noGrp="1"/>
          </p:cNvSpPr>
          <p:nvPr>
            <p:ph type="body" idx="2"/>
          </p:nvPr>
        </p:nvSpPr>
        <p:spPr/>
        <p:txBody>
          <a:bodyPr>
            <a:normAutofit/>
          </a:bodyPr>
          <a:lstStyle/>
          <a:p>
            <a:pPr algn="ctr"/>
            <a:r>
              <a:rPr lang="de-DE" dirty="0"/>
              <a:t>Finger- </a:t>
            </a:r>
            <a:r>
              <a:rPr lang="de-DE" dirty="0" err="1"/>
              <a:t>sicherheit</a:t>
            </a:r>
            <a:endParaRPr lang="de-DE" dirty="0"/>
          </a:p>
        </p:txBody>
      </p:sp>
      <p:sp>
        <p:nvSpPr>
          <p:cNvPr id="9" name="Inhaltsplatzhalter 8">
            <a:extLst>
              <a:ext uri="{FF2B5EF4-FFF2-40B4-BE49-F238E27FC236}">
                <a16:creationId xmlns:a16="http://schemas.microsoft.com/office/drawing/2014/main" id="{5E4A0B24-F273-4076-A6EA-B535C77C4546}"/>
              </a:ext>
            </a:extLst>
          </p:cNvPr>
          <p:cNvSpPr>
            <a:spLocks noGrp="1"/>
          </p:cNvSpPr>
          <p:nvPr>
            <p:ph sz="quarter" idx="1"/>
          </p:nvPr>
        </p:nvSpPr>
        <p:spPr/>
        <p:txBody>
          <a:bodyPr/>
          <a:lstStyle/>
          <a:p>
            <a:pPr marL="0" indent="0">
              <a:buNone/>
            </a:pPr>
            <a:endParaRPr lang="de-DE" dirty="0"/>
          </a:p>
          <a:p>
            <a:pPr marL="0" indent="0">
              <a:buNone/>
            </a:pPr>
            <a:endParaRPr lang="de-DE" dirty="0"/>
          </a:p>
        </p:txBody>
      </p:sp>
      <p:pic>
        <p:nvPicPr>
          <p:cNvPr id="14" name="Grafik 13">
            <a:extLst>
              <a:ext uri="{FF2B5EF4-FFF2-40B4-BE49-F238E27FC236}">
                <a16:creationId xmlns:a16="http://schemas.microsoft.com/office/drawing/2014/main" id="{BFE73F16-9028-4D70-8225-5FAACFB27174}"/>
              </a:ext>
            </a:extLst>
          </p:cNvPr>
          <p:cNvPicPr>
            <a:picLocks noChangeAspect="1"/>
          </p:cNvPicPr>
          <p:nvPr/>
        </p:nvPicPr>
        <p:blipFill>
          <a:blip r:embed="rId2"/>
          <a:stretch>
            <a:fillRect/>
          </a:stretch>
        </p:blipFill>
        <p:spPr>
          <a:xfrm>
            <a:off x="3506947" y="1971717"/>
            <a:ext cx="6049029" cy="4749406"/>
          </a:xfrm>
          <a:prstGeom prst="rect">
            <a:avLst/>
          </a:prstGeom>
        </p:spPr>
      </p:pic>
    </p:spTree>
    <p:extLst>
      <p:ext uri="{BB962C8B-B14F-4D97-AF65-F5344CB8AC3E}">
        <p14:creationId xmlns:p14="http://schemas.microsoft.com/office/powerpoint/2010/main" val="290029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Berührungsschutz - VDE 0660-514 - Begriffsdefinitionen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9</a:t>
            </a:fld>
            <a:endParaRPr lang="de-DE" dirty="0"/>
          </a:p>
        </p:txBody>
      </p:sp>
      <p:sp>
        <p:nvSpPr>
          <p:cNvPr id="10" name="Textplatzhalter 9">
            <a:extLst>
              <a:ext uri="{FF2B5EF4-FFF2-40B4-BE49-F238E27FC236}">
                <a16:creationId xmlns:a16="http://schemas.microsoft.com/office/drawing/2014/main" id="{4702C5E2-A9F3-48EF-93B7-A35C48600B16}"/>
              </a:ext>
            </a:extLst>
          </p:cNvPr>
          <p:cNvSpPr>
            <a:spLocks noGrp="1"/>
          </p:cNvSpPr>
          <p:nvPr>
            <p:ph type="body" idx="2"/>
          </p:nvPr>
        </p:nvSpPr>
        <p:spPr/>
        <p:txBody>
          <a:bodyPr>
            <a:normAutofit/>
          </a:bodyPr>
          <a:lstStyle/>
          <a:p>
            <a:pPr algn="ctr"/>
            <a:r>
              <a:rPr lang="de-DE" dirty="0"/>
              <a:t>Finger- </a:t>
            </a:r>
            <a:r>
              <a:rPr lang="de-DE" dirty="0" err="1"/>
              <a:t>sicherheit</a:t>
            </a:r>
            <a:endParaRPr lang="de-DE" dirty="0"/>
          </a:p>
        </p:txBody>
      </p:sp>
      <p:pic>
        <p:nvPicPr>
          <p:cNvPr id="15" name="Inhaltsplatzhalter 14">
            <a:extLst>
              <a:ext uri="{FF2B5EF4-FFF2-40B4-BE49-F238E27FC236}">
                <a16:creationId xmlns:a16="http://schemas.microsoft.com/office/drawing/2014/main" id="{36A3BB8E-17E4-4042-AE3B-3090BAA42610}"/>
              </a:ext>
            </a:extLst>
          </p:cNvPr>
          <p:cNvPicPr>
            <a:picLocks noGrp="1" noChangeAspect="1"/>
          </p:cNvPicPr>
          <p:nvPr>
            <p:ph sz="quarter" idx="1"/>
          </p:nvPr>
        </p:nvPicPr>
        <p:blipFill>
          <a:blip r:embed="rId2"/>
          <a:stretch>
            <a:fillRect/>
          </a:stretch>
        </p:blipFill>
        <p:spPr>
          <a:xfrm>
            <a:off x="3554361" y="1932324"/>
            <a:ext cx="6004817" cy="4790014"/>
          </a:xfrm>
          <a:prstGeom prst="rect">
            <a:avLst/>
          </a:prstGeom>
        </p:spPr>
      </p:pic>
    </p:spTree>
    <p:extLst>
      <p:ext uri="{BB962C8B-B14F-4D97-AF65-F5344CB8AC3E}">
        <p14:creationId xmlns:p14="http://schemas.microsoft.com/office/powerpoint/2010/main" val="36305791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3" ma:contentTypeDescription="Ein neues Dokument erstellen." ma:contentTypeScope="" ma:versionID="fb1aacbb343e139f81a62f5cee1a7ee2">
  <xsd:schema xmlns:xsd="http://www.w3.org/2001/XMLSchema" xmlns:xs="http://www.w3.org/2001/XMLSchema" xmlns:p="http://schemas.microsoft.com/office/2006/metadata/properties" xmlns:ns2="0ba9638b-9898-400c-aa80-e8ce42f10e4c" targetNamespace="http://schemas.microsoft.com/office/2006/metadata/properties" ma:root="true" ma:fieldsID="c7214df7a1aa4eee31b4ca82b7c38be4" ns2:_="">
    <xsd:import namespace="0ba9638b-9898-400c-aa80-e8ce42f10e4c"/>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A4588D-E301-448A-BEBB-21C713CF3A8A}"/>
</file>

<file path=customXml/itemProps2.xml><?xml version="1.0" encoding="utf-8"?>
<ds:datastoreItem xmlns:ds="http://schemas.openxmlformats.org/officeDocument/2006/customXml" ds:itemID="{3BC1E835-57F9-4BB7-A3E8-F3FE767EA46F}"/>
</file>

<file path=customXml/itemProps3.xml><?xml version="1.0" encoding="utf-8"?>
<ds:datastoreItem xmlns:ds="http://schemas.openxmlformats.org/officeDocument/2006/customXml" ds:itemID="{3853C42E-192B-4872-8B9D-4DBA6FA1D0BC}"/>
</file>

<file path=docProps/app.xml><?xml version="1.0" encoding="utf-8"?>
<Properties xmlns="http://schemas.openxmlformats.org/officeDocument/2006/extended-properties" xmlns:vt="http://schemas.openxmlformats.org/officeDocument/2006/docPropsVTypes">
  <Template>Galathea.thmx</Template>
  <TotalTime>0</TotalTime>
  <Words>1112</Words>
  <Application>Microsoft Macintosh PowerPoint</Application>
  <PresentationFormat>Benutzerdefiniert</PresentationFormat>
  <Paragraphs>122</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Tw Cen MT</vt:lpstr>
      <vt:lpstr>Wingdings</vt:lpstr>
      <vt:lpstr>Wingdings 2</vt:lpstr>
      <vt:lpstr>Median</vt:lpstr>
      <vt:lpstr>PowerPoint-Präsentation</vt:lpstr>
      <vt:lpstr>In diesem Modul lernt man unter anderem:</vt:lpstr>
      <vt:lpstr>Berührungsschutz - VDE 0660-514 - Anwendungsbereich</vt:lpstr>
      <vt:lpstr>Berührungsschutz - VDE 0660-514 - Begriffsdefinitionen</vt:lpstr>
      <vt:lpstr>Berührungsschutz - VDE 0660-514 - Begriffsdefinitionen</vt:lpstr>
      <vt:lpstr>Berührungsschutz - VDE 0660-514 - Begriffsdefinitionen</vt:lpstr>
      <vt:lpstr>Berührungsschutz - VDE 0660-514 - Begriffsdefinitionen</vt:lpstr>
      <vt:lpstr>Berührungsschutz - VDE 0660-514 - Begriffsdefinitionen</vt:lpstr>
      <vt:lpstr>Berührungsschutz - VDE 0660-514 - Begriffsdefinitionen</vt:lpstr>
      <vt:lpstr>Berührungsschutz - VDE 0660-514 - Begriffsdefinitionen</vt:lpstr>
      <vt:lpstr>Berührungsschutz - VDE 0660-514 - Begriffsdefinitionen</vt:lpstr>
      <vt:lpstr>Berührungsschutz - Maßnahmen</vt:lpstr>
      <vt:lpstr>Berührungsschutz - Maßnahmen</vt:lpstr>
      <vt:lpstr>Berührungsschutz - Maßnahmen</vt:lpstr>
      <vt:lpstr>Berührungsschutz - Maßnahmen</vt:lpstr>
      <vt:lpstr>Berührungsschutz Anweisung bei nicht vorhandenem Berührungsschutz</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René Brünn</dc:creator>
  <cp:lastModifiedBy>René Brünn</cp:lastModifiedBy>
  <cp:revision>287</cp:revision>
  <dcterms:created xsi:type="dcterms:W3CDTF">2015-03-20T11:44:40Z</dcterms:created>
  <dcterms:modified xsi:type="dcterms:W3CDTF">2020-04-22T10:43:16Z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Order">
    <vt:r8>3581900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