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328" r:id="rId2"/>
    <p:sldId id="331" r:id="rId3"/>
    <p:sldId id="286" r:id="rId4"/>
    <p:sldId id="287" r:id="rId5"/>
    <p:sldId id="288" r:id="rId6"/>
    <p:sldId id="289" r:id="rId7"/>
    <p:sldId id="290" r:id="rId8"/>
    <p:sldId id="332" r:id="rId9"/>
    <p:sldId id="291" r:id="rId10"/>
    <p:sldId id="292" r:id="rId11"/>
    <p:sldId id="293" r:id="rId12"/>
    <p:sldId id="333" r:id="rId13"/>
    <p:sldId id="294" r:id="rId14"/>
    <p:sldId id="295" r:id="rId15"/>
    <p:sldId id="334" r:id="rId16"/>
    <p:sldId id="296" r:id="rId17"/>
    <p:sldId id="335" r:id="rId18"/>
    <p:sldId id="327" r:id="rId19"/>
  </p:sldIdLst>
  <p:sldSz cx="10693400" cy="7561263"/>
  <p:notesSz cx="6858000" cy="9144000"/>
  <p:defaultTextStyle>
    <a:defPPr>
      <a:defRPr lang="en-US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382">
          <p15:clr>
            <a:srgbClr val="A4A3A4"/>
          </p15:clr>
        </p15:guide>
        <p15:guide id="4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ne Rethfeldt" initials="RR" lastIdx="2" clrIdx="0"/>
  <p:cmAuthor id="1" name="Kevin W" initials="KW" lastIdx="5" clrIdx="1">
    <p:extLst>
      <p:ext uri="{19B8F6BF-5375-455C-9EA6-DF929625EA0E}">
        <p15:presenceInfo xmlns:p15="http://schemas.microsoft.com/office/powerpoint/2012/main" userId="1b61c36151cb875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525"/>
    <a:srgbClr val="820000"/>
    <a:srgbClr val="95C02A"/>
    <a:srgbClr val="313130"/>
    <a:srgbClr val="707173"/>
    <a:srgbClr val="9C9E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72" y="-54"/>
      </p:cViewPr>
      <p:guideLst>
        <p:guide orient="horz" pos="2160"/>
        <p:guide pos="2880"/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3064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9E24CA49-D0AF-C243-ABC7-BA8CE67964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D92F57F-57C1-D44D-849E-1A9EF8E2FC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D5537-8960-5345-9676-6A014C1001AA}" type="datetimeFigureOut">
              <a:rPr lang="de-DE" smtClean="0"/>
              <a:t>14.05.2020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536374D-DD61-FF48-B6FD-CF7AF51CED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5445D95-BDB8-C044-B780-EE58A00EF7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358C9-E22C-AD4F-B815-9935829B39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8186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E1D88-0E6A-4539-9D35-3D390C4BC5E1}" type="datetimeFigureOut">
              <a:rPr lang="de-DE" smtClean="0"/>
              <a:t>14.05.2020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4071B-1E21-49AC-A8E1-A6A2B915F8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2198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D7AF30-5B4D-4294-8642-5ADF98E9F93D}" type="slidenum">
              <a:rPr lang="de-DE"/>
              <a:pPr/>
              <a:t>3</a:t>
            </a:fld>
            <a:endParaRPr lang="de-DE"/>
          </a:p>
        </p:txBody>
      </p:sp>
      <p:sp>
        <p:nvSpPr>
          <p:cNvPr id="360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4888" y="685800"/>
            <a:ext cx="4848225" cy="3429000"/>
          </a:xfrm>
          <a:ln/>
        </p:spPr>
      </p:sp>
      <p:sp>
        <p:nvSpPr>
          <p:cNvPr id="3604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7862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 flip="none" rotWithShape="1">
          <a:gsLst>
            <a:gs pos="0">
              <a:srgbClr val="B8B4AD">
                <a:lumMod val="56000"/>
              </a:srgbClr>
            </a:gs>
            <a:gs pos="68000">
              <a:srgbClr val="313130">
                <a:lumMod val="100000"/>
                <a:alpha val="98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30383D4-9E6E-F742-87EC-3CF28B436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7443" y="2944244"/>
            <a:ext cx="1572986" cy="1572986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36000"/>
              </a:prstClr>
            </a:outerShdw>
          </a:effectLst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56D0CF8-833C-433D-9E79-C579812850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4675" y="487363"/>
            <a:ext cx="9513888" cy="227012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2894" y="301050"/>
            <a:ext cx="8364432" cy="959160"/>
          </a:xfrm>
        </p:spPr>
        <p:txBody>
          <a:bodyPr anchor="ctr">
            <a:normAutofit/>
          </a:bodyPr>
          <a:lstStyle>
            <a:lvl1pPr algn="l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7128934" y="6889151"/>
            <a:ext cx="3118908" cy="402567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5/14/2020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712894" y="6888938"/>
            <a:ext cx="6339655" cy="402567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>
              <a:solidFill>
                <a:srgbClr val="FFFFFF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712893" y="1932323"/>
            <a:ext cx="1871345" cy="47888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56458" tIns="208611" rIns="156458" bIns="104306">
            <a:normAutofit/>
          </a:bodyPr>
          <a:lstStyle>
            <a:lvl1pPr marL="0" indent="0">
              <a:spcAft>
                <a:spcPts val="1141"/>
              </a:spcAft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endParaRPr kumimoji="0" lang="en-US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2762462" y="1932323"/>
            <a:ext cx="7485380" cy="4872814"/>
          </a:xfrm>
        </p:spPr>
        <p:txBody>
          <a:bodyPr/>
          <a:lstStyle/>
          <a:p>
            <a:pPr lvl="0" eaLnBrk="1" latinLnBrk="0" hangingPunct="1"/>
            <a:endParaRPr dirty="0"/>
          </a:p>
          <a:p>
            <a:pPr lvl="1" eaLnBrk="1" latinLnBrk="0" hangingPunct="1"/>
            <a:endParaRPr dirty="0"/>
          </a:p>
          <a:p>
            <a:pPr lvl="2" eaLnBrk="1" latinLnBrk="0" hangingPunct="1"/>
            <a:endParaRPr dirty="0"/>
          </a:p>
          <a:p>
            <a:pPr lvl="3" eaLnBrk="1" latinLnBrk="0" hangingPunct="1"/>
            <a:endParaRPr dirty="0"/>
          </a:p>
          <a:p>
            <a:pPr lvl="4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610979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871345" y="6049011"/>
            <a:ext cx="8554720" cy="756126"/>
          </a:xfrm>
        </p:spPr>
        <p:txBody>
          <a:bodyPr/>
          <a:lstStyle>
            <a:lvl1pPr marL="0" indent="0">
              <a:buFontTx/>
              <a:buNone/>
              <a:defRPr sz="1900"/>
            </a:lvl1pPr>
            <a:lvl2pPr>
              <a:buFontTx/>
              <a:buNone/>
              <a:defRPr sz="1400"/>
            </a:lvl2pPr>
            <a:lvl3pPr>
              <a:buFontTx/>
              <a:buNone/>
              <a:defRPr sz="1100"/>
            </a:lvl3pPr>
            <a:lvl4pPr>
              <a:buFontTx/>
              <a:buNone/>
              <a:defRPr sz="1000"/>
            </a:lvl4pPr>
            <a:lvl5pPr>
              <a:buFontTx/>
              <a:buNone/>
              <a:defRPr sz="1000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 bwMode="white">
          <a:xfrm>
            <a:off x="-10693" y="5040842"/>
            <a:ext cx="10693400" cy="97792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-10693" y="5141659"/>
            <a:ext cx="1710944" cy="78637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1807185" y="5131577"/>
            <a:ext cx="8886215" cy="786371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71345" y="5124856"/>
            <a:ext cx="8554720" cy="756126"/>
          </a:xfrm>
        </p:spPr>
        <p:txBody>
          <a:bodyPr anchor="ctr"/>
          <a:lstStyle>
            <a:lvl1pPr algn="l">
              <a:buNone/>
              <a:defRPr sz="3200" b="0">
                <a:solidFill>
                  <a:srgbClr val="FFFFFF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11" name="Rechteck 10"/>
          <p:cNvSpPr/>
          <p:nvPr/>
        </p:nvSpPr>
        <p:spPr bwMode="white">
          <a:xfrm>
            <a:off x="1693122" y="0"/>
            <a:ext cx="117627" cy="757134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>
          <a:xfrm>
            <a:off x="7307157" y="6889151"/>
            <a:ext cx="3118908" cy="402567"/>
          </a:xfrm>
          <a:prstGeom prst="rect">
            <a:avLst/>
          </a:prstGeo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5/14/2020</a:t>
            </a:fld>
            <a:endParaRPr lang="en-US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>
          <a:xfrm>
            <a:off x="0" y="5145858"/>
            <a:ext cx="1693122" cy="731626"/>
          </a:xfrm>
        </p:spPr>
        <p:txBody>
          <a:bodyPr rtlCol="0"/>
          <a:lstStyle>
            <a:lvl1pPr>
              <a:defRPr sz="32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‹Nr.›</a:t>
            </a:fld>
            <a:endParaRPr kumimoji="0" lang="en-US" sz="320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>
          <a:xfrm>
            <a:off x="1871345" y="6888938"/>
            <a:ext cx="5346700" cy="402567"/>
          </a:xfrm>
          <a:prstGeom prst="rect">
            <a:avLst/>
          </a:prstGeom>
        </p:spPr>
        <p:txBody>
          <a:bodyPr rtlCol="0"/>
          <a:lstStyle/>
          <a:p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825007" y="0"/>
            <a:ext cx="8868393" cy="5037481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700"/>
            </a:lvl1pPr>
          </a:lstStyle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2893" y="252042"/>
            <a:ext cx="8412057" cy="1092182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128934" y="6889151"/>
            <a:ext cx="3118908" cy="402567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5/14/2020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12894" y="6888938"/>
            <a:ext cx="6339655" cy="402567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663603" y="1714500"/>
            <a:ext cx="2584238" cy="5039880"/>
          </a:xfrm>
        </p:spPr>
        <p:txBody>
          <a:bodyPr vert="eaVert"/>
          <a:lstStyle/>
          <a:p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4670" y="1714500"/>
            <a:ext cx="6505152" cy="5039880"/>
          </a:xfrm>
        </p:spPr>
        <p:txBody>
          <a:bodyPr vert="eaVert"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663604" y="6889154"/>
            <a:ext cx="2584238" cy="402567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5/14/2020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34672" y="6888939"/>
            <a:ext cx="6517879" cy="402567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7" name="Rechteck 6"/>
          <p:cNvSpPr/>
          <p:nvPr/>
        </p:nvSpPr>
        <p:spPr bwMode="white">
          <a:xfrm>
            <a:off x="7129305" y="0"/>
            <a:ext cx="374269" cy="7561263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7182772" y="672112"/>
            <a:ext cx="267335" cy="6889151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7182772" y="0"/>
            <a:ext cx="267335" cy="588098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 rot="5400000">
            <a:off x="7022391" y="151099"/>
            <a:ext cx="588098" cy="285901"/>
          </a:xfrm>
        </p:spPr>
        <p:txBody>
          <a:bodyPr/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6458" y="252042"/>
            <a:ext cx="9534948" cy="1092182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>
              <a:solidFill>
                <a:srgbClr val="FFFFFF"/>
              </a:solidFill>
            </a:endParaRPr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716458" y="1764295"/>
            <a:ext cx="9534948" cy="4956828"/>
          </a:xfrm>
        </p:spPr>
        <p:txBody>
          <a:bodyPr/>
          <a:lstStyle/>
          <a:p>
            <a:pPr lvl="0" eaLnBrk="1" latinLnBrk="0" hangingPunct="1"/>
            <a:endParaRPr dirty="0"/>
          </a:p>
          <a:p>
            <a:pPr lvl="1" eaLnBrk="1" latinLnBrk="0" hangingPunct="1"/>
            <a:endParaRPr dirty="0"/>
          </a:p>
          <a:p>
            <a:pPr lvl="2" eaLnBrk="1" latinLnBrk="0" hangingPunct="1"/>
            <a:endParaRPr dirty="0"/>
          </a:p>
          <a:p>
            <a:pPr lvl="3" eaLnBrk="1" latinLnBrk="0" hangingPunct="1"/>
            <a:endParaRPr dirty="0"/>
          </a:p>
          <a:p>
            <a:pPr lvl="4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184485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gradFill>
          <a:gsLst>
            <a:gs pos="0">
              <a:srgbClr val="B8B4AD">
                <a:lumMod val="56000"/>
              </a:srgbClr>
            </a:gs>
            <a:gs pos="68000">
              <a:srgbClr val="313130">
                <a:lumMod val="100000"/>
                <a:alpha val="98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EEF55E49-4A8A-4CBC-B874-56913EEE66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64" b="98746" l="1271" r="89932">
                        <a14:foregroundMark x1="10459" y1="62942" x2="10459" y2="62942"/>
                        <a14:foregroundMark x1="10753" y1="59635" x2="10948" y2="63626"/>
                        <a14:foregroundMark x1="12317" y1="88369" x2="14174" y2="89852"/>
                        <a14:foregroundMark x1="24927" y1="52109" x2="26784" y2="52566"/>
                        <a14:foregroundMark x1="35582" y1="59635" x2="37439" y2="61117"/>
                        <a14:foregroundMark x1="43597" y1="68187" x2="44379" y2="69327"/>
                        <a14:foregroundMark x1="47312" y1="85177" x2="47214" y2="89510"/>
                        <a14:foregroundMark x1="43304" y1="96579" x2="43500" y2="98746"/>
                        <a14:foregroundMark x1="5767" y1="84493" x2="5865" y2="85519"/>
                        <a14:foregroundMark x1="1857" y1="79019" x2="3324" y2="79704"/>
                        <a14:foregroundMark x1="1857" y1="96921" x2="1466" y2="97719"/>
                        <a14:foregroundMark x1="23656" y1="98632" x2="25220" y2="98632"/>
                        <a14:foregroundMark x1="1271" y1="73318" x2="1271" y2="76055"/>
                        <a14:foregroundMark x1="1857" y1="54618" x2="1857" y2="55872"/>
                        <a14:foregroundMark x1="9775" y1="51083" x2="10753" y2="514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4764"/>
            <a:ext cx="9817100" cy="841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4019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6458" y="252042"/>
            <a:ext cx="8384680" cy="10921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>
              <a:solidFill>
                <a:srgbClr val="FFFFFF"/>
              </a:solidFill>
            </a:endParaRPr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716458" y="1764295"/>
            <a:ext cx="5303342" cy="4956828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 eaLnBrk="1" latinLnBrk="0" hangingPunct="1"/>
            <a:endParaRPr dirty="0"/>
          </a:p>
          <a:p>
            <a:pPr lvl="1" eaLnBrk="1" latinLnBrk="0" hangingPunct="1"/>
            <a:endParaRPr dirty="0"/>
          </a:p>
          <a:p>
            <a:pPr lvl="2" eaLnBrk="1" latinLnBrk="0" hangingPunct="1"/>
            <a:endParaRPr dirty="0"/>
          </a:p>
          <a:p>
            <a:pPr lvl="3" eaLnBrk="1" latinLnBrk="0" hangingPunct="1"/>
            <a:endParaRPr dirty="0"/>
          </a:p>
          <a:p>
            <a:pPr lvl="4" eaLnBrk="1" latinLnBrk="0" hangingPunct="1"/>
            <a:endParaRPr kumimoji="0" lang="en-US" dirty="0"/>
          </a:p>
        </p:txBody>
      </p:sp>
      <p:sp>
        <p:nvSpPr>
          <p:cNvPr id="7" name="Inhaltsplatzhalter 7">
            <a:extLst>
              <a:ext uri="{FF2B5EF4-FFF2-40B4-BE49-F238E27FC236}">
                <a16:creationId xmlns:a16="http://schemas.microsoft.com/office/drawing/2014/main" id="{92E23FC0-EFBC-436A-A0C7-4941D9634C5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81773" y="1764295"/>
            <a:ext cx="3653607" cy="415073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 eaLnBrk="1" latinLnBrk="0" hangingPunct="1"/>
            <a:endParaRPr dirty="0"/>
          </a:p>
          <a:p>
            <a:pPr lvl="1" eaLnBrk="1" latinLnBrk="0" hangingPunct="1"/>
            <a:endParaRPr dirty="0"/>
          </a:p>
          <a:p>
            <a:pPr lvl="2" eaLnBrk="1" latinLnBrk="0" hangingPunct="1"/>
            <a:endParaRPr dirty="0"/>
          </a:p>
          <a:p>
            <a:pPr lvl="3" eaLnBrk="1" latinLnBrk="0" hangingPunct="1"/>
            <a:endParaRPr dirty="0"/>
          </a:p>
          <a:p>
            <a:pPr lvl="4" eaLnBrk="1" latinLnBrk="0" hangingPunct="1"/>
            <a:endParaRPr kumimoji="0" lang="en-US" dirty="0"/>
          </a:p>
        </p:txBody>
      </p:sp>
      <p:sp>
        <p:nvSpPr>
          <p:cNvPr id="9" name="Inhaltsplatzhalter 7">
            <a:extLst>
              <a:ext uri="{FF2B5EF4-FFF2-40B4-BE49-F238E27FC236}">
                <a16:creationId xmlns:a16="http://schemas.microsoft.com/office/drawing/2014/main" id="{A88330FD-CC9F-41EA-BF44-7C131A685D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81773" y="6359173"/>
            <a:ext cx="3653607" cy="36195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 eaLnBrk="1" latinLnBrk="0" hangingPunct="1"/>
            <a:endParaRPr dirty="0"/>
          </a:p>
          <a:p>
            <a:pPr lvl="1" eaLnBrk="1" latinLnBrk="0" hangingPunct="1"/>
            <a:endParaRPr dirty="0"/>
          </a:p>
          <a:p>
            <a:pPr lvl="2" eaLnBrk="1" latinLnBrk="0" hangingPunct="1"/>
            <a:endParaRPr dirty="0"/>
          </a:p>
          <a:p>
            <a:pPr lvl="3" eaLnBrk="1" latinLnBrk="0" hangingPunct="1"/>
            <a:endParaRPr dirty="0"/>
          </a:p>
          <a:p>
            <a:pPr lvl="4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604011" y="3024506"/>
            <a:ext cx="8643831" cy="1844808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endParaRPr kumimoji="0" lang="en-US" dirty="0"/>
          </a:p>
        </p:txBody>
      </p:sp>
      <p:sp>
        <p:nvSpPr>
          <p:cNvPr id="7" name="Rechteck 6"/>
          <p:cNvSpPr/>
          <p:nvPr/>
        </p:nvSpPr>
        <p:spPr bwMode="white">
          <a:xfrm>
            <a:off x="0" y="1680280"/>
            <a:ext cx="10693400" cy="1260211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0" y="1764295"/>
            <a:ext cx="1514898" cy="1092182"/>
          </a:xfrm>
          <a:prstGeom prst="rect">
            <a:avLst/>
          </a:prstGeom>
          <a:solidFill>
            <a:srgbClr val="31313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1604010" y="1764295"/>
            <a:ext cx="9089390" cy="109218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4010" y="1764295"/>
            <a:ext cx="8911167" cy="1092182"/>
          </a:xfrm>
        </p:spPr>
        <p:txBody>
          <a:bodyPr>
            <a:normAutofit/>
          </a:bodyPr>
          <a:lstStyle>
            <a:lvl1pPr algn="l">
              <a:buNone/>
              <a:defRPr sz="3600" b="0" cap="none">
                <a:solidFill>
                  <a:srgbClr val="FFFFFF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>
          <a:xfrm>
            <a:off x="7128934" y="6889151"/>
            <a:ext cx="3118908" cy="402567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5/14/2020</a:t>
            </a:fld>
            <a:endParaRPr lang="en-US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>
          <a:xfrm>
            <a:off x="712894" y="6888938"/>
            <a:ext cx="6339655" cy="402567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>
          <a:xfrm>
            <a:off x="9490393" y="6904903"/>
            <a:ext cx="1514898" cy="911742"/>
          </a:xfrm>
        </p:spPr>
        <p:txBody>
          <a:bodyPr>
            <a:no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2893" y="252042"/>
            <a:ext cx="8373957" cy="1092182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712893" y="1752571"/>
            <a:ext cx="4544695" cy="2943254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5665843" y="1752571"/>
            <a:ext cx="4544695" cy="5040842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‹Nr.›</a:t>
            </a:fld>
            <a:endParaRPr kumimoji="0" lang="en-US"/>
          </a:p>
        </p:txBody>
      </p:sp>
      <p:sp>
        <p:nvSpPr>
          <p:cNvPr id="6" name="Inhaltsplatzhalter 8">
            <a:extLst>
              <a:ext uri="{FF2B5EF4-FFF2-40B4-BE49-F238E27FC236}">
                <a16:creationId xmlns:a16="http://schemas.microsoft.com/office/drawing/2014/main" id="{B3E7C991-BDFC-46E7-8849-BB9032F9F7C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12892" y="4791074"/>
            <a:ext cx="4544695" cy="2002339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782" y="301050"/>
            <a:ext cx="8472593" cy="959160"/>
          </a:xfrm>
        </p:spPr>
        <p:txBody>
          <a:bodyPr anchor="ctr"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712893" y="2688449"/>
            <a:ext cx="4544695" cy="394866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4"/>
          </p:nvPr>
        </p:nvSpPr>
        <p:spPr>
          <a:xfrm>
            <a:off x="5614035" y="2688449"/>
            <a:ext cx="4544695" cy="394866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‹Nr.›</a:t>
            </a:fld>
            <a:endParaRPr kumimoji="0" lang="en-US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"/>
          </p:nvPr>
        </p:nvSpPr>
        <p:spPr>
          <a:xfrm>
            <a:off x="712893" y="1932323"/>
            <a:ext cx="4544695" cy="705718"/>
          </a:xfrm>
          <a:solidFill>
            <a:srgbClr val="707173"/>
          </a:solidFill>
        </p:spPr>
        <p:txBody>
          <a:bodyPr rtlCol="0" anchor="ctr"/>
          <a:lstStyle>
            <a:lvl1pPr marL="0" indent="0">
              <a:buFontTx/>
              <a:buNone/>
              <a:defRPr sz="23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endParaRPr kumimoji="0" lang="en-US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3"/>
          </p:nvPr>
        </p:nvSpPr>
        <p:spPr>
          <a:xfrm>
            <a:off x="5614035" y="1932323"/>
            <a:ext cx="4544695" cy="705718"/>
          </a:xfrm>
          <a:solidFill>
            <a:srgbClr val="9C9E9F"/>
          </a:solidFill>
        </p:spPr>
        <p:txBody>
          <a:bodyPr rtlCol="0" anchor="ctr"/>
          <a:lstStyle>
            <a:lvl1pPr marL="0" indent="0">
              <a:buFontTx/>
              <a:buNone/>
              <a:defRPr sz="23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2893" y="252042"/>
            <a:ext cx="8393007" cy="1092182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7128934" y="6889151"/>
            <a:ext cx="3118908" cy="402567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5/14/2020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712894" y="6888938"/>
            <a:ext cx="6339655" cy="402567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0" y="6889151"/>
            <a:ext cx="623782" cy="4200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2894" y="301050"/>
            <a:ext cx="8364432" cy="959160"/>
          </a:xfrm>
        </p:spPr>
        <p:txBody>
          <a:bodyPr anchor="ctr">
            <a:normAutofit/>
          </a:bodyPr>
          <a:lstStyle>
            <a:lvl1pPr algn="l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7128934" y="6889151"/>
            <a:ext cx="3118908" cy="402567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5/14/2020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712894" y="6888938"/>
            <a:ext cx="6339655" cy="402567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>
              <a:solidFill>
                <a:srgbClr val="FFFFFF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712893" y="1932323"/>
            <a:ext cx="1871345" cy="47888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56458" tIns="208611" rIns="156458" bIns="104306">
            <a:normAutofit/>
          </a:bodyPr>
          <a:lstStyle>
            <a:lvl1pPr marL="0" indent="0">
              <a:spcAft>
                <a:spcPts val="1141"/>
              </a:spcAft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endParaRPr kumimoji="0" lang="en-US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2762462" y="1932323"/>
            <a:ext cx="4290087" cy="4872814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8" name="Inhaltsplatzhalter 8">
            <a:extLst>
              <a:ext uri="{FF2B5EF4-FFF2-40B4-BE49-F238E27FC236}">
                <a16:creationId xmlns:a16="http://schemas.microsoft.com/office/drawing/2014/main" id="{665449DE-67B4-4224-9941-3FD13908625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28934" y="1931071"/>
            <a:ext cx="3118908" cy="4872814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alphaModFix amt="85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C46BD69A-531B-8440-9045-6D3BD9E88E1F}"/>
              </a:ext>
            </a:extLst>
          </p:cNvPr>
          <p:cNvSpPr/>
          <p:nvPr userDrawn="1"/>
        </p:nvSpPr>
        <p:spPr>
          <a:xfrm>
            <a:off x="-1374" y="-2196"/>
            <a:ext cx="10694774" cy="360000"/>
          </a:xfrm>
          <a:custGeom>
            <a:avLst/>
            <a:gdLst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1346422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725533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70822 w 10693400"/>
              <a:gd name="connsiteY2" fmla="*/ 432022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704689"/>
              <a:gd name="connsiteY0" fmla="*/ 0 h 1346422"/>
              <a:gd name="connsiteX1" fmla="*/ 10693400 w 10704689"/>
              <a:gd name="connsiteY1" fmla="*/ 0 h 1346422"/>
              <a:gd name="connsiteX2" fmla="*/ 10704689 w 10704689"/>
              <a:gd name="connsiteY2" fmla="*/ 420733 h 1346422"/>
              <a:gd name="connsiteX3" fmla="*/ 0 w 10704689"/>
              <a:gd name="connsiteY3" fmla="*/ 1346422 h 1346422"/>
              <a:gd name="connsiteX4" fmla="*/ 0 w 10704689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443311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677763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3156257"/>
              <a:gd name="connsiteX1" fmla="*/ 10693400 w 10693400"/>
              <a:gd name="connsiteY1" fmla="*/ 0 h 3156257"/>
              <a:gd name="connsiteX2" fmla="*/ 10693400 w 10693400"/>
              <a:gd name="connsiteY2" fmla="*/ 677763 h 3156257"/>
              <a:gd name="connsiteX3" fmla="*/ 14287 w 10693400"/>
              <a:gd name="connsiteY3" fmla="*/ 3156257 h 3156257"/>
              <a:gd name="connsiteX4" fmla="*/ 0 w 10693400"/>
              <a:gd name="connsiteY4" fmla="*/ 0 h 3156257"/>
              <a:gd name="connsiteX0" fmla="*/ 14921 w 10708321"/>
              <a:gd name="connsiteY0" fmla="*/ 0 h 3337240"/>
              <a:gd name="connsiteX1" fmla="*/ 10708321 w 10708321"/>
              <a:gd name="connsiteY1" fmla="*/ 0 h 3337240"/>
              <a:gd name="connsiteX2" fmla="*/ 10708321 w 10708321"/>
              <a:gd name="connsiteY2" fmla="*/ 677763 h 3337240"/>
              <a:gd name="connsiteX3" fmla="*/ 633 w 10708321"/>
              <a:gd name="connsiteY3" fmla="*/ 3337240 h 3337240"/>
              <a:gd name="connsiteX4" fmla="*/ 14921 w 10708321"/>
              <a:gd name="connsiteY4" fmla="*/ 0 h 3337240"/>
              <a:gd name="connsiteX0" fmla="*/ 0 w 10693400"/>
              <a:gd name="connsiteY0" fmla="*/ 0 h 3156257"/>
              <a:gd name="connsiteX1" fmla="*/ 10693400 w 10693400"/>
              <a:gd name="connsiteY1" fmla="*/ 0 h 3156257"/>
              <a:gd name="connsiteX2" fmla="*/ 10693400 w 10693400"/>
              <a:gd name="connsiteY2" fmla="*/ 677763 h 3156257"/>
              <a:gd name="connsiteX3" fmla="*/ 14287 w 10693400"/>
              <a:gd name="connsiteY3" fmla="*/ 3156257 h 3156257"/>
              <a:gd name="connsiteX4" fmla="*/ 0 w 10693400"/>
              <a:gd name="connsiteY4" fmla="*/ 0 h 3156257"/>
              <a:gd name="connsiteX0" fmla="*/ 0 w 10693400"/>
              <a:gd name="connsiteY0" fmla="*/ 0 h 3246746"/>
              <a:gd name="connsiteX1" fmla="*/ 10693400 w 10693400"/>
              <a:gd name="connsiteY1" fmla="*/ 0 h 3246746"/>
              <a:gd name="connsiteX2" fmla="*/ 10693400 w 10693400"/>
              <a:gd name="connsiteY2" fmla="*/ 677763 h 3246746"/>
              <a:gd name="connsiteX3" fmla="*/ 14287 w 10693400"/>
              <a:gd name="connsiteY3" fmla="*/ 3246746 h 3246746"/>
              <a:gd name="connsiteX4" fmla="*/ 0 w 10693400"/>
              <a:gd name="connsiteY4" fmla="*/ 0 h 3246746"/>
              <a:gd name="connsiteX0" fmla="*/ 1374 w 10694774"/>
              <a:gd name="connsiteY0" fmla="*/ 0 h 3246746"/>
              <a:gd name="connsiteX1" fmla="*/ 10694774 w 10694774"/>
              <a:gd name="connsiteY1" fmla="*/ 0 h 3246746"/>
              <a:gd name="connsiteX2" fmla="*/ 10694774 w 10694774"/>
              <a:gd name="connsiteY2" fmla="*/ 677763 h 3246746"/>
              <a:gd name="connsiteX3" fmla="*/ 1374 w 10694774"/>
              <a:gd name="connsiteY3" fmla="*/ 3246746 h 3246746"/>
              <a:gd name="connsiteX4" fmla="*/ 1374 w 10694774"/>
              <a:gd name="connsiteY4" fmla="*/ 0 h 3246746"/>
              <a:gd name="connsiteX0" fmla="*/ 1374 w 10694774"/>
              <a:gd name="connsiteY0" fmla="*/ 0 h 3518218"/>
              <a:gd name="connsiteX1" fmla="*/ 10694774 w 10694774"/>
              <a:gd name="connsiteY1" fmla="*/ 0 h 3518218"/>
              <a:gd name="connsiteX2" fmla="*/ 10694774 w 10694774"/>
              <a:gd name="connsiteY2" fmla="*/ 677763 h 3518218"/>
              <a:gd name="connsiteX3" fmla="*/ 1374 w 10694774"/>
              <a:gd name="connsiteY3" fmla="*/ 3518218 h 3518218"/>
              <a:gd name="connsiteX4" fmla="*/ 1374 w 10694774"/>
              <a:gd name="connsiteY4" fmla="*/ 0 h 3518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4774" h="3518218">
                <a:moveTo>
                  <a:pt x="1374" y="0"/>
                </a:moveTo>
                <a:lnTo>
                  <a:pt x="10694774" y="0"/>
                </a:lnTo>
                <a:lnTo>
                  <a:pt x="10694774" y="677763"/>
                </a:lnTo>
                <a:lnTo>
                  <a:pt x="1374" y="3518218"/>
                </a:lnTo>
                <a:cubicBezTo>
                  <a:pt x="-3388" y="2466132"/>
                  <a:pt x="6136" y="1052086"/>
                  <a:pt x="1374" y="0"/>
                </a:cubicBezTo>
                <a:close/>
              </a:path>
            </a:pathLst>
          </a:custGeom>
          <a:solidFill>
            <a:srgbClr val="95C02A">
              <a:alpha val="6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712893" y="252042"/>
            <a:ext cx="9534948" cy="1092182"/>
          </a:xfrm>
          <a:prstGeom prst="rect">
            <a:avLst/>
          </a:prstGeom>
        </p:spPr>
        <p:txBody>
          <a:bodyPr vert="horz" lIns="104306" tIns="52153" rIns="104306" bIns="52153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716458" y="1764294"/>
            <a:ext cx="9534948" cy="4990434"/>
          </a:xfrm>
          <a:prstGeom prst="rect">
            <a:avLst/>
          </a:prstGeom>
        </p:spPr>
        <p:txBody>
          <a:bodyPr vert="horz" lIns="104306" tIns="52153" rIns="104306" bIns="52153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7" name="Rechteck 6"/>
          <p:cNvSpPr/>
          <p:nvPr/>
        </p:nvSpPr>
        <p:spPr bwMode="white">
          <a:xfrm>
            <a:off x="0" y="1361027"/>
            <a:ext cx="10693400" cy="352859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1" y="1617758"/>
            <a:ext cx="503999" cy="21600"/>
          </a:xfrm>
          <a:prstGeom prst="rect">
            <a:avLst/>
          </a:prstGeom>
          <a:solidFill>
            <a:srgbClr val="31313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590598" y="1617757"/>
            <a:ext cx="10116000" cy="21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hteck 5">
            <a:extLst>
              <a:ext uri="{FF2B5EF4-FFF2-40B4-BE49-F238E27FC236}">
                <a16:creationId xmlns:a16="http://schemas.microsoft.com/office/drawing/2014/main" id="{5E8D123A-4BA5-4942-AB27-B0DA0ED60D78}"/>
              </a:ext>
            </a:extLst>
          </p:cNvPr>
          <p:cNvSpPr/>
          <p:nvPr userDrawn="1"/>
        </p:nvSpPr>
        <p:spPr>
          <a:xfrm flipH="1" flipV="1">
            <a:off x="0" y="7195476"/>
            <a:ext cx="10694775" cy="360000"/>
          </a:xfrm>
          <a:custGeom>
            <a:avLst/>
            <a:gdLst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1346422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725533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70822 w 10693400"/>
              <a:gd name="connsiteY2" fmla="*/ 432022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704689"/>
              <a:gd name="connsiteY0" fmla="*/ 0 h 1346422"/>
              <a:gd name="connsiteX1" fmla="*/ 10693400 w 10704689"/>
              <a:gd name="connsiteY1" fmla="*/ 0 h 1346422"/>
              <a:gd name="connsiteX2" fmla="*/ 10704689 w 10704689"/>
              <a:gd name="connsiteY2" fmla="*/ 420733 h 1346422"/>
              <a:gd name="connsiteX3" fmla="*/ 0 w 10704689"/>
              <a:gd name="connsiteY3" fmla="*/ 1346422 h 1346422"/>
              <a:gd name="connsiteX4" fmla="*/ 0 w 10704689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443311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677763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3156257"/>
              <a:gd name="connsiteX1" fmla="*/ 10693400 w 10693400"/>
              <a:gd name="connsiteY1" fmla="*/ 0 h 3156257"/>
              <a:gd name="connsiteX2" fmla="*/ 10693400 w 10693400"/>
              <a:gd name="connsiteY2" fmla="*/ 677763 h 3156257"/>
              <a:gd name="connsiteX3" fmla="*/ 14287 w 10693400"/>
              <a:gd name="connsiteY3" fmla="*/ 3156257 h 3156257"/>
              <a:gd name="connsiteX4" fmla="*/ 0 w 10693400"/>
              <a:gd name="connsiteY4" fmla="*/ 0 h 3156257"/>
              <a:gd name="connsiteX0" fmla="*/ 1375 w 10694775"/>
              <a:gd name="connsiteY0" fmla="*/ 0 h 3085710"/>
              <a:gd name="connsiteX1" fmla="*/ 10694775 w 10694775"/>
              <a:gd name="connsiteY1" fmla="*/ 0 h 3085710"/>
              <a:gd name="connsiteX2" fmla="*/ 10694775 w 10694775"/>
              <a:gd name="connsiteY2" fmla="*/ 677763 h 3085710"/>
              <a:gd name="connsiteX3" fmla="*/ 1374 w 10694775"/>
              <a:gd name="connsiteY3" fmla="*/ 3085710 h 3085710"/>
              <a:gd name="connsiteX4" fmla="*/ 1375 w 10694775"/>
              <a:gd name="connsiteY4" fmla="*/ 0 h 308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4775" h="3085710">
                <a:moveTo>
                  <a:pt x="1375" y="0"/>
                </a:moveTo>
                <a:lnTo>
                  <a:pt x="10694775" y="0"/>
                </a:lnTo>
                <a:lnTo>
                  <a:pt x="10694775" y="677763"/>
                </a:lnTo>
                <a:lnTo>
                  <a:pt x="1374" y="3085710"/>
                </a:lnTo>
                <a:cubicBezTo>
                  <a:pt x="-3388" y="2033624"/>
                  <a:pt x="6137" y="1052086"/>
                  <a:pt x="1375" y="0"/>
                </a:cubicBezTo>
                <a:close/>
              </a:path>
            </a:pathLst>
          </a:custGeom>
          <a:solidFill>
            <a:srgbClr val="7071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9814594" y="7214618"/>
            <a:ext cx="623782" cy="269546"/>
          </a:xfrm>
          <a:prstGeom prst="rect">
            <a:avLst/>
          </a:prstGeom>
          <a:noFill/>
        </p:spPr>
        <p:txBody>
          <a:bodyPr vert="horz" lIns="104306" tIns="52153" rIns="104306" bIns="52153" anchor="ctr" anchorCtr="0">
            <a:normAutofit/>
          </a:bodyPr>
          <a:lstStyle>
            <a:lvl1pPr algn="ctr" eaLnBrk="1" latinLnBrk="0" hangingPunct="1">
              <a:defRPr kumimoji="0" sz="1600" b="1">
                <a:solidFill>
                  <a:schemeClr val="bg1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786DEC53-553A-9744-BE52-21AEC5533B55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041" y="264733"/>
            <a:ext cx="1066800" cy="1066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75" r:id="rId10"/>
    <p:sldLayoutId id="2147483669" r:id="rId11"/>
    <p:sldLayoutId id="2147483670" r:id="rId12"/>
    <p:sldLayoutId id="2147483671" r:id="rId13"/>
    <p:sldLayoutId id="2147483676" r:id="rId14"/>
  </p:sldLayoutIdLst>
  <p:txStyles>
    <p:titleStyle>
      <a:lvl1pPr algn="l" rtl="0" eaLnBrk="1" latinLnBrk="0" hangingPunct="1">
        <a:spcBef>
          <a:spcPct val="0"/>
        </a:spcBef>
        <a:buNone/>
        <a:defRPr kumimoji="0" sz="2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65070" indent="-365070" algn="l" rtl="0" eaLnBrk="1" latinLnBrk="0" hangingPunct="1">
        <a:spcBef>
          <a:spcPts val="798"/>
        </a:spcBef>
        <a:buClr>
          <a:schemeClr val="accent2"/>
        </a:buClr>
        <a:buSzPct val="60000"/>
        <a:buFont typeface="Wingdings"/>
        <a:buChar char=""/>
        <a:defRPr kumimoji="0"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30139" indent="-312917" algn="l" rtl="0" eaLnBrk="1" latinLnBrk="0" hangingPunct="1">
        <a:spcBef>
          <a:spcPts val="627"/>
        </a:spcBef>
        <a:buClr>
          <a:schemeClr val="accent1"/>
        </a:buClr>
        <a:buSzPct val="70000"/>
        <a:buFont typeface="Wingdings 2"/>
        <a:buChar char=""/>
        <a:defRPr kumimoji="0"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43056" indent="-260764" algn="l" rtl="0" eaLnBrk="1" latinLnBrk="0" hangingPunct="1">
        <a:spcBef>
          <a:spcPts val="570"/>
        </a:spcBef>
        <a:buClr>
          <a:schemeClr val="accent2"/>
        </a:buClr>
        <a:buSzPct val="75000"/>
        <a:buFont typeface="Wingdings"/>
        <a:buChar char=""/>
        <a:defRPr kumimoji="0"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64584" indent="-260764" algn="l" rtl="0" eaLnBrk="1" latinLnBrk="0" hangingPunct="1">
        <a:spcBef>
          <a:spcPts val="456"/>
        </a:spcBef>
        <a:buClr>
          <a:schemeClr val="accent3"/>
        </a:buClr>
        <a:buSzPct val="75000"/>
        <a:buFont typeface="Wingdings"/>
        <a:buChar char=""/>
        <a:defRPr kumimoji="0"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86112" indent="-260764" algn="l" rtl="0" eaLnBrk="1" latinLnBrk="0" hangingPunct="1">
        <a:spcBef>
          <a:spcPts val="456"/>
        </a:spcBef>
        <a:buClr>
          <a:schemeClr val="accent4"/>
        </a:buClr>
        <a:buSzPct val="65000"/>
        <a:buFont typeface="Wingdings"/>
        <a:buChar char=""/>
        <a:defRPr kumimoji="0"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399029" indent="-260764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11946" indent="-260764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024863" indent="-260764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337779" indent="-260764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4000" dirty="0"/>
              <a:t>Unterweisungsmodul</a:t>
            </a:r>
          </a:p>
          <a:p>
            <a:pPr marL="0" indent="0">
              <a:buNone/>
            </a:pPr>
            <a:r>
              <a:rPr lang="de-DE" sz="4000" b="0" dirty="0">
                <a:solidFill>
                  <a:srgbClr val="95C02A"/>
                </a:solidFill>
              </a:rPr>
              <a:t>Freischalten von Anlagenteilen für Arbeiten an elektrisch leitfähigen Teilen</a:t>
            </a:r>
          </a:p>
        </p:txBody>
      </p:sp>
      <p:sp>
        <p:nvSpPr>
          <p:cNvPr id="11" name="Untertitel 6"/>
          <p:cNvSpPr txBox="1">
            <a:spLocks/>
          </p:cNvSpPr>
          <p:nvPr/>
        </p:nvSpPr>
        <p:spPr>
          <a:xfrm>
            <a:off x="48607" y="6670446"/>
            <a:ext cx="7841827" cy="756126"/>
          </a:xfrm>
          <a:prstGeom prst="rect">
            <a:avLst/>
          </a:prstGeom>
        </p:spPr>
        <p:txBody>
          <a:bodyPr vert="horz" lIns="104306" tIns="52153" rIns="104306" bIns="52153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600" i="1" dirty="0"/>
          </a:p>
        </p:txBody>
      </p:sp>
      <p:sp>
        <p:nvSpPr>
          <p:cNvPr id="9" name="Untertitel 6">
            <a:extLst>
              <a:ext uri="{FF2B5EF4-FFF2-40B4-BE49-F238E27FC236}">
                <a16:creationId xmlns:a16="http://schemas.microsoft.com/office/drawing/2014/main" id="{162DC94C-9AFD-47A2-B82E-4078AA867EDE}"/>
              </a:ext>
            </a:extLst>
          </p:cNvPr>
          <p:cNvSpPr txBox="1">
            <a:spLocks/>
          </p:cNvSpPr>
          <p:nvPr/>
        </p:nvSpPr>
        <p:spPr>
          <a:xfrm>
            <a:off x="0" y="6670446"/>
            <a:ext cx="7841827" cy="756126"/>
          </a:xfrm>
          <a:prstGeom prst="rect">
            <a:avLst/>
          </a:prstGeom>
        </p:spPr>
        <p:txBody>
          <a:bodyPr vert="horz" lIns="104306" tIns="52153" rIns="104306" bIns="52153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i="1" dirty="0"/>
              <a:t>Rev. 03_2020-05-06</a:t>
            </a:r>
          </a:p>
        </p:txBody>
      </p:sp>
    </p:spTree>
    <p:extLst>
      <p:ext uri="{BB962C8B-B14F-4D97-AF65-F5344CB8AC3E}">
        <p14:creationId xmlns:p14="http://schemas.microsoft.com/office/powerpoint/2010/main" val="704159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4. Erden und Kurzschließen</a:t>
            </a:r>
          </a:p>
        </p:txBody>
      </p:sp>
      <p:sp>
        <p:nvSpPr>
          <p:cNvPr id="27" name="Inhaltsplatzhalter 26">
            <a:extLst>
              <a:ext uri="{FF2B5EF4-FFF2-40B4-BE49-F238E27FC236}">
                <a16:creationId xmlns:a16="http://schemas.microsoft.com/office/drawing/2014/main" id="{2EB037FC-93B5-4ADE-BC7A-AB18A70DD8E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12893" y="1981171"/>
            <a:ext cx="4544695" cy="2943254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Erdungs- und Kurzschlussvor-richtungen sind immer zuerst mit der Erde und dann erst mit dem zu erdenden und kurzzuschließenden Anlagenteile zu verbinden.</a:t>
            </a:r>
            <a:endParaRPr lang="de-DE" b="0" dirty="0"/>
          </a:p>
        </p:txBody>
      </p:sp>
      <p:pic>
        <p:nvPicPr>
          <p:cNvPr id="30" name="Inhaltsplatzhalter 29">
            <a:extLst>
              <a:ext uri="{FF2B5EF4-FFF2-40B4-BE49-F238E27FC236}">
                <a16:creationId xmlns:a16="http://schemas.microsoft.com/office/drawing/2014/main" id="{3CDA5B25-9AB3-40DE-917F-A28EBFCAFAC1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435814" y="1981171"/>
            <a:ext cx="4832136" cy="3566337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31" name="Inhaltsplatzhalter 30">
            <a:extLst>
              <a:ext uri="{FF2B5EF4-FFF2-40B4-BE49-F238E27FC236}">
                <a16:creationId xmlns:a16="http://schemas.microsoft.com/office/drawing/2014/main" id="{7F8C870B-7880-48A2-AD8B-887ECB48D2B5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3"/>
          <a:stretch>
            <a:fillRect/>
          </a:stretch>
        </p:blipFill>
        <p:spPr>
          <a:xfrm>
            <a:off x="712893" y="3725854"/>
            <a:ext cx="4049607" cy="239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685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5. Benachbarte, unter Spannung stehende Teile abdecken oder abschranken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0823023E-953C-4545-9A9B-DD950CB6C7F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16458" y="1764295"/>
            <a:ext cx="4630242" cy="4801562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Sind in der Nähe einer </a:t>
            </a:r>
            <a:r>
              <a:rPr lang="de-DE" dirty="0" err="1"/>
              <a:t>freigeschal</a:t>
            </a:r>
            <a:r>
              <a:rPr lang="de-DE" dirty="0"/>
              <a:t>-teten Anlage Anlageteile, die aus Sicherheitsgründen oder wegen zu erwartender Schäden nicht </a:t>
            </a:r>
            <a:r>
              <a:rPr lang="de-DE" dirty="0" err="1"/>
              <a:t>abge</a:t>
            </a:r>
            <a:r>
              <a:rPr lang="de-DE" dirty="0"/>
              <a:t>-schaltet werden können, sind diese so abzudecken und zu sichern, dass ein Berühren mit dem Körper oder Werkzeugen nicht möglich ist. </a:t>
            </a:r>
            <a:endParaRPr lang="de-DE" b="0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EFDF4791-A945-4DA1-8CDC-156A7DFFA01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972175" y="1749263"/>
            <a:ext cx="4263205" cy="504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718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5. Benachbarte, unter Spannung stehende Teile abdecken oder abschranken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3CA1A4B5-209C-411F-A6D1-5592C5B2B633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de-DE" dirty="0">
                <a:solidFill>
                  <a:srgbClr val="FF2525"/>
                </a:solidFill>
              </a:rPr>
              <a:t>Richtige und auch geprüfte persönliche Schutzaus-rüstung benutzen!</a:t>
            </a:r>
          </a:p>
          <a:p>
            <a:endParaRPr lang="de-DE" dirty="0"/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EEC6C318-C352-4C80-B7DC-CA2CC28062E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114910" y="1932322"/>
            <a:ext cx="4362215" cy="479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393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Stromunfälle im Bereich Niederspannung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13</a:t>
            </a:fld>
            <a:endParaRPr lang="de-D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11" y="1658015"/>
            <a:ext cx="8918483" cy="5476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3828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Arbeiten in der Nähe unter Spannung stehender Teile 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– Gefahrenzone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52F4C42-E25A-4B74-9BD9-0C532F9CA414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defTabSz="1042791">
              <a:lnSpc>
                <a:spcPct val="100000"/>
              </a:lnSpc>
              <a:spcBef>
                <a:spcPts val="0"/>
              </a:spcBef>
            </a:pPr>
            <a:r>
              <a:rPr lang="de-DE" dirty="0"/>
              <a:t>In der Nähe aktiver Teile elektrischer Anlagen und Betriebs-mittel darf (</a:t>
            </a:r>
            <a:r>
              <a:rPr lang="de-DE" b="0" dirty="0"/>
              <a:t>Ausnahmen siehe § 8 DGUV Vorschrift 3) </a:t>
            </a:r>
            <a:r>
              <a:rPr lang="de-DE" dirty="0"/>
              <a:t>nur </a:t>
            </a:r>
            <a:r>
              <a:rPr lang="de-DE" dirty="0" err="1"/>
              <a:t>gearbei-tet</a:t>
            </a:r>
            <a:r>
              <a:rPr lang="de-DE" dirty="0"/>
              <a:t> werden, wenn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81E3489A-372C-4DC4-84DE-A129F9C146D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762462" y="1932323"/>
            <a:ext cx="3647863" cy="4872814"/>
          </a:xfrm>
        </p:spPr>
        <p:txBody>
          <a:bodyPr/>
          <a:lstStyle/>
          <a:p>
            <a:r>
              <a:rPr lang="de-DE" b="0" dirty="0"/>
              <a:t>der spannungsfreie Zustand hergestellt und für die Dauer der Arbeiten sichergestellt ist</a:t>
            </a:r>
          </a:p>
          <a:p>
            <a:r>
              <a:rPr lang="de-DE" b="0" dirty="0"/>
              <a:t>die aktiven Teile für die Dauer der Arbeiten durch Abdecken oder Abschranken gesichert</a:t>
            </a:r>
          </a:p>
          <a:p>
            <a:r>
              <a:rPr lang="de-DE" b="0" dirty="0"/>
              <a:t>die zulässigen Annäherungen nicht unterschritten werden.</a:t>
            </a:r>
          </a:p>
          <a:p>
            <a:pPr marL="355600" indent="-355600" defTabSz="104279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endParaRPr lang="de-DE" dirty="0"/>
          </a:p>
        </p:txBody>
      </p:sp>
      <p:pic>
        <p:nvPicPr>
          <p:cNvPr id="83" name="Inhaltsplatzhalter 82">
            <a:extLst>
              <a:ext uri="{FF2B5EF4-FFF2-40B4-BE49-F238E27FC236}">
                <a16:creationId xmlns:a16="http://schemas.microsoft.com/office/drawing/2014/main" id="{E78C7F60-67D3-4506-8B0F-3E1202E0D34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588549" y="1932323"/>
            <a:ext cx="3849827" cy="508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457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Arbeiten in der Nähe unter Spannung stehender Teile 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– Gefahrenzone</a:t>
            </a:r>
          </a:p>
        </p:txBody>
      </p:sp>
      <p:pic>
        <p:nvPicPr>
          <p:cNvPr id="84" name="Inhaltsplatzhalter 83">
            <a:extLst>
              <a:ext uri="{FF2B5EF4-FFF2-40B4-BE49-F238E27FC236}">
                <a16:creationId xmlns:a16="http://schemas.microsoft.com/office/drawing/2014/main" id="{F859A384-8EEA-45F8-B1F5-C30358D255D1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712893" y="2847749"/>
            <a:ext cx="4535197" cy="2552926"/>
          </a:xfrm>
          <a:prstGeom prst="rect">
            <a:avLst/>
          </a:prstGeom>
        </p:spPr>
      </p:pic>
      <p:pic>
        <p:nvPicPr>
          <p:cNvPr id="86" name="Inhaltsplatzhalter 85">
            <a:extLst>
              <a:ext uri="{FF2B5EF4-FFF2-40B4-BE49-F238E27FC236}">
                <a16:creationId xmlns:a16="http://schemas.microsoft.com/office/drawing/2014/main" id="{86C31592-3382-4905-86E2-13DAC350F08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614034" y="2853958"/>
            <a:ext cx="4561391" cy="3061067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409139E-0614-4026-AAF9-7F81F20BC5B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de-DE" sz="2400" b="0" dirty="0"/>
              <a:t>Abdecken bei Nennspannungen bis 1000V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41087F8D-E68B-4B20-8F7A-B146F99821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de-DE" sz="2400" b="0" dirty="0"/>
              <a:t>Abdecken oder Abschranken bei einer Nennspannung über 1 kV mit zusätzlichem Luftzwischenraum.</a:t>
            </a: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7598984" y="6443169"/>
            <a:ext cx="3201052" cy="320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32" tIns="52115" rIns="104232" bIns="52115">
            <a:spAutoFit/>
          </a:bodyPr>
          <a:lstStyle/>
          <a:p>
            <a:pPr defTabSz="1042791">
              <a:lnSpc>
                <a:spcPct val="100000"/>
              </a:lnSpc>
            </a:pPr>
            <a:r>
              <a:rPr lang="de-DE" sz="1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2634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Arbeiten in der Nähe unter Spannung stehender Teile 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– Schutzabstände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43" name="Textplatzhalter 42">
            <a:extLst>
              <a:ext uri="{FF2B5EF4-FFF2-40B4-BE49-F238E27FC236}">
                <a16:creationId xmlns:a16="http://schemas.microsoft.com/office/drawing/2014/main" id="{774491DC-E4A6-4CD6-A159-E08A442E8F4F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defTabSz="1042791">
              <a:lnSpc>
                <a:spcPct val="100000"/>
              </a:lnSpc>
            </a:pPr>
            <a:r>
              <a:rPr lang="de-DE" sz="1800" b="0" dirty="0"/>
              <a:t>Die zulässigen Annäherungen (</a:t>
            </a:r>
            <a:r>
              <a:rPr lang="de-DE" sz="1800" b="0" dirty="0" err="1"/>
              <a:t>Schutzab</a:t>
            </a:r>
            <a:r>
              <a:rPr lang="de-DE" sz="1800" b="0" dirty="0"/>
              <a:t>-stände, Annäherungs-zone) dürfen nicht unter-schritten werden.</a:t>
            </a:r>
          </a:p>
        </p:txBody>
      </p:sp>
      <p:pic>
        <p:nvPicPr>
          <p:cNvPr id="96" name="Inhaltsplatzhalter 95">
            <a:extLst>
              <a:ext uri="{FF2B5EF4-FFF2-40B4-BE49-F238E27FC236}">
                <a16:creationId xmlns:a16="http://schemas.microsoft.com/office/drawing/2014/main" id="{B6FB5386-A31D-4888-8FEF-A6E9DA40965C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r="21864"/>
          <a:stretch/>
        </p:blipFill>
        <p:spPr>
          <a:xfrm>
            <a:off x="2762250" y="1932322"/>
            <a:ext cx="4242073" cy="406842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5" name="Inhaltsplatzhalter 94">
            <a:extLst>
              <a:ext uri="{FF2B5EF4-FFF2-40B4-BE49-F238E27FC236}">
                <a16:creationId xmlns:a16="http://schemas.microsoft.com/office/drawing/2014/main" id="{50AD96EA-EC6C-4170-9F60-2F8177A4A84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82334" y="1847057"/>
            <a:ext cx="3065507" cy="4872814"/>
          </a:xfrm>
        </p:spPr>
        <p:txBody>
          <a:bodyPr/>
          <a:lstStyle/>
          <a:p>
            <a:pPr marL="0" indent="0">
              <a:buNone/>
            </a:pPr>
            <a:r>
              <a:rPr lang="de-DE" b="0" dirty="0"/>
              <a:t>Nebenstehende Schutzabstände gelten für Tätigkeiten von </a:t>
            </a:r>
            <a:r>
              <a:rPr lang="de-DE" b="0" dirty="0" err="1"/>
              <a:t>Elek-trofachkräften</a:t>
            </a:r>
            <a:r>
              <a:rPr lang="de-DE" b="0" dirty="0"/>
              <a:t> oder elektrotechnisch unter-</a:t>
            </a:r>
            <a:r>
              <a:rPr lang="de-DE" b="0" dirty="0" err="1"/>
              <a:t>wiesenen</a:t>
            </a:r>
            <a:r>
              <a:rPr lang="de-DE" b="0" dirty="0"/>
              <a:t> Personen bzw. für unter deren Aufsicht ausgeführte Arbeiten.</a:t>
            </a:r>
          </a:p>
        </p:txBody>
      </p:sp>
    </p:spTree>
    <p:extLst>
      <p:ext uri="{BB962C8B-B14F-4D97-AF65-F5344CB8AC3E}">
        <p14:creationId xmlns:p14="http://schemas.microsoft.com/office/powerpoint/2010/main" val="2101229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Arbeiten in der Nähe unter Spannung stehender Teile 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– Schutzabstände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1D63A949-962C-4567-B281-601BBF94A86E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defTabSz="1042791">
              <a:lnSpc>
                <a:spcPct val="100000"/>
              </a:lnSpc>
            </a:pPr>
            <a:r>
              <a:rPr lang="de-DE" sz="1800" b="0" dirty="0"/>
              <a:t>Die zulässigen Annäherungen (</a:t>
            </a:r>
            <a:r>
              <a:rPr lang="de-DE" sz="1800" b="0" dirty="0" err="1"/>
              <a:t>Schutzab</a:t>
            </a:r>
            <a:r>
              <a:rPr lang="de-DE" sz="1800" b="0" dirty="0"/>
              <a:t>-stände, Annäherungs-zone) dürfen nicht unter-schritten werden.</a:t>
            </a:r>
          </a:p>
          <a:p>
            <a:endParaRPr lang="de-DE" dirty="0"/>
          </a:p>
        </p:txBody>
      </p:sp>
      <p:pic>
        <p:nvPicPr>
          <p:cNvPr id="97" name="Inhaltsplatzhalter 96">
            <a:extLst>
              <a:ext uri="{FF2B5EF4-FFF2-40B4-BE49-F238E27FC236}">
                <a16:creationId xmlns:a16="http://schemas.microsoft.com/office/drawing/2014/main" id="{07B52BDC-01B6-457A-9796-DC733A614911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699698" y="1932323"/>
            <a:ext cx="6976673" cy="281372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3" name="Inhaltsplatzhalter 42">
            <a:extLst>
              <a:ext uri="{FF2B5EF4-FFF2-40B4-BE49-F238E27FC236}">
                <a16:creationId xmlns:a16="http://schemas.microsoft.com/office/drawing/2014/main" id="{3913E8F1-E6EA-4C63-AD0C-89BF2F2C202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76241" y="5043431"/>
            <a:ext cx="4309623" cy="15927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b="0" dirty="0"/>
              <a:t>Diese Schutzabstände gelten bei Bauarbeiten und sonstigen nicht elektrotechnischen Arbeiten in der Nähe von unter Spannung stehenden aktiven Teilen.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F45594E-E3E0-4FDF-8CAB-F6F947F6060B}"/>
              </a:ext>
            </a:extLst>
          </p:cNvPr>
          <p:cNvSpPr txBox="1"/>
          <p:nvPr/>
        </p:nvSpPr>
        <p:spPr>
          <a:xfrm>
            <a:off x="5976241" y="4592155"/>
            <a:ext cx="2939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Quelle: VDE 0105-100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12671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1AAB17F-D32C-4E80-B5FD-858DA82FC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04011" y="3024506"/>
            <a:ext cx="8633851" cy="379503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Was sind die 5 Sicherheitsregeln?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Welche Abstände gelten bei der Sicherheitszone?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Welche Messmittel sind zulässig um Spannungsfreiheit festzustellen?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Was man jetzt wissen sollte:</a:t>
            </a:r>
          </a:p>
        </p:txBody>
      </p:sp>
      <p:sp>
        <p:nvSpPr>
          <p:cNvPr id="8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9889C296-15D4-E74A-895E-0A457A8331D7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774192" y="6909111"/>
            <a:ext cx="9145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de-DE" sz="1000" b="0" i="0" u="none" strike="noStrike" kern="1200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Hinweis: Sämtliche Inhalte dieser Präsentation sind urheberrechtlich geschützt. Die Verwendung der Inhalte, auszugsweise oder in der Gesamtheit, ist ohne Zustimmung des Urhebers bzw. Autors verboten. Verletzungen des Urheberrechts werden rechtlich verfolgt. </a:t>
            </a:r>
            <a:endParaRPr lang="de-DE" sz="1000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46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1AAB17F-D32C-4E80-B5FD-858DA82FC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04011" y="3024506"/>
            <a:ext cx="8633851" cy="379503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was die 5 Sicherheitsregeln sind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welche Abstände bei der Sicherheitszone gelten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welche Messmittel zulässig sind um Spannungsfreiheit festzustellen</a:t>
            </a:r>
          </a:p>
          <a:p>
            <a:endParaRPr lang="de-DE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In diesem Modul lernt man unter anderem:</a:t>
            </a:r>
          </a:p>
        </p:txBody>
      </p:sp>
      <p:sp>
        <p:nvSpPr>
          <p:cNvPr id="8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9889C296-15D4-E74A-895E-0A457A8331D7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774192" y="6909111"/>
            <a:ext cx="9145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de-DE" sz="1000" b="0" i="0" u="none" strike="noStrike" kern="1200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Hinweis: Sämtliche Inhalte dieser Präsentation sind urheberrechtlich geschützt. Die Verwendung der Inhalte, auszugsweise oder in der Gesamtheit, ist ohne Zustimmung des Urhebers bzw. Autors verboten. Verletzungen des Urheberrechts werden rechtlich verfolgt. </a:t>
            </a:r>
            <a:endParaRPr lang="de-DE" sz="1000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831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7" name="Rectangle 3"/>
          <p:cNvSpPr>
            <a:spLocks noGrp="1" noChangeArrowheads="1"/>
          </p:cNvSpPr>
          <p:nvPr>
            <p:ph type="title"/>
          </p:nvPr>
        </p:nvSpPr>
        <p:spPr>
          <a:xfrm>
            <a:off x="716458" y="252042"/>
            <a:ext cx="8427542" cy="1092182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53" tIns="49778" rIns="99553" bIns="49778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de-DE" sz="2800" dirty="0">
                <a:solidFill>
                  <a:schemeClr val="tx1"/>
                </a:solidFill>
              </a:rPr>
              <a:t>Die 5 Sicherheitsregeln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 lIns="91424" tIns="45712" rIns="91424" bIns="45712">
            <a:normAutofit fontScale="85000" lnSpcReduction="20000"/>
          </a:bodyPr>
          <a:lstStyle/>
          <a:p>
            <a:fld id="{9889C296-15D4-E74A-895E-0A457A8331D7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9"/>
          <a:stretch/>
        </p:blipFill>
        <p:spPr>
          <a:xfrm>
            <a:off x="1062339" y="1944428"/>
            <a:ext cx="8568722" cy="505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580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VDE 0105-100 Arbeiten im spannungsfreien Zustand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6D2D58C-3264-4BCE-AA5E-1297D3F4B384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>
                <a:ea typeface="ヒラギノ角ゴ Pro W3" pitchFamily="16" charset="-128"/>
              </a:rPr>
              <a:t>Vor der eigentlichen Anwendung der fünf Sicherheits-regeln einige grund-</a:t>
            </a:r>
            <a:r>
              <a:rPr lang="de-DE" dirty="0" err="1">
                <a:ea typeface="ヒラギノ角ゴ Pro W3" pitchFamily="16" charset="-128"/>
              </a:rPr>
              <a:t>sätzliche</a:t>
            </a:r>
            <a:r>
              <a:rPr lang="de-DE" dirty="0">
                <a:ea typeface="ヒラギノ角ゴ Pro W3" pitchFamily="16" charset="-128"/>
              </a:rPr>
              <a:t> Schritte, die beim </a:t>
            </a:r>
            <a:r>
              <a:rPr lang="de-DE" dirty="0" err="1">
                <a:ea typeface="ヒラギノ角ゴ Pro W3" pitchFamily="16" charset="-128"/>
              </a:rPr>
              <a:t>Arbei-ten</a:t>
            </a:r>
            <a:r>
              <a:rPr lang="de-DE" dirty="0">
                <a:ea typeface="ヒラギノ角ゴ Pro W3" pitchFamily="16" charset="-128"/>
              </a:rPr>
              <a:t> an </a:t>
            </a:r>
            <a:r>
              <a:rPr lang="de-DE" dirty="0" err="1">
                <a:ea typeface="ヒラギノ角ゴ Pro W3" pitchFamily="16" charset="-128"/>
              </a:rPr>
              <a:t>elek-trischen</a:t>
            </a:r>
            <a:r>
              <a:rPr lang="de-DE" dirty="0">
                <a:ea typeface="ヒラギノ角ゴ Pro W3" pitchFamily="16" charset="-128"/>
              </a:rPr>
              <a:t> Anlagen beachtet werden müssen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de-DE" dirty="0">
                <a:ea typeface="ヒラギノ角ゴ Pro W3" pitchFamily="16" charset="-128"/>
              </a:rPr>
              <a:t>Vor Beginn der Arbeiten muss je nach Größe und Art der elektrischen Anlage eine </a:t>
            </a:r>
            <a:r>
              <a:rPr lang="de-DE" b="1" dirty="0">
                <a:solidFill>
                  <a:schemeClr val="bg2">
                    <a:lumMod val="50000"/>
                  </a:schemeClr>
                </a:solidFill>
                <a:ea typeface="ヒラギノ角ゴ Pro W3" pitchFamily="16" charset="-128"/>
              </a:rPr>
              <a:t>Abstimmung</a:t>
            </a:r>
            <a:r>
              <a:rPr lang="de-DE" dirty="0">
                <a:solidFill>
                  <a:schemeClr val="bg2">
                    <a:lumMod val="50000"/>
                  </a:schemeClr>
                </a:solidFill>
                <a:ea typeface="ヒラギノ角ゴ Pro W3" pitchFamily="16" charset="-128"/>
              </a:rPr>
              <a:t> </a:t>
            </a:r>
            <a:r>
              <a:rPr lang="de-DE" dirty="0">
                <a:ea typeface="ヒラギノ角ゴ Pro W3" pitchFamily="16" charset="-128"/>
              </a:rPr>
              <a:t>mit der </a:t>
            </a:r>
            <a:r>
              <a:rPr lang="de-DE" b="1" dirty="0">
                <a:solidFill>
                  <a:schemeClr val="bg2">
                    <a:lumMod val="50000"/>
                  </a:schemeClr>
                </a:solidFill>
                <a:ea typeface="ヒラギノ角ゴ Pro W3" pitchFamily="16" charset="-128"/>
              </a:rPr>
              <a:t>verantwortlichen</a:t>
            </a:r>
            <a:r>
              <a:rPr lang="de-DE" b="1" dirty="0">
                <a:solidFill>
                  <a:srgbClr val="F7B320"/>
                </a:solidFill>
                <a:ea typeface="ヒラギノ角ゴ Pro W3" pitchFamily="16" charset="-128"/>
              </a:rPr>
              <a:t> </a:t>
            </a:r>
            <a:r>
              <a:rPr lang="de-DE" b="1" dirty="0">
                <a:solidFill>
                  <a:schemeClr val="bg2">
                    <a:lumMod val="50000"/>
                  </a:schemeClr>
                </a:solidFill>
                <a:ea typeface="ヒラギノ角ゴ Pro W3" pitchFamily="16" charset="-128"/>
              </a:rPr>
              <a:t>Leitstelle</a:t>
            </a:r>
            <a:r>
              <a:rPr lang="de-DE" b="1" dirty="0">
                <a:solidFill>
                  <a:srgbClr val="F7B320"/>
                </a:solidFill>
                <a:ea typeface="ヒラギノ角ゴ Pro W3" pitchFamily="16" charset="-128"/>
              </a:rPr>
              <a:t> </a:t>
            </a:r>
            <a:r>
              <a:rPr lang="de-DE" dirty="0">
                <a:ea typeface="ヒラギノ角ゴ Pro W3" pitchFamily="16" charset="-128"/>
              </a:rPr>
              <a:t>dem </a:t>
            </a:r>
            <a:r>
              <a:rPr lang="de-DE" b="1" dirty="0">
                <a:solidFill>
                  <a:schemeClr val="bg2">
                    <a:lumMod val="50000"/>
                  </a:schemeClr>
                </a:solidFill>
                <a:ea typeface="ヒラギノ角ゴ Pro W3" pitchFamily="16" charset="-128"/>
              </a:rPr>
              <a:t>Anlagenverantwortlichen</a:t>
            </a:r>
            <a:r>
              <a:rPr lang="de-DE" b="1" dirty="0">
                <a:solidFill>
                  <a:srgbClr val="F7B320"/>
                </a:solidFill>
                <a:ea typeface="ヒラギノ角ゴ Pro W3" pitchFamily="16" charset="-128"/>
              </a:rPr>
              <a:t> </a:t>
            </a:r>
            <a:r>
              <a:rPr lang="de-DE" dirty="0">
                <a:ea typeface="ヒラギノ角ゴ Pro W3" pitchFamily="16" charset="-128"/>
              </a:rPr>
              <a:t>stattfinden.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de-DE" dirty="0">
                <a:ea typeface="ヒラギノ角ゴ Pro W3" pitchFamily="16" charset="-128"/>
              </a:rPr>
              <a:t>Der Arbeitsverantwortliche erhält vom </a:t>
            </a:r>
            <a:r>
              <a:rPr lang="de-DE" dirty="0" err="1">
                <a:ea typeface="ヒラギノ角ゴ Pro W3" pitchFamily="16" charset="-128"/>
              </a:rPr>
              <a:t>Anlagenverant-wortlichen</a:t>
            </a:r>
            <a:r>
              <a:rPr lang="de-DE" dirty="0">
                <a:ea typeface="ヒラギノ角ゴ Pro W3" pitchFamily="16" charset="-128"/>
              </a:rPr>
              <a:t> die Erlaubnis, die geplanten Arbeiten durch-zuführen. Alle an der Arbeit beteiligten Personen müssen Elektrofachkräfte oder elektrotechnisch unterwiesene Personen sein oder unter Aufsichtsführung einer solchen Person stehen.</a:t>
            </a:r>
          </a:p>
          <a:p>
            <a:r>
              <a:rPr lang="de-DE" dirty="0">
                <a:ea typeface="ヒラギノ角ゴ Pro W3" pitchFamily="16" charset="-128"/>
              </a:rPr>
              <a:t>Hat der Arbeitsverantwortliche eine oder mehrere Sicher-</a:t>
            </a:r>
            <a:r>
              <a:rPr lang="de-DE" dirty="0" err="1">
                <a:ea typeface="ヒラギノ角ゴ Pro W3" pitchFamily="16" charset="-128"/>
              </a:rPr>
              <a:t>heitsregeln</a:t>
            </a:r>
            <a:r>
              <a:rPr lang="de-DE" dirty="0">
                <a:ea typeface="ヒラギノ角ゴ Pro W3" pitchFamily="16" charset="-128"/>
              </a:rPr>
              <a:t> nicht selbst durchgeführt, so muss er deren Wirksamkeit kontrollieren.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7865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VDE 0105-100 Arbeiten im spannungsfreien Zustand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26C3B63-4FAA-4A3C-AADC-62B0E2A056C5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>
                <a:ea typeface="ヒラギノ角ゴ Pro W3" pitchFamily="16" charset="-128"/>
              </a:rPr>
              <a:t>Vor der eigentlichen Anwendung der fünf Sicherheits-regeln einige grund-</a:t>
            </a:r>
            <a:r>
              <a:rPr lang="de-DE" dirty="0" err="1">
                <a:ea typeface="ヒラギノ角ゴ Pro W3" pitchFamily="16" charset="-128"/>
              </a:rPr>
              <a:t>sätzliche</a:t>
            </a:r>
            <a:r>
              <a:rPr lang="de-DE" dirty="0">
                <a:ea typeface="ヒラギノ角ゴ Pro W3" pitchFamily="16" charset="-128"/>
              </a:rPr>
              <a:t> Schritte, die beim </a:t>
            </a:r>
            <a:r>
              <a:rPr lang="de-DE" dirty="0" err="1">
                <a:ea typeface="ヒラギノ角ゴ Pro W3" pitchFamily="16" charset="-128"/>
              </a:rPr>
              <a:t>Arbei-ten</a:t>
            </a:r>
            <a:r>
              <a:rPr lang="de-DE" dirty="0">
                <a:ea typeface="ヒラギノ角ゴ Pro W3" pitchFamily="16" charset="-128"/>
              </a:rPr>
              <a:t> an </a:t>
            </a:r>
            <a:r>
              <a:rPr lang="de-DE" dirty="0" err="1">
                <a:ea typeface="ヒラギノ角ゴ Pro W3" pitchFamily="16" charset="-128"/>
              </a:rPr>
              <a:t>elek-trischen</a:t>
            </a:r>
            <a:r>
              <a:rPr lang="de-DE" dirty="0">
                <a:ea typeface="ヒラギノ角ゴ Pro W3" pitchFamily="16" charset="-128"/>
              </a:rPr>
              <a:t> Anlagen beachtet werden müssen</a:t>
            </a:r>
          </a:p>
          <a:p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de-DE" b="1" dirty="0">
                <a:solidFill>
                  <a:schemeClr val="bg2">
                    <a:lumMod val="50000"/>
                  </a:schemeClr>
                </a:solidFill>
                <a:ea typeface="ヒラギノ角ゴ Pro W3" pitchFamily="16" charset="-128"/>
              </a:rPr>
              <a:t>ausreichend</a:t>
            </a:r>
            <a:r>
              <a:rPr lang="de-DE" b="1" dirty="0">
                <a:solidFill>
                  <a:srgbClr val="F7B320"/>
                </a:solidFill>
                <a:ea typeface="ヒラギノ角ゴ Pro W3" pitchFamily="16" charset="-128"/>
              </a:rPr>
              <a:t> </a:t>
            </a:r>
            <a:r>
              <a:rPr lang="de-DE" b="1" dirty="0">
                <a:solidFill>
                  <a:schemeClr val="bg2">
                    <a:lumMod val="50000"/>
                  </a:schemeClr>
                </a:solidFill>
                <a:ea typeface="ヒラギノ角ゴ Pro W3" pitchFamily="16" charset="-128"/>
              </a:rPr>
              <a:t>Bewegungsfreiheit</a:t>
            </a:r>
            <a:r>
              <a:rPr lang="de-DE" dirty="0">
                <a:ea typeface="ヒラギノ角ゴ Pro W3" pitchFamily="16" charset="-128"/>
              </a:rPr>
              <a:t>, ungehinderter Zugang, ausreichende Beleuchtung, Fluchtwege, Brandgefahren, Lärm, Absturzgefahr, Feuchtigkeit, </a:t>
            </a:r>
            <a:r>
              <a:rPr lang="de-DE" b="1" dirty="0">
                <a:solidFill>
                  <a:schemeClr val="bg2">
                    <a:lumMod val="50000"/>
                  </a:schemeClr>
                </a:solidFill>
                <a:ea typeface="ヒラギノ角ゴ Pro W3" pitchFamily="16" charset="-128"/>
              </a:rPr>
              <a:t>Kennzeichnung</a:t>
            </a:r>
            <a:r>
              <a:rPr lang="de-DE" b="1" dirty="0">
                <a:solidFill>
                  <a:srgbClr val="F7B320"/>
                </a:solidFill>
                <a:ea typeface="ヒラギノ角ゴ Pro W3" pitchFamily="16" charset="-128"/>
              </a:rPr>
              <a:t> </a:t>
            </a:r>
            <a:r>
              <a:rPr lang="de-DE" b="1" dirty="0">
                <a:solidFill>
                  <a:schemeClr val="bg2">
                    <a:lumMod val="50000"/>
                  </a:schemeClr>
                </a:solidFill>
                <a:ea typeface="ヒラギノ角ゴ Pro W3" pitchFamily="16" charset="-128"/>
              </a:rPr>
              <a:t>der</a:t>
            </a:r>
            <a:r>
              <a:rPr lang="de-DE" b="1" dirty="0">
                <a:solidFill>
                  <a:srgbClr val="F7B320"/>
                </a:solidFill>
                <a:ea typeface="ヒラギノ角ゴ Pro W3" pitchFamily="16" charset="-128"/>
              </a:rPr>
              <a:t> </a:t>
            </a:r>
            <a:r>
              <a:rPr lang="de-DE" b="1" dirty="0">
                <a:solidFill>
                  <a:schemeClr val="bg2">
                    <a:lumMod val="50000"/>
                  </a:schemeClr>
                </a:solidFill>
                <a:ea typeface="ヒラギノ角ゴ Pro W3" pitchFamily="16" charset="-128"/>
              </a:rPr>
              <a:t>Arbeitsstelle</a:t>
            </a:r>
            <a:r>
              <a:rPr lang="de-DE" b="1" dirty="0">
                <a:solidFill>
                  <a:srgbClr val="F7B320"/>
                </a:solidFill>
                <a:ea typeface="ヒラギノ角ゴ Pro W3" pitchFamily="16" charset="-128"/>
              </a:rPr>
              <a:t> </a:t>
            </a:r>
            <a:r>
              <a:rPr lang="de-DE" dirty="0">
                <a:ea typeface="ヒラギノ角ゴ Pro W3" pitchFamily="16" charset="-128"/>
              </a:rPr>
              <a:t>durch Ketten, Schranken oder Schilder.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de-DE" dirty="0">
                <a:ea typeface="ヒラギノ角ゴ Pro W3" pitchFamily="16" charset="-128"/>
              </a:rPr>
              <a:t>Nach Abschluss der Arbeiten wird die Arbeitsstelle aufgeräumt und die fünf Sicherheitsregeln müssen in umgekehrter Reihenfolge „rückabgewickelt“ werden.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de-DE" dirty="0">
                <a:ea typeface="ヒラギノ角ゴ Pro W3" pitchFamily="16" charset="-128"/>
              </a:rPr>
              <a:t>Dabei gilt die Anlage </a:t>
            </a:r>
            <a:r>
              <a:rPr lang="de-DE" b="1" dirty="0">
                <a:solidFill>
                  <a:schemeClr val="bg2">
                    <a:lumMod val="50000"/>
                  </a:schemeClr>
                </a:solidFill>
                <a:ea typeface="ヒラギノ角ゴ Pro W3" pitchFamily="16" charset="-128"/>
              </a:rPr>
              <a:t>ab der Aufhebung der letzten Sicherheitsregel wieder als unter Spannung stehend.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de-DE" dirty="0">
                <a:ea typeface="ヒラギノ角ゴ Pro W3" pitchFamily="16" charset="-128"/>
              </a:rPr>
              <a:t>Danach erfolgt die Wiederinbetriebnahme des zuvor abgeschalteten Anlagenteils.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2873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1. Freischalten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55CFBAD8-5FFA-402E-AB5B-EE35BBFDDB1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defTabSz="1042791">
              <a:lnSpc>
                <a:spcPct val="100000"/>
              </a:lnSpc>
              <a:spcBef>
                <a:spcPct val="50000"/>
              </a:spcBef>
              <a:buNone/>
            </a:pPr>
            <a:r>
              <a:rPr lang="de-DE" dirty="0"/>
              <a:t>Alle Leitungen die an der Arbeitsstelle Spannung führen, sind vor Arbeitsbeginn abzuschalten.</a:t>
            </a:r>
          </a:p>
          <a:p>
            <a:pPr marL="0" indent="0" defTabSz="1042791">
              <a:lnSpc>
                <a:spcPct val="100000"/>
              </a:lnSpc>
              <a:spcBef>
                <a:spcPct val="50000"/>
              </a:spcBef>
              <a:buNone/>
            </a:pPr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Die Betätigung des Ausschalters allein ist dabei nicht ausreichend.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20BE6083-F001-47AF-9FEC-FDFECC54B65F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0" indent="0" algn="just" defTabSz="1042791">
              <a:lnSpc>
                <a:spcPct val="100000"/>
              </a:lnSpc>
              <a:spcBef>
                <a:spcPct val="50000"/>
              </a:spcBef>
              <a:buNone/>
            </a:pPr>
            <a:r>
              <a:rPr lang="de-DE" u="sng" dirty="0">
                <a:solidFill>
                  <a:srgbClr val="FF0000"/>
                </a:solidFill>
              </a:rPr>
              <a:t>Achtung:</a:t>
            </a:r>
            <a:endParaRPr lang="de-DE" dirty="0">
              <a:solidFill>
                <a:srgbClr val="FF0000"/>
              </a:solidFill>
            </a:endParaRPr>
          </a:p>
          <a:p>
            <a:pPr marL="0" indent="0" algn="just" defTabSz="1042791">
              <a:lnSpc>
                <a:spcPct val="100000"/>
              </a:lnSpc>
              <a:spcBef>
                <a:spcPct val="50000"/>
              </a:spcBef>
              <a:buNone/>
            </a:pPr>
            <a:r>
              <a:rPr lang="de-DE" dirty="0">
                <a:solidFill>
                  <a:srgbClr val="FF0000"/>
                </a:solidFill>
              </a:rPr>
              <a:t>Andere Energien müssen auch beachtet werden, z.B. Druckluft oder Hydraulik!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14" name="Inhaltsplatzhalter 13">
            <a:extLst>
              <a:ext uri="{FF2B5EF4-FFF2-40B4-BE49-F238E27FC236}">
                <a16:creationId xmlns:a16="http://schemas.microsoft.com/office/drawing/2014/main" id="{22A1C7C2-B106-40B5-9920-3185C646010E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712893" y="3920117"/>
            <a:ext cx="2405102" cy="2873296"/>
          </a:xfrm>
          <a:prstGeom prst="rect">
            <a:avLst/>
          </a:prstGeom>
        </p:spPr>
      </p:pic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BBCF968C-C206-4A44-9F1D-2ACD77C9A986}"/>
              </a:ext>
            </a:extLst>
          </p:cNvPr>
          <p:cNvGrpSpPr/>
          <p:nvPr/>
        </p:nvGrpSpPr>
        <p:grpSpPr>
          <a:xfrm>
            <a:off x="5750594" y="3831323"/>
            <a:ext cx="4459944" cy="2962090"/>
            <a:chOff x="6382710" y="2284018"/>
            <a:chExt cx="4064000" cy="2509526"/>
          </a:xfrm>
        </p:grpSpPr>
        <p:pic>
          <p:nvPicPr>
            <p:cNvPr id="2051" name="Picture 3" descr="C:\Users\Wollf\Dropbox\ROE\Neue Projekte\Software LV\R.O.E.  Instructor\Bilder\neue Bilder\DEHN\Neue Bilder\57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2710" y="2284018"/>
              <a:ext cx="4064000" cy="22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feld 22"/>
            <p:cNvSpPr txBox="1"/>
            <p:nvPr/>
          </p:nvSpPr>
          <p:spPr>
            <a:xfrm>
              <a:off x="6382710" y="4578100"/>
              <a:ext cx="188976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 dirty="0">
                  <a:latin typeface="Arial" panose="020B0604020202020204" pitchFamily="34" charset="0"/>
                  <a:cs typeface="Arial" panose="020B0604020202020204" pitchFamily="34" charset="0"/>
                </a:rPr>
                <a:t>Quelle: DEHN &amp; Söhne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0989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2. Gegen Wiedereinschalten sichern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13" name="Inhaltsplatzhalter 12">
            <a:extLst>
              <a:ext uri="{FF2B5EF4-FFF2-40B4-BE49-F238E27FC236}">
                <a16:creationId xmlns:a16="http://schemas.microsoft.com/office/drawing/2014/main" id="{3E844480-3171-4455-80F5-B5999F55B2E2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8019" y="3667444"/>
            <a:ext cx="6436261" cy="1237931"/>
          </a:xfrm>
          <a:prstGeom prst="rect">
            <a:avLst/>
          </a:prstGeom>
        </p:spPr>
      </p:pic>
      <p:pic>
        <p:nvPicPr>
          <p:cNvPr id="14" name="Inhaltsplatzhalter 13">
            <a:extLst>
              <a:ext uri="{FF2B5EF4-FFF2-40B4-BE49-F238E27FC236}">
                <a16:creationId xmlns:a16="http://schemas.microsoft.com/office/drawing/2014/main" id="{8A37CC3C-E014-41E1-B786-A33629107D1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7457849" y="2276794"/>
            <a:ext cx="2777532" cy="2628581"/>
          </a:xfrm>
          <a:prstGeom prst="rect">
            <a:avLst/>
          </a:prstGeom>
        </p:spPr>
      </p:pic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20F3A51A-809C-4D22-AABC-BB5F65C9569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87529" y="6359173"/>
            <a:ext cx="3653607" cy="3619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Beschilderung ist „Pflicht“ !!!</a:t>
            </a:r>
          </a:p>
        </p:txBody>
      </p:sp>
    </p:spTree>
    <p:extLst>
      <p:ext uri="{BB962C8B-B14F-4D97-AF65-F5344CB8AC3E}">
        <p14:creationId xmlns:p14="http://schemas.microsoft.com/office/powerpoint/2010/main" val="3413216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2. Gegen Wiedereinschalten sichern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264081F0-0E59-4369-8C4F-55411D5AE31D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err="1"/>
              <a:t>Abschließ</a:t>
            </a:r>
            <a:r>
              <a:rPr lang="de-DE" dirty="0"/>
              <a:t>-bare Hauptschal-</a:t>
            </a:r>
            <a:r>
              <a:rPr lang="de-DE" dirty="0" err="1"/>
              <a:t>ter</a:t>
            </a:r>
            <a:r>
              <a:rPr lang="de-DE" dirty="0"/>
              <a:t> sind durch Vorhänge-schlösser abzusperren. Schmelz-sicherungen sind mitzunehmen und LS- Schalter mit Griffsperren oder Klebestreifen zu blockieren.</a:t>
            </a:r>
            <a:endParaRPr lang="de-DE" b="0" dirty="0"/>
          </a:p>
        </p:txBody>
      </p:sp>
      <p:pic>
        <p:nvPicPr>
          <p:cNvPr id="18" name="Inhaltsplatzhalter 17">
            <a:extLst>
              <a:ext uri="{FF2B5EF4-FFF2-40B4-BE49-F238E27FC236}">
                <a16:creationId xmlns:a16="http://schemas.microsoft.com/office/drawing/2014/main" id="{96D66514-64CA-4797-A221-A26E2DF73F20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789131" y="1932323"/>
            <a:ext cx="3373543" cy="487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380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3. Spannungsfreiheit feststellen</a:t>
            </a:r>
          </a:p>
        </p:txBody>
      </p:sp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D247B845-0E27-4080-886A-20B24729EA86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44308" y="1752600"/>
            <a:ext cx="4081972" cy="2943225"/>
          </a:xfrm>
          <a:prstGeom prst="rect">
            <a:avLst/>
          </a:prstGeom>
        </p:spPr>
      </p:pic>
      <p:pic>
        <p:nvPicPr>
          <p:cNvPr id="11" name="Inhaltsplatzhalter 10">
            <a:extLst>
              <a:ext uri="{FF2B5EF4-FFF2-40B4-BE49-F238E27FC236}">
                <a16:creationId xmlns:a16="http://schemas.microsoft.com/office/drawing/2014/main" id="{65EF9618-83DF-45F7-938E-F04F4D7D6BE1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5429945" y="1755111"/>
            <a:ext cx="5008432" cy="4283739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862294B7-B9AD-4D60-A019-01D098EA89A5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>
            <a:normAutofit fontScale="85000" lnSpcReduction="10000"/>
          </a:bodyPr>
          <a:lstStyle/>
          <a:p>
            <a:pPr defTabSz="1042791">
              <a:lnSpc>
                <a:spcPct val="100000"/>
              </a:lnSpc>
              <a:spcBef>
                <a:spcPct val="50000"/>
              </a:spcBef>
            </a:pPr>
            <a:r>
              <a:rPr lang="de-DE" dirty="0"/>
              <a:t>Die Spannungsfreiheit muss allpolig festgestellt werden.</a:t>
            </a:r>
          </a:p>
          <a:p>
            <a:pPr defTabSz="1042791">
              <a:lnSpc>
                <a:spcPct val="100000"/>
              </a:lnSpc>
              <a:spcBef>
                <a:spcPct val="50000"/>
              </a:spcBef>
            </a:pPr>
            <a:r>
              <a:rPr lang="de-DE" dirty="0"/>
              <a:t>Hierfür sind VDE- gerechte Messinstrumente zu verwenden!</a:t>
            </a:r>
          </a:p>
          <a:p>
            <a:pPr defTabSz="1042791">
              <a:lnSpc>
                <a:spcPct val="100000"/>
              </a:lnSpc>
              <a:spcBef>
                <a:spcPct val="50000"/>
              </a:spcBef>
            </a:pPr>
            <a:r>
              <a:rPr lang="de-DE" dirty="0"/>
              <a:t>Das Messgerät muss vorher und nachher auf seine </a:t>
            </a:r>
            <a:r>
              <a:rPr lang="de-DE" u="sng" dirty="0"/>
              <a:t>„Funktion“</a:t>
            </a:r>
            <a:r>
              <a:rPr lang="de-DE" dirty="0"/>
              <a:t> geprüft werden!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29810733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44F0A2E325DA94982285E9B7D5E10CC" ma:contentTypeVersion="3" ma:contentTypeDescription="Ein neues Dokument erstellen." ma:contentTypeScope="" ma:versionID="fb1aacbb343e139f81a62f5cee1a7ee2">
  <xsd:schema xmlns:xsd="http://www.w3.org/2001/XMLSchema" xmlns:xs="http://www.w3.org/2001/XMLSchema" xmlns:p="http://schemas.microsoft.com/office/2006/metadata/properties" xmlns:ns2="0ba9638b-9898-400c-aa80-e8ce42f10e4c" targetNamespace="http://schemas.microsoft.com/office/2006/metadata/properties" ma:root="true" ma:fieldsID="c7214df7a1aa4eee31b4ca82b7c38be4" ns2:_="">
    <xsd:import namespace="0ba9638b-9898-400c-aa80-e8ce42f10e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a9638b-9898-400c-aa80-e8ce42f10e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238DAEE-1DD9-4A23-BFFB-AE8CBA4D017A}"/>
</file>

<file path=customXml/itemProps2.xml><?xml version="1.0" encoding="utf-8"?>
<ds:datastoreItem xmlns:ds="http://schemas.openxmlformats.org/officeDocument/2006/customXml" ds:itemID="{1ED9D957-6E07-4992-AC0E-4CA535FD91B8}"/>
</file>

<file path=customXml/itemProps3.xml><?xml version="1.0" encoding="utf-8"?>
<ds:datastoreItem xmlns:ds="http://schemas.openxmlformats.org/officeDocument/2006/customXml" ds:itemID="{1AC75DA1-4193-407B-B5B0-3E6E8FC267AD}"/>
</file>

<file path=docProps/app.xml><?xml version="1.0" encoding="utf-8"?>
<Properties xmlns="http://schemas.openxmlformats.org/officeDocument/2006/extended-properties" xmlns:vt="http://schemas.openxmlformats.org/officeDocument/2006/docPropsVTypes">
  <Template>Galathea.thmx</Template>
  <TotalTime>0</TotalTime>
  <Words>775</Words>
  <Application>Microsoft Office PowerPoint</Application>
  <PresentationFormat>Benutzerdefiniert</PresentationFormat>
  <Paragraphs>80</Paragraphs>
  <Slides>18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4" baseType="lpstr">
      <vt:lpstr>Arial</vt:lpstr>
      <vt:lpstr>Calibri</vt:lpstr>
      <vt:lpstr>Tw Cen MT</vt:lpstr>
      <vt:lpstr>Wingdings</vt:lpstr>
      <vt:lpstr>Wingdings 2</vt:lpstr>
      <vt:lpstr>Median</vt:lpstr>
      <vt:lpstr>PowerPoint-Präsentation</vt:lpstr>
      <vt:lpstr>In diesem Modul lernt man unter anderem:</vt:lpstr>
      <vt:lpstr>Die 5 Sicherheitsregeln</vt:lpstr>
      <vt:lpstr>VDE 0105-100 Arbeiten im spannungsfreien Zustand</vt:lpstr>
      <vt:lpstr>VDE 0105-100 Arbeiten im spannungsfreien Zustand</vt:lpstr>
      <vt:lpstr>1. Freischalten</vt:lpstr>
      <vt:lpstr>2. Gegen Wiedereinschalten sichern</vt:lpstr>
      <vt:lpstr>2. Gegen Wiedereinschalten sichern</vt:lpstr>
      <vt:lpstr>3. Spannungsfreiheit feststellen</vt:lpstr>
      <vt:lpstr>4. Erden und Kurzschließen</vt:lpstr>
      <vt:lpstr>5. Benachbarte, unter Spannung stehende Teile abdecken oder abschranken</vt:lpstr>
      <vt:lpstr>5. Benachbarte, unter Spannung stehende Teile abdecken oder abschranken</vt:lpstr>
      <vt:lpstr>Stromunfälle im Bereich Niederspannung</vt:lpstr>
      <vt:lpstr>Arbeiten in der Nähe unter Spannung stehender Teile  – Gefahrenzone</vt:lpstr>
      <vt:lpstr>Arbeiten in der Nähe unter Spannung stehender Teile  – Gefahrenzone</vt:lpstr>
      <vt:lpstr>Arbeiten in der Nähe unter Spannung stehender Teile  – Schutzabstände</vt:lpstr>
      <vt:lpstr>Arbeiten in der Nähe unter Spannung stehender Teile  – Schutzabstände</vt:lpstr>
      <vt:lpstr>Was man jetzt wissen sollte:</vt:lpstr>
    </vt:vector>
  </TitlesOfParts>
  <Company>MEBEDO Consulting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René Brünn</dc:creator>
  <cp:lastModifiedBy>Matthias Pollinger</cp:lastModifiedBy>
  <cp:revision>317</cp:revision>
  <dcterms:created xsi:type="dcterms:W3CDTF">2015-03-20T11:44:40Z</dcterms:created>
  <dcterms:modified xsi:type="dcterms:W3CDTF">2020-05-14T07:43:13Z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0x010100144F0A2E325DA94982285E9B7D5E10CC</vt:lpwstr>
  </property>
  <property fmtid="{D5CDD505-2E9C-101B-9397-08002B2CF9AE}" pid="3" name="Order">
    <vt:r8>3587900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</Properties>
</file>