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8" r:id="rId2"/>
    <p:sldId id="331" r:id="rId3"/>
    <p:sldId id="259" r:id="rId4"/>
    <p:sldId id="260" r:id="rId5"/>
    <p:sldId id="333" r:id="rId6"/>
    <p:sldId id="261" r:id="rId7"/>
    <p:sldId id="332" r:id="rId8"/>
    <p:sldId id="263" r:id="rId9"/>
    <p:sldId id="264" r:id="rId10"/>
    <p:sldId id="265" r:id="rId11"/>
    <p:sldId id="266" r:id="rId12"/>
    <p:sldId id="267" r:id="rId13"/>
    <p:sldId id="268" r:id="rId14"/>
    <p:sldId id="327" r:id="rId15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201"/>
    <p:restoredTop sz="94774"/>
  </p:normalViewPr>
  <p:slideViewPr>
    <p:cSldViewPr snapToGrid="0" snapToObjects="1">
      <p:cViewPr>
        <p:scale>
          <a:sx n="33" d="100"/>
          <a:sy n="33" d="100"/>
        </p:scale>
        <p:origin x="5088" y="2680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12.08.20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12.08.20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8/12/20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8/12/20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8/12/20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8/12/20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9534948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9534948" cy="4956828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120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954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8/12/20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8/12/20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8/12/20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95349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6" r:id="rId14"/>
    <p:sldLayoutId id="2147483677" r:id="rId15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e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/>
              <a:t>Unterweisungsmodul</a:t>
            </a:r>
          </a:p>
          <a:p>
            <a:pPr marL="0" indent="0">
              <a:buNone/>
            </a:pPr>
            <a:r>
              <a:rPr lang="de-DE" sz="4000" b="0" dirty="0">
                <a:solidFill>
                  <a:srgbClr val="95C02A"/>
                </a:solidFill>
              </a:rPr>
              <a:t>Quittieren von Schutzeinrichtungen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0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03_2020-05-06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Überlastrelais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8957580" cy="5040842"/>
          </a:xfrm>
        </p:spPr>
        <p:txBody>
          <a:bodyPr>
            <a:normAutofit/>
          </a:bodyPr>
          <a:lstStyle/>
          <a:p>
            <a:r>
              <a:rPr lang="de-DE" sz="1800" dirty="0"/>
              <a:t>Thermische Überlastrelais werden in Verbindung mit Schützen zum Schutz von Motoren bis 690 V AC verwendet. </a:t>
            </a:r>
          </a:p>
          <a:p>
            <a:r>
              <a:rPr lang="de-DE" sz="1800" dirty="0"/>
              <a:t>Der thermisch auslösende Schutz wird durch Bimetalle bewirkt. Ebenso wird bei Ausfall eines Außenleiters (ungleichmäßige Erwärmung der Bimetallstreifen) nach kurzer Zeit ausgeschaltet (ODER-Verknüpfung).</a:t>
            </a:r>
          </a:p>
          <a:p>
            <a:r>
              <a:rPr lang="de-DE" sz="1800" dirty="0"/>
              <a:t>Die Hilfskontakte ändern ihre Schaltstellung und schalten ab.</a:t>
            </a:r>
          </a:p>
          <a:p>
            <a:pPr lvl="1"/>
            <a:r>
              <a:rPr lang="de-DE" sz="1800" dirty="0"/>
              <a:t>Hilfskontakte 95-96: öffnet 	</a:t>
            </a:r>
          </a:p>
          <a:p>
            <a:pPr lvl="1"/>
            <a:r>
              <a:rPr lang="de-DE" sz="1800" dirty="0"/>
              <a:t>Hilfskontakte 97-98: schließt </a:t>
            </a:r>
          </a:p>
          <a:p>
            <a:r>
              <a:rPr lang="de-DE" sz="1800" dirty="0"/>
              <a:t>Die Freiauslösung des Schaltschlosses gewährleistet das Auslösen des Schalters wenn der Schaltknebel des Relais von Hand in der EIN-Stellung festgehalten wird.  </a:t>
            </a:r>
          </a:p>
          <a:p>
            <a:r>
              <a:rPr lang="de-DE" sz="1800" dirty="0"/>
              <a:t>Die Rückstellung ist einstellbar auf „Hand“ oder „Automatik“. Auf Hand muss das Relais immer von Hand zurück gestellt werden; dies geht erst nach dem Erkalten der Bimetallstreifen. Auf Automatik schaltet sich das Relais selbsttätig nach der Erkaltung wieder zu. </a:t>
            </a:r>
          </a:p>
          <a:p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97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Motorschutzschalter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Das Funktionsprinzip des Motorschutz-schalters gleicht dem eines Überlastrelais, die Schalthandlung erfolgt jedoch im Motor-</a:t>
            </a:r>
            <a:r>
              <a:rPr lang="de-DE" dirty="0" err="1"/>
              <a:t>schutzschalter</a:t>
            </a:r>
            <a:r>
              <a:rPr lang="de-DE" dirty="0"/>
              <a:t> selbst.</a:t>
            </a:r>
          </a:p>
          <a:p>
            <a:r>
              <a:rPr lang="de-DE" dirty="0"/>
              <a:t>Beim Motorschutzschalter sind teilweise auch Unterspannungsauslöser integriert. Motor-</a:t>
            </a:r>
            <a:r>
              <a:rPr lang="de-DE" dirty="0" err="1"/>
              <a:t>schutzschalter</a:t>
            </a:r>
            <a:r>
              <a:rPr lang="de-DE" dirty="0"/>
              <a:t> schützen oft durch einen Kurzschlussauslöser auch das Versorgungs-netz vor Kurzschlüssen, dies ist aber nicht notwendig, um als Motorschutzschalter zu gelten. Motorschutzschalter, die dem Kurzschluss- und Überlastschutz dienen, müssen am Anfang der Motorzuleitung eingebaut werden.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8066DBAE-5F2B-4556-AA2E-06992B850FB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849140" y="1752571"/>
            <a:ext cx="4761863" cy="368686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3C98FC71-933B-4D3A-BA58-995B20D3C54A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66729" y="4867275"/>
            <a:ext cx="4077532" cy="1699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1813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Fehlerstromschutzschalter</a:t>
            </a:r>
            <a:r>
              <a:rPr lang="de-DE" dirty="0"/>
              <a:t> RCD / FI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355AE2D-BC67-46EC-83E8-CA3279605AE8}"/>
              </a:ext>
            </a:extLst>
          </p:cNvPr>
          <p:cNvGrpSpPr/>
          <p:nvPr/>
        </p:nvGrpSpPr>
        <p:grpSpPr>
          <a:xfrm>
            <a:off x="772325" y="1718882"/>
            <a:ext cx="9659693" cy="5555504"/>
            <a:chOff x="772325" y="1718882"/>
            <a:chExt cx="9659693" cy="5555504"/>
          </a:xfrm>
        </p:grpSpPr>
        <p:sp>
          <p:nvSpPr>
            <p:cNvPr id="6" name="Rectangle 341"/>
            <p:cNvSpPr>
              <a:spLocks noChangeArrowheads="1"/>
            </p:cNvSpPr>
            <p:nvPr/>
          </p:nvSpPr>
          <p:spPr bwMode="auto">
            <a:xfrm>
              <a:off x="3644129" y="1792394"/>
              <a:ext cx="816107" cy="4253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lIns="99596" tIns="49798" rIns="99596" bIns="49798" anchor="ctr" anchorCtr="1"/>
            <a:lstStyle/>
            <a:p>
              <a:pPr>
                <a:lnSpc>
                  <a:spcPct val="90000"/>
                </a:lnSpc>
              </a:pPr>
              <a:r>
                <a:rPr lang="de-DE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RCD</a:t>
              </a:r>
            </a:p>
          </p:txBody>
        </p:sp>
        <p:sp>
          <p:nvSpPr>
            <p:cNvPr id="7" name="Rectangle 342"/>
            <p:cNvSpPr>
              <a:spLocks noChangeArrowheads="1"/>
            </p:cNvSpPr>
            <p:nvPr/>
          </p:nvSpPr>
          <p:spPr bwMode="auto">
            <a:xfrm>
              <a:off x="3537830" y="2707796"/>
              <a:ext cx="1028706" cy="4253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lIns="99596" tIns="49798" rIns="99596" bIns="49798" anchor="ctr" anchorCtr="1"/>
            <a:lstStyle/>
            <a:p>
              <a:pPr>
                <a:lnSpc>
                  <a:spcPct val="90000"/>
                </a:lnSpc>
              </a:pPr>
              <a:r>
                <a:rPr lang="de-DE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RCBO</a:t>
              </a:r>
            </a:p>
          </p:txBody>
        </p:sp>
        <p:sp>
          <p:nvSpPr>
            <p:cNvPr id="8" name="Rectangle 343"/>
            <p:cNvSpPr>
              <a:spLocks noChangeArrowheads="1"/>
            </p:cNvSpPr>
            <p:nvPr/>
          </p:nvSpPr>
          <p:spPr bwMode="auto">
            <a:xfrm>
              <a:off x="1392977" y="2707796"/>
              <a:ext cx="1014990" cy="42532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lIns="99596" tIns="49798" rIns="99596" bIns="49798" anchor="ctr" anchorCtr="1"/>
            <a:lstStyle/>
            <a:p>
              <a:pPr>
                <a:lnSpc>
                  <a:spcPct val="90000"/>
                </a:lnSpc>
              </a:pPr>
              <a:r>
                <a:rPr lang="de-DE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RCCB</a:t>
              </a:r>
            </a:p>
          </p:txBody>
        </p:sp>
        <p:sp>
          <p:nvSpPr>
            <p:cNvPr id="9" name="Rectangle 344"/>
            <p:cNvSpPr>
              <a:spLocks noChangeArrowheads="1"/>
            </p:cNvSpPr>
            <p:nvPr/>
          </p:nvSpPr>
          <p:spPr bwMode="auto">
            <a:xfrm>
              <a:off x="7420516" y="2797093"/>
              <a:ext cx="1152000" cy="3780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9596" tIns="49798" rIns="99596" bIns="49798" anchor="ctr"/>
            <a:lstStyle/>
            <a:p>
              <a:pPr algn="ctr" defTabSz="829780">
                <a:lnSpc>
                  <a:spcPct val="90000"/>
                </a:lnSpc>
              </a:pPr>
              <a:r>
                <a:rPr lang="de-D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PRCD-S</a:t>
              </a:r>
            </a:p>
          </p:txBody>
        </p:sp>
        <p:sp>
          <p:nvSpPr>
            <p:cNvPr id="10" name="Rectangle 345"/>
            <p:cNvSpPr>
              <a:spLocks noChangeArrowheads="1"/>
            </p:cNvSpPr>
            <p:nvPr/>
          </p:nvSpPr>
          <p:spPr bwMode="auto">
            <a:xfrm>
              <a:off x="5549012" y="2772603"/>
              <a:ext cx="759527" cy="3780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9596" tIns="49798" rIns="99596" bIns="49798" anchor="ctr"/>
            <a:lstStyle/>
            <a:p>
              <a:pPr algn="ctr" defTabSz="829780">
                <a:lnSpc>
                  <a:spcPct val="90000"/>
                </a:lnSpc>
              </a:pPr>
              <a:r>
                <a:rPr lang="de-DE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SRCD</a:t>
              </a:r>
            </a:p>
          </p:txBody>
        </p:sp>
        <p:sp>
          <p:nvSpPr>
            <p:cNvPr id="11" name="Text Box 346"/>
            <p:cNvSpPr txBox="1">
              <a:spLocks noChangeArrowheads="1"/>
            </p:cNvSpPr>
            <p:nvPr/>
          </p:nvSpPr>
          <p:spPr bwMode="auto">
            <a:xfrm>
              <a:off x="4535675" y="1718882"/>
              <a:ext cx="3843160" cy="516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0000"/>
                </a:lnSpc>
              </a:pPr>
              <a:r>
                <a:rPr lang="de-DE" sz="15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englisch</a:t>
              </a:r>
              <a:r>
                <a:rPr lang="de-DE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residual </a:t>
              </a:r>
              <a:r>
                <a:rPr lang="de-DE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r>
                <a:rPr lang="de-DE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protective</a:t>
              </a:r>
              <a:r>
                <a:rPr lang="de-DE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</a:t>
              </a:r>
              <a:endPara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29780">
                <a:lnSpc>
                  <a:spcPct val="90000"/>
                </a:lnSpc>
              </a:pPr>
              <a:r>
                <a:rPr lang="de-DE" sz="15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</a:t>
              </a:r>
              <a:r>
                <a:rPr lang="de-DE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Fehlerstrom-Schutzeinrichtung</a:t>
              </a:r>
            </a:p>
          </p:txBody>
        </p:sp>
        <p:cxnSp>
          <p:nvCxnSpPr>
            <p:cNvPr id="12" name="AutoShape 347"/>
            <p:cNvCxnSpPr>
              <a:cxnSpLocks noChangeShapeType="1"/>
              <a:endCxn id="10" idx="0"/>
            </p:cNvCxnSpPr>
            <p:nvPr/>
          </p:nvCxnSpPr>
          <p:spPr bwMode="auto">
            <a:xfrm>
              <a:off x="4045370" y="2483770"/>
              <a:ext cx="1883406" cy="28883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</p:cxnSp>
        <p:cxnSp>
          <p:nvCxnSpPr>
            <p:cNvPr id="13" name="AutoShape 348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flipV="1">
              <a:off x="4052183" y="2217714"/>
              <a:ext cx="0" cy="4900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349"/>
            <p:cNvCxnSpPr>
              <a:cxnSpLocks noChangeShapeType="1"/>
              <a:stCxn id="9" idx="0"/>
            </p:cNvCxnSpPr>
            <p:nvPr/>
          </p:nvCxnSpPr>
          <p:spPr bwMode="auto">
            <a:xfrm flipH="1" flipV="1">
              <a:off x="7988799" y="2483773"/>
              <a:ext cx="7717" cy="3133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5" name="Text Box 350"/>
            <p:cNvSpPr txBox="1">
              <a:spLocks noChangeArrowheads="1"/>
            </p:cNvSpPr>
            <p:nvPr/>
          </p:nvSpPr>
          <p:spPr bwMode="auto">
            <a:xfrm>
              <a:off x="1122084" y="3140119"/>
              <a:ext cx="1538042" cy="670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residual 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operated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circuit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breaker</a:t>
              </a:r>
              <a:endParaRPr lang="de-DE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351"/>
            <p:cNvSpPr txBox="1">
              <a:spLocks noChangeArrowheads="1"/>
            </p:cNvSpPr>
            <p:nvPr/>
          </p:nvSpPr>
          <p:spPr bwMode="auto">
            <a:xfrm>
              <a:off x="3225789" y="3140119"/>
              <a:ext cx="1754448" cy="860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residual 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operated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circuit-breaker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overcurrent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protector</a:t>
              </a:r>
              <a:endParaRPr lang="de-DE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352"/>
            <p:cNvSpPr txBox="1">
              <a:spLocks noChangeArrowheads="1"/>
            </p:cNvSpPr>
            <p:nvPr/>
          </p:nvSpPr>
          <p:spPr bwMode="auto">
            <a:xfrm>
              <a:off x="7512177" y="3229416"/>
              <a:ext cx="1493158" cy="860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portable-residual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protective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savety</a:t>
              </a:r>
              <a:endParaRPr lang="de-DE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353"/>
            <p:cNvSpPr txBox="1">
              <a:spLocks noChangeArrowheads="1"/>
            </p:cNvSpPr>
            <p:nvPr/>
          </p:nvSpPr>
          <p:spPr bwMode="auto">
            <a:xfrm>
              <a:off x="5228399" y="3204926"/>
              <a:ext cx="1836200" cy="860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socket-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outlet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-residual 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protective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</a:t>
              </a:r>
              <a:endParaRPr lang="de-DE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Box 354"/>
            <p:cNvSpPr txBox="1">
              <a:spLocks noChangeArrowheads="1"/>
            </p:cNvSpPr>
            <p:nvPr/>
          </p:nvSpPr>
          <p:spPr bwMode="auto">
            <a:xfrm>
              <a:off x="1122085" y="3966257"/>
              <a:ext cx="1619795" cy="860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defTabSz="829780">
                <a:lnSpc>
                  <a:spcPct val="95000"/>
                </a:lnSpc>
              </a:pP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Fehlerstrom-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Schutzschalter</a:t>
              </a:r>
            </a:p>
            <a:p>
              <a:pPr defTabSz="829780">
                <a:lnSpc>
                  <a:spcPct val="95000"/>
                </a:lnSpc>
              </a:pP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"FI-Schutzschalter"</a:t>
              </a:r>
            </a:p>
          </p:txBody>
        </p:sp>
        <p:sp>
          <p:nvSpPr>
            <p:cNvPr id="20" name="Text Box 355"/>
            <p:cNvSpPr txBox="1">
              <a:spLocks noChangeArrowheads="1"/>
            </p:cNvSpPr>
            <p:nvPr/>
          </p:nvSpPr>
          <p:spPr bwMode="auto">
            <a:xfrm>
              <a:off x="3225789" y="3966257"/>
              <a:ext cx="1900320" cy="860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defTabSz="829780">
                <a:lnSpc>
                  <a:spcPct val="95000"/>
                </a:lnSpc>
              </a:pP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Fehlerstrom-/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Leitungsschutzschalter</a:t>
              </a:r>
            </a:p>
            <a:p>
              <a:pPr defTabSz="829780">
                <a:lnSpc>
                  <a:spcPct val="95000"/>
                </a:lnSpc>
              </a:pP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"FI/LS-Schalter"</a:t>
              </a:r>
            </a:p>
          </p:txBody>
        </p:sp>
        <p:sp>
          <p:nvSpPr>
            <p:cNvPr id="21" name="Text Box 358"/>
            <p:cNvSpPr txBox="1">
              <a:spLocks noChangeArrowheads="1"/>
            </p:cNvSpPr>
            <p:nvPr/>
          </p:nvSpPr>
          <p:spPr bwMode="auto">
            <a:xfrm>
              <a:off x="7512177" y="4155334"/>
              <a:ext cx="2477401" cy="860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ortsveränderliche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Fehlerstrom-Schutzeinrichtung</a:t>
              </a:r>
            </a:p>
            <a:p>
              <a:pPr defTabSz="829780">
                <a:lnSpc>
                  <a:spcPct val="95000"/>
                </a:lnSpc>
              </a:pP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Schutzleiterüberwachung</a:t>
              </a:r>
            </a:p>
          </p:txBody>
        </p:sp>
        <p:sp>
          <p:nvSpPr>
            <p:cNvPr id="22" name="Text Box 359"/>
            <p:cNvSpPr txBox="1">
              <a:spLocks noChangeArrowheads="1"/>
            </p:cNvSpPr>
            <p:nvPr/>
          </p:nvSpPr>
          <p:spPr bwMode="auto">
            <a:xfrm>
              <a:off x="5228399" y="4155334"/>
              <a:ext cx="2078254" cy="860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9596" tIns="49798" rIns="99596" bIns="49798">
              <a:spAutoFit/>
            </a:bodyPr>
            <a:lstStyle/>
            <a:p>
              <a:pPr defTabSz="829780">
                <a:lnSpc>
                  <a:spcPct val="95000"/>
                </a:lnSpc>
              </a:pPr>
              <a:r>
                <a:rPr lang="de-DE" sz="13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deutsch</a:t>
              </a: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ortsfeste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Steckdosen-Fehlerstrom-</a:t>
              </a:r>
              <a:b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Schutzeinrichtung</a:t>
              </a:r>
            </a:p>
          </p:txBody>
        </p:sp>
        <p:cxnSp>
          <p:nvCxnSpPr>
            <p:cNvPr id="23" name="AutoShape 366"/>
            <p:cNvCxnSpPr>
              <a:cxnSpLocks noChangeShapeType="1"/>
              <a:endCxn id="8" idx="0"/>
            </p:cNvCxnSpPr>
            <p:nvPr/>
          </p:nvCxnSpPr>
          <p:spPr bwMode="auto">
            <a:xfrm rot="10800000" flipV="1">
              <a:off x="1900472" y="2464506"/>
              <a:ext cx="2156854" cy="24329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7267" y="5060235"/>
              <a:ext cx="1825660" cy="201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AutoShape 349"/>
            <p:cNvCxnSpPr>
              <a:cxnSpLocks noChangeShapeType="1"/>
            </p:cNvCxnSpPr>
            <p:nvPr/>
          </p:nvCxnSpPr>
          <p:spPr bwMode="auto">
            <a:xfrm rot="10800000" flipV="1">
              <a:off x="5898785" y="2483771"/>
              <a:ext cx="2090014" cy="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29" name="Rechteck 28"/>
            <p:cNvSpPr/>
            <p:nvPr/>
          </p:nvSpPr>
          <p:spPr bwMode="auto">
            <a:xfrm>
              <a:off x="772325" y="2322741"/>
              <a:ext cx="4341067" cy="4951645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9596" tIns="49798" rIns="99596" bIns="49798" numCol="1" rtlCol="0" anchor="t" anchorCtr="0" compatLnSpc="1">
              <a:prstTxWarp prst="textNoShape">
                <a:avLst/>
              </a:prstTxWarp>
            </a:bodyPr>
            <a:lstStyle/>
            <a:p>
              <a:pPr defTabSz="995736">
                <a:lnSpc>
                  <a:spcPct val="100000"/>
                </a:lnSpc>
              </a:pPr>
              <a:endParaRPr lang="de-DE" b="0" dirty="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08" charset="-128"/>
                <a:cs typeface="Arial" panose="020B0604020202020204" pitchFamily="34" charset="0"/>
              </a:endParaRP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76A51A27-A13D-4550-B1EA-35350B7164DD}"/>
                </a:ext>
              </a:extLst>
            </p:cNvPr>
            <p:cNvGrpSpPr/>
            <p:nvPr/>
          </p:nvGrpSpPr>
          <p:grpSpPr>
            <a:xfrm>
              <a:off x="7420516" y="5135700"/>
              <a:ext cx="3011502" cy="1937399"/>
              <a:chOff x="7631249" y="5229265"/>
              <a:chExt cx="3011502" cy="1937399"/>
            </a:xfrm>
          </p:grpSpPr>
          <p:pic>
            <p:nvPicPr>
              <p:cNvPr id="32" name="Picture 3" descr="C:\Users\Wollf\Dropbox\ROE\Neue Projekte\Software LV\R.O.E.  Instructor\Bilder\neue Bilder\ELSPRO\PRCD-S_PR03_S1-5K_2014_RGB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1249" y="5229265"/>
                <a:ext cx="3011502" cy="1937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feld 29"/>
              <p:cNvSpPr txBox="1"/>
              <p:nvPr/>
            </p:nvSpPr>
            <p:spPr>
              <a:xfrm>
                <a:off x="7805997" y="6951220"/>
                <a:ext cx="18897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Quelle: ELSPRO</a:t>
                </a:r>
              </a:p>
            </p:txBody>
          </p:sp>
        </p:grpSp>
        <p:pic>
          <p:nvPicPr>
            <p:cNvPr id="6146" name="Picture 2" descr="C:\Users\Wollf\Dropbox\ROE\Neue Projekte\Software LV\R.O.E.  Instructor\Bilder\neue Bilder\Hager\CFA425D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501" y="4827034"/>
              <a:ext cx="2301288" cy="230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Wollf\Dropbox\ROE\Neue Projekte\Software LV\R.O.E.  Instructor\Bilder\neue Bilder\Hager\CDA240D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257"/>
            <a:stretch/>
          </p:blipFill>
          <p:spPr bwMode="auto">
            <a:xfrm>
              <a:off x="3290182" y="4833938"/>
              <a:ext cx="1696891" cy="2332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feld 30"/>
            <p:cNvSpPr txBox="1"/>
            <p:nvPr/>
          </p:nvSpPr>
          <p:spPr>
            <a:xfrm>
              <a:off x="2570476" y="7023266"/>
              <a:ext cx="18897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Arial" panose="020B0604020202020204" pitchFamily="34" charset="0"/>
                  <a:cs typeface="Arial" panose="020B0604020202020204" pitchFamily="34" charset="0"/>
                </a:rPr>
                <a:t>Quellen: Hager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53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Prüfen der Fehlerstrom-Schutzeinrichtung (RCD)</a:t>
            </a: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Erproben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Erprobung</a:t>
            </a:r>
          </a:p>
          <a:p>
            <a:pPr lvl="1"/>
            <a:r>
              <a:rPr lang="de-DE" dirty="0"/>
              <a:t>Betätigen der Prüftaste „T“</a:t>
            </a:r>
          </a:p>
          <a:p>
            <a:pPr lvl="1"/>
            <a:r>
              <a:rPr lang="de-DE" dirty="0"/>
              <a:t>Durch Betätigen der Prüftaste fließt i.d.R. der 2 bis 3-fache Bemessungsdifferenzstrom</a:t>
            </a:r>
          </a:p>
          <a:p>
            <a:pPr lvl="1"/>
            <a:r>
              <a:rPr lang="de-DE" dirty="0"/>
              <a:t>Reine mechanische Prüfung auf Auslösung</a:t>
            </a:r>
          </a:p>
          <a:p>
            <a:r>
              <a:rPr lang="de-DE" dirty="0"/>
              <a:t>Das Erproben ist eine zusätzliche Prüfung und ersetzt nicht die regelmäßigen messtechnischen Prüfungen.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190F47D-4521-4F62-8F0A-D5AE11A4C535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934200" y="1752570"/>
            <a:ext cx="3313641" cy="519672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04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Überstrom Schutzeinrichtungen es gibt.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die Beschriftung „</a:t>
            </a:r>
            <a:r>
              <a:rPr lang="de-DE" dirty="0" err="1"/>
              <a:t>gG-gl</a:t>
            </a:r>
            <a:r>
              <a:rPr lang="de-DE" dirty="0"/>
              <a:t>“ bedeutet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im Bezug auf das Überstromrelais zu beachten 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ein Fehlerstromschalter funktioniert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Welche Überstrom Schutzeinrichtungen es gibt.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die Beschriftung „</a:t>
            </a:r>
            <a:r>
              <a:rPr lang="de-DE" dirty="0" err="1"/>
              <a:t>gG-gl</a:t>
            </a:r>
            <a:r>
              <a:rPr lang="de-DE" dirty="0"/>
              <a:t>“ bedeutet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im Bezug auf das Überstromrelais zu beachten 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ein Fehlerstromschalter funktioniert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Schmelzsicherungssysteme DIAZED - System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9814594" y="7297745"/>
            <a:ext cx="623782" cy="269546"/>
          </a:xfrm>
        </p:spPr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011802"/>
              </p:ext>
            </p:extLst>
          </p:nvPr>
        </p:nvGraphicFramePr>
        <p:xfrm>
          <a:off x="426720" y="3910555"/>
          <a:ext cx="9821863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rbeitsblatt" r:id="rId3" imgW="4733810" imgH="971460" progId="Excel.Sheet.8">
                  <p:embed/>
                </p:oleObj>
              </mc:Choice>
              <mc:Fallback>
                <p:oleObj name="Arbeitsblatt" r:id="rId3" imgW="4733810" imgH="971460" progId="Excel.Sheet.8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" y="3910555"/>
                        <a:ext cx="9821863" cy="2012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1" descr="Farben von Kennmeld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312" y="6139283"/>
            <a:ext cx="9841530" cy="98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1158920-6A7E-4965-8843-002E22554C69}"/>
              </a:ext>
            </a:extLst>
          </p:cNvPr>
          <p:cNvGrpSpPr/>
          <p:nvPr/>
        </p:nvGrpSpPr>
        <p:grpSpPr>
          <a:xfrm>
            <a:off x="406311" y="1741202"/>
            <a:ext cx="9560649" cy="2154903"/>
            <a:chOff x="406311" y="1741202"/>
            <a:chExt cx="9560649" cy="2154903"/>
          </a:xfrm>
        </p:grpSpPr>
        <p:pic>
          <p:nvPicPr>
            <p:cNvPr id="6" name="Picture 8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108960">
              <a:off x="4630439" y="1741202"/>
              <a:ext cx="1293239" cy="1918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E5C4CE85-B9D2-443F-B8CB-CFCE7B7A227C}"/>
                </a:ext>
              </a:extLst>
            </p:cNvPr>
            <p:cNvGrpSpPr/>
            <p:nvPr/>
          </p:nvGrpSpPr>
          <p:grpSpPr>
            <a:xfrm>
              <a:off x="406311" y="1812491"/>
              <a:ext cx="9560649" cy="2083614"/>
              <a:chOff x="406311" y="1812491"/>
              <a:chExt cx="9560649" cy="2083614"/>
            </a:xfrm>
          </p:grpSpPr>
          <p:pic>
            <p:nvPicPr>
              <p:cNvPr id="14" name="Grafik 13" descr="DIAZED-Sicherungssystem"/>
              <p:cNvPicPr/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7239" y="1812491"/>
                <a:ext cx="1569721" cy="20836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Textfeld 14"/>
              <p:cNvSpPr txBox="1"/>
              <p:nvPr/>
            </p:nvSpPr>
            <p:spPr>
              <a:xfrm>
                <a:off x="406311" y="3634032"/>
                <a:ext cx="188976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Quelle: Hager</a:t>
                </a:r>
              </a:p>
            </p:txBody>
          </p:sp>
          <p:pic>
            <p:nvPicPr>
              <p:cNvPr id="2053" name="Picture 5" descr="C:\Users\Wollf\Dropbox\ROE\Neue Projekte\Software LV\R.O.E.  Instructor\Bilder\neue Bilder\Hager\LE27K-KS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0394" y="1840282"/>
                <a:ext cx="1524000" cy="15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Bild 3327"/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126" y="2219643"/>
                <a:ext cx="961390" cy="9613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54" name="Picture 6" descr="C:\Users\Wollf\Dropbox\ROE\Neue Projekte\Software LV\R.O.E.  Instructor\Bilder\neue Bilder\Hager\LE1404.jpg"/>
              <p:cNvPicPr>
                <a:picLocks noChangeAspect="1" noChangeArrowheads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623782" y="1899926"/>
                <a:ext cx="691469" cy="13829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C:\Users\Wollf\Dropbox\ROE\Neue Projekte\Software LV\R.O.E.  Instructor\Bilder\neue Bilder\Hager\LE18SI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0368" y="1840282"/>
                <a:ext cx="1524000" cy="15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3055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Schmelzsicherungssysteme</a:t>
            </a:r>
            <a:br>
              <a:rPr lang="de-DE" dirty="0"/>
            </a:br>
            <a:r>
              <a:rPr lang="de-DE" kern="10" dirty="0">
                <a:solidFill>
                  <a:schemeClr val="tx1"/>
                </a:solidFill>
              </a:rPr>
              <a:t>NEOZED-System</a:t>
            </a:r>
            <a:endParaRPr lang="de-DE" dirty="0"/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C21C55E2-0750-4560-BBC0-84B8A46BEE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38188" y="1905447"/>
            <a:ext cx="4545012" cy="1607171"/>
          </a:xfrm>
          <a:prstGeom prst="rect">
            <a:avLst/>
          </a:prstGeom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3F8D2BDF-92AC-4AF3-A290-BE9C6E383C2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829300" y="1905447"/>
            <a:ext cx="2361141" cy="494316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38188" y="1669441"/>
            <a:ext cx="5373052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de-DE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92747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82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Schmelzsicherungssysteme</a:t>
            </a:r>
            <a:br>
              <a:rPr lang="de-DE" dirty="0"/>
            </a:br>
            <a:r>
              <a:rPr lang="de-DE" kern="10" dirty="0">
                <a:solidFill>
                  <a:schemeClr val="tx1"/>
                </a:solidFill>
              </a:rPr>
              <a:t>NEOZED-System</a:t>
            </a:r>
            <a:endParaRPr lang="de-DE" dirty="0"/>
          </a:p>
        </p:txBody>
      </p:sp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423243CC-8E32-4BD8-91BC-1757648753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0888" y="2026628"/>
            <a:ext cx="5430069" cy="2126272"/>
          </a:xfrm>
          <a:prstGeom prst="rect">
            <a:avLst/>
          </a:prstGeom>
        </p:spPr>
      </p:pic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F65AF76E-D812-4813-A99A-F5C255666F3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648575" y="2026628"/>
            <a:ext cx="2789801" cy="467872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67A9450D-D47B-4CB4-B2DE-471A792961E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391026"/>
            <a:ext cx="5468065" cy="2047874"/>
          </a:xfrm>
          <a:ln>
            <a:solidFill>
              <a:srgbClr val="95C02A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Um irrtümlich falsche Schmelzeinsätze zu verwenden, haben die Fußkontakte je nach Nennströme verschiedenen Durchmesser. Deshalb passen Schmelzeinsätze mit höheren Nennströmen nicht in Passeinsätze mit niedrigeren Nennströmen.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738188" y="1669441"/>
            <a:ext cx="5373052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de-DE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392747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2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Auslösekennlinien für Schmelzsicherungen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Typ </a:t>
            </a:r>
            <a:r>
              <a:rPr lang="de-DE" dirty="0" err="1">
                <a:solidFill>
                  <a:schemeClr val="tx1"/>
                </a:solidFill>
              </a:rPr>
              <a:t>gG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gL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1088" r="1036" b="63350"/>
          <a:stretch>
            <a:fillRect/>
          </a:stretch>
        </p:blipFill>
        <p:spPr bwMode="auto">
          <a:xfrm>
            <a:off x="902228" y="2225682"/>
            <a:ext cx="8894763" cy="4986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16663" y="1766031"/>
            <a:ext cx="6557962" cy="398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de-DE" sz="2000" b="0" dirty="0" err="1">
                <a:latin typeface="Geogrotesque Regular"/>
              </a:rPr>
              <a:t>gG</a:t>
            </a:r>
            <a:r>
              <a:rPr lang="de-DE" sz="2000" b="0" dirty="0">
                <a:latin typeface="Geogrotesque Regular"/>
              </a:rPr>
              <a:t> = </a:t>
            </a:r>
            <a:r>
              <a:rPr lang="de-DE" sz="2000" b="0" dirty="0" err="1">
                <a:latin typeface="Geogrotesque Regular"/>
              </a:rPr>
              <a:t>ganzbereichs</a:t>
            </a:r>
            <a:r>
              <a:rPr lang="de-DE" sz="2000" b="0" dirty="0">
                <a:latin typeface="Geogrotesque Regular"/>
              </a:rPr>
              <a:t> Kabel- und </a:t>
            </a:r>
            <a:r>
              <a:rPr lang="de-DE" sz="2000" b="0" dirty="0" err="1">
                <a:latin typeface="Geogrotesque Regular"/>
              </a:rPr>
              <a:t>Leitungschutz</a:t>
            </a:r>
            <a:endParaRPr lang="de-DE" sz="2000" b="0" dirty="0">
              <a:latin typeface="Geogrotesque Regular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66574FB-3CAC-49C0-95EB-398897A0F5FD}"/>
              </a:ext>
            </a:extLst>
          </p:cNvPr>
          <p:cNvSpPr txBox="1"/>
          <p:nvPr/>
        </p:nvSpPr>
        <p:spPr>
          <a:xfrm>
            <a:off x="4667250" y="6951177"/>
            <a:ext cx="2514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Quelle: MEBEDO Akademie GmbH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59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Auswechseln von Sicherungen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4EF8C7E0-E954-4018-96A1-935F5069DE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defTabSz="1042988">
              <a:lnSpc>
                <a:spcPct val="100000"/>
              </a:lnSpc>
              <a:buNone/>
            </a:pPr>
            <a:r>
              <a:rPr lang="de-DE" b="0" dirty="0"/>
              <a:t>Stromgrenzen für das gefahrlose Auswechseln von stromführenden Sicherungseinsätzen bei Nennspan-</a:t>
            </a:r>
            <a:r>
              <a:rPr lang="de-DE" b="0" dirty="0" err="1"/>
              <a:t>nungen</a:t>
            </a:r>
            <a:r>
              <a:rPr lang="de-DE" b="0" dirty="0"/>
              <a:t> bis 1000 V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2B573625-26BC-4FC0-8006-BEE2BB9CBF1E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242071" y="1752571"/>
            <a:ext cx="4002046" cy="504031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A6E9326-EF50-4DCA-A1E7-9EB778030FC1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fontScale="92500" lnSpcReduction="10000"/>
          </a:bodyPr>
          <a:lstStyle/>
          <a:p>
            <a:pPr defTabSz="1042988">
              <a:lnSpc>
                <a:spcPct val="100000"/>
              </a:lnSpc>
            </a:pPr>
            <a:r>
              <a:rPr lang="de-DE" b="0" dirty="0"/>
              <a:t>a) </a:t>
            </a:r>
            <a:r>
              <a:rPr lang="de-DE" b="0" dirty="0" err="1"/>
              <a:t>Diazed</a:t>
            </a:r>
            <a:r>
              <a:rPr lang="de-DE" b="0" dirty="0"/>
              <a:t>-Sicherungseinsatz mit    Passschraube  (Typ D)</a:t>
            </a:r>
          </a:p>
          <a:p>
            <a:pPr defTabSz="1042988">
              <a:lnSpc>
                <a:spcPct val="100000"/>
              </a:lnSpc>
            </a:pPr>
            <a:r>
              <a:rPr lang="de-DE" b="0" dirty="0"/>
              <a:t>b) </a:t>
            </a:r>
            <a:r>
              <a:rPr lang="de-DE" b="0" dirty="0" err="1"/>
              <a:t>Neozed</a:t>
            </a:r>
            <a:r>
              <a:rPr lang="de-DE" b="0" dirty="0"/>
              <a:t>-Sicherungseinsatz mit    </a:t>
            </a:r>
            <a:r>
              <a:rPr lang="de-DE" b="0" dirty="0" err="1"/>
              <a:t>Passring</a:t>
            </a:r>
            <a:r>
              <a:rPr lang="de-DE" b="0" dirty="0"/>
              <a:t> (Typ DO)</a:t>
            </a:r>
          </a:p>
          <a:p>
            <a:pPr defTabSz="1042988">
              <a:lnSpc>
                <a:spcPct val="100000"/>
              </a:lnSpc>
            </a:pPr>
            <a:r>
              <a:rPr lang="de-DE" b="0" dirty="0"/>
              <a:t>c) NH-Sicherung mit berührungs-sicherer Grifflasche  (Typ NH)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8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Leitungsschutzschalter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889C296-15D4-E74A-895E-0A457A8331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8940160" cy="4956828"/>
          </a:xfrm>
        </p:spPr>
        <p:txBody>
          <a:bodyPr>
            <a:noAutofit/>
          </a:bodyPr>
          <a:lstStyle/>
          <a:p>
            <a:r>
              <a:rPr lang="de-DE" sz="1800" dirty="0"/>
              <a:t>Für den Schutz bei Überlast sorgt ein zeitlich verzögert wirkender Bimetallauslöser.</a:t>
            </a:r>
          </a:p>
          <a:p>
            <a:r>
              <a:rPr lang="de-DE" sz="1800" dirty="0"/>
              <a:t>Die mechanische Bewegung des thermischen Überstromauslösers führt zur Auslösung. Das Bimetall ist für eine Bezugsumgebungstemperatur von 30°C gefertigt. </a:t>
            </a:r>
          </a:p>
          <a:p>
            <a:r>
              <a:rPr lang="de-DE" sz="1800" dirty="0"/>
              <a:t>Den Schutz beim Kurzschluss, übernimmt der zeitlich nahezu unverzögert wirkende elektro-magnetische Auslöser.</a:t>
            </a:r>
          </a:p>
          <a:p>
            <a:r>
              <a:rPr lang="de-DE" sz="1800" dirty="0"/>
              <a:t>Bei einem Kurzschluss entriegelt der elektromagnetische Auslöser über den Schlaganker das Schaltschloss. </a:t>
            </a:r>
          </a:p>
          <a:p>
            <a:r>
              <a:rPr lang="de-DE" sz="1800" dirty="0"/>
              <a:t>Leitungsschutzschalter besitzen eine Freiauslösung d.h., dass die Auslöser auch dann arbeiten, wenn der Schalter in der „Ein“-Stellung festgehalten wird. 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3480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Leitungsschutzschalter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8B6FEB1F-5366-8741-B922-8E56157C5C9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de-DE"/>
          </a:p>
          <a:p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3DB8075-A573-4D67-850C-6913900AB3EF}"/>
              </a:ext>
            </a:extLst>
          </p:cNvPr>
          <p:cNvGrpSpPr/>
          <p:nvPr/>
        </p:nvGrpSpPr>
        <p:grpSpPr>
          <a:xfrm>
            <a:off x="1000039" y="1849755"/>
            <a:ext cx="8601075" cy="5287010"/>
            <a:chOff x="1000039" y="1849755"/>
            <a:chExt cx="8601075" cy="5287010"/>
          </a:xfrm>
        </p:grpSpPr>
        <p:sp>
          <p:nvSpPr>
            <p:cNvPr id="51" name="Pfeil nach rechts 50"/>
            <p:cNvSpPr/>
            <p:nvPr/>
          </p:nvSpPr>
          <p:spPr>
            <a:xfrm>
              <a:off x="3334242" y="2614340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Pfeil nach rechts 4"/>
            <p:cNvSpPr/>
            <p:nvPr/>
          </p:nvSpPr>
          <p:spPr>
            <a:xfrm>
              <a:off x="3334242" y="2679317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1152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5x		1,13-1,45x 1h</a:t>
              </a:r>
            </a:p>
          </p:txBody>
        </p:sp>
        <p:sp>
          <p:nvSpPr>
            <p:cNvPr id="49" name="Abgerundetes Rechteck 48"/>
            <p:cNvSpPr/>
            <p:nvPr/>
          </p:nvSpPr>
          <p:spPr>
            <a:xfrm>
              <a:off x="1000039" y="2614340"/>
              <a:ext cx="2334203" cy="519818"/>
            </a:xfrm>
            <a:prstGeom prst="roundRect">
              <a:avLst/>
            </a:prstGeom>
            <a:solidFill>
              <a:srgbClr val="008080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Abgerundetes Rechteck 6"/>
            <p:cNvSpPr/>
            <p:nvPr/>
          </p:nvSpPr>
          <p:spPr>
            <a:xfrm>
              <a:off x="1028528" y="2639715"/>
              <a:ext cx="2277225" cy="46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B / L</a:t>
              </a:r>
            </a:p>
          </p:txBody>
        </p:sp>
        <p:sp>
          <p:nvSpPr>
            <p:cNvPr id="47" name="Pfeil nach rechts 46"/>
            <p:cNvSpPr/>
            <p:nvPr/>
          </p:nvSpPr>
          <p:spPr>
            <a:xfrm>
              <a:off x="3334242" y="3186141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-1542857"/>
                <a:satOff val="12311"/>
                <a:lumOff val="1094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-1542857"/>
                  <a:satOff val="12311"/>
                  <a:lumOff val="1094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Pfeil nach rechts 8"/>
            <p:cNvSpPr/>
            <p:nvPr/>
          </p:nvSpPr>
          <p:spPr>
            <a:xfrm>
              <a:off x="3334242" y="3251118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972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10x		1,13-1,45x 1h</a:t>
              </a:r>
            </a:p>
          </p:txBody>
        </p:sp>
        <p:sp>
          <p:nvSpPr>
            <p:cNvPr id="45" name="Abgerundetes Rechteck 44"/>
            <p:cNvSpPr/>
            <p:nvPr/>
          </p:nvSpPr>
          <p:spPr>
            <a:xfrm>
              <a:off x="1000039" y="3186141"/>
              <a:ext cx="2334203" cy="519818"/>
            </a:xfrm>
            <a:prstGeom prst="roundRect">
              <a:avLst/>
            </a:prstGeom>
            <a:solidFill>
              <a:srgbClr val="008080">
                <a:hueOff val="-1542857"/>
                <a:satOff val="0"/>
                <a:lumOff val="3557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Abgerundetes Rechteck 10"/>
            <p:cNvSpPr/>
            <p:nvPr/>
          </p:nvSpPr>
          <p:spPr>
            <a:xfrm>
              <a:off x="1028528" y="3211516"/>
              <a:ext cx="2277225" cy="46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43" name="Pfeil nach rechts 42"/>
            <p:cNvSpPr/>
            <p:nvPr/>
          </p:nvSpPr>
          <p:spPr>
            <a:xfrm>
              <a:off x="3334242" y="3757942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-3085714"/>
                <a:satOff val="24621"/>
                <a:lumOff val="2188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-3085714"/>
                  <a:satOff val="24621"/>
                  <a:lumOff val="2188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Pfeil nach rechts 12"/>
            <p:cNvSpPr/>
            <p:nvPr/>
          </p:nvSpPr>
          <p:spPr>
            <a:xfrm>
              <a:off x="3334242" y="3822919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972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20x		1,13-1,45x 1h</a:t>
              </a:r>
            </a:p>
          </p:txBody>
        </p:sp>
        <p:sp>
          <p:nvSpPr>
            <p:cNvPr id="41" name="Abgerundetes Rechteck 40"/>
            <p:cNvSpPr/>
            <p:nvPr/>
          </p:nvSpPr>
          <p:spPr>
            <a:xfrm>
              <a:off x="1000039" y="3757942"/>
              <a:ext cx="2334203" cy="519818"/>
            </a:xfrm>
            <a:prstGeom prst="roundRect">
              <a:avLst/>
            </a:prstGeom>
            <a:solidFill>
              <a:srgbClr val="008080">
                <a:hueOff val="-3085714"/>
                <a:satOff val="0"/>
                <a:lumOff val="7115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2" name="Abgerundetes Rechteck 14"/>
            <p:cNvSpPr/>
            <p:nvPr/>
          </p:nvSpPr>
          <p:spPr>
            <a:xfrm>
              <a:off x="1028528" y="3783317"/>
              <a:ext cx="2277225" cy="46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39" name="Pfeil nach rechts 38"/>
            <p:cNvSpPr/>
            <p:nvPr/>
          </p:nvSpPr>
          <p:spPr>
            <a:xfrm>
              <a:off x="3334242" y="4329743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-4628572"/>
                <a:satOff val="36932"/>
                <a:lumOff val="3282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-4628572"/>
                  <a:satOff val="36932"/>
                  <a:lumOff val="3282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Pfeil nach rechts 16"/>
            <p:cNvSpPr/>
            <p:nvPr/>
          </p:nvSpPr>
          <p:spPr>
            <a:xfrm>
              <a:off x="3334242" y="4394720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t" anchorCtr="0">
              <a:noAutofit/>
            </a:bodyPr>
            <a:lstStyle/>
            <a:p>
              <a:pPr marL="1152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6,25x		1,05-1,2x   2h</a:t>
              </a:r>
            </a:p>
            <a:p>
              <a:pPr marL="995690" lvl="3" defTabSz="1200150">
                <a:lnSpc>
                  <a:spcPct val="100000"/>
                </a:lnSpc>
                <a:spcAft>
                  <a:spcPct val="15000"/>
                </a:spcAft>
              </a:pPr>
              <a:endParaRPr lang="de-DE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37" name="Abgerundetes Rechteck 36"/>
            <p:cNvSpPr/>
            <p:nvPr/>
          </p:nvSpPr>
          <p:spPr>
            <a:xfrm>
              <a:off x="1000039" y="4329743"/>
              <a:ext cx="2334203" cy="519818"/>
            </a:xfrm>
            <a:prstGeom prst="roundRect">
              <a:avLst/>
            </a:prstGeom>
            <a:solidFill>
              <a:srgbClr val="008080">
                <a:hueOff val="-4628572"/>
                <a:satOff val="0"/>
                <a:lumOff val="10672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8" name="Abgerundetes Rechteck 18"/>
            <p:cNvSpPr/>
            <p:nvPr/>
          </p:nvSpPr>
          <p:spPr>
            <a:xfrm>
              <a:off x="1028528" y="4355118"/>
              <a:ext cx="2277225" cy="46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E (SLS)</a:t>
              </a:r>
            </a:p>
          </p:txBody>
        </p:sp>
        <p:sp>
          <p:nvSpPr>
            <p:cNvPr id="35" name="Pfeil nach rechts 34"/>
            <p:cNvSpPr/>
            <p:nvPr/>
          </p:nvSpPr>
          <p:spPr>
            <a:xfrm>
              <a:off x="3334242" y="4901544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-6171429"/>
                <a:satOff val="49243"/>
                <a:lumOff val="4375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-6171429"/>
                  <a:satOff val="49243"/>
                  <a:lumOff val="4375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Pfeil nach rechts 20"/>
            <p:cNvSpPr/>
            <p:nvPr/>
          </p:nvSpPr>
          <p:spPr>
            <a:xfrm>
              <a:off x="3334242" y="4966521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1152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3x		1,4-1,9x     1h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1000039" y="4901544"/>
              <a:ext cx="2334203" cy="519818"/>
            </a:xfrm>
            <a:prstGeom prst="roundRect">
              <a:avLst/>
            </a:prstGeom>
            <a:solidFill>
              <a:srgbClr val="008080">
                <a:hueOff val="-6171429"/>
                <a:satOff val="0"/>
                <a:lumOff val="1423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Abgerundetes Rechteck 22"/>
            <p:cNvSpPr/>
            <p:nvPr/>
          </p:nvSpPr>
          <p:spPr>
            <a:xfrm>
              <a:off x="1028528" y="4926919"/>
              <a:ext cx="2277225" cy="46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H (bis 1982)</a:t>
              </a:r>
            </a:p>
          </p:txBody>
        </p:sp>
        <p:sp>
          <p:nvSpPr>
            <p:cNvPr id="31" name="Pfeil nach rechts 30"/>
            <p:cNvSpPr/>
            <p:nvPr/>
          </p:nvSpPr>
          <p:spPr>
            <a:xfrm>
              <a:off x="3334242" y="5473345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-7714286"/>
                <a:satOff val="61554"/>
                <a:lumOff val="5469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-7714286"/>
                  <a:satOff val="61554"/>
                  <a:lumOff val="5469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Pfeil nach rechts 24"/>
            <p:cNvSpPr/>
            <p:nvPr/>
          </p:nvSpPr>
          <p:spPr>
            <a:xfrm>
              <a:off x="3334242" y="5538322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marL="468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12-14x		1,05-1,2x   1h</a:t>
              </a:r>
            </a:p>
          </p:txBody>
        </p:sp>
        <p:sp>
          <p:nvSpPr>
            <p:cNvPr id="29" name="Abgerundetes Rechteck 28"/>
            <p:cNvSpPr/>
            <p:nvPr/>
          </p:nvSpPr>
          <p:spPr>
            <a:xfrm>
              <a:off x="1000039" y="5473345"/>
              <a:ext cx="2334203" cy="519818"/>
            </a:xfrm>
            <a:prstGeom prst="roundRect">
              <a:avLst/>
            </a:prstGeom>
            <a:solidFill>
              <a:srgbClr val="008080">
                <a:hueOff val="-7714286"/>
                <a:satOff val="0"/>
                <a:lumOff val="17787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Abgerundetes Rechteck 26"/>
            <p:cNvSpPr/>
            <p:nvPr/>
          </p:nvSpPr>
          <p:spPr>
            <a:xfrm>
              <a:off x="1028528" y="5498720"/>
              <a:ext cx="2277225" cy="46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K / G</a:t>
              </a:r>
            </a:p>
          </p:txBody>
        </p:sp>
        <p:sp>
          <p:nvSpPr>
            <p:cNvPr id="27" name="Pfeil nach rechts 26"/>
            <p:cNvSpPr/>
            <p:nvPr/>
          </p:nvSpPr>
          <p:spPr>
            <a:xfrm>
              <a:off x="3334242" y="6045146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-9257143"/>
                <a:satOff val="73864"/>
                <a:lumOff val="6563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-9257143"/>
                  <a:satOff val="73864"/>
                  <a:lumOff val="6563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Pfeil nach rechts 28"/>
            <p:cNvSpPr/>
            <p:nvPr/>
          </p:nvSpPr>
          <p:spPr>
            <a:xfrm>
              <a:off x="3334242" y="6110123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t" anchorCtr="0">
              <a:noAutofit/>
            </a:bodyPr>
            <a:lstStyle/>
            <a:p>
              <a:pPr marL="360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 bis 12x		1,05-1,35x 1h</a:t>
              </a:r>
            </a:p>
            <a:p>
              <a:pPr marL="995690" lvl="3" defTabSz="1200150">
                <a:lnSpc>
                  <a:spcPct val="100000"/>
                </a:lnSpc>
                <a:spcAft>
                  <a:spcPct val="15000"/>
                </a:spcAft>
              </a:pPr>
              <a:endParaRPr lang="de-DE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25" name="Abgerundetes Rechteck 24"/>
            <p:cNvSpPr/>
            <p:nvPr/>
          </p:nvSpPr>
          <p:spPr>
            <a:xfrm>
              <a:off x="1000039" y="6045146"/>
              <a:ext cx="2334203" cy="519818"/>
            </a:xfrm>
            <a:prstGeom prst="roundRect">
              <a:avLst/>
            </a:prstGeom>
            <a:solidFill>
              <a:srgbClr val="008080">
                <a:hueOff val="-9257143"/>
                <a:satOff val="0"/>
                <a:lumOff val="21345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Abgerundetes Rechteck 30"/>
            <p:cNvSpPr/>
            <p:nvPr/>
          </p:nvSpPr>
          <p:spPr>
            <a:xfrm>
              <a:off x="1028528" y="6070521"/>
              <a:ext cx="2277225" cy="469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U (nach ÖVE)</a:t>
              </a:r>
            </a:p>
          </p:txBody>
        </p:sp>
        <p:sp>
          <p:nvSpPr>
            <p:cNvPr id="23" name="Pfeil nach rechts 22"/>
            <p:cNvSpPr/>
            <p:nvPr/>
          </p:nvSpPr>
          <p:spPr>
            <a:xfrm>
              <a:off x="3334242" y="6616947"/>
              <a:ext cx="6266872" cy="51981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008080">
                <a:tint val="40000"/>
                <a:alpha val="90000"/>
                <a:hueOff val="-10800000"/>
                <a:satOff val="86175"/>
                <a:lumOff val="7657"/>
                <a:alphaOff val="0"/>
              </a:srgbClr>
            </a:solidFill>
            <a:ln w="25400" cap="flat" cmpd="sng" algn="ctr">
              <a:solidFill>
                <a:srgbClr val="008080">
                  <a:tint val="40000"/>
                  <a:alpha val="90000"/>
                  <a:hueOff val="-10800000"/>
                  <a:satOff val="86175"/>
                  <a:lumOff val="7657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feil nach rechts 32"/>
            <p:cNvSpPr/>
            <p:nvPr/>
          </p:nvSpPr>
          <p:spPr>
            <a:xfrm>
              <a:off x="3334242" y="6681924"/>
              <a:ext cx="5875150" cy="38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7145" rIns="17145" bIns="17145" numCol="1" spcCol="1270" anchor="t" anchorCtr="0">
              <a:noAutofit/>
            </a:bodyPr>
            <a:lstStyle/>
            <a:p>
              <a:pPr marL="1152000" lvl="3" defTabSz="1200150">
                <a:lnSpc>
                  <a:spcPct val="100000"/>
                </a:lnSpc>
                <a:spcAft>
                  <a:spcPct val="15000"/>
                </a:spcAft>
              </a:pPr>
              <a:r>
                <a:rPr lang="de-DE" sz="2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3x		1,05-1,2x   1h</a:t>
              </a:r>
            </a:p>
            <a:p>
              <a:pPr marL="1224290" lvl="3" indent="-228600" defTabSz="1200150">
                <a:lnSpc>
                  <a:spcPct val="100000"/>
                </a:lnSpc>
                <a:spcAft>
                  <a:spcPct val="15000"/>
                </a:spcAft>
                <a:buFontTx/>
                <a:buChar char="••"/>
              </a:pPr>
              <a:endParaRPr lang="de-DE" sz="2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1000039" y="6616947"/>
              <a:ext cx="2334203" cy="519818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Abgerundetes Rechteck 34"/>
            <p:cNvSpPr/>
            <p:nvPr/>
          </p:nvSpPr>
          <p:spPr>
            <a:xfrm>
              <a:off x="1028528" y="6642322"/>
              <a:ext cx="2277225" cy="46906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algn="ctr" defTabSz="1022350">
                <a:lnSpc>
                  <a:spcPct val="100000"/>
                </a:lnSpc>
                <a:spcAft>
                  <a:spcPct val="35000"/>
                </a:spcAft>
              </a:pPr>
              <a:r>
                <a:rPr lang="de-DE" sz="2400" dirty="0">
                  <a:solidFill>
                    <a:srgbClr val="FFFFFF"/>
                  </a:solidFill>
                </a:rPr>
                <a:t>Z</a:t>
              </a: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1028528" y="1849755"/>
              <a:ext cx="23057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Charakteristik</a:t>
              </a:r>
            </a:p>
            <a:p>
              <a:pPr>
                <a:lnSpc>
                  <a:spcPct val="100000"/>
                </a:lnSpc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Auslösekennlinie</a:t>
              </a: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3667616" y="1849755"/>
              <a:ext cx="2771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Kurzschlussauslöser</a:t>
              </a:r>
            </a:p>
            <a:p>
              <a:pPr>
                <a:lnSpc>
                  <a:spcPct val="100000"/>
                </a:lnSpc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Faktor x </a:t>
              </a:r>
              <a:r>
                <a:rPr lang="de-DE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de-DE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nenn</a:t>
              </a:r>
              <a:endParaRPr lang="de-DE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6867728" y="1849755"/>
              <a:ext cx="24957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Überlastauslöser</a:t>
              </a:r>
            </a:p>
            <a:p>
              <a:pPr>
                <a:lnSpc>
                  <a:spcPct val="100000"/>
                </a:lnSpc>
              </a:pPr>
              <a:r>
                <a:rPr lang="de-DE" sz="2000" dirty="0">
                  <a:latin typeface="Arial" panose="020B0604020202020204" pitchFamily="34" charset="0"/>
                  <a:cs typeface="Arial" panose="020B0604020202020204" pitchFamily="34" charset="0"/>
                </a:rPr>
                <a:t>Faktor x </a:t>
              </a:r>
              <a:r>
                <a:rPr lang="de-DE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de-DE" sz="2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nenn</a:t>
              </a:r>
              <a:endParaRPr lang="de-DE" sz="2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93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3" ma:contentTypeDescription="Ein neues Dokument erstellen." ma:contentTypeScope="" ma:versionID="fb1aacbb343e139f81a62f5cee1a7ee2">
  <xsd:schema xmlns:xsd="http://www.w3.org/2001/XMLSchema" xmlns:xs="http://www.w3.org/2001/XMLSchema" xmlns:p="http://schemas.microsoft.com/office/2006/metadata/properties" xmlns:ns2="0ba9638b-9898-400c-aa80-e8ce42f10e4c" targetNamespace="http://schemas.microsoft.com/office/2006/metadata/properties" ma:root="true" ma:fieldsID="c7214df7a1aa4eee31b4ca82b7c38be4" ns2:_="">
    <xsd:import namespace="0ba9638b-9898-400c-aa80-e8ce42f10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39C5F-BA8C-4D19-B373-A037D481782F}"/>
</file>

<file path=customXml/itemProps2.xml><?xml version="1.0" encoding="utf-8"?>
<ds:datastoreItem xmlns:ds="http://schemas.openxmlformats.org/officeDocument/2006/customXml" ds:itemID="{CB64760A-2939-4EFF-8D62-C3DAC0CA4E96}"/>
</file>

<file path=customXml/itemProps3.xml><?xml version="1.0" encoding="utf-8"?>
<ds:datastoreItem xmlns:ds="http://schemas.openxmlformats.org/officeDocument/2006/customXml" ds:itemID="{216435D6-D1EE-484F-A75C-6641C6B384B5}"/>
</file>

<file path=docProps/app.xml><?xml version="1.0" encoding="utf-8"?>
<Properties xmlns="http://schemas.openxmlformats.org/officeDocument/2006/extended-properties" xmlns:vt="http://schemas.openxmlformats.org/officeDocument/2006/docPropsVTypes">
  <Template>Galathea.thmx</Template>
  <TotalTime>0</TotalTime>
  <Words>781</Words>
  <Application>Microsoft Macintosh PowerPoint</Application>
  <PresentationFormat>Benutzerdefiniert</PresentationFormat>
  <Paragraphs>110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Geogrotesque Regular</vt:lpstr>
      <vt:lpstr>Tw Cen MT</vt:lpstr>
      <vt:lpstr>Wingdings</vt:lpstr>
      <vt:lpstr>Wingdings 2</vt:lpstr>
      <vt:lpstr>Median</vt:lpstr>
      <vt:lpstr>Arbeitsblatt</vt:lpstr>
      <vt:lpstr>PowerPoint-Präsentation</vt:lpstr>
      <vt:lpstr>In diesem Modul lernt man unter anderem:</vt:lpstr>
      <vt:lpstr>Schmelzsicherungssysteme DIAZED - System</vt:lpstr>
      <vt:lpstr>Schmelzsicherungssysteme NEOZED-System</vt:lpstr>
      <vt:lpstr>Schmelzsicherungssysteme NEOZED-System</vt:lpstr>
      <vt:lpstr>Auslösekennlinien für Schmelzsicherungen Typ gG (gL)</vt:lpstr>
      <vt:lpstr>Auswechseln von Sicherungen</vt:lpstr>
      <vt:lpstr>Leitungsschutzschalter</vt:lpstr>
      <vt:lpstr>Leitungsschutzschalter</vt:lpstr>
      <vt:lpstr>Überlastrelais</vt:lpstr>
      <vt:lpstr>Motorschutzschalter</vt:lpstr>
      <vt:lpstr>Fehlerstromschutzschalter RCD / FI</vt:lpstr>
      <vt:lpstr>Prüfen der Fehlerstrom-Schutzeinrichtung (RCD) Erproben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René Brünn</dc:creator>
  <cp:lastModifiedBy>René Brünn</cp:lastModifiedBy>
  <cp:revision>316</cp:revision>
  <dcterms:created xsi:type="dcterms:W3CDTF">2015-03-20T11:44:40Z</dcterms:created>
  <dcterms:modified xsi:type="dcterms:W3CDTF">2020-08-12T10:32:00Z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  <property fmtid="{D5CDD505-2E9C-101B-9397-08002B2CF9AE}" pid="3" name="Order">
    <vt:r8>3586000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