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321" r:id="rId5"/>
    <p:sldId id="258" r:id="rId6"/>
    <p:sldId id="322" r:id="rId7"/>
    <p:sldId id="323" r:id="rId8"/>
    <p:sldId id="316" r:id="rId9"/>
    <p:sldId id="317" r:id="rId10"/>
    <p:sldId id="318" r:id="rId11"/>
    <p:sldId id="319" r:id="rId12"/>
    <p:sldId id="291" r:id="rId13"/>
    <p:sldId id="292" r:id="rId14"/>
    <p:sldId id="324" r:id="rId15"/>
    <p:sldId id="294" r:id="rId16"/>
    <p:sldId id="325" r:id="rId17"/>
    <p:sldId id="296" r:id="rId18"/>
    <p:sldId id="326" r:id="rId19"/>
    <p:sldId id="298" r:id="rId20"/>
    <p:sldId id="299" r:id="rId21"/>
    <p:sldId id="269" r:id="rId22"/>
    <p:sldId id="327" r:id="rId23"/>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ED638-8EEF-481E-A4EF-C357307DB4C5}" v="2" dt="2021-05-06T09:03:24.858"/>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236" y="120"/>
      </p:cViewPr>
      <p:guideLst>
        <p:guide orient="horz" pos="2160"/>
        <p:guide pos="2880"/>
        <p:guide orient="horz" pos="2382"/>
        <p:guide pos="3368"/>
      </p:guideLst>
    </p:cSldViewPr>
  </p:slideViewPr>
  <p:notesTextViewPr>
    <p:cViewPr>
      <p:scale>
        <a:sx n="100" d="100"/>
        <a:sy n="100" d="100"/>
      </p:scale>
      <p:origin x="0" y="0"/>
    </p:cViewPr>
  </p:notesTextViewPr>
  <p:notesViewPr>
    <p:cSldViewPr snapToGrid="0" snapToObjects="1">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06.05.2021</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06.05.2021</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24071B-1E21-49AC-A8E1-A6A2B915F8F7}" type="slidenum">
              <a:rPr lang="de-DE" smtClean="0"/>
              <a:t>5</a:t>
            </a:fld>
            <a:endParaRPr lang="de-DE"/>
          </a:p>
        </p:txBody>
      </p:sp>
    </p:spTree>
    <p:extLst>
      <p:ext uri="{BB962C8B-B14F-4D97-AF65-F5344CB8AC3E}">
        <p14:creationId xmlns:p14="http://schemas.microsoft.com/office/powerpoint/2010/main" val="1392298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8" name="Textplatzhalter 7">
            <a:extLst>
              <a:ext uri="{FF2B5EF4-FFF2-40B4-BE49-F238E27FC236}">
                <a16:creationId xmlns:a16="http://schemas.microsoft.com/office/drawing/2014/main" id="{256D0CF8-833C-433D-9E79-C57981285049}"/>
              </a:ext>
            </a:extLst>
          </p:cNvPr>
          <p:cNvSpPr>
            <a:spLocks noGrp="1"/>
          </p:cNvSpPr>
          <p:nvPr>
            <p:ph type="body" sz="quarter" idx="10"/>
          </p:nvPr>
        </p:nvSpPr>
        <p:spPr>
          <a:xfrm>
            <a:off x="574675" y="487363"/>
            <a:ext cx="9513888" cy="2270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871345" y="6049011"/>
            <a:ext cx="8554720" cy="756126"/>
          </a:xfrm>
        </p:spPr>
        <p:txBody>
          <a:bodyPr/>
          <a:lstStyle>
            <a:lvl1pPr marL="0" indent="0">
              <a:buFontTx/>
              <a:buNone/>
              <a:defRPr sz="1900"/>
            </a:lvl1pPr>
            <a:lvl2pPr>
              <a:buFontTx/>
              <a:buNone/>
              <a:defRPr sz="1400"/>
            </a:lvl2pPr>
            <a:lvl3pPr>
              <a:buFontTx/>
              <a:buNone/>
              <a:defRPr sz="1100"/>
            </a:lvl3pPr>
            <a:lvl4pPr>
              <a:buFontTx/>
              <a:buNone/>
              <a:defRPr sz="1000"/>
            </a:lvl4pPr>
            <a:lvl5pPr>
              <a:buFontTx/>
              <a:buNone/>
              <a:defRPr sz="1000"/>
            </a:lvl5pPr>
          </a:lstStyle>
          <a:p>
            <a:pPr lvl="0" eaLnBrk="1" latinLnBrk="0" hangingPunct="1"/>
            <a:endParaRPr kumimoji="0" lang="en-US"/>
          </a:p>
        </p:txBody>
      </p:sp>
      <p:sp>
        <p:nvSpPr>
          <p:cNvPr id="8" name="Rechteck 7"/>
          <p:cNvSpPr/>
          <p:nvPr/>
        </p:nvSpPr>
        <p:spPr bwMode="white">
          <a:xfrm>
            <a:off x="-10693" y="5040842"/>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0693" y="5141659"/>
            <a:ext cx="1710944" cy="7863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807185" y="5131577"/>
            <a:ext cx="8886215" cy="7863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871345" y="5124856"/>
            <a:ext cx="8554720" cy="756126"/>
          </a:xfrm>
        </p:spPr>
        <p:txBody>
          <a:bodyPr anchor="ctr"/>
          <a:lstStyle>
            <a:lvl1pPr algn="l">
              <a:buNone/>
              <a:defRPr sz="3200" b="0">
                <a:solidFill>
                  <a:srgbClr val="FFFFFF"/>
                </a:solidFill>
              </a:defRPr>
            </a:lvl1pPr>
          </a:lstStyle>
          <a:p>
            <a:endParaRPr kumimoji="0" lang="en-US"/>
          </a:p>
        </p:txBody>
      </p:sp>
      <p:sp>
        <p:nvSpPr>
          <p:cNvPr id="11" name="Rechteck 10"/>
          <p:cNvSpPr/>
          <p:nvPr/>
        </p:nvSpPr>
        <p:spPr bwMode="white">
          <a:xfrm>
            <a:off x="1693122" y="0"/>
            <a:ext cx="117627" cy="75713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2" name="Datumsplatzhalter 11"/>
          <p:cNvSpPr>
            <a:spLocks noGrp="1"/>
          </p:cNvSpPr>
          <p:nvPr>
            <p:ph type="dt" sz="half" idx="10"/>
          </p:nvPr>
        </p:nvSpPr>
        <p:spPr>
          <a:xfrm>
            <a:off x="7307157" y="6889151"/>
            <a:ext cx="3118908" cy="402567"/>
          </a:xfrm>
          <a:prstGeom prst="rect">
            <a:avLst/>
          </a:prstGeom>
        </p:spPr>
        <p:txBody>
          <a:bodyPr rtlCol="0"/>
          <a:lstStyle/>
          <a:p>
            <a:pPr eaLnBrk="1" latinLnBrk="0" hangingPunct="1"/>
            <a:fld id="{23A271A1-F6D6-438B-A432-4747EE7ECD40}" type="datetimeFigureOut">
              <a:rPr lang="en-US" smtClean="0"/>
              <a:pPr eaLnBrk="1" latinLnBrk="0" hangingPunct="1"/>
              <a:t>5/6/2021</a:t>
            </a:fld>
            <a:endParaRPr lang="en-US"/>
          </a:p>
        </p:txBody>
      </p:sp>
      <p:sp>
        <p:nvSpPr>
          <p:cNvPr id="13" name="Foliennummernplatzhalter 12"/>
          <p:cNvSpPr>
            <a:spLocks noGrp="1"/>
          </p:cNvSpPr>
          <p:nvPr>
            <p:ph type="sldNum" sz="quarter" idx="11"/>
          </p:nvPr>
        </p:nvSpPr>
        <p:spPr>
          <a:xfrm>
            <a:off x="0" y="5145858"/>
            <a:ext cx="1693122" cy="731626"/>
          </a:xfrm>
        </p:spPr>
        <p:txBody>
          <a:bodyPr rtlCol="0"/>
          <a:lstStyle>
            <a:lvl1pPr>
              <a:defRPr sz="3200"/>
            </a:lvl1pPr>
          </a:lstStyle>
          <a:p>
            <a:pPr algn="ctr" eaLnBrk="1" latinLnBrk="0" hangingPunct="1"/>
            <a:fld id="{F0C94032-CD4C-4C25-B0C2-CEC720522D92}" type="slidenum">
              <a:rPr kumimoji="0" lang="en-US" smtClean="0"/>
              <a:pPr algn="ctr" eaLnBrk="1" latinLnBrk="0" hangingPunct="1"/>
              <a:t>‹Nr.›</a:t>
            </a:fld>
            <a:endParaRPr kumimoji="0" lang="en-US" sz="3200"/>
          </a:p>
        </p:txBody>
      </p:sp>
      <p:sp>
        <p:nvSpPr>
          <p:cNvPr id="14" name="Fußzeilenplatzhalter 13"/>
          <p:cNvSpPr>
            <a:spLocks noGrp="1"/>
          </p:cNvSpPr>
          <p:nvPr>
            <p:ph type="ftr" sz="quarter" idx="12"/>
          </p:nvPr>
        </p:nvSpPr>
        <p:spPr>
          <a:xfrm>
            <a:off x="1871345" y="6888938"/>
            <a:ext cx="5346700" cy="402567"/>
          </a:xfrm>
          <a:prstGeom prst="rect">
            <a:avLst/>
          </a:prstGeom>
        </p:spPr>
        <p:txBody>
          <a:bodyPr rtlCol="0"/>
          <a:lstStyle/>
          <a:p>
            <a:endParaRPr kumimoji="0" lang="en-US"/>
          </a:p>
        </p:txBody>
      </p:sp>
      <p:sp>
        <p:nvSpPr>
          <p:cNvPr id="3" name="Bildplatzhalter 2"/>
          <p:cNvSpPr>
            <a:spLocks noGrp="1"/>
          </p:cNvSpPr>
          <p:nvPr>
            <p:ph type="pic" idx="1"/>
          </p:nvPr>
        </p:nvSpPr>
        <p:spPr>
          <a:xfrm>
            <a:off x="1825007" y="0"/>
            <a:ext cx="8868393" cy="5037481"/>
          </a:xfrm>
          <a:solidFill>
            <a:schemeClr val="accent1">
              <a:tint val="40000"/>
            </a:schemeClr>
          </a:solidFill>
          <a:ln>
            <a:noFill/>
          </a:ln>
        </p:spPr>
        <p:txBody>
          <a:bodyPr/>
          <a:lstStyle>
            <a:lvl1pPr marL="0" indent="0">
              <a:buNone/>
              <a:defRPr sz="3700"/>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412057" cy="1092182"/>
          </a:xfrm>
        </p:spPr>
        <p:txBody>
          <a:bodyPr/>
          <a:lstStyle/>
          <a:p>
            <a:endParaRPr kumimoji="0" lang="en-US" dirty="0"/>
          </a:p>
        </p:txBody>
      </p:sp>
      <p:sp>
        <p:nvSpPr>
          <p:cNvPr id="3" name="Vertikaler Textplatzhalt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5/6/2021</a:t>
            </a:fld>
            <a:endParaRPr lang="en-US"/>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63603" y="1714500"/>
            <a:ext cx="2584238" cy="5039880"/>
          </a:xfrm>
        </p:spPr>
        <p:txBody>
          <a:bodyPr vert="eaVert"/>
          <a:lstStyle/>
          <a:p>
            <a:endParaRPr kumimoji="0" lang="en-US"/>
          </a:p>
        </p:txBody>
      </p:sp>
      <p:sp>
        <p:nvSpPr>
          <p:cNvPr id="3" name="Vertikaler Textplatzhalter 2"/>
          <p:cNvSpPr>
            <a:spLocks noGrp="1"/>
          </p:cNvSpPr>
          <p:nvPr>
            <p:ph type="body" orient="vert" idx="1"/>
          </p:nvPr>
        </p:nvSpPr>
        <p:spPr>
          <a:xfrm>
            <a:off x="534670" y="1714500"/>
            <a:ext cx="6505152" cy="5039880"/>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663604" y="6889154"/>
            <a:ext cx="2584238" cy="402567"/>
          </a:xfrm>
          <a:prstGeom prst="rect">
            <a:avLst/>
          </a:prstGeom>
        </p:spPr>
        <p:txBody>
          <a:bodyPr/>
          <a:lstStyle/>
          <a:p>
            <a:pPr eaLnBrk="1" latinLnBrk="0" hangingPunct="1"/>
            <a:fld id="{23A271A1-F6D6-438B-A432-4747EE7ECD40}" type="datetimeFigureOut">
              <a:rPr lang="en-US" smtClean="0"/>
              <a:pPr eaLnBrk="1" latinLnBrk="0" hangingPunct="1"/>
              <a:t>5/6/2021</a:t>
            </a:fld>
            <a:endParaRPr lang="en-US"/>
          </a:p>
        </p:txBody>
      </p:sp>
      <p:sp>
        <p:nvSpPr>
          <p:cNvPr id="5" name="Fußzeilenplatzhalter 4"/>
          <p:cNvSpPr>
            <a:spLocks noGrp="1"/>
          </p:cNvSpPr>
          <p:nvPr>
            <p:ph type="ftr" sz="quarter" idx="11"/>
          </p:nvPr>
        </p:nvSpPr>
        <p:spPr>
          <a:xfrm>
            <a:off x="534672" y="6888939"/>
            <a:ext cx="6517879" cy="402567"/>
          </a:xfrm>
          <a:prstGeom prst="rect">
            <a:avLst/>
          </a:prstGeom>
        </p:spPr>
        <p:txBody>
          <a:bodyPr/>
          <a:lstStyle/>
          <a:p>
            <a:endParaRPr kumimoji="0" lang="en-US"/>
          </a:p>
        </p:txBody>
      </p:sp>
      <p:sp>
        <p:nvSpPr>
          <p:cNvPr id="7" name="Rechteck 6"/>
          <p:cNvSpPr/>
          <p:nvPr/>
        </p:nvSpPr>
        <p:spPr bwMode="white">
          <a:xfrm>
            <a:off x="7129305" y="0"/>
            <a:ext cx="374269" cy="7561263"/>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8" name="Rechteck 7"/>
          <p:cNvSpPr/>
          <p:nvPr/>
        </p:nvSpPr>
        <p:spPr>
          <a:xfrm>
            <a:off x="7182772" y="672112"/>
            <a:ext cx="267335" cy="688915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9" name="Rechteck 8"/>
          <p:cNvSpPr/>
          <p:nvPr/>
        </p:nvSpPr>
        <p:spPr>
          <a:xfrm>
            <a:off x="7182772" y="0"/>
            <a:ext cx="267335" cy="588098"/>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7022391" y="151099"/>
            <a:ext cx="588098" cy="285901"/>
          </a:xfrm>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elfolie">
    <p:bg>
      <p:bgPr>
        <a:solidFill>
          <a:srgbClr val="3C3C3B"/>
        </a:solidFill>
        <a:effectLst/>
      </p:bgPr>
    </p:bg>
    <p:spTree>
      <p:nvGrpSpPr>
        <p:cNvPr id="1" name=""/>
        <p:cNvGrpSpPr/>
        <p:nvPr/>
      </p:nvGrpSpPr>
      <p:grpSpPr>
        <a:xfrm>
          <a:off x="0" y="0"/>
          <a:ext cx="0" cy="0"/>
          <a:chOff x="0" y="0"/>
          <a:chExt cx="0" cy="0"/>
        </a:xfrm>
      </p:grpSpPr>
      <p:sp>
        <p:nvSpPr>
          <p:cNvPr id="7" name="Rechteck 6"/>
          <p:cNvSpPr/>
          <p:nvPr/>
        </p:nvSpPr>
        <p:spPr bwMode="white">
          <a:xfrm>
            <a:off x="0" y="6583340"/>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0693" y="6674075"/>
            <a:ext cx="2630576" cy="786371"/>
          </a:xfrm>
          <a:prstGeom prst="rect">
            <a:avLst/>
          </a:prstGeom>
          <a:solidFill>
            <a:srgbClr val="70717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1" name="Rechteck 10"/>
          <p:cNvSpPr/>
          <p:nvPr/>
        </p:nvSpPr>
        <p:spPr>
          <a:xfrm>
            <a:off x="2758897" y="6663993"/>
            <a:ext cx="7934503" cy="786371"/>
          </a:xfrm>
          <a:prstGeom prst="rect">
            <a:avLst/>
          </a:prstGeom>
          <a:solidFill>
            <a:srgbClr val="95C11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Titel 7"/>
          <p:cNvSpPr>
            <a:spLocks noGrp="1"/>
          </p:cNvSpPr>
          <p:nvPr>
            <p:ph type="ctrTitle"/>
          </p:nvPr>
        </p:nvSpPr>
        <p:spPr>
          <a:xfrm>
            <a:off x="2762462" y="4452744"/>
            <a:ext cx="7574492" cy="2016337"/>
          </a:xfrm>
        </p:spPr>
        <p:txBody>
          <a:bodyPr anchor="b"/>
          <a:lstStyle>
            <a:lvl1pPr>
              <a:defRPr cap="all" baseline="0">
                <a:solidFill>
                  <a:schemeClr val="accent1"/>
                </a:solidFill>
              </a:defRPr>
            </a:lvl1pPr>
          </a:lstStyle>
          <a:p>
            <a:r>
              <a:rPr kumimoji="0" lang="de-DE" dirty="0"/>
              <a:t>Mastertitelformat bearbeiten</a:t>
            </a:r>
            <a:endParaRPr kumimoji="0" lang="en-US" dirty="0"/>
          </a:p>
        </p:txBody>
      </p:sp>
      <p:sp>
        <p:nvSpPr>
          <p:cNvPr id="9" name="Untertitel 8"/>
          <p:cNvSpPr>
            <a:spLocks noGrp="1"/>
          </p:cNvSpPr>
          <p:nvPr>
            <p:ph type="subTitle" idx="1"/>
          </p:nvPr>
        </p:nvSpPr>
        <p:spPr>
          <a:xfrm>
            <a:off x="2762462" y="6670446"/>
            <a:ext cx="7841827" cy="756126"/>
          </a:xfrm>
        </p:spPr>
        <p:txBody>
          <a:bodyPr anchor="ctr">
            <a:normAutofit/>
          </a:bodyPr>
          <a:lstStyle>
            <a:lvl1pPr marL="0" indent="0" algn="l">
              <a:buNone/>
              <a:defRPr sz="3000">
                <a:solidFill>
                  <a:srgbClr val="FFFFFF"/>
                </a:solidFill>
              </a:defRPr>
            </a:lvl1pPr>
            <a:lvl2pPr marL="521528" indent="0" algn="ctr">
              <a:buNone/>
            </a:lvl2pPr>
            <a:lvl3pPr marL="1043056" indent="0" algn="ctr">
              <a:buNone/>
            </a:lvl3pPr>
            <a:lvl4pPr marL="1564584" indent="0" algn="ctr">
              <a:buNone/>
            </a:lvl4pPr>
            <a:lvl5pPr marL="2086112" indent="0" algn="ctr">
              <a:buNone/>
            </a:lvl5pPr>
            <a:lvl6pPr marL="2607640" indent="0" algn="ctr">
              <a:buNone/>
            </a:lvl6pPr>
            <a:lvl7pPr marL="3129168" indent="0" algn="ctr">
              <a:buNone/>
            </a:lvl7pPr>
            <a:lvl8pPr marL="3650696" indent="0" algn="ctr">
              <a:buNone/>
            </a:lvl8pPr>
            <a:lvl9pPr marL="4172224" indent="0" algn="ctr">
              <a:buNone/>
            </a:lvl9pPr>
          </a:lstStyle>
          <a:p>
            <a:r>
              <a:rPr kumimoji="0" lang="de-DE"/>
              <a:t>Master-Untertitelformat bearbeiten</a:t>
            </a:r>
            <a:endParaRPr kumimoji="0" lang="en-US" dirty="0"/>
          </a:p>
        </p:txBody>
      </p:sp>
      <p:sp>
        <p:nvSpPr>
          <p:cNvPr id="28" name="Datumsplatzhalter 27"/>
          <p:cNvSpPr>
            <a:spLocks noGrp="1"/>
          </p:cNvSpPr>
          <p:nvPr>
            <p:ph type="dt" sz="half" idx="10"/>
          </p:nvPr>
        </p:nvSpPr>
        <p:spPr>
          <a:xfrm>
            <a:off x="89112" y="6691022"/>
            <a:ext cx="2406015" cy="756126"/>
          </a:xfrm>
          <a:prstGeom prst="rect">
            <a:avLst/>
          </a:prstGeom>
        </p:spPr>
        <p:txBody>
          <a:bodyPr anchor="ctr">
            <a:noAutofit/>
          </a:bodyPr>
          <a:lstStyle>
            <a:lvl1pPr algn="ctr">
              <a:defRPr sz="1800">
                <a:solidFill>
                  <a:schemeClr val="tx1"/>
                </a:solidFill>
                <a:latin typeface="Arial" panose="020B0604020202020204" pitchFamily="34" charset="0"/>
                <a:cs typeface="Arial" panose="020B0604020202020204" pitchFamily="34" charset="0"/>
              </a:defRPr>
            </a:lvl1pPr>
          </a:lstStyle>
          <a:p>
            <a:pPr eaLnBrk="1" latinLnBrk="0" hangingPunct="1"/>
            <a:r>
              <a:rPr lang="de-DE" dirty="0"/>
              <a:t>07/04/2020</a:t>
            </a:r>
            <a:endParaRPr lang="en-US" sz="1600" dirty="0">
              <a:solidFill>
                <a:schemeClr val="tx2"/>
              </a:solidFill>
            </a:endParaRPr>
          </a:p>
        </p:txBody>
      </p:sp>
      <p:pic>
        <p:nvPicPr>
          <p:cNvPr id="12" name="Grafik 11" descr="Ein Bild, das Objekt enthält.&#10;&#10;Automatisch generierte Beschreibung">
            <a:extLst>
              <a:ext uri="{FF2B5EF4-FFF2-40B4-BE49-F238E27FC236}">
                <a16:creationId xmlns:a16="http://schemas.microsoft.com/office/drawing/2014/main" id="{8783CEBE-9DF8-ED42-91FF-F8B6AFFE40D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245815" y="314818"/>
            <a:ext cx="1066800" cy="1066800"/>
          </a:xfrm>
          <a:prstGeom prst="rect">
            <a:avLst/>
          </a:prstGeom>
        </p:spPr>
      </p:pic>
    </p:spTree>
    <p:extLst>
      <p:ext uri="{BB962C8B-B14F-4D97-AF65-F5344CB8AC3E}">
        <p14:creationId xmlns:p14="http://schemas.microsoft.com/office/powerpoint/2010/main" val="231575495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und Inhalt">
    <p:bg>
      <p:bgPr>
        <a:blipFill dpi="0" rotWithShape="1">
          <a:blip r:embed="rId2">
            <a:alphaModFix amt="84000"/>
            <a:lum/>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9534948" cy="1092182"/>
          </a:xfrm>
        </p:spPr>
        <p:txBody>
          <a:bodyPr/>
          <a:lstStyle/>
          <a:p>
            <a:r>
              <a:rPr kumimoji="0" lang="de-DE"/>
              <a:t>Mastertitelformat bearbeiten</a:t>
            </a:r>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5/6/2021</a:t>
            </a:fld>
            <a:endParaRPr lang="en-US" dirty="0"/>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lvl1pPr>
              <a:defRPr>
                <a:solidFill>
                  <a:srgbClr val="FFFFFF"/>
                </a:solidFill>
              </a:defRPr>
            </a:lvl1pPr>
          </a:lstStyle>
          <a:p>
            <a:fld id="{9889C296-15D4-E74A-895E-0A457A8331D7}" type="slidenum">
              <a:rPr lang="de-DE" smtClean="0"/>
              <a:pPr/>
              <a:t>‹Nr.›</a:t>
            </a:fld>
            <a:endParaRPr lang="de-DE" dirty="0"/>
          </a:p>
        </p:txBody>
      </p:sp>
      <p:sp>
        <p:nvSpPr>
          <p:cNvPr id="8" name="Inhaltsplatzhalter 7"/>
          <p:cNvSpPr>
            <a:spLocks noGrp="1"/>
          </p:cNvSpPr>
          <p:nvPr>
            <p:ph sz="quarter" idx="1"/>
          </p:nvPr>
        </p:nvSpPr>
        <p:spPr>
          <a:xfrm>
            <a:off x="716458" y="1764295"/>
            <a:ext cx="9534948" cy="4956828"/>
          </a:xfr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cxnSp>
        <p:nvCxnSpPr>
          <p:cNvPr id="7" name="Gerade Verbindung 5">
            <a:extLst>
              <a:ext uri="{FF2B5EF4-FFF2-40B4-BE49-F238E27FC236}">
                <a16:creationId xmlns:a16="http://schemas.microsoft.com/office/drawing/2014/main" id="{09FBB78F-D9C7-467D-81EF-2DA1A5E13C89}"/>
              </a:ext>
            </a:extLst>
          </p:cNvPr>
          <p:cNvCxnSpPr/>
          <p:nvPr userDrawn="1"/>
        </p:nvCxnSpPr>
        <p:spPr bwMode="auto">
          <a:xfrm flipH="1">
            <a:off x="0" y="1404367"/>
            <a:ext cx="10693400" cy="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651128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kumimoji="0" lang="en-US" dirty="0"/>
          </a:p>
        </p:txBody>
      </p:sp>
      <p:sp>
        <p:nvSpPr>
          <p:cNvPr id="9" name="Inhaltsplatzhalter 8"/>
          <p:cNvSpPr>
            <a:spLocks noGrp="1"/>
          </p:cNvSpPr>
          <p:nvPr>
            <p:ph sz="quarter" idx="1"/>
          </p:nvPr>
        </p:nvSpPr>
        <p:spPr>
          <a:xfrm>
            <a:off x="71289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247642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8384680" cy="1092182"/>
          </a:xfrm>
        </p:spPr>
        <p:txBody>
          <a:bodyPr/>
          <a:lstStyle>
            <a:lvl1pPr>
              <a:defRPr>
                <a:solidFill>
                  <a:schemeClr val="tx1"/>
                </a:solidFill>
              </a:defRPr>
            </a:lvl1pPr>
          </a:lstStyle>
          <a:p>
            <a:endParaRPr kumimoji="0" lang="en-US" dirty="0"/>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5303342"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581774" y="1764295"/>
            <a:ext cx="3232820" cy="415073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9" name="Inhaltsplatzhalter 7">
            <a:extLst>
              <a:ext uri="{FF2B5EF4-FFF2-40B4-BE49-F238E27FC236}">
                <a16:creationId xmlns:a16="http://schemas.microsoft.com/office/drawing/2014/main" id="{A88330FD-CC9F-41EA-BF44-7C131A685DEA}"/>
              </a:ext>
            </a:extLst>
          </p:cNvPr>
          <p:cNvSpPr>
            <a:spLocks noGrp="1"/>
          </p:cNvSpPr>
          <p:nvPr>
            <p:ph sz="quarter" idx="14"/>
          </p:nvPr>
        </p:nvSpPr>
        <p:spPr>
          <a:xfrm>
            <a:off x="6581773" y="6359173"/>
            <a:ext cx="3232819" cy="36195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330085"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12" name="Datumsplatzhalter 1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5/6/2021</a:t>
            </a:fld>
            <a:endParaRPr lang="en-US"/>
          </a:p>
        </p:txBody>
      </p:sp>
      <p:sp>
        <p:nvSpPr>
          <p:cNvPr id="13" name="Foliennummernplatzhalter 12"/>
          <p:cNvSpPr>
            <a:spLocks noGrp="1"/>
          </p:cNvSpPr>
          <p:nvPr>
            <p:ph type="sldNum" sz="quarter" idx="11"/>
          </p:nvPr>
        </p:nvSpPr>
        <p:spPr>
          <a:xfrm>
            <a:off x="9490393" y="6904903"/>
            <a:ext cx="1514898" cy="773630"/>
          </a:xfrm>
        </p:spPr>
        <p:txBody>
          <a:bodyPr>
            <a:noAutofit/>
          </a:bodyPr>
          <a:lstStyle>
            <a:lvl1pPr>
              <a:defRPr sz="1200">
                <a:solidFill>
                  <a:srgbClr val="FFFFFF"/>
                </a:solidFill>
              </a:defRPr>
            </a:lvl1pPr>
          </a:lstStyle>
          <a:p>
            <a:fld id="{F0C94032-CD4C-4C25-B0C2-CEC720522D92}" type="slidenum">
              <a:rPr lang="en-US" smtClean="0"/>
              <a:pPr/>
              <a:t>‹Nr.›</a:t>
            </a:fld>
            <a:endParaRPr lang="en-US"/>
          </a:p>
        </p:txBody>
      </p:sp>
      <p:sp>
        <p:nvSpPr>
          <p:cNvPr id="14" name="Fußzeilenplatzhalter 13"/>
          <p:cNvSpPr>
            <a:spLocks noGrp="1"/>
          </p:cNvSpPr>
          <p:nvPr>
            <p:ph type="ftr" sz="quarter" idx="12"/>
          </p:nvPr>
        </p:nvSpPr>
        <p:spPr>
          <a:xfrm>
            <a:off x="712894" y="6888938"/>
            <a:ext cx="6339655" cy="402567"/>
          </a:xfrm>
          <a:prstGeom prst="rect">
            <a:avLst/>
          </a:prstGeom>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73957" cy="1092182"/>
          </a:xfrm>
        </p:spPr>
        <p:txBody>
          <a:bodyPr/>
          <a:lstStyle/>
          <a:p>
            <a:endParaRPr kumimoji="0" lang="en-US" dirty="0"/>
          </a:p>
        </p:txBody>
      </p:sp>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a:xfrm>
            <a:off x="623782" y="301050"/>
            <a:ext cx="8472593" cy="959160"/>
          </a:xfrm>
        </p:spPr>
        <p:txBody>
          <a:bodyPr anchor="ctr"/>
          <a:lstStyle>
            <a:lvl1pPr>
              <a:defRPr/>
            </a:lvl1pPr>
          </a:lstStyle>
          <a:p>
            <a:endParaRPr kumimoji="0" lang="en-US"/>
          </a:p>
        </p:txBody>
      </p:sp>
      <p:sp>
        <p:nvSpPr>
          <p:cNvPr id="11" name="Inhaltsplatzhalter 10"/>
          <p:cNvSpPr>
            <a:spLocks noGrp="1"/>
          </p:cNvSpPr>
          <p:nvPr>
            <p:ph sz="quarter" idx="2"/>
          </p:nvPr>
        </p:nvSpPr>
        <p:spPr>
          <a:xfrm>
            <a:off x="712893"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Inhaltsplatzhalter 12"/>
          <p:cNvSpPr>
            <a:spLocks noGrp="1"/>
          </p:cNvSpPr>
          <p:nvPr>
            <p:ph sz="quarter" idx="4"/>
          </p:nvPr>
        </p:nvSpPr>
        <p:spPr>
          <a:xfrm>
            <a:off x="5614035"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Foliennummernplatzhalt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16" name="Textplatzhalter 15"/>
          <p:cNvSpPr>
            <a:spLocks noGrp="1"/>
          </p:cNvSpPr>
          <p:nvPr>
            <p:ph type="body" sz="quarter" idx="1"/>
          </p:nvPr>
        </p:nvSpPr>
        <p:spPr>
          <a:xfrm>
            <a:off x="712893" y="1932323"/>
            <a:ext cx="4544695" cy="705718"/>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614035" y="1932323"/>
            <a:ext cx="4544695" cy="705718"/>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p>
            <a:endParaRPr kumimoji="0" lang="en-US"/>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5/6/2021</a:t>
            </a:fld>
            <a:endParaRPr lang="en-US"/>
          </a:p>
        </p:txBody>
      </p:sp>
      <p:sp>
        <p:nvSpPr>
          <p:cNvPr id="3" name="Fußzeilenplatzhalter 2"/>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0" y="6889151"/>
            <a:ext cx="623782" cy="42007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‹Nr.›</a:t>
            </a:fld>
            <a:endParaRPr kumimoji="0" lang="en-US">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5/6/2021</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lstStyle>
            <a:lvl1pPr marL="0" indent="0">
              <a:spcAft>
                <a:spcPts val="1141"/>
              </a:spcAft>
              <a:buNone/>
              <a:defRPr sz="2100"/>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95349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600" b="1">
                <a:solidFill>
                  <a:schemeClr val="bg1"/>
                </a:solidFill>
              </a:defRPr>
            </a:lvl1pPr>
          </a:lstStyle>
          <a:p>
            <a:fld id="{F0C94032-CD4C-4C25-B0C2-CEC720522D92}" type="slidenum">
              <a:rPr lang="en-US" smtClean="0"/>
              <a:pPr/>
              <a:t>‹Nr.›</a:t>
            </a:fld>
            <a:endParaRPr lang="en-US"/>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 id="2147483674" r:id="rId14"/>
    <p:sldLayoutId id="2147483675" r:id="rId15"/>
  </p:sldLayoutIdLst>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365070" indent="-365070" algn="l" rtl="0" eaLnBrk="1" latinLnBrk="0" hangingPunct="1">
        <a:spcBef>
          <a:spcPts val="798"/>
        </a:spcBef>
        <a:buClr>
          <a:schemeClr val="accent2"/>
        </a:buClr>
        <a:buSzPct val="60000"/>
        <a:buFont typeface="Wingdings"/>
        <a:buChar char=""/>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body" sz="quarter" idx="10"/>
          </p:nvPr>
        </p:nvSpPr>
        <p:spPr/>
        <p:txBody>
          <a:bodyPr>
            <a:normAutofit/>
          </a:bodyPr>
          <a:lstStyle/>
          <a:p>
            <a:pPr marL="0" indent="0">
              <a:buNone/>
            </a:pPr>
            <a:r>
              <a:rPr lang="de-DE" sz="3600" dirty="0"/>
              <a:t>Unterweisungsmodul</a:t>
            </a:r>
          </a:p>
          <a:p>
            <a:pPr marL="0" indent="0">
              <a:buNone/>
            </a:pPr>
            <a:r>
              <a:rPr lang="de-DE" sz="3600" b="0" dirty="0">
                <a:solidFill>
                  <a:srgbClr val="95C02A"/>
                </a:solidFill>
              </a:rPr>
              <a:t>Betreten von abgeschlossenen elektrischen Betriebsstätten</a:t>
            </a:r>
          </a:p>
        </p:txBody>
      </p:sp>
      <p:sp>
        <p:nvSpPr>
          <p:cNvPr id="11" name="Untertitel 6"/>
          <p:cNvSpPr txBox="1">
            <a:spLocks/>
          </p:cNvSpPr>
          <p:nvPr/>
        </p:nvSpPr>
        <p:spPr>
          <a:xfrm>
            <a:off x="48607"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de-DE" sz="1600" i="1" dirty="0"/>
          </a:p>
        </p:txBody>
      </p:sp>
      <p:sp>
        <p:nvSpPr>
          <p:cNvPr id="9" name="Untertitel 6">
            <a:extLst>
              <a:ext uri="{FF2B5EF4-FFF2-40B4-BE49-F238E27FC236}">
                <a16:creationId xmlns:a16="http://schemas.microsoft.com/office/drawing/2014/main" id="{162DC94C-9AFD-47A2-B82E-4078AA867EDE}"/>
              </a:ext>
            </a:extLst>
          </p:cNvPr>
          <p:cNvSpPr txBox="1">
            <a:spLocks/>
          </p:cNvSpPr>
          <p:nvPr/>
        </p:nvSpPr>
        <p:spPr>
          <a:xfrm>
            <a:off x="0"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de-DE" sz="1600" i="1" dirty="0"/>
              <a:t>Rev. 03_2020-05-05</a:t>
            </a:r>
          </a:p>
        </p:txBody>
      </p:sp>
    </p:spTree>
    <p:extLst>
      <p:ext uri="{BB962C8B-B14F-4D97-AF65-F5344CB8AC3E}">
        <p14:creationId xmlns:p14="http://schemas.microsoft.com/office/powerpoint/2010/main" val="161132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Arbeitsmethoden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10</a:t>
            </a:fld>
            <a:endParaRPr lang="de-DE" dirty="0"/>
          </a:p>
        </p:txBody>
      </p:sp>
      <p:sp>
        <p:nvSpPr>
          <p:cNvPr id="2" name="Inhaltsplatzhalter 1"/>
          <p:cNvSpPr>
            <a:spLocks noGrp="1"/>
          </p:cNvSpPr>
          <p:nvPr>
            <p:ph sz="quarter" idx="1"/>
          </p:nvPr>
        </p:nvSpPr>
        <p:spPr>
          <a:xfrm>
            <a:off x="716458" y="1764294"/>
            <a:ext cx="9534948" cy="4990434"/>
          </a:xfrm>
        </p:spPr>
        <p:txBody>
          <a:bodyPr/>
          <a:lstStyle/>
          <a:p>
            <a:pPr marL="0" indent="0">
              <a:buNone/>
            </a:pPr>
            <a:r>
              <a:rPr lang="de-DE" dirty="0"/>
              <a:t>Arbeiten in der Nähe Spannung führender Teile </a:t>
            </a:r>
          </a:p>
          <a:p>
            <a:pPr marL="0" indent="0">
              <a:buNone/>
            </a:pPr>
            <a:endParaRPr lang="de-DE" dirty="0"/>
          </a:p>
          <a:p>
            <a:pPr marL="0" indent="0">
              <a:buNone/>
            </a:pPr>
            <a:r>
              <a:rPr lang="de-DE" i="1" dirty="0"/>
              <a:t>„umfasst alle Tätigkeiten, bei denen der Arbeitende mit Körperteilen oder Werkzeugen, Ausrüstungen und Geräten in die Annäherungszone eindringt, die Gefahrenzone jedoch nicht erreicht.“ </a:t>
            </a:r>
            <a:r>
              <a:rPr lang="de-DE" dirty="0"/>
              <a:t>(VDE 0105-100)</a:t>
            </a:r>
          </a:p>
        </p:txBody>
      </p:sp>
    </p:spTree>
    <p:extLst>
      <p:ext uri="{BB962C8B-B14F-4D97-AF65-F5344CB8AC3E}">
        <p14:creationId xmlns:p14="http://schemas.microsoft.com/office/powerpoint/2010/main" val="1781623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11</a:t>
            </a:fld>
            <a:endParaRPr lang="de-DE" dirty="0"/>
          </a:p>
        </p:txBody>
      </p:sp>
      <p:pic>
        <p:nvPicPr>
          <p:cNvPr id="5" name="Inhaltsplatzhalter 4"/>
          <p:cNvPicPr>
            <a:picLocks noGrp="1" noChangeAspect="1"/>
          </p:cNvPicPr>
          <p:nvPr>
            <p:ph sz="quarter" idx="1"/>
          </p:nvPr>
        </p:nvPicPr>
        <p:blipFill>
          <a:blip r:embed="rId2" cstate="email">
            <a:extLst>
              <a:ext uri="{28A0092B-C50C-407E-A947-70E740481C1C}">
                <a14:useLocalDpi xmlns:a14="http://schemas.microsoft.com/office/drawing/2010/main" val="0"/>
              </a:ext>
            </a:extLst>
          </a:blip>
          <a:stretch>
            <a:fillRect/>
          </a:stretch>
        </p:blipFill>
        <p:spPr>
          <a:xfrm>
            <a:off x="1307400" y="3350902"/>
            <a:ext cx="2486963" cy="2810024"/>
          </a:xfrm>
        </p:spPr>
      </p:pic>
      <p:sp>
        <p:nvSpPr>
          <p:cNvPr id="6" name="Textfeld 5"/>
          <p:cNvSpPr txBox="1"/>
          <p:nvPr/>
        </p:nvSpPr>
        <p:spPr>
          <a:xfrm>
            <a:off x="5879903" y="3201903"/>
            <a:ext cx="3991674" cy="636426"/>
          </a:xfrm>
          <a:prstGeom prst="rect">
            <a:avLst/>
          </a:prstGeom>
          <a:noFill/>
        </p:spPr>
        <p:txBody>
          <a:bodyPr wrap="square" lIns="91416" tIns="45708" rIns="91416" bIns="45708" rtlCol="0">
            <a:spAutoFit/>
          </a:bodyPr>
          <a:lstStyle/>
          <a:p>
            <a:pPr>
              <a:lnSpc>
                <a:spcPct val="100000"/>
              </a:lnSpc>
            </a:pPr>
            <a:r>
              <a:rPr lang="de-DE" sz="1900" dirty="0">
                <a:latin typeface="Arial" panose="020B0604020202020204" pitchFamily="34" charset="0"/>
                <a:cs typeface="Arial" panose="020B0604020202020204" pitchFamily="34" charset="0"/>
              </a:rPr>
              <a:t>Unter Spannung stehendes Teil</a:t>
            </a:r>
          </a:p>
          <a:p>
            <a:pPr>
              <a:lnSpc>
                <a:spcPct val="100000"/>
              </a:lnSpc>
            </a:pPr>
            <a:r>
              <a:rPr lang="de-DE" sz="1600" b="0" dirty="0">
                <a:latin typeface="Arial" panose="020B0604020202020204" pitchFamily="34" charset="0"/>
                <a:cs typeface="Arial" panose="020B0604020202020204" pitchFamily="34" charset="0"/>
              </a:rPr>
              <a:t>blanke spannungsführende Betriebsmittel</a:t>
            </a:r>
          </a:p>
        </p:txBody>
      </p:sp>
      <p:sp>
        <p:nvSpPr>
          <p:cNvPr id="7" name="Line 13"/>
          <p:cNvSpPr>
            <a:spLocks noChangeShapeType="1"/>
          </p:cNvSpPr>
          <p:nvPr/>
        </p:nvSpPr>
        <p:spPr bwMode="auto">
          <a:xfrm flipV="1">
            <a:off x="2779775" y="3520116"/>
            <a:ext cx="3100127" cy="1138773"/>
          </a:xfrm>
          <a:prstGeom prst="line">
            <a:avLst/>
          </a:prstGeom>
          <a:noFill/>
          <a:ln w="12700">
            <a:solidFill>
              <a:srgbClr val="000000"/>
            </a:solidFill>
            <a:round/>
            <a:headEnd type="stealth" w="med" len="med"/>
            <a:tailEnd type="none" w="sm" len="sm"/>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8" name="Line 11"/>
          <p:cNvSpPr>
            <a:spLocks noChangeShapeType="1"/>
          </p:cNvSpPr>
          <p:nvPr/>
        </p:nvSpPr>
        <p:spPr bwMode="auto">
          <a:xfrm flipV="1">
            <a:off x="3215612" y="4576732"/>
            <a:ext cx="2664291" cy="191504"/>
          </a:xfrm>
          <a:prstGeom prst="line">
            <a:avLst/>
          </a:prstGeom>
          <a:noFill/>
          <a:ln w="12700">
            <a:solidFill>
              <a:srgbClr val="000000"/>
            </a:solidFill>
            <a:round/>
            <a:headEnd type="stealth" w="med" len="med"/>
            <a:tailEnd type="none" w="sm" len="sm"/>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9" name="Line 24"/>
          <p:cNvSpPr>
            <a:spLocks noChangeShapeType="1"/>
          </p:cNvSpPr>
          <p:nvPr/>
        </p:nvSpPr>
        <p:spPr bwMode="auto">
          <a:xfrm flipV="1">
            <a:off x="1307400" y="5872794"/>
            <a:ext cx="503237" cy="576264"/>
          </a:xfrm>
          <a:prstGeom prst="line">
            <a:avLst/>
          </a:prstGeom>
          <a:noFill/>
          <a:ln w="28575">
            <a:solidFill>
              <a:schemeClr val="tx1"/>
            </a:solidFill>
            <a:round/>
            <a:headEnd/>
            <a:tailEnd type="triangle" w="med" len="med"/>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10" name="Textfeld 9"/>
          <p:cNvSpPr txBox="1"/>
          <p:nvPr/>
        </p:nvSpPr>
        <p:spPr>
          <a:xfrm>
            <a:off x="515308" y="6469282"/>
            <a:ext cx="3420380" cy="636426"/>
          </a:xfrm>
          <a:prstGeom prst="rect">
            <a:avLst/>
          </a:prstGeom>
          <a:noFill/>
        </p:spPr>
        <p:txBody>
          <a:bodyPr wrap="square" lIns="91416" tIns="45708" rIns="91416" bIns="45708" rtlCol="0">
            <a:spAutoFit/>
          </a:bodyPr>
          <a:lstStyle/>
          <a:p>
            <a:pPr>
              <a:lnSpc>
                <a:spcPct val="100000"/>
              </a:lnSpc>
            </a:pPr>
            <a:r>
              <a:rPr lang="de-DE" sz="1900" dirty="0">
                <a:latin typeface="Arial" panose="020B0604020202020204" pitchFamily="34" charset="0"/>
                <a:cs typeface="Arial" panose="020B0604020202020204" pitchFamily="34" charset="0"/>
              </a:rPr>
              <a:t>isolierende Schutzvorrichtung</a:t>
            </a:r>
          </a:p>
          <a:p>
            <a:pPr>
              <a:lnSpc>
                <a:spcPct val="100000"/>
              </a:lnSpc>
            </a:pPr>
            <a:r>
              <a:rPr lang="de-DE" sz="1600" b="0" dirty="0">
                <a:latin typeface="Arial" panose="020B0604020202020204" pitchFamily="34" charset="0"/>
                <a:cs typeface="Arial" panose="020B0604020202020204" pitchFamily="34" charset="0"/>
              </a:rPr>
              <a:t>Begrenzung der Gefahrenzone</a:t>
            </a:r>
          </a:p>
        </p:txBody>
      </p:sp>
      <p:sp>
        <p:nvSpPr>
          <p:cNvPr id="11" name="Textfeld 10"/>
          <p:cNvSpPr txBox="1"/>
          <p:nvPr/>
        </p:nvSpPr>
        <p:spPr>
          <a:xfrm>
            <a:off x="5879903" y="4007346"/>
            <a:ext cx="3852429" cy="1138773"/>
          </a:xfrm>
          <a:prstGeom prst="rect">
            <a:avLst/>
          </a:prstGeom>
          <a:noFill/>
        </p:spPr>
        <p:txBody>
          <a:bodyPr wrap="square" lIns="91416" tIns="45708" rIns="91416" bIns="45708" rtlCol="0">
            <a:spAutoFit/>
          </a:bodyPr>
          <a:lstStyle/>
          <a:p>
            <a:pPr>
              <a:lnSpc>
                <a:spcPct val="100000"/>
              </a:lnSpc>
            </a:pPr>
            <a:r>
              <a:rPr lang="de-DE" sz="1900" dirty="0">
                <a:latin typeface="Arial" panose="020B0604020202020204" pitchFamily="34" charset="0"/>
                <a:cs typeface="Arial" panose="020B0604020202020204" pitchFamily="34" charset="0"/>
              </a:rPr>
              <a:t>Gefahrenzone (D</a:t>
            </a:r>
            <a:r>
              <a:rPr lang="de-DE" sz="1200" dirty="0">
                <a:latin typeface="Arial" panose="020B0604020202020204" pitchFamily="34" charset="0"/>
                <a:cs typeface="Arial" panose="020B0604020202020204" pitchFamily="34" charset="0"/>
              </a:rPr>
              <a:t>L</a:t>
            </a:r>
            <a:r>
              <a:rPr lang="de-DE" sz="1900" dirty="0">
                <a:latin typeface="Arial" panose="020B0604020202020204" pitchFamily="34" charset="0"/>
                <a:cs typeface="Arial" panose="020B0604020202020204" pitchFamily="34" charset="0"/>
              </a:rPr>
              <a:t>)</a:t>
            </a:r>
          </a:p>
          <a:p>
            <a:pPr>
              <a:lnSpc>
                <a:spcPct val="100000"/>
              </a:lnSpc>
            </a:pPr>
            <a:r>
              <a:rPr lang="de-DE" sz="1600" b="0" dirty="0">
                <a:latin typeface="Arial" panose="020B0604020202020204" pitchFamily="34" charset="0"/>
                <a:cs typeface="Arial" panose="020B0604020202020204" pitchFamily="34" charset="0"/>
              </a:rPr>
              <a:t>beim Eindringen ohne Schutzmaßnahmen kein ausreichender Isolationspegel: </a:t>
            </a:r>
            <a:r>
              <a:rPr lang="de-DE" sz="1600" dirty="0">
                <a:solidFill>
                  <a:schemeClr val="bg2">
                    <a:lumMod val="50000"/>
                  </a:schemeClr>
                </a:solidFill>
                <a:latin typeface="Arial" panose="020B0604020202020204" pitchFamily="34" charset="0"/>
                <a:cs typeface="Arial" panose="020B0604020202020204" pitchFamily="34" charset="0"/>
              </a:rPr>
              <a:t>elektrische Gefährdung</a:t>
            </a:r>
            <a:r>
              <a:rPr lang="de-DE" sz="1600" b="0" dirty="0">
                <a:solidFill>
                  <a:schemeClr val="bg2">
                    <a:lumMod val="50000"/>
                  </a:schemeClr>
                </a:solidFill>
                <a:latin typeface="Arial" panose="020B0604020202020204" pitchFamily="34" charset="0"/>
                <a:cs typeface="Arial" panose="020B0604020202020204" pitchFamily="34" charset="0"/>
              </a:rPr>
              <a:t>!</a:t>
            </a:r>
          </a:p>
        </p:txBody>
      </p:sp>
      <p:sp>
        <p:nvSpPr>
          <p:cNvPr id="12" name="Line 12"/>
          <p:cNvSpPr>
            <a:spLocks noChangeShapeType="1"/>
          </p:cNvSpPr>
          <p:nvPr/>
        </p:nvSpPr>
        <p:spPr bwMode="auto">
          <a:xfrm>
            <a:off x="3215612" y="5065611"/>
            <a:ext cx="1770557" cy="792879"/>
          </a:xfrm>
          <a:prstGeom prst="line">
            <a:avLst/>
          </a:prstGeom>
          <a:noFill/>
          <a:ln w="12700">
            <a:solidFill>
              <a:srgbClr val="000000"/>
            </a:solidFill>
            <a:round/>
            <a:headEnd type="stealth" w="med" len="med"/>
            <a:tailEnd type="none" w="sm" len="sm"/>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13" name="Line 25"/>
          <p:cNvSpPr>
            <a:spLocks noChangeShapeType="1"/>
          </p:cNvSpPr>
          <p:nvPr/>
        </p:nvSpPr>
        <p:spPr bwMode="auto">
          <a:xfrm>
            <a:off x="3374187" y="5442881"/>
            <a:ext cx="1611981" cy="718050"/>
          </a:xfrm>
          <a:prstGeom prst="line">
            <a:avLst/>
          </a:prstGeom>
          <a:noFill/>
          <a:ln w="9525">
            <a:solidFill>
              <a:schemeClr val="tx1"/>
            </a:solidFill>
            <a:round/>
            <a:headEnd type="stealth"/>
            <a:tailEnd/>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14" name="Textfeld 13"/>
          <p:cNvSpPr txBox="1"/>
          <p:nvPr/>
        </p:nvSpPr>
        <p:spPr>
          <a:xfrm>
            <a:off x="5080588" y="5214921"/>
            <a:ext cx="4320480" cy="2163446"/>
          </a:xfrm>
          <a:prstGeom prst="rect">
            <a:avLst/>
          </a:prstGeom>
          <a:noFill/>
        </p:spPr>
        <p:txBody>
          <a:bodyPr wrap="square" lIns="91416" tIns="45708" rIns="91416" bIns="45708" rtlCol="0">
            <a:spAutoFit/>
          </a:bodyPr>
          <a:lstStyle/>
          <a:p>
            <a:pPr>
              <a:lnSpc>
                <a:spcPct val="100000"/>
              </a:lnSpc>
            </a:pPr>
            <a:r>
              <a:rPr lang="de-DE" sz="1900" dirty="0">
                <a:latin typeface="Arial" panose="020B0604020202020204" pitchFamily="34" charset="0"/>
                <a:cs typeface="Arial" panose="020B0604020202020204" pitchFamily="34" charset="0"/>
              </a:rPr>
              <a:t>Annäherungszone (D</a:t>
            </a:r>
            <a:r>
              <a:rPr lang="de-DE" sz="1200" dirty="0">
                <a:latin typeface="Arial" panose="020B0604020202020204" pitchFamily="34" charset="0"/>
                <a:cs typeface="Arial" panose="020B0604020202020204" pitchFamily="34" charset="0"/>
              </a:rPr>
              <a:t>V</a:t>
            </a:r>
            <a:r>
              <a:rPr lang="de-DE" sz="1900" dirty="0">
                <a:latin typeface="Arial" panose="020B0604020202020204" pitchFamily="34" charset="0"/>
                <a:cs typeface="Arial" panose="020B0604020202020204" pitchFamily="34" charset="0"/>
              </a:rPr>
              <a:t>)</a:t>
            </a:r>
          </a:p>
          <a:p>
            <a:pPr>
              <a:lnSpc>
                <a:spcPct val="100000"/>
              </a:lnSpc>
            </a:pPr>
            <a:r>
              <a:rPr lang="de-DE" sz="1600" b="0" dirty="0">
                <a:latin typeface="Arial" panose="020B0604020202020204" pitchFamily="34" charset="0"/>
                <a:cs typeface="Arial" panose="020B0604020202020204" pitchFamily="34" charset="0"/>
              </a:rPr>
              <a:t>begrenzte Bereiche </a:t>
            </a:r>
          </a:p>
          <a:p>
            <a:pPr>
              <a:lnSpc>
                <a:spcPct val="100000"/>
              </a:lnSpc>
            </a:pPr>
            <a:r>
              <a:rPr lang="de-DE" sz="1600" b="0" dirty="0">
                <a:latin typeface="Arial" panose="020B0604020202020204" pitchFamily="34" charset="0"/>
                <a:cs typeface="Arial" panose="020B0604020202020204" pitchFamily="34" charset="0"/>
              </a:rPr>
              <a:t>- für </a:t>
            </a:r>
            <a:r>
              <a:rPr lang="de-DE" sz="1600" dirty="0">
                <a:solidFill>
                  <a:schemeClr val="bg2">
                    <a:lumMod val="50000"/>
                  </a:schemeClr>
                </a:solidFill>
                <a:latin typeface="Arial" panose="020B0604020202020204" pitchFamily="34" charset="0"/>
                <a:cs typeface="Arial" panose="020B0604020202020204" pitchFamily="34" charset="0"/>
              </a:rPr>
              <a:t>elektrotechnische</a:t>
            </a:r>
            <a:r>
              <a:rPr lang="de-DE" sz="1600" b="0" dirty="0">
                <a:solidFill>
                  <a:schemeClr val="accent2"/>
                </a:solidFill>
                <a:latin typeface="Arial" panose="020B0604020202020204" pitchFamily="34" charset="0"/>
                <a:cs typeface="Arial" panose="020B0604020202020204" pitchFamily="34" charset="0"/>
              </a:rPr>
              <a:t> </a:t>
            </a:r>
            <a:r>
              <a:rPr lang="de-DE" sz="1600" dirty="0">
                <a:solidFill>
                  <a:schemeClr val="bg2">
                    <a:lumMod val="50000"/>
                  </a:schemeClr>
                </a:solidFill>
                <a:latin typeface="Arial" panose="020B0604020202020204" pitchFamily="34" charset="0"/>
                <a:cs typeface="Arial" panose="020B0604020202020204" pitchFamily="34" charset="0"/>
              </a:rPr>
              <a:t>Arbeiten</a:t>
            </a:r>
            <a:r>
              <a:rPr lang="de-DE" sz="1600" b="0" dirty="0">
                <a:solidFill>
                  <a:schemeClr val="accent2"/>
                </a:solidFill>
                <a:latin typeface="Arial" panose="020B0604020202020204" pitchFamily="34" charset="0"/>
                <a:cs typeface="Arial" panose="020B0604020202020204" pitchFamily="34" charset="0"/>
              </a:rPr>
              <a:t> </a:t>
            </a:r>
          </a:p>
          <a:p>
            <a:pPr>
              <a:lnSpc>
                <a:spcPct val="100000"/>
              </a:lnSpc>
            </a:pPr>
            <a:r>
              <a:rPr lang="de-DE" sz="1600" b="0" dirty="0">
                <a:latin typeface="Arial" panose="020B0604020202020204" pitchFamily="34" charset="0"/>
                <a:cs typeface="Arial" panose="020B0604020202020204" pitchFamily="34" charset="0"/>
              </a:rPr>
              <a:t>- für </a:t>
            </a:r>
            <a:r>
              <a:rPr lang="de-DE" sz="1600" dirty="0">
                <a:solidFill>
                  <a:schemeClr val="bg2">
                    <a:lumMod val="50000"/>
                  </a:schemeClr>
                </a:solidFill>
                <a:latin typeface="Arial" panose="020B0604020202020204" pitchFamily="34" charset="0"/>
                <a:cs typeface="Arial" panose="020B0604020202020204" pitchFamily="34" charset="0"/>
              </a:rPr>
              <a:t>nichtelektrotechnische</a:t>
            </a:r>
            <a:r>
              <a:rPr lang="de-DE" sz="1600" b="0" dirty="0">
                <a:solidFill>
                  <a:schemeClr val="accent2"/>
                </a:solidFill>
                <a:latin typeface="Arial" panose="020B0604020202020204" pitchFamily="34" charset="0"/>
                <a:cs typeface="Arial" panose="020B0604020202020204" pitchFamily="34" charset="0"/>
              </a:rPr>
              <a:t> </a:t>
            </a:r>
            <a:r>
              <a:rPr lang="de-DE" sz="1600" dirty="0">
                <a:solidFill>
                  <a:schemeClr val="bg2">
                    <a:lumMod val="50000"/>
                  </a:schemeClr>
                </a:solidFill>
                <a:latin typeface="Arial" panose="020B0604020202020204" pitchFamily="34" charset="0"/>
                <a:cs typeface="Arial" panose="020B0604020202020204" pitchFamily="34" charset="0"/>
              </a:rPr>
              <a:t>Arbeiten</a:t>
            </a:r>
          </a:p>
          <a:p>
            <a:pPr>
              <a:lnSpc>
                <a:spcPct val="100000"/>
              </a:lnSpc>
            </a:pPr>
            <a:r>
              <a:rPr lang="de-DE" sz="1600" b="0" dirty="0">
                <a:latin typeface="Arial" panose="020B0604020202020204" pitchFamily="34" charset="0"/>
                <a:cs typeface="Arial" panose="020B0604020202020204" pitchFamily="34" charset="0"/>
              </a:rPr>
              <a:t>mit angewandten Schutzmaßnahmen</a:t>
            </a:r>
          </a:p>
          <a:p>
            <a:pPr>
              <a:lnSpc>
                <a:spcPct val="100000"/>
              </a:lnSpc>
            </a:pPr>
            <a:r>
              <a:rPr lang="de-DE" sz="1600" b="0" dirty="0">
                <a:latin typeface="Arial" panose="020B0604020202020204" pitchFamily="34" charset="0"/>
                <a:cs typeface="Arial" panose="020B0604020202020204" pitchFamily="34" charset="0"/>
              </a:rPr>
              <a:t>Schutzvorrichtungen, Abdeckungen, Kapselungen </a:t>
            </a:r>
          </a:p>
          <a:p>
            <a:pPr>
              <a:lnSpc>
                <a:spcPct val="100000"/>
              </a:lnSpc>
            </a:pPr>
            <a:r>
              <a:rPr lang="de-DE" sz="1600" b="0" dirty="0">
                <a:latin typeface="Arial" panose="020B0604020202020204" pitchFamily="34" charset="0"/>
                <a:cs typeface="Arial" panose="020B0604020202020204" pitchFamily="34" charset="0"/>
                <a:sym typeface="Wingdings" panose="05000000000000000000" pitchFamily="2" charset="2"/>
              </a:rPr>
              <a:t></a:t>
            </a:r>
            <a:r>
              <a:rPr lang="de-DE" sz="1600" b="0" dirty="0">
                <a:latin typeface="Arial" panose="020B0604020202020204" pitchFamily="34" charset="0"/>
                <a:cs typeface="Arial" panose="020B0604020202020204" pitchFamily="34" charset="0"/>
              </a:rPr>
              <a:t> Abstand mit Aufsichtsführung !</a:t>
            </a:r>
          </a:p>
        </p:txBody>
      </p:sp>
      <p:sp>
        <p:nvSpPr>
          <p:cNvPr id="17" name="Rechteck 16"/>
          <p:cNvSpPr/>
          <p:nvPr/>
        </p:nvSpPr>
        <p:spPr>
          <a:xfrm>
            <a:off x="700836" y="1689735"/>
            <a:ext cx="9607559" cy="1323439"/>
          </a:xfrm>
          <a:prstGeom prst="rect">
            <a:avLst/>
          </a:prstGeom>
        </p:spPr>
        <p:txBody>
          <a:bodyPr wrap="square">
            <a:spAutoFit/>
          </a:bodyPr>
          <a:lstStyle/>
          <a:p>
            <a:pPr marL="0" indent="0">
              <a:buNone/>
            </a:pPr>
            <a:r>
              <a:rPr lang="de-DE" sz="2000" b="1" dirty="0">
                <a:latin typeface="Arial" panose="020B0604020202020204" pitchFamily="34" charset="0"/>
                <a:cs typeface="Arial" panose="020B0604020202020204" pitchFamily="34" charset="0"/>
              </a:rPr>
              <a:t>Arbeiten in der Nähe Spannung führender Teile</a:t>
            </a:r>
          </a:p>
          <a:p>
            <a:pPr marL="0" indent="0">
              <a:lnSpc>
                <a:spcPct val="100000"/>
              </a:lnSpc>
              <a:buNone/>
            </a:pPr>
            <a:r>
              <a:rPr lang="de-DE" sz="2000" b="0" i="1" dirty="0">
                <a:latin typeface="Arial" panose="020B0604020202020204" pitchFamily="34" charset="0"/>
                <a:cs typeface="Arial" panose="020B0604020202020204" pitchFamily="34" charset="0"/>
              </a:rPr>
              <a:t>„umfasst alle Tätigkeiten, bei denen der Arbeitende mit Körperteilen oder Werkzeugen, Ausrüstungen und Geräten in die </a:t>
            </a:r>
            <a:r>
              <a:rPr lang="de-DE" sz="2000" b="0" i="1" dirty="0">
                <a:solidFill>
                  <a:schemeClr val="bg2">
                    <a:lumMod val="50000"/>
                  </a:schemeClr>
                </a:solidFill>
                <a:latin typeface="Arial" panose="020B0604020202020204" pitchFamily="34" charset="0"/>
                <a:cs typeface="Arial" panose="020B0604020202020204" pitchFamily="34" charset="0"/>
              </a:rPr>
              <a:t>Annäherungszone </a:t>
            </a:r>
            <a:r>
              <a:rPr lang="de-DE" sz="2000" b="0" i="1" dirty="0">
                <a:latin typeface="Arial" panose="020B0604020202020204" pitchFamily="34" charset="0"/>
                <a:cs typeface="Arial" panose="020B0604020202020204" pitchFamily="34" charset="0"/>
              </a:rPr>
              <a:t>eindringt, die Gefahrenzone jedoch nicht erreicht.“ </a:t>
            </a:r>
            <a:r>
              <a:rPr lang="de-DE" sz="2000" b="0" dirty="0">
                <a:latin typeface="Arial" panose="020B0604020202020204" pitchFamily="34" charset="0"/>
                <a:cs typeface="Arial" panose="020B0604020202020204" pitchFamily="34" charset="0"/>
              </a:rPr>
              <a:t>(VDE 0105-100)</a:t>
            </a:r>
          </a:p>
        </p:txBody>
      </p:sp>
    </p:spTree>
    <p:extLst>
      <p:ext uri="{BB962C8B-B14F-4D97-AF65-F5344CB8AC3E}">
        <p14:creationId xmlns:p14="http://schemas.microsoft.com/office/powerpoint/2010/main" val="39201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p:bldP spid="11" grpId="0"/>
      <p:bldP spid="12" grpId="0" animBg="1"/>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12</a:t>
            </a:fld>
            <a:endParaRPr lang="de-DE" dirty="0"/>
          </a:p>
        </p:txBody>
      </p:sp>
      <p:sp>
        <p:nvSpPr>
          <p:cNvPr id="2" name="Inhaltsplatzhalter 1"/>
          <p:cNvSpPr>
            <a:spLocks noGrp="1"/>
          </p:cNvSpPr>
          <p:nvPr>
            <p:ph sz="quarter" idx="1"/>
          </p:nvPr>
        </p:nvSpPr>
        <p:spPr>
          <a:xfrm>
            <a:off x="716458" y="1764294"/>
            <a:ext cx="9534948" cy="4990434"/>
          </a:xfrm>
        </p:spPr>
        <p:txBody>
          <a:bodyPr/>
          <a:lstStyle/>
          <a:p>
            <a:pPr marL="0" indent="0">
              <a:buNone/>
            </a:pPr>
            <a:r>
              <a:rPr lang="de-DE" b="1" dirty="0"/>
              <a:t>Gefahrenzone</a:t>
            </a:r>
            <a:r>
              <a:rPr lang="de-DE" dirty="0"/>
              <a:t>:</a:t>
            </a:r>
          </a:p>
          <a:p>
            <a:r>
              <a:rPr lang="de-DE" dirty="0"/>
              <a:t>Die Gefahrenzone umschließt unter Spannung stehende Teile. Die äußere Grenze dieser Zone wird vom aktiven Teil aus gemessen. </a:t>
            </a:r>
          </a:p>
          <a:p>
            <a:r>
              <a:rPr lang="de-DE" dirty="0"/>
              <a:t>Unter 1000 V, also im Bereich der Niederspannung ist die äußere Grenze das Teil selber, also z. B. der blanke Draht.</a:t>
            </a:r>
          </a:p>
          <a:p>
            <a:r>
              <a:rPr lang="de-DE" dirty="0"/>
              <a:t>über 1000 V, also im Bereich der Mittel- und Hochspannung, ist der Bereich der Gefahrenzone größer, da es wegen der hohen Spannung zu einem Überschlag durch die Luft kommen kann.  </a:t>
            </a:r>
          </a:p>
          <a:p>
            <a:endParaRPr lang="de-DE" dirty="0"/>
          </a:p>
          <a:p>
            <a:endParaRPr lang="de-DE" dirty="0"/>
          </a:p>
          <a:p>
            <a:endParaRPr lang="de-DE" dirty="0"/>
          </a:p>
        </p:txBody>
      </p:sp>
    </p:spTree>
    <p:extLst>
      <p:ext uri="{BB962C8B-B14F-4D97-AF65-F5344CB8AC3E}">
        <p14:creationId xmlns:p14="http://schemas.microsoft.com/office/powerpoint/2010/main" val="3149267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 (Gefahrenzone)</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13</a:t>
            </a:fld>
            <a:endParaRPr lang="de-DE" dirty="0"/>
          </a:p>
        </p:txBody>
      </p:sp>
      <p:graphicFrame>
        <p:nvGraphicFramePr>
          <p:cNvPr id="9" name="Tabelle 8"/>
          <p:cNvGraphicFramePr>
            <a:graphicFrameLocks noGrp="1"/>
          </p:cNvGraphicFramePr>
          <p:nvPr/>
        </p:nvGraphicFramePr>
        <p:xfrm>
          <a:off x="712893" y="1836647"/>
          <a:ext cx="8784977" cy="5358099"/>
        </p:xfrm>
        <a:graphic>
          <a:graphicData uri="http://schemas.openxmlformats.org/drawingml/2006/table">
            <a:tbl>
              <a:tblPr>
                <a:tableStyleId>{5C22544A-7EE6-4342-B048-85BDC9FD1C3A}</a:tableStyleId>
              </a:tblPr>
              <a:tblGrid>
                <a:gridCol w="2518038">
                  <a:extLst>
                    <a:ext uri="{9D8B030D-6E8A-4147-A177-3AD203B41FA5}">
                      <a16:colId xmlns:a16="http://schemas.microsoft.com/office/drawing/2014/main" val="20000"/>
                    </a:ext>
                  </a:extLst>
                </a:gridCol>
                <a:gridCol w="1774322">
                  <a:extLst>
                    <a:ext uri="{9D8B030D-6E8A-4147-A177-3AD203B41FA5}">
                      <a16:colId xmlns:a16="http://schemas.microsoft.com/office/drawing/2014/main" val="20001"/>
                    </a:ext>
                  </a:extLst>
                </a:gridCol>
                <a:gridCol w="1774322">
                  <a:extLst>
                    <a:ext uri="{9D8B030D-6E8A-4147-A177-3AD203B41FA5}">
                      <a16:colId xmlns:a16="http://schemas.microsoft.com/office/drawing/2014/main" val="20002"/>
                    </a:ext>
                  </a:extLst>
                </a:gridCol>
                <a:gridCol w="2718295">
                  <a:extLst>
                    <a:ext uri="{9D8B030D-6E8A-4147-A177-3AD203B41FA5}">
                      <a16:colId xmlns:a16="http://schemas.microsoft.com/office/drawing/2014/main" val="20003"/>
                    </a:ext>
                  </a:extLst>
                </a:gridCol>
              </a:tblGrid>
              <a:tr h="680790">
                <a:tc>
                  <a:txBody>
                    <a:bodyPr/>
                    <a:lstStyle/>
                    <a:p>
                      <a:pPr algn="ctr" fontAlgn="b"/>
                      <a:r>
                        <a:rPr lang="de-DE" sz="1400" u="none" strike="noStrike" dirty="0">
                          <a:effectLst/>
                          <a:latin typeface="Arial" panose="020B0604020202020204" pitchFamily="34" charset="0"/>
                          <a:cs typeface="Arial" panose="020B0604020202020204" pitchFamily="34" charset="0"/>
                        </a:rPr>
                        <a:t>Netz-Nennspannung</a:t>
                      </a:r>
                      <a:br>
                        <a:rPr lang="de-DE" sz="1400" u="none" strike="noStrike" dirty="0">
                          <a:effectLst/>
                          <a:latin typeface="Arial" panose="020B0604020202020204" pitchFamily="34" charset="0"/>
                          <a:cs typeface="Arial" panose="020B0604020202020204" pitchFamily="34" charset="0"/>
                        </a:rPr>
                      </a:br>
                      <a:r>
                        <a:rPr lang="de-DE" sz="1400" u="none" strike="noStrike" dirty="0" err="1">
                          <a:effectLst/>
                          <a:latin typeface="Arial" panose="020B0604020202020204" pitchFamily="34" charset="0"/>
                          <a:cs typeface="Arial" panose="020B0604020202020204" pitchFamily="34" charset="0"/>
                        </a:rPr>
                        <a:t>U</a:t>
                      </a:r>
                      <a:r>
                        <a:rPr lang="de-DE" sz="1400" u="none" strike="noStrike" kern="1200" baseline="-25000" dirty="0" err="1">
                          <a:effectLst/>
                          <a:latin typeface="Arial" panose="020B0604020202020204" pitchFamily="34" charset="0"/>
                          <a:cs typeface="Arial" panose="020B0604020202020204" pitchFamily="34" charset="0"/>
                        </a:rPr>
                        <a:t>n</a:t>
                      </a:r>
                      <a:r>
                        <a:rPr lang="de-DE" sz="1400" u="none" strike="noStrike" dirty="0">
                          <a:effectLst/>
                          <a:latin typeface="Arial" panose="020B0604020202020204" pitchFamily="34" charset="0"/>
                          <a:cs typeface="Arial" panose="020B0604020202020204" pitchFamily="34" charset="0"/>
                        </a:rPr>
                        <a:t> (Effektivwert)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Äußere Grenze der </a:t>
                      </a:r>
                      <a:r>
                        <a:rPr lang="de-DE" sz="1400" u="sng" strike="noStrike" dirty="0">
                          <a:effectLst/>
                          <a:latin typeface="Arial" panose="020B0604020202020204" pitchFamily="34" charset="0"/>
                          <a:cs typeface="Arial" panose="020B0604020202020204" pitchFamily="34" charset="0"/>
                        </a:rPr>
                        <a:t>Gefahrenzone</a:t>
                      </a:r>
                      <a:r>
                        <a:rPr lang="de-DE" sz="1400" u="none" strike="noStrike" dirty="0">
                          <a:effectLst/>
                          <a:latin typeface="Arial" panose="020B0604020202020204" pitchFamily="34" charset="0"/>
                          <a:cs typeface="Arial" panose="020B0604020202020204" pitchFamily="34" charset="0"/>
                        </a:rPr>
                        <a:t> Innenraumanlage – Freiluftanlage D</a:t>
                      </a:r>
                      <a:r>
                        <a:rPr lang="de-DE" sz="1400" u="none" strike="noStrike" baseline="-25000" dirty="0">
                          <a:effectLst/>
                          <a:latin typeface="Arial" panose="020B0604020202020204" pitchFamily="34" charset="0"/>
                          <a:cs typeface="Arial" panose="020B0604020202020204" pitchFamily="34" charset="0"/>
                        </a:rPr>
                        <a:t>L</a:t>
                      </a:r>
                      <a:r>
                        <a:rPr lang="de-DE" sz="1400" u="none" strike="noStrike" dirty="0">
                          <a:effectLst/>
                          <a:latin typeface="Arial" panose="020B0604020202020204" pitchFamily="34" charset="0"/>
                          <a:cs typeface="Arial" panose="020B0604020202020204" pitchFamily="34" charset="0"/>
                        </a:rPr>
                        <a:t>  (Abstand in Luft)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Bemessungs-Steh-Blitz-/Schaltstoßspannung </a:t>
                      </a:r>
                      <a:r>
                        <a:rPr lang="de-DE" sz="1400" u="none" strike="noStrike" dirty="0" err="1">
                          <a:effectLst/>
                          <a:latin typeface="Arial" panose="020B0604020202020204" pitchFamily="34" charset="0"/>
                          <a:cs typeface="Arial" panose="020B0604020202020204" pitchFamily="34" charset="0"/>
                        </a:rPr>
                        <a:t>U</a:t>
                      </a:r>
                      <a:r>
                        <a:rPr lang="de-DE" sz="1400" u="none" strike="noStrike" kern="1200" baseline="-25000" dirty="0" err="1">
                          <a:effectLst/>
                          <a:latin typeface="Arial" panose="020B0604020202020204" pitchFamily="34" charset="0"/>
                          <a:cs typeface="Arial" panose="020B0604020202020204" pitchFamily="34" charset="0"/>
                        </a:rPr>
                        <a:t>imp</a:t>
                      </a:r>
                      <a:r>
                        <a:rPr lang="de-DE" sz="1400" u="none" strike="noStrike" dirty="0">
                          <a:effectLst/>
                          <a:latin typeface="Arial" panose="020B0604020202020204" pitchFamily="34" charset="0"/>
                          <a:cs typeface="Arial" panose="020B0604020202020204" pitchFamily="34" charset="0"/>
                        </a:rPr>
                        <a:t> (Scheitelwert)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extLst>
                  <a:ext uri="{0D108BD9-81ED-4DB2-BD59-A6C34878D82A}">
                    <a16:rowId xmlns:a16="http://schemas.microsoft.com/office/drawing/2014/main" val="10000"/>
                  </a:ext>
                </a:extLst>
              </a:tr>
              <a:tr h="219609">
                <a:tc>
                  <a:txBody>
                    <a:bodyPr/>
                    <a:lstStyle/>
                    <a:p>
                      <a:pPr algn="ctr" fontAlgn="b"/>
                      <a:r>
                        <a:rPr lang="de-DE" sz="1400" u="none" strike="noStrike" dirty="0" err="1">
                          <a:effectLst/>
                          <a:latin typeface="Arial" panose="020B0604020202020204" pitchFamily="34" charset="0"/>
                          <a:cs typeface="Arial" panose="020B0604020202020204" pitchFamily="34" charset="0"/>
                        </a:rPr>
                        <a:t>kV</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mm</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err="1">
                          <a:effectLst/>
                          <a:latin typeface="Arial" panose="020B0604020202020204" pitchFamily="34" charset="0"/>
                          <a:cs typeface="Arial" panose="020B0604020202020204" pitchFamily="34" charset="0"/>
                        </a:rPr>
                        <a:t>kV</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&lt; 1</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Keine Berührung</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4</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3</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60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120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40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219609">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6</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90</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120</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60</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10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120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150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75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219609">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15</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gridSpan="2">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160</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hMerge="1">
                  <a:txBody>
                    <a:bodyPr/>
                    <a:lstStyle/>
                    <a:p>
                      <a:endParaRPr lang="de-DE"/>
                    </a:p>
                  </a:txBody>
                  <a:tcPr/>
                </a:tc>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95</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220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125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30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320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170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36</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380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200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45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480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250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66</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630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325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1"/>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70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750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380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2"/>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110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1100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550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3"/>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132</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1300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650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4"/>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150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1500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750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5"/>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220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2100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1050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6"/>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275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2400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850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7"/>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380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2900/3400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950/1050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8"/>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480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4100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1175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9"/>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700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6400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1550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20"/>
                  </a:ext>
                </a:extLst>
              </a:tr>
              <a:tr h="219609">
                <a:tc>
                  <a:txBody>
                    <a:bodyPr/>
                    <a:lstStyle/>
                    <a:p>
                      <a:pPr algn="ctr" fontAlgn="b"/>
                      <a:endParaRPr lang="de-D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endParaRPr lang="de-D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marL="0" marR="0" indent="0" algn="r" defTabSz="497737" rtl="0" eaLnBrk="1" fontAlgn="b" latinLnBrk="0" hangingPunct="1">
                        <a:lnSpc>
                          <a:spcPct val="100000"/>
                        </a:lnSpc>
                        <a:spcBef>
                          <a:spcPts val="0"/>
                        </a:spcBef>
                        <a:spcAft>
                          <a:spcPts val="0"/>
                        </a:spcAft>
                        <a:buClrTx/>
                        <a:buSzTx/>
                        <a:buFontTx/>
                        <a:buNone/>
                        <a:tabLst/>
                        <a:defRPr/>
                      </a:pPr>
                      <a:r>
                        <a:rPr lang="de-DE" sz="800" dirty="0">
                          <a:latin typeface="Arial" panose="020B0604020202020204" pitchFamily="34" charset="0"/>
                          <a:cs typeface="Arial" panose="020B0604020202020204" pitchFamily="34" charset="0"/>
                        </a:rPr>
                        <a:t>Tabelle 101: VDE 0105-100</a:t>
                      </a:r>
                    </a:p>
                  </a:txBody>
                  <a:tcPr marL="9525" marR="9525" marT="9525" marB="0" anchor="b"/>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496585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14</a:t>
            </a:fld>
            <a:endParaRPr lang="de-DE" dirty="0"/>
          </a:p>
        </p:txBody>
      </p:sp>
      <p:sp>
        <p:nvSpPr>
          <p:cNvPr id="2" name="Inhaltsplatzhalter 1"/>
          <p:cNvSpPr>
            <a:spLocks noGrp="1"/>
          </p:cNvSpPr>
          <p:nvPr>
            <p:ph sz="quarter" idx="1"/>
          </p:nvPr>
        </p:nvSpPr>
        <p:spPr/>
        <p:txBody>
          <a:bodyPr/>
          <a:lstStyle/>
          <a:p>
            <a:pPr marL="0" lvl="0" indent="0">
              <a:buNone/>
            </a:pPr>
            <a:r>
              <a:rPr lang="de-DE" b="1" dirty="0"/>
              <a:t>Annäherungszone</a:t>
            </a:r>
            <a:r>
              <a:rPr lang="de-DE" dirty="0"/>
              <a:t>:</a:t>
            </a:r>
          </a:p>
          <a:p>
            <a:pPr lvl="0"/>
            <a:r>
              <a:rPr lang="de-DE" dirty="0"/>
              <a:t>Die Annäherungszone umschließt die Gefahrenzone. </a:t>
            </a:r>
          </a:p>
          <a:p>
            <a:pPr lvl="0"/>
            <a:r>
              <a:rPr lang="de-DE" dirty="0"/>
              <a:t>Die Grenze des einzuhaltenden Abstandes wird  auch hier definiert durch die Spannungsebene. </a:t>
            </a:r>
          </a:p>
          <a:p>
            <a:pPr lvl="0"/>
            <a:r>
              <a:rPr lang="de-DE" dirty="0"/>
              <a:t>Es werden aber Unterschiede gemacht, ob die arbeitende Person über die Gefahren des elektrischen Stroms unterrichtet ist oder nicht: </a:t>
            </a:r>
          </a:p>
          <a:p>
            <a:pPr marL="0" lvl="0" indent="0">
              <a:buNone/>
            </a:pPr>
            <a:r>
              <a:rPr lang="de-DE" dirty="0"/>
              <a:t>	Die Annäherungszone für Laien ist größer als die Annäherungszone 	für Elektrofachkräfte (EFK) oder Elektrotechnisch unterwiesene 	Personen (EuP).  </a:t>
            </a:r>
          </a:p>
          <a:p>
            <a:pPr lvl="0"/>
            <a:r>
              <a:rPr lang="de-DE" dirty="0"/>
              <a:t>Daher gelten für elektrotechnische Arbeiten andere Schutzabstände als für nicht elektrotechnische Arbeiten.</a:t>
            </a:r>
          </a:p>
          <a:p>
            <a:endParaRPr lang="de-DE" dirty="0"/>
          </a:p>
        </p:txBody>
      </p:sp>
    </p:spTree>
    <p:extLst>
      <p:ext uri="{BB962C8B-B14F-4D97-AF65-F5344CB8AC3E}">
        <p14:creationId xmlns:p14="http://schemas.microsoft.com/office/powerpoint/2010/main" val="599492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 (Annäherungszone)</a:t>
            </a:r>
          </a:p>
        </p:txBody>
      </p:sp>
      <p:sp>
        <p:nvSpPr>
          <p:cNvPr id="2" name="Inhaltsplatzhalter 1"/>
          <p:cNvSpPr>
            <a:spLocks noGrp="1"/>
          </p:cNvSpPr>
          <p:nvPr>
            <p:ph sz="quarter" idx="1"/>
          </p:nvPr>
        </p:nvSpPr>
        <p:spPr/>
        <p:txBody>
          <a:bodyPr>
            <a:normAutofit fontScale="92500" lnSpcReduction="10000"/>
          </a:bodyPr>
          <a:lstStyle/>
          <a:p>
            <a:r>
              <a:rPr lang="de-DE" dirty="0">
                <a:latin typeface="Arial" panose="020B0604020202020204" pitchFamily="34" charset="0"/>
                <a:cs typeface="Arial" panose="020B0604020202020204" pitchFamily="34" charset="0"/>
              </a:rPr>
              <a:t>Die zulässigen Annäherungen (Schutzabstände, Annäherungszone) dürfen nicht unterschritten werden!</a:t>
            </a:r>
          </a:p>
          <a:p>
            <a:r>
              <a:rPr lang="de-DE" dirty="0">
                <a:latin typeface="Arial" panose="020B0604020202020204" pitchFamily="34" charset="0"/>
                <a:cs typeface="Arial" panose="020B0604020202020204" pitchFamily="34" charset="0"/>
              </a:rPr>
              <a:t>Nebenstehende Schutzabstände gelten für Tätigkeiten von Elektrofachkräften oder elektrotechnisch unterwiesenen Personen bzw. für unter deren Aufsicht ausgeführte Arbeiten</a:t>
            </a: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10" name="Inhaltsplatzhalter 9">
            <a:extLst>
              <a:ext uri="{FF2B5EF4-FFF2-40B4-BE49-F238E27FC236}">
                <a16:creationId xmlns:a16="http://schemas.microsoft.com/office/drawing/2014/main" id="{FBC169D1-C4DD-437E-9AF5-1CA06ABBAF10}"/>
              </a:ext>
            </a:extLst>
          </p:cNvPr>
          <p:cNvPicPr>
            <a:picLocks noGrp="1" noChangeAspect="1"/>
          </p:cNvPicPr>
          <p:nvPr>
            <p:ph sz="quarter" idx="2"/>
          </p:nvPr>
        </p:nvPicPr>
        <p:blipFill>
          <a:blip r:embed="rId2"/>
          <a:stretch>
            <a:fillRect/>
          </a:stretch>
        </p:blipFill>
        <p:spPr>
          <a:xfrm>
            <a:off x="5665788" y="1837008"/>
            <a:ext cx="4545012" cy="4033999"/>
          </a:xfrm>
          <a:prstGeom prst="rect">
            <a:avLst/>
          </a:prstGeom>
        </p:spPr>
      </p:pic>
      <p:sp>
        <p:nvSpPr>
          <p:cNvPr id="3"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15</a:t>
            </a:fld>
            <a:endParaRPr lang="de-DE" dirty="0"/>
          </a:p>
        </p:txBody>
      </p:sp>
      <p:pic>
        <p:nvPicPr>
          <p:cNvPr id="8" name="Inhaltsplatzhalter 7">
            <a:extLst>
              <a:ext uri="{FF2B5EF4-FFF2-40B4-BE49-F238E27FC236}">
                <a16:creationId xmlns:a16="http://schemas.microsoft.com/office/drawing/2014/main" id="{139DCA27-F651-4AB2-BA36-57B595F76959}"/>
              </a:ext>
            </a:extLst>
          </p:cNvPr>
          <p:cNvPicPr>
            <a:picLocks noGrp="1" noChangeAspect="1"/>
          </p:cNvPicPr>
          <p:nvPr>
            <p:ph sz="quarter" idx="17"/>
          </p:nvPr>
        </p:nvPicPr>
        <p:blipFill>
          <a:blip r:embed="rId3"/>
          <a:stretch>
            <a:fillRect/>
          </a:stretch>
        </p:blipFill>
        <p:spPr>
          <a:xfrm>
            <a:off x="1769025" y="4791075"/>
            <a:ext cx="2432537" cy="2001838"/>
          </a:xfrm>
          <a:prstGeom prst="rect">
            <a:avLst/>
          </a:prstGeom>
        </p:spPr>
      </p:pic>
    </p:spTree>
    <p:extLst>
      <p:ext uri="{BB962C8B-B14F-4D97-AF65-F5344CB8AC3E}">
        <p14:creationId xmlns:p14="http://schemas.microsoft.com/office/powerpoint/2010/main" val="163571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16</a:t>
            </a:fld>
            <a:endParaRPr lang="de-DE" dirty="0"/>
          </a:p>
        </p:txBody>
      </p:sp>
      <p:sp>
        <p:nvSpPr>
          <p:cNvPr id="7" name="Inhaltsplatzhalter 6"/>
          <p:cNvSpPr>
            <a:spLocks noGrp="1"/>
          </p:cNvSpPr>
          <p:nvPr>
            <p:ph sz="quarter" idx="1"/>
          </p:nvPr>
        </p:nvSpPr>
        <p:spPr/>
        <p:txBody>
          <a:bodyPr>
            <a:normAutofit/>
          </a:bodyPr>
          <a:lstStyle/>
          <a:p>
            <a:pPr lvl="0"/>
            <a:r>
              <a:rPr lang="de-DE" sz="2600" dirty="0"/>
              <a:t>Folgende Schutzabstände gelten bei nicht elektrotechnischen Arbeiten (</a:t>
            </a:r>
            <a:r>
              <a:rPr lang="de-DE" sz="2600" kern="0" dirty="0"/>
              <a:t>Arbeiten im Bereich einer elektrischen Anlage, z. B. Bau- und Montagearbeiten, Erdarbeiten, Reinigen, Anstrich usw.</a:t>
            </a:r>
            <a:r>
              <a:rPr lang="de-DE" sz="2600" dirty="0"/>
              <a:t>) in der Nähe von unter Spannung stehenden aktiven Teilen:</a:t>
            </a:r>
          </a:p>
          <a:p>
            <a:endParaRPr lang="de-DE" dirty="0"/>
          </a:p>
        </p:txBody>
      </p:sp>
      <p:sp>
        <p:nvSpPr>
          <p:cNvPr id="2" name="Inhaltsplatzhalter 1">
            <a:extLst>
              <a:ext uri="{FF2B5EF4-FFF2-40B4-BE49-F238E27FC236}">
                <a16:creationId xmlns:a16="http://schemas.microsoft.com/office/drawing/2014/main" id="{E3F92EF9-BA00-44B6-9138-5AA847DF8990}"/>
              </a:ext>
            </a:extLst>
          </p:cNvPr>
          <p:cNvSpPr>
            <a:spLocks noGrp="1"/>
          </p:cNvSpPr>
          <p:nvPr>
            <p:ph sz="quarter" idx="13"/>
          </p:nvPr>
        </p:nvSpPr>
        <p:spPr/>
        <p:txBody>
          <a:bodyPr>
            <a:normAutofit/>
          </a:bodyPr>
          <a:lstStyle/>
          <a:p>
            <a:pPr marL="0" indent="0">
              <a:buNone/>
            </a:pPr>
            <a:endParaRPr lang="de-DE" dirty="0"/>
          </a:p>
          <a:p>
            <a:pPr marL="0" indent="0">
              <a:buNone/>
            </a:pPr>
            <a:endParaRPr lang="de-DE" dirty="0"/>
          </a:p>
        </p:txBody>
      </p:sp>
      <p:pic>
        <p:nvPicPr>
          <p:cNvPr id="13" name="Grafik 12">
            <a:extLst>
              <a:ext uri="{FF2B5EF4-FFF2-40B4-BE49-F238E27FC236}">
                <a16:creationId xmlns:a16="http://schemas.microsoft.com/office/drawing/2014/main" id="{4AD3DA6A-7368-4FD6-BE36-0278EEB87C09}"/>
              </a:ext>
            </a:extLst>
          </p:cNvPr>
          <p:cNvPicPr>
            <a:picLocks noChangeAspect="1"/>
          </p:cNvPicPr>
          <p:nvPr/>
        </p:nvPicPr>
        <p:blipFill>
          <a:blip r:embed="rId2"/>
          <a:stretch>
            <a:fillRect/>
          </a:stretch>
        </p:blipFill>
        <p:spPr>
          <a:xfrm>
            <a:off x="5922411" y="1901642"/>
            <a:ext cx="4360284" cy="3328726"/>
          </a:xfrm>
          <a:prstGeom prst="rect">
            <a:avLst/>
          </a:prstGeom>
        </p:spPr>
      </p:pic>
    </p:spTree>
    <p:extLst>
      <p:ext uri="{BB962C8B-B14F-4D97-AF65-F5344CB8AC3E}">
        <p14:creationId xmlns:p14="http://schemas.microsoft.com/office/powerpoint/2010/main" val="544666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Schutz durch Abstand</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17</a:t>
            </a:fld>
            <a:endParaRPr lang="de-DE" dirty="0"/>
          </a:p>
        </p:txBody>
      </p:sp>
      <p:sp>
        <p:nvSpPr>
          <p:cNvPr id="2" name="Inhaltsplatzhalter 1"/>
          <p:cNvSpPr>
            <a:spLocks noGrp="1"/>
          </p:cNvSpPr>
          <p:nvPr>
            <p:ph sz="quarter" idx="1"/>
          </p:nvPr>
        </p:nvSpPr>
        <p:spPr>
          <a:xfrm>
            <a:off x="716458" y="1764294"/>
            <a:ext cx="9534948" cy="4990434"/>
          </a:xfrm>
        </p:spPr>
        <p:txBody>
          <a:bodyPr/>
          <a:lstStyle/>
          <a:p>
            <a:pPr marL="0" indent="0">
              <a:buNone/>
            </a:pPr>
            <a:r>
              <a:rPr lang="de-DE" b="1" dirty="0"/>
              <a:t>Abstand oder Aufsichtsführung</a:t>
            </a:r>
          </a:p>
          <a:p>
            <a:pPr marL="0" indent="0">
              <a:buNone/>
            </a:pPr>
            <a:r>
              <a:rPr lang="de-DE" dirty="0"/>
              <a:t>Wenn Schutz durch Abstand und Aufsichtsführung angewandt werden soll, muss für diese Methode mindestens Folgendes festgelegt sein:</a:t>
            </a:r>
          </a:p>
          <a:p>
            <a:pPr marL="0" indent="0">
              <a:buNone/>
            </a:pPr>
            <a:endParaRPr lang="de-DE" dirty="0"/>
          </a:p>
          <a:p>
            <a:r>
              <a:rPr lang="de-DE" dirty="0"/>
              <a:t>der sichere Abstand, wobei Art und Umstände der Arbeiten sowie die Nennspannung der Anlage zu berücksichtigen sind</a:t>
            </a:r>
          </a:p>
          <a:p>
            <a:r>
              <a:rPr lang="de-DE" dirty="0"/>
              <a:t>anzuwendende Kriterien für die Auswahl des Personals, das für die Ausführung der Arbeiten benötigt wird</a:t>
            </a:r>
          </a:p>
          <a:p>
            <a:r>
              <a:rPr lang="de-DE" dirty="0"/>
              <a:t>während der Arbeit zu beachtende Vorgehensweise, die das Erreichen der Gefahrenzone ausschließt.</a:t>
            </a:r>
          </a:p>
          <a:p>
            <a:endParaRPr lang="de-DE" dirty="0"/>
          </a:p>
        </p:txBody>
      </p:sp>
    </p:spTree>
    <p:extLst>
      <p:ext uri="{BB962C8B-B14F-4D97-AF65-F5344CB8AC3E}">
        <p14:creationId xmlns:p14="http://schemas.microsoft.com/office/powerpoint/2010/main" val="1566790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2893" y="252042"/>
            <a:ext cx="8324427" cy="1092182"/>
          </a:xfrm>
        </p:spPr>
        <p:txBody>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Schutz durch Abstand</a:t>
            </a:r>
          </a:p>
        </p:txBody>
      </p:sp>
      <p:sp>
        <p:nvSpPr>
          <p:cNvPr id="2" name="Inhaltsplatzhalter 1"/>
          <p:cNvSpPr>
            <a:spLocks noGrp="1"/>
          </p:cNvSpPr>
          <p:nvPr>
            <p:ph sz="quarter" idx="2"/>
          </p:nvPr>
        </p:nvSpPr>
        <p:spPr/>
        <p:txBody>
          <a:bodyPr>
            <a:normAutofit fontScale="85000" lnSpcReduction="10000"/>
          </a:bodyPr>
          <a:lstStyle/>
          <a:p>
            <a:pPr marL="0" indent="0">
              <a:buNone/>
            </a:pPr>
            <a:r>
              <a:rPr lang="de-DE" dirty="0"/>
              <a:t>„Wenn Schutz durch Abstand und Aufsichtsführung angewandt werden soll, muss für diese Methode mindestens Folgendes festgelegt sein:</a:t>
            </a:r>
          </a:p>
          <a:p>
            <a:pPr lvl="1"/>
            <a:r>
              <a:rPr lang="de-DE" dirty="0"/>
              <a:t>der sichere Abstand, wobei Art und Umstände der Arbeiten sowie die Nennspannung der Anlage zu berücksichtigen sind;</a:t>
            </a:r>
          </a:p>
          <a:p>
            <a:pPr lvl="1"/>
            <a:r>
              <a:rPr lang="de-DE" dirty="0"/>
              <a:t>anzuwendende Kriterien für die Auswahl des Personals, das für die Ausführung der Arbeiten benötigt wird;</a:t>
            </a:r>
          </a:p>
          <a:p>
            <a:pPr lvl="1"/>
            <a:r>
              <a:rPr lang="de-DE" dirty="0"/>
              <a:t>während der Arbeit zu beachtende Vorgehensweise, die das Erreichen der Gefahrenzone ausschließt.“</a:t>
            </a:r>
          </a:p>
          <a:p>
            <a:endParaRPr lang="de-DE" dirty="0"/>
          </a:p>
        </p:txBody>
      </p:sp>
      <p:sp>
        <p:nvSpPr>
          <p:cNvPr id="6" name="Inhaltsplatzhalter 5"/>
          <p:cNvSpPr>
            <a:spLocks noGrp="1"/>
          </p:cNvSpPr>
          <p:nvPr>
            <p:ph sz="quarter" idx="4"/>
          </p:nvPr>
        </p:nvSpPr>
        <p:spPr/>
        <p:txBody>
          <a:bodyPr>
            <a:normAutofit fontScale="85000" lnSpcReduction="10000"/>
          </a:bodyPr>
          <a:lstStyle/>
          <a:p>
            <a:pPr marL="0" indent="0">
              <a:buNone/>
            </a:pPr>
            <a:r>
              <a:rPr lang="de-DE" dirty="0"/>
              <a:t>Diese Methode wird angewendet, wenn ein Abdecken oder Abschranken der spannungsführenden Teile nicht möglich ist.</a:t>
            </a:r>
          </a:p>
          <a:p>
            <a:endParaRPr lang="de-DE" dirty="0"/>
          </a:p>
        </p:txBody>
      </p:sp>
      <p:sp>
        <p:nvSpPr>
          <p:cNvPr id="3"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18</a:t>
            </a:fld>
            <a:endParaRPr lang="de-DE" dirty="0"/>
          </a:p>
        </p:txBody>
      </p:sp>
      <p:sp>
        <p:nvSpPr>
          <p:cNvPr id="7" name="Textplatzhalter 6"/>
          <p:cNvSpPr>
            <a:spLocks noGrp="1"/>
          </p:cNvSpPr>
          <p:nvPr>
            <p:ph type="body" sz="quarter" idx="1"/>
          </p:nvPr>
        </p:nvSpPr>
        <p:spPr/>
        <p:txBody>
          <a:bodyPr>
            <a:normAutofit fontScale="92500"/>
          </a:bodyPr>
          <a:lstStyle/>
          <a:p>
            <a:r>
              <a:rPr lang="de-DE"/>
              <a:t>Abstand oder Aufsichtsführung</a:t>
            </a:r>
            <a:endParaRPr lang="de-DE" dirty="0"/>
          </a:p>
        </p:txBody>
      </p:sp>
      <p:sp>
        <p:nvSpPr>
          <p:cNvPr id="8" name="Textplatzhalter 7"/>
          <p:cNvSpPr>
            <a:spLocks noGrp="1"/>
          </p:cNvSpPr>
          <p:nvPr>
            <p:ph type="body" sz="quarter" idx="3"/>
          </p:nvPr>
        </p:nvSpPr>
        <p:spPr/>
        <p:txBody>
          <a:bodyPr>
            <a:normAutofit/>
          </a:bodyPr>
          <a:lstStyle/>
          <a:p>
            <a:r>
              <a:rPr lang="de-DE"/>
              <a:t>Schutz durch Abstand</a:t>
            </a:r>
            <a:endParaRPr lang="de-DE" dirty="0"/>
          </a:p>
        </p:txBody>
      </p:sp>
      <p:grpSp>
        <p:nvGrpSpPr>
          <p:cNvPr id="5" name="Gruppieren 4">
            <a:extLst>
              <a:ext uri="{FF2B5EF4-FFF2-40B4-BE49-F238E27FC236}">
                <a16:creationId xmlns:a16="http://schemas.microsoft.com/office/drawing/2014/main" id="{9D0A04C5-CC8E-44AD-8891-0E4CB366E45D}"/>
              </a:ext>
            </a:extLst>
          </p:cNvPr>
          <p:cNvGrpSpPr/>
          <p:nvPr/>
        </p:nvGrpSpPr>
        <p:grpSpPr>
          <a:xfrm>
            <a:off x="6134792" y="3648075"/>
            <a:ext cx="2902528" cy="3516317"/>
            <a:chOff x="6134792" y="4462272"/>
            <a:chExt cx="2173091" cy="2702120"/>
          </a:xfrm>
        </p:grpSpPr>
        <p:sp>
          <p:nvSpPr>
            <p:cNvPr id="9" name="Textfeld 8"/>
            <p:cNvSpPr txBox="1"/>
            <p:nvPr/>
          </p:nvSpPr>
          <p:spPr>
            <a:xfrm>
              <a:off x="6134792" y="6948948"/>
              <a:ext cx="1889760" cy="21544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Quelle: R.O.E. GmbH</a:t>
              </a:r>
            </a:p>
          </p:txBody>
        </p:sp>
        <p:pic>
          <p:nvPicPr>
            <p:cNvPr id="1026" name="Picture 2" descr="C:\Users\rethfeldt.AKADEMIE\Documents\Spaces\R.O.E. Online\Bilder\Freileitung.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34792" y="4462272"/>
              <a:ext cx="2173091" cy="24866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256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wie sind Gefahrenbereiche gekennzeichnet?</a:t>
            </a:r>
          </a:p>
          <a:p>
            <a:pPr marL="1187339" lvl="1" indent="-457200">
              <a:buFont typeface="Arial" panose="020B0604020202020204" pitchFamily="34" charset="0"/>
              <a:buChar char="•"/>
            </a:pPr>
            <a:r>
              <a:rPr lang="de-DE" dirty="0"/>
              <a:t>Welche Symbole gibt es?</a:t>
            </a:r>
          </a:p>
          <a:p>
            <a:pPr marL="1187339" lvl="1" indent="-457200">
              <a:buFont typeface="Arial" panose="020B0604020202020204" pitchFamily="34" charset="0"/>
              <a:buChar char="•"/>
            </a:pPr>
            <a:r>
              <a:rPr lang="de-DE" dirty="0"/>
              <a:t>Worauf ist zu achten?</a:t>
            </a:r>
          </a:p>
          <a:p>
            <a:pPr marL="457200" indent="-457200">
              <a:buFont typeface="Arial" panose="020B0604020202020204" pitchFamily="34" charset="0"/>
              <a:buChar char="•"/>
            </a:pPr>
            <a:r>
              <a:rPr lang="de-DE" dirty="0"/>
              <a:t>wie ist Annäherungszone beschrieben?</a:t>
            </a:r>
          </a:p>
          <a:p>
            <a:pPr marL="457200" indent="-457200">
              <a:buFont typeface="Arial" panose="020B0604020202020204" pitchFamily="34" charset="0"/>
              <a:buChar char="•"/>
            </a:pPr>
            <a:r>
              <a:rPr lang="de-DE" dirty="0"/>
              <a:t>was bedeutet „Schutz durch Abstand“?</a:t>
            </a:r>
          </a:p>
          <a:p>
            <a:endParaRPr lang="de-DE" dirty="0"/>
          </a:p>
          <a:p>
            <a:endParaRPr lang="de-DE" dirty="0"/>
          </a:p>
          <a:p>
            <a:pPr marL="457200" indent="-457200">
              <a:buFont typeface="Arial" panose="020B0604020202020204" pitchFamily="34" charset="0"/>
              <a:buChar char="•"/>
            </a:pPr>
            <a:endParaRPr lang="de-DE" dirty="0"/>
          </a:p>
        </p:txBody>
      </p:sp>
      <p:sp>
        <p:nvSpPr>
          <p:cNvPr id="10" name="Titel 9"/>
          <p:cNvSpPr>
            <a:spLocks noGrp="1"/>
          </p:cNvSpPr>
          <p:nvPr>
            <p:ph type="title"/>
          </p:nvPr>
        </p:nvSpPr>
        <p:spPr/>
        <p:txBody>
          <a:bodyPr/>
          <a:lstStyle/>
          <a:p>
            <a:r>
              <a:rPr lang="de-DE" dirty="0">
                <a:solidFill>
                  <a:schemeClr val="tx1"/>
                </a:solidFill>
              </a:rPr>
              <a:t>Was man jetzt wissen sollte:</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19</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4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wie Gefahrenbereiche gekennzeichnet werden</a:t>
            </a:r>
          </a:p>
          <a:p>
            <a:pPr marL="457200" indent="-457200">
              <a:buFont typeface="Arial" panose="020B0604020202020204" pitchFamily="34" charset="0"/>
              <a:buChar char="•"/>
            </a:pPr>
            <a:endParaRPr lang="de-DE" dirty="0"/>
          </a:p>
          <a:p>
            <a:pPr marL="457200" indent="-457200">
              <a:buFont typeface="Arial" panose="020B0604020202020204" pitchFamily="34" charset="0"/>
              <a:buChar char="•"/>
            </a:pPr>
            <a:r>
              <a:rPr lang="de-DE" dirty="0"/>
              <a:t>was die Annäherungszone ist </a:t>
            </a:r>
          </a:p>
          <a:p>
            <a:pPr marL="457200" indent="-457200">
              <a:buFont typeface="Arial" panose="020B0604020202020204" pitchFamily="34" charset="0"/>
              <a:buChar char="•"/>
            </a:pPr>
            <a:endParaRPr lang="de-DE" dirty="0"/>
          </a:p>
          <a:p>
            <a:pPr marL="457200" indent="-457200">
              <a:buFont typeface="Arial" panose="020B0604020202020204" pitchFamily="34" charset="0"/>
              <a:buChar char="•"/>
            </a:pPr>
            <a:r>
              <a:rPr lang="de-DE" dirty="0"/>
              <a:t>was „Schutz durch Abstand“ bedeutet</a:t>
            </a:r>
          </a:p>
          <a:p>
            <a:pPr marL="457200" indent="-457200">
              <a:buFont typeface="Arial" panose="020B0604020202020204" pitchFamily="34" charset="0"/>
              <a:buChar char="•"/>
            </a:pPr>
            <a:endParaRPr lang="de-DE" dirty="0"/>
          </a:p>
        </p:txBody>
      </p:sp>
      <p:sp>
        <p:nvSpPr>
          <p:cNvPr id="10" name="Titel 9"/>
          <p:cNvSpPr>
            <a:spLocks noGrp="1"/>
          </p:cNvSpPr>
          <p:nvPr>
            <p:ph type="title"/>
          </p:nvPr>
        </p:nvSpPr>
        <p:spPr/>
        <p:txBody>
          <a:bodyPr/>
          <a:lstStyle/>
          <a:p>
            <a:r>
              <a:rPr lang="de-DE" dirty="0">
                <a:solidFill>
                  <a:schemeClr val="tx1"/>
                </a:solidFill>
              </a:rPr>
              <a:t>In diesem Modul lernt man unter anderem:</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65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dirty="0">
                <a:solidFill>
                  <a:schemeClr val="tx1"/>
                </a:solidFill>
              </a:rPr>
              <a:t>Definition einer Abgeschlossenen elektrischen </a:t>
            </a:r>
            <a:br>
              <a:rPr lang="de-DE" dirty="0">
                <a:solidFill>
                  <a:schemeClr val="tx1"/>
                </a:solidFill>
              </a:rPr>
            </a:br>
            <a:r>
              <a:rPr lang="de-DE" dirty="0">
                <a:solidFill>
                  <a:schemeClr val="tx1"/>
                </a:solidFill>
              </a:rPr>
              <a:t>Betriebsstätte</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3</a:t>
            </a:fld>
            <a:endParaRPr lang="de-DE" dirty="0"/>
          </a:p>
        </p:txBody>
      </p:sp>
      <p:sp>
        <p:nvSpPr>
          <p:cNvPr id="5" name="Inhaltsplatzhalter 4"/>
          <p:cNvSpPr>
            <a:spLocks noGrp="1"/>
          </p:cNvSpPr>
          <p:nvPr>
            <p:ph sz="quarter" idx="1"/>
          </p:nvPr>
        </p:nvSpPr>
        <p:spPr/>
        <p:txBody>
          <a:bodyPr>
            <a:normAutofit/>
          </a:bodyPr>
          <a:lstStyle/>
          <a:p>
            <a:pPr marL="0" indent="0">
              <a:buNone/>
            </a:pPr>
            <a:r>
              <a:rPr lang="de-DE" b="1" dirty="0"/>
              <a:t>Auszug aus der  VDE 0105-100 - 3.1.101 abgeschlossene elektrische Betriebsstätte:</a:t>
            </a:r>
          </a:p>
          <a:p>
            <a:pPr marL="0" indent="0">
              <a:buNone/>
            </a:pPr>
            <a:endParaRPr lang="de-DE" dirty="0"/>
          </a:p>
          <a:p>
            <a:pPr marL="0" indent="0">
              <a:buNone/>
            </a:pPr>
            <a:r>
              <a:rPr lang="de-DE" i="1" dirty="0"/>
              <a:t>„Raum oder ein Ort, der ausschließlich zum Betrieb elektrischer Anlagen dient und unter Verschluss gehalten wird. Zutritt haben Elektrofachkräfte und elektrotechnisch unterwiesene Personen, Laien jedoch nur in Begleitung von Elektrofachkräften oder elektrotechnisch unterwiesenen Personen.“</a:t>
            </a:r>
          </a:p>
          <a:p>
            <a:endParaRPr lang="de-DE" dirty="0"/>
          </a:p>
          <a:p>
            <a:pPr marL="0" indent="0">
              <a:buNone/>
            </a:pPr>
            <a:r>
              <a:rPr lang="de-DE" dirty="0"/>
              <a:t>ANMERKUNG </a:t>
            </a:r>
          </a:p>
          <a:p>
            <a:pPr marL="0" indent="0">
              <a:buNone/>
            </a:pPr>
            <a:r>
              <a:rPr lang="de-DE" dirty="0"/>
              <a:t>Hierzu gehören z. B. abgeschlossene Schalt- und Verteilungsanlagen, Transformatorzellen, Schaltfelder, Verteilungsanlagen in Blechgehäusen oder in anderen abgeschlossenen Anlagen, Maststationen.</a:t>
            </a:r>
          </a:p>
        </p:txBody>
      </p:sp>
    </p:spTree>
    <p:extLst>
      <p:ext uri="{BB962C8B-B14F-4D97-AF65-F5344CB8AC3E}">
        <p14:creationId xmlns:p14="http://schemas.microsoft.com/office/powerpoint/2010/main" val="233563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dirty="0">
                <a:solidFill>
                  <a:schemeClr val="tx1"/>
                </a:solidFill>
              </a:rPr>
              <a:t>Definition einer Abgeschlossenen elektrischen </a:t>
            </a:r>
            <a:br>
              <a:rPr lang="de-DE" dirty="0">
                <a:solidFill>
                  <a:schemeClr val="tx1"/>
                </a:solidFill>
              </a:rPr>
            </a:br>
            <a:r>
              <a:rPr lang="de-DE" dirty="0">
                <a:solidFill>
                  <a:schemeClr val="tx1"/>
                </a:solidFill>
              </a:rPr>
              <a:t>Betriebsstätte</a:t>
            </a:r>
          </a:p>
        </p:txBody>
      </p:sp>
      <p:sp>
        <p:nvSpPr>
          <p:cNvPr id="5" name="Inhaltsplatzhalter 4"/>
          <p:cNvSpPr>
            <a:spLocks noGrp="1"/>
          </p:cNvSpPr>
          <p:nvPr>
            <p:ph sz="quarter" idx="1"/>
          </p:nvPr>
        </p:nvSpPr>
        <p:spPr>
          <a:xfrm>
            <a:off x="712893" y="1752571"/>
            <a:ext cx="4764961" cy="5040842"/>
          </a:xfrm>
        </p:spPr>
        <p:txBody>
          <a:bodyPr>
            <a:normAutofit fontScale="85000" lnSpcReduction="20000"/>
          </a:bodyPr>
          <a:lstStyle/>
          <a:p>
            <a:pPr marL="0" indent="0" defTabSz="730204">
              <a:lnSpc>
                <a:spcPct val="100000"/>
              </a:lnSpc>
              <a:spcBef>
                <a:spcPct val="50000"/>
              </a:spcBef>
              <a:buSzPct val="80000"/>
              <a:buNone/>
              <a:tabLst>
                <a:tab pos="722267" algn="l"/>
                <a:tab pos="1098480" algn="l"/>
                <a:tab pos="1374688" algn="l"/>
              </a:tabLst>
            </a:pPr>
            <a:r>
              <a:rPr lang="de-DE" b="1" dirty="0"/>
              <a:t>Auszug aus der  VDE 0105-100 Abs. 4.3:</a:t>
            </a:r>
          </a:p>
          <a:p>
            <a:pPr marL="0" indent="-193606" defTabSz="874658">
              <a:lnSpc>
                <a:spcPct val="120000"/>
              </a:lnSpc>
              <a:buNone/>
            </a:pPr>
            <a:r>
              <a:rPr lang="de-DE" sz="2100" i="1" dirty="0"/>
              <a:t>„Abgeschlossene elektrische Betriebsstätten müssen verschlossen gehalten werden. Die Schlüssel (auch elektronische oder digitale Codes) müssen so verwahrt werden, dass sie unbefugten Personen nicht zugänglich sind. </a:t>
            </a:r>
          </a:p>
          <a:p>
            <a:pPr marL="0" indent="-193606" defTabSz="874658">
              <a:lnSpc>
                <a:spcPct val="120000"/>
              </a:lnSpc>
              <a:buNone/>
            </a:pPr>
            <a:r>
              <a:rPr lang="de-DE" sz="2100" i="1" dirty="0"/>
              <a:t>Abgeschlossene elektrische Betriebsstätten dürfen nur von beauftragten Personen geöffnet oder betreten werden. Der Zutritt ist Elektrofachkräften und elektrotechnisch unterwiesenen Personen gestattet, Laien jedoch nur in Begleitung von Elektrofachkräften oder elektrotechnisch unterwiesenen Personen.“</a:t>
            </a:r>
            <a:endParaRPr lang="de-DE" b="1" dirty="0"/>
          </a:p>
          <a:p>
            <a:pPr marL="0" indent="-193606" defTabSz="874658">
              <a:spcAft>
                <a:spcPts val="0"/>
              </a:spcAft>
              <a:buNone/>
            </a:pPr>
            <a:endParaRPr lang="de-DE" dirty="0"/>
          </a:p>
        </p:txBody>
      </p:sp>
      <p:pic>
        <p:nvPicPr>
          <p:cNvPr id="7" name="Inhaltsplatzhalter 6">
            <a:extLst>
              <a:ext uri="{FF2B5EF4-FFF2-40B4-BE49-F238E27FC236}">
                <a16:creationId xmlns:a16="http://schemas.microsoft.com/office/drawing/2014/main" id="{D1CE8854-77AD-4AEA-B45D-34789BE3A5EC}"/>
              </a:ext>
            </a:extLst>
          </p:cNvPr>
          <p:cNvPicPr>
            <a:picLocks noGrp="1" noChangeAspect="1"/>
          </p:cNvPicPr>
          <p:nvPr>
            <p:ph sz="quarter" idx="2"/>
          </p:nvPr>
        </p:nvPicPr>
        <p:blipFill>
          <a:blip r:embed="rId2"/>
          <a:stretch>
            <a:fillRect/>
          </a:stretch>
        </p:blipFill>
        <p:spPr>
          <a:xfrm>
            <a:off x="6360885" y="2196269"/>
            <a:ext cx="3349522" cy="2859891"/>
          </a:xfrm>
          <a:prstGeom prst="rect">
            <a:avLst/>
          </a:prstGeom>
        </p:spPr>
      </p:pic>
      <p:sp>
        <p:nvSpPr>
          <p:cNvPr id="3"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4</a:t>
            </a:fld>
            <a:endParaRPr lang="de-DE" dirty="0"/>
          </a:p>
        </p:txBody>
      </p:sp>
      <p:sp>
        <p:nvSpPr>
          <p:cNvPr id="4" name="Rechteck 3"/>
          <p:cNvSpPr/>
          <p:nvPr/>
        </p:nvSpPr>
        <p:spPr>
          <a:xfrm>
            <a:off x="7804744" y="5056160"/>
            <a:ext cx="1832104" cy="276999"/>
          </a:xfrm>
          <a:prstGeom prst="rect">
            <a:avLst/>
          </a:prstGeom>
        </p:spPr>
        <p:txBody>
          <a:bodyPr wrap="none">
            <a:spAutoFit/>
          </a:bodyPr>
          <a:lstStyle/>
          <a:p>
            <a:pPr algn="r" defTabSz="874658"/>
            <a:r>
              <a:rPr lang="de-DE" sz="1200" dirty="0">
                <a:latin typeface="Arial" panose="020B0604020202020204" pitchFamily="34" charset="0"/>
                <a:cs typeface="Arial" panose="020B0604020202020204" pitchFamily="34" charset="0"/>
              </a:rPr>
              <a:t>VDE 0100-731, Abs. 4.2</a:t>
            </a:r>
          </a:p>
        </p:txBody>
      </p:sp>
    </p:spTree>
    <p:extLst>
      <p:ext uri="{BB962C8B-B14F-4D97-AF65-F5344CB8AC3E}">
        <p14:creationId xmlns:p14="http://schemas.microsoft.com/office/powerpoint/2010/main" val="348423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dirty="0">
                <a:solidFill>
                  <a:schemeClr val="tx1"/>
                </a:solidFill>
              </a:rPr>
              <a:t>Beispiele einer Abgeschlossenen elektrischen </a:t>
            </a:r>
            <a:br>
              <a:rPr lang="de-DE" dirty="0">
                <a:solidFill>
                  <a:schemeClr val="tx1"/>
                </a:solidFill>
              </a:rPr>
            </a:br>
            <a:r>
              <a:rPr lang="de-DE" dirty="0">
                <a:solidFill>
                  <a:schemeClr val="tx1"/>
                </a:solidFill>
              </a:rPr>
              <a:t>Betriebsstätte</a:t>
            </a:r>
          </a:p>
        </p:txBody>
      </p:sp>
      <p:sp>
        <p:nvSpPr>
          <p:cNvPr id="5" name="Inhaltsplatzhalter 4"/>
          <p:cNvSpPr>
            <a:spLocks noGrp="1"/>
          </p:cNvSpPr>
          <p:nvPr>
            <p:ph sz="quarter" idx="1"/>
          </p:nvPr>
        </p:nvSpPr>
        <p:spPr/>
        <p:txBody>
          <a:bodyPr/>
          <a:lstStyle/>
          <a:p>
            <a:pPr marL="0" indent="0" defTabSz="730204">
              <a:lnSpc>
                <a:spcPct val="100000"/>
              </a:lnSpc>
              <a:spcBef>
                <a:spcPct val="50000"/>
              </a:spcBef>
              <a:buSzPct val="80000"/>
              <a:buNone/>
              <a:tabLst>
                <a:tab pos="722267" algn="l"/>
                <a:tab pos="1098480" algn="l"/>
                <a:tab pos="1374688" algn="l"/>
              </a:tabLst>
            </a:pPr>
            <a:r>
              <a:rPr lang="de-DE" b="1" dirty="0"/>
              <a:t>Schalt- und Verteilungsanlagen</a:t>
            </a:r>
          </a:p>
          <a:p>
            <a:pPr marL="0" indent="0" defTabSz="730204">
              <a:lnSpc>
                <a:spcPct val="100000"/>
              </a:lnSpc>
              <a:spcBef>
                <a:spcPct val="50000"/>
              </a:spcBef>
              <a:buSzPct val="80000"/>
              <a:buNone/>
              <a:tabLst>
                <a:tab pos="722267" algn="l"/>
                <a:tab pos="1098480" algn="l"/>
                <a:tab pos="1374688" algn="l"/>
              </a:tabLst>
            </a:pPr>
            <a:r>
              <a:rPr lang="de-DE" dirty="0"/>
              <a:t>Auszug aus der  VDE 0105-100:</a:t>
            </a:r>
          </a:p>
          <a:p>
            <a:pPr marL="0" indent="0" defTabSz="730204">
              <a:lnSpc>
                <a:spcPct val="100000"/>
              </a:lnSpc>
              <a:spcBef>
                <a:spcPct val="50000"/>
              </a:spcBef>
              <a:buSzPct val="80000"/>
              <a:buNone/>
              <a:tabLst>
                <a:tab pos="722267" algn="l"/>
                <a:tab pos="1098480" algn="l"/>
                <a:tab pos="1374688" algn="l"/>
              </a:tabLst>
            </a:pPr>
            <a:endParaRPr lang="de-DE" dirty="0"/>
          </a:p>
          <a:p>
            <a:pPr marL="0" indent="-193606" defTabSz="874658">
              <a:spcAft>
                <a:spcPts val="0"/>
              </a:spcAft>
              <a:buNone/>
            </a:pPr>
            <a:r>
              <a:rPr lang="de-DE" i="1" dirty="0"/>
              <a:t>„An den Zugängen sind Warnschilder Warnzeichen W012 nach der technischen Regel für Arbeitsstätten ASR A1.3  anzubringen. </a:t>
            </a:r>
          </a:p>
          <a:p>
            <a:pPr marL="0" indent="-193606" defTabSz="874658">
              <a:spcAft>
                <a:spcPts val="0"/>
              </a:spcAft>
              <a:buNone/>
            </a:pPr>
            <a:r>
              <a:rPr lang="de-DE" i="1" dirty="0"/>
              <a:t>An leicht entfernbaren Abgrenzungen sind sie zu wiederholen.“ </a:t>
            </a:r>
          </a:p>
          <a:p>
            <a:pPr marL="0" indent="0" defTabSz="730204">
              <a:lnSpc>
                <a:spcPct val="100000"/>
              </a:lnSpc>
              <a:spcBef>
                <a:spcPct val="50000"/>
              </a:spcBef>
              <a:buSzPct val="80000"/>
              <a:buNone/>
              <a:tabLst>
                <a:tab pos="722267" algn="l"/>
                <a:tab pos="1098480" algn="l"/>
                <a:tab pos="1374688" algn="l"/>
              </a:tabLst>
            </a:pPr>
            <a:endParaRPr lang="de-DE" b="1" dirty="0"/>
          </a:p>
        </p:txBody>
      </p:sp>
      <p:pic>
        <p:nvPicPr>
          <p:cNvPr id="4" name="Inhaltsplatzhalter 3">
            <a:extLst>
              <a:ext uri="{FF2B5EF4-FFF2-40B4-BE49-F238E27FC236}">
                <a16:creationId xmlns:a16="http://schemas.microsoft.com/office/drawing/2014/main" id="{C7D22D92-132C-4FAD-88D7-97A0402A4D1A}"/>
              </a:ext>
            </a:extLst>
          </p:cNvPr>
          <p:cNvPicPr>
            <a:picLocks noGrp="1" noChangeAspect="1"/>
          </p:cNvPicPr>
          <p:nvPr>
            <p:ph sz="quarter" idx="2"/>
          </p:nvPr>
        </p:nvPicPr>
        <p:blipFill>
          <a:blip r:embed="rId3"/>
          <a:stretch>
            <a:fillRect/>
          </a:stretch>
        </p:blipFill>
        <p:spPr>
          <a:xfrm>
            <a:off x="5665788" y="2000250"/>
            <a:ext cx="4545012" cy="4545012"/>
          </a:xfrm>
          <a:prstGeom prst="rect">
            <a:avLst/>
          </a:prstGeom>
        </p:spPr>
      </p:pic>
      <p:sp>
        <p:nvSpPr>
          <p:cNvPr id="3"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5</a:t>
            </a:fld>
            <a:endParaRPr lang="de-DE" dirty="0"/>
          </a:p>
        </p:txBody>
      </p:sp>
      <p:sp>
        <p:nvSpPr>
          <p:cNvPr id="7" name="Textfeld 6"/>
          <p:cNvSpPr txBox="1"/>
          <p:nvPr/>
        </p:nvSpPr>
        <p:spPr>
          <a:xfrm>
            <a:off x="9394551" y="6605221"/>
            <a:ext cx="816249"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a:t>
            </a:r>
            <a:r>
              <a:rPr lang="de-DE" sz="800" dirty="0" err="1">
                <a:latin typeface="Arial" panose="020B0604020202020204" pitchFamily="34" charset="0"/>
                <a:cs typeface="Arial" panose="020B0604020202020204" pitchFamily="34" charset="0"/>
              </a:rPr>
              <a:t>fotolia</a:t>
            </a:r>
            <a:endParaRPr lang="de-DE" sz="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2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rmAutofit/>
          </a:bodyPr>
          <a:lstStyle/>
          <a:p>
            <a:r>
              <a:rPr lang="de-DE" dirty="0">
                <a:solidFill>
                  <a:schemeClr val="tx1"/>
                </a:solidFill>
              </a:rPr>
              <a:t>Beispiele einer Abgeschlossenen elektrischen </a:t>
            </a:r>
            <a:br>
              <a:rPr lang="de-DE" dirty="0">
                <a:solidFill>
                  <a:schemeClr val="tx1"/>
                </a:solidFill>
              </a:rPr>
            </a:br>
            <a:r>
              <a:rPr lang="de-DE" dirty="0">
                <a:solidFill>
                  <a:schemeClr val="tx1"/>
                </a:solidFill>
              </a:rPr>
              <a:t>Betriebsstätte</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6</a:t>
            </a:fld>
            <a:endParaRPr lang="de-DE" dirty="0"/>
          </a:p>
        </p:txBody>
      </p:sp>
      <p:sp>
        <p:nvSpPr>
          <p:cNvPr id="5" name="Inhaltsplatzhalter 4"/>
          <p:cNvSpPr>
            <a:spLocks noGrp="1"/>
          </p:cNvSpPr>
          <p:nvPr>
            <p:ph sz="quarter" idx="1"/>
          </p:nvPr>
        </p:nvSpPr>
        <p:spPr>
          <a:xfrm>
            <a:off x="847532" y="1764294"/>
            <a:ext cx="9534948" cy="4990434"/>
          </a:xfrm>
        </p:spPr>
        <p:txBody>
          <a:bodyPr/>
          <a:lstStyle/>
          <a:p>
            <a:pPr marL="0" indent="0">
              <a:buNone/>
            </a:pPr>
            <a:r>
              <a:rPr lang="de-DE" dirty="0"/>
              <a:t>Transformatorzellen, Schaltfelder</a:t>
            </a:r>
          </a:p>
        </p:txBody>
      </p:sp>
      <p:grpSp>
        <p:nvGrpSpPr>
          <p:cNvPr id="4" name="Gruppieren 3">
            <a:extLst>
              <a:ext uri="{FF2B5EF4-FFF2-40B4-BE49-F238E27FC236}">
                <a16:creationId xmlns:a16="http://schemas.microsoft.com/office/drawing/2014/main" id="{34C8CF20-8AFB-4E77-A511-B2BF076E87E0}"/>
              </a:ext>
            </a:extLst>
          </p:cNvPr>
          <p:cNvGrpSpPr/>
          <p:nvPr/>
        </p:nvGrpSpPr>
        <p:grpSpPr>
          <a:xfrm>
            <a:off x="6654894" y="2240659"/>
            <a:ext cx="3374719" cy="4744014"/>
            <a:chOff x="6654894" y="2240659"/>
            <a:chExt cx="3374719" cy="4744014"/>
          </a:xfrm>
        </p:grpSpPr>
        <p:pic>
          <p:nvPicPr>
            <p:cNvPr id="7" name="Grafik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54894" y="2240659"/>
              <a:ext cx="3374719" cy="4499625"/>
            </a:xfrm>
            <a:prstGeom prst="rect">
              <a:avLst/>
            </a:prstGeom>
          </p:spPr>
        </p:pic>
        <p:sp>
          <p:nvSpPr>
            <p:cNvPr id="10" name="Textfeld 9"/>
            <p:cNvSpPr txBox="1"/>
            <p:nvPr/>
          </p:nvSpPr>
          <p:spPr>
            <a:xfrm>
              <a:off x="6654894" y="6769229"/>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Akademie, GmbH</a:t>
              </a:r>
            </a:p>
          </p:txBody>
        </p:sp>
      </p:grpSp>
      <p:grpSp>
        <p:nvGrpSpPr>
          <p:cNvPr id="2" name="Gruppieren 1">
            <a:extLst>
              <a:ext uri="{FF2B5EF4-FFF2-40B4-BE49-F238E27FC236}">
                <a16:creationId xmlns:a16="http://schemas.microsoft.com/office/drawing/2014/main" id="{C2AA9882-89EF-401D-B820-DB36EA34D869}"/>
              </a:ext>
            </a:extLst>
          </p:cNvPr>
          <p:cNvGrpSpPr/>
          <p:nvPr/>
        </p:nvGrpSpPr>
        <p:grpSpPr>
          <a:xfrm>
            <a:off x="325437" y="2774731"/>
            <a:ext cx="6100409" cy="3705738"/>
            <a:chOff x="325437" y="2774731"/>
            <a:chExt cx="6100409" cy="3705738"/>
          </a:xfrm>
        </p:grpSpPr>
        <p:sp>
          <p:nvSpPr>
            <p:cNvPr id="9" name="Textfeld 8"/>
            <p:cNvSpPr txBox="1"/>
            <p:nvPr/>
          </p:nvSpPr>
          <p:spPr>
            <a:xfrm>
              <a:off x="325437" y="6265025"/>
              <a:ext cx="1257075"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a:t>
              </a:r>
              <a:r>
                <a:rPr lang="de-DE" sz="800" dirty="0">
                  <a:latin typeface="Arial" panose="020B0604020202020204" pitchFamily="34" charset="0"/>
                  <a:cs typeface="Arial" panose="020B0604020202020204" pitchFamily="34" charset="0"/>
                </a:rPr>
                <a:t>DEHN &amp; Söhne</a:t>
              </a:r>
              <a:endParaRPr lang="de-DE" sz="800" b="0" dirty="0">
                <a:latin typeface="Arial" panose="020B0604020202020204" pitchFamily="34" charset="0"/>
                <a:cs typeface="Arial" panose="020B0604020202020204" pitchFamily="34" charset="0"/>
              </a:endParaRPr>
            </a:p>
          </p:txBody>
        </p:sp>
        <p:pic>
          <p:nvPicPr>
            <p:cNvPr id="3074" name="Picture 2" descr="C:\Users\Wollf\Dropbox\ROE\Neue Projekte\Software LV\R.O.E.  Instructor\Bilder\neue Bilder\DEHN\700099a1_1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7" y="2774731"/>
              <a:ext cx="6100409" cy="34314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981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rmAutofit/>
          </a:bodyPr>
          <a:lstStyle/>
          <a:p>
            <a:r>
              <a:rPr lang="de-DE" dirty="0">
                <a:solidFill>
                  <a:schemeClr val="tx1"/>
                </a:solidFill>
              </a:rPr>
              <a:t>Beispiele einer Abgeschlossenen elektrischen </a:t>
            </a:r>
            <a:br>
              <a:rPr lang="de-DE" dirty="0">
                <a:solidFill>
                  <a:schemeClr val="tx1"/>
                </a:solidFill>
              </a:rPr>
            </a:br>
            <a:r>
              <a:rPr lang="de-DE" dirty="0">
                <a:solidFill>
                  <a:schemeClr val="tx1"/>
                </a:solidFill>
              </a:rPr>
              <a:t>Betriebsstätte</a:t>
            </a:r>
          </a:p>
        </p:txBody>
      </p:sp>
      <p:sp>
        <p:nvSpPr>
          <p:cNvPr id="5" name="Inhaltsplatzhalter 4"/>
          <p:cNvSpPr>
            <a:spLocks noGrp="1"/>
          </p:cNvSpPr>
          <p:nvPr>
            <p:ph sz="quarter" idx="1"/>
          </p:nvPr>
        </p:nvSpPr>
        <p:spPr/>
        <p:txBody>
          <a:bodyPr/>
          <a:lstStyle/>
          <a:p>
            <a:pPr marL="0" indent="0">
              <a:buNone/>
            </a:pPr>
            <a:r>
              <a:rPr lang="de-DE" dirty="0"/>
              <a:t>Verteilungsanlagen in Blechgehäusen oder in anderen abgeschlossenen Anlagen</a:t>
            </a:r>
          </a:p>
        </p:txBody>
      </p:sp>
      <p:pic>
        <p:nvPicPr>
          <p:cNvPr id="8" name="Inhaltsplatzhalter 7">
            <a:extLst>
              <a:ext uri="{FF2B5EF4-FFF2-40B4-BE49-F238E27FC236}">
                <a16:creationId xmlns:a16="http://schemas.microsoft.com/office/drawing/2014/main" id="{6DC9F6A4-F030-4D90-BA23-37A214838E21}"/>
              </a:ext>
            </a:extLst>
          </p:cNvPr>
          <p:cNvPicPr>
            <a:picLocks noGrp="1" noChangeAspect="1"/>
          </p:cNvPicPr>
          <p:nvPr>
            <p:ph sz="quarter" idx="2"/>
          </p:nvPr>
        </p:nvPicPr>
        <p:blipFill>
          <a:blip r:embed="rId2"/>
          <a:stretch>
            <a:fillRect/>
          </a:stretch>
        </p:blipFill>
        <p:spPr>
          <a:xfrm>
            <a:off x="6252604" y="1907303"/>
            <a:ext cx="3371380" cy="4730906"/>
          </a:xfrm>
          <a:prstGeom prst="rect">
            <a:avLst/>
          </a:prstGeom>
        </p:spPr>
      </p:pic>
      <p:sp>
        <p:nvSpPr>
          <p:cNvPr id="3"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7</a:t>
            </a:fld>
            <a:endParaRPr lang="de-DE" dirty="0"/>
          </a:p>
        </p:txBody>
      </p:sp>
    </p:spTree>
    <p:extLst>
      <p:ext uri="{BB962C8B-B14F-4D97-AF65-F5344CB8AC3E}">
        <p14:creationId xmlns:p14="http://schemas.microsoft.com/office/powerpoint/2010/main" val="3672035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rmAutofit/>
          </a:bodyPr>
          <a:lstStyle/>
          <a:p>
            <a:r>
              <a:rPr lang="de-DE" dirty="0">
                <a:solidFill>
                  <a:schemeClr val="tx1"/>
                </a:solidFill>
              </a:rPr>
              <a:t>Beispiele einer Abgeschlossenen elektrischen </a:t>
            </a:r>
            <a:br>
              <a:rPr lang="de-DE" dirty="0">
                <a:solidFill>
                  <a:schemeClr val="tx1"/>
                </a:solidFill>
              </a:rPr>
            </a:br>
            <a:r>
              <a:rPr lang="de-DE" dirty="0">
                <a:solidFill>
                  <a:schemeClr val="tx1"/>
                </a:solidFill>
              </a:rPr>
              <a:t>Betriebsstätte</a:t>
            </a:r>
          </a:p>
        </p:txBody>
      </p:sp>
      <p:sp>
        <p:nvSpPr>
          <p:cNvPr id="5" name="Inhaltsplatzhalter 4"/>
          <p:cNvSpPr>
            <a:spLocks noGrp="1"/>
          </p:cNvSpPr>
          <p:nvPr>
            <p:ph sz="quarter" idx="1"/>
          </p:nvPr>
        </p:nvSpPr>
        <p:spPr/>
        <p:txBody>
          <a:bodyPr>
            <a:normAutofit/>
          </a:bodyPr>
          <a:lstStyle/>
          <a:p>
            <a:r>
              <a:rPr lang="de-DE" sz="1800" dirty="0"/>
              <a:t>Der Zugang zu abgeschlossenen elektrische Betriebsstätten ist stets zu gewährleisten.</a:t>
            </a:r>
          </a:p>
          <a:p>
            <a:r>
              <a:rPr lang="de-DE" sz="1800" dirty="0"/>
              <a:t>Das Lagern von Werkzeugen oder Material in abgeschlossenen elektrischen Betriebsstätten ist untersagt.</a:t>
            </a:r>
          </a:p>
        </p:txBody>
      </p:sp>
      <p:pic>
        <p:nvPicPr>
          <p:cNvPr id="10" name="Inhaltsplatzhalter 9">
            <a:extLst>
              <a:ext uri="{FF2B5EF4-FFF2-40B4-BE49-F238E27FC236}">
                <a16:creationId xmlns:a16="http://schemas.microsoft.com/office/drawing/2014/main" id="{5737A6C4-9752-48DB-9511-BDDF9B9B049F}"/>
              </a:ext>
            </a:extLst>
          </p:cNvPr>
          <p:cNvPicPr>
            <a:picLocks noGrp="1" noChangeAspect="1"/>
          </p:cNvPicPr>
          <p:nvPr>
            <p:ph sz="quarter" idx="2"/>
          </p:nvPr>
        </p:nvPicPr>
        <p:blipFill>
          <a:blip r:embed="rId2"/>
          <a:stretch>
            <a:fillRect/>
          </a:stretch>
        </p:blipFill>
        <p:spPr>
          <a:xfrm>
            <a:off x="5665788" y="1877942"/>
            <a:ext cx="4545012" cy="3353931"/>
          </a:xfrm>
          <a:prstGeom prst="rect">
            <a:avLst/>
          </a:prstGeom>
        </p:spPr>
      </p:pic>
      <p:sp>
        <p:nvSpPr>
          <p:cNvPr id="3"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8</a:t>
            </a:fld>
            <a:endParaRPr lang="de-DE" dirty="0"/>
          </a:p>
        </p:txBody>
      </p:sp>
      <p:sp>
        <p:nvSpPr>
          <p:cNvPr id="4" name="Rectangle 4"/>
          <p:cNvSpPr>
            <a:spLocks noChangeArrowheads="1"/>
          </p:cNvSpPr>
          <p:nvPr/>
        </p:nvSpPr>
        <p:spPr bwMode="auto">
          <a:xfrm>
            <a:off x="0" y="251460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b="0" i="0" u="none" strike="noStrike" cap="none" normalizeH="0" baseline="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de-DE"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457200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a:ln>
                  <a:noFill/>
                </a:ln>
                <a:solidFill>
                  <a:schemeClr val="tx1"/>
                </a:solidFill>
                <a:effectLst/>
                <a:latin typeface="Arial" pitchFamily="34" charset="0"/>
                <a:cs typeface="Arial" pitchFamily="34" charset="0"/>
              </a:rPr>
              <a:t> </a:t>
            </a:r>
            <a:endParaRPr kumimoji="0" lang="de-DE"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7211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p:txBody>
          <a:bodyPr/>
          <a:lstStyle/>
          <a:p>
            <a:r>
              <a:rPr lang="de-DE" dirty="0"/>
              <a:t>VDE 0105-100</a:t>
            </a:r>
          </a:p>
        </p:txBody>
      </p:sp>
      <p:sp>
        <p:nvSpPr>
          <p:cNvPr id="4" name="Titel 3"/>
          <p:cNvSpPr>
            <a:spLocks noGrp="1"/>
          </p:cNvSpPr>
          <p:nvPr>
            <p:ph type="title"/>
          </p:nvPr>
        </p:nvSpPr>
        <p:spPr/>
        <p:txBody>
          <a:bodyPr>
            <a:noAutofit/>
          </a:bodyPr>
          <a:lstStyle/>
          <a:p>
            <a:r>
              <a:rPr lang="de-DE" sz="4000" dirty="0"/>
              <a:t>Arbeiten in der Nähe unter Spannung stehender Teile</a:t>
            </a:r>
          </a:p>
        </p:txBody>
      </p:sp>
      <p:sp>
        <p:nvSpPr>
          <p:cNvPr id="3" name="Foliennummernplatzhalter 2"/>
          <p:cNvSpPr>
            <a:spLocks noGrp="1"/>
          </p:cNvSpPr>
          <p:nvPr>
            <p:ph type="sldNum" sz="quarter" idx="11"/>
          </p:nvPr>
        </p:nvSpPr>
        <p:spPr/>
        <p:txBody>
          <a:bodyPr/>
          <a:lstStyle/>
          <a:p>
            <a:fld id="{9889C296-15D4-E74A-895E-0A457A8331D7}" type="slidenum">
              <a:rPr lang="de-DE" smtClean="0"/>
              <a:pPr/>
              <a:t>9</a:t>
            </a:fld>
            <a:endParaRPr lang="de-DE" dirty="0"/>
          </a:p>
        </p:txBody>
      </p:sp>
    </p:spTree>
    <p:extLst>
      <p:ext uri="{BB962C8B-B14F-4D97-AF65-F5344CB8AC3E}">
        <p14:creationId xmlns:p14="http://schemas.microsoft.com/office/powerpoint/2010/main" val="33827400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9" ma:contentTypeDescription="Ein neues Dokument erstellen." ma:contentTypeScope="" ma:versionID="12c18e6bc0c91f2532c73ae918b009a7">
  <xsd:schema xmlns:xsd="http://www.w3.org/2001/XMLSchema" xmlns:xs="http://www.w3.org/2001/XMLSchema" xmlns:p="http://schemas.microsoft.com/office/2006/metadata/properties" xmlns:ns2="0ba9638b-9898-400c-aa80-e8ce42f10e4c" targetNamespace="http://schemas.microsoft.com/office/2006/metadata/properties" ma:root="true" ma:fieldsID="c452818881f39161e789e58a50665cad" ns2:_="">
    <xsd:import namespace="0ba9638b-9898-400c-aa80-e8ce42f10e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FD7916-DEDD-48E7-8FEE-07AEBEB0B14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BAE51C5-1D5F-4501-8B28-350A7D39FC28}">
  <ds:schemaRefs>
    <ds:schemaRef ds:uri="http://schemas.microsoft.com/sharepoint/v3/contenttype/forms"/>
  </ds:schemaRefs>
</ds:datastoreItem>
</file>

<file path=customXml/itemProps3.xml><?xml version="1.0" encoding="utf-8"?>
<ds:datastoreItem xmlns:ds="http://schemas.openxmlformats.org/officeDocument/2006/customXml" ds:itemID="{AEE9512E-B477-420C-872A-0B64089630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a9638b-9898-400c-aa80-e8ce42f10e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Galathea.thmx</Template>
  <TotalTime>0</TotalTime>
  <Words>1193</Words>
  <Application>Microsoft Office PowerPoint</Application>
  <PresentationFormat>Benutzerdefiniert</PresentationFormat>
  <Paragraphs>192</Paragraphs>
  <Slides>19</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Tw Cen MT</vt:lpstr>
      <vt:lpstr>Wingdings</vt:lpstr>
      <vt:lpstr>Wingdings 2</vt:lpstr>
      <vt:lpstr>Median</vt:lpstr>
      <vt:lpstr>PowerPoint-Präsentation</vt:lpstr>
      <vt:lpstr>In diesem Modul lernt man unter anderem:</vt:lpstr>
      <vt:lpstr>Definition einer Abgeschlossenen elektrischen  Betriebsstätte</vt:lpstr>
      <vt:lpstr>Definition einer Abgeschlossenen elektrischen  Betriebsstätte</vt:lpstr>
      <vt:lpstr>Beispiele einer Abgeschlossenen elektrischen  Betriebsstätte</vt:lpstr>
      <vt:lpstr>Beispiele einer Abgeschlossenen elektrischen  Betriebsstätte</vt:lpstr>
      <vt:lpstr>Beispiele einer Abgeschlossenen elektrischen  Betriebsstätte</vt:lpstr>
      <vt:lpstr>Beispiele einer Abgeschlossenen elektrischen  Betriebsstätte</vt:lpstr>
      <vt:lpstr>Arbeiten in der Nähe unter Spannung stehender Teile</vt:lpstr>
      <vt:lpstr>Arbeiten in der Nähe unter Spannung stehender Teile  – Arbeitsmethoden</vt:lpstr>
      <vt:lpstr>Arbeiten in der Nähe unter Spannung stehender Teile  – Zoneneinteilung</vt:lpstr>
      <vt:lpstr>Arbeiten in der Nähe unter Spannung stehender Teile  – Zoneneinteilung</vt:lpstr>
      <vt:lpstr>Arbeiten in der Nähe unter Spannung stehender Teile  – Zoneneinteilung (Gefahrenzone)</vt:lpstr>
      <vt:lpstr>Arbeiten in der Nähe unter Spannung stehender Teile  – Zoneneinteilung</vt:lpstr>
      <vt:lpstr>Arbeiten in der Nähe unter Spannung stehender Teile  – Zoneneinteilung (Annäherungszone)</vt:lpstr>
      <vt:lpstr>Arbeiten in der Nähe unter Spannung stehender Teile  – Zoneneinteilung</vt:lpstr>
      <vt:lpstr>Arbeiten in der Nähe unter Spannung stehender Teile  – Schutz durch Abstand</vt:lpstr>
      <vt:lpstr>Arbeiten in der Nähe unter Spannung stehender Teile  – Schutz durch Abstand</vt:lpstr>
      <vt:lpstr>Was man jetzt wissen sollte:</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René Brünn</dc:creator>
  <cp:lastModifiedBy>Matthias Pollinger</cp:lastModifiedBy>
  <cp:revision>260</cp:revision>
  <dcterms:created xsi:type="dcterms:W3CDTF">2015-03-20T11:44:40Z</dcterms:created>
  <dcterms:modified xsi:type="dcterms:W3CDTF">2021-05-06T09:03:28Z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Order">
    <vt:r8>3585900</vt:r8>
  </property>
  <property fmtid="{D5CDD505-2E9C-101B-9397-08002B2CF9AE}" pid="4" name="ComplianceAssetId">
    <vt:lpwstr/>
  </property>
</Properties>
</file>