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8" r:id="rId2"/>
    <p:sldId id="33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327" r:id="rId17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3C6930-8CEB-8143-8C5D-B68D3C7D2D3E}" v="1" dt="2020-09-07T15:23:55.326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 snapToGrid="0" snapToObjects="1">
      <p:cViewPr varScale="1">
        <p:scale>
          <a:sx n="93" d="100"/>
          <a:sy n="93" d="100"/>
        </p:scale>
        <p:origin x="1216" y="192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Brünn" userId="3b901e74-047b-42f4-bbc9-b2c074e71b6c" providerId="ADAL" clId="{453C6930-8CEB-8143-8C5D-B68D3C7D2D3E}"/>
    <pc:docChg chg="custSel delSld modSld">
      <pc:chgData name="René Brünn" userId="3b901e74-047b-42f4-bbc9-b2c074e71b6c" providerId="ADAL" clId="{453C6930-8CEB-8143-8C5D-B68D3C7D2D3E}" dt="2020-09-07T15:31:36.623" v="116" actId="2696"/>
      <pc:docMkLst>
        <pc:docMk/>
      </pc:docMkLst>
      <pc:sldChg chg="modSp mod">
        <pc:chgData name="René Brünn" userId="3b901e74-047b-42f4-bbc9-b2c074e71b6c" providerId="ADAL" clId="{453C6930-8CEB-8143-8C5D-B68D3C7D2D3E}" dt="2020-09-07T15:31:33.007" v="115" actId="20577"/>
        <pc:sldMkLst>
          <pc:docMk/>
          <pc:sldMk cId="1148249019" sldId="269"/>
        </pc:sldMkLst>
        <pc:spChg chg="mod">
          <ac:chgData name="René Brünn" userId="3b901e74-047b-42f4-bbc9-b2c074e71b6c" providerId="ADAL" clId="{453C6930-8CEB-8143-8C5D-B68D3C7D2D3E}" dt="2020-09-07T15:31:33.007" v="115" actId="20577"/>
          <ac:spMkLst>
            <pc:docMk/>
            <pc:sldMk cId="1148249019" sldId="269"/>
            <ac:spMk id="2" creationId="{00000000-0000-0000-0000-000000000000}"/>
          </ac:spMkLst>
        </pc:spChg>
      </pc:sldChg>
      <pc:sldChg chg="del">
        <pc:chgData name="René Brünn" userId="3b901e74-047b-42f4-bbc9-b2c074e71b6c" providerId="ADAL" clId="{453C6930-8CEB-8143-8C5D-B68D3C7D2D3E}" dt="2020-09-07T15:31:36.623" v="116" actId="2696"/>
        <pc:sldMkLst>
          <pc:docMk/>
          <pc:sldMk cId="554234129" sldId="270"/>
        </pc:sldMkLst>
      </pc:sldChg>
      <pc:sldChg chg="del">
        <pc:chgData name="René Brünn" userId="3b901e74-047b-42f4-bbc9-b2c074e71b6c" providerId="ADAL" clId="{453C6930-8CEB-8143-8C5D-B68D3C7D2D3E}" dt="2020-09-07T15:31:09.168" v="114" actId="2696"/>
        <pc:sldMkLst>
          <pc:docMk/>
          <pc:sldMk cId="1464153961" sldId="271"/>
        </pc:sldMkLst>
      </pc:sldChg>
      <pc:sldChg chg="modSp">
        <pc:chgData name="René Brünn" userId="3b901e74-047b-42f4-bbc9-b2c074e71b6c" providerId="ADAL" clId="{453C6930-8CEB-8143-8C5D-B68D3C7D2D3E}" dt="2020-09-07T15:23:55.326" v="113"/>
        <pc:sldMkLst>
          <pc:docMk/>
          <pc:sldMk cId="320946280" sldId="327"/>
        </pc:sldMkLst>
        <pc:spChg chg="mod">
          <ac:chgData name="René Brünn" userId="3b901e74-047b-42f4-bbc9-b2c074e71b6c" providerId="ADAL" clId="{453C6930-8CEB-8143-8C5D-B68D3C7D2D3E}" dt="2020-09-07T15:23:55.326" v="113"/>
          <ac:spMkLst>
            <pc:docMk/>
            <pc:sldMk cId="320946280" sldId="327"/>
            <ac:spMk id="2" creationId="{41AAB17F-D32C-4E80-B5FD-858DA82FC474}"/>
          </ac:spMkLst>
        </pc:spChg>
      </pc:sldChg>
      <pc:sldChg chg="modSp mod">
        <pc:chgData name="René Brünn" userId="3b901e74-047b-42f4-bbc9-b2c074e71b6c" providerId="ADAL" clId="{453C6930-8CEB-8143-8C5D-B68D3C7D2D3E}" dt="2020-09-07T15:23:46.897" v="112" actId="20577"/>
        <pc:sldMkLst>
          <pc:docMk/>
          <pc:sldMk cId="4282831273" sldId="331"/>
        </pc:sldMkLst>
        <pc:spChg chg="mod">
          <ac:chgData name="René Brünn" userId="3b901e74-047b-42f4-bbc9-b2c074e71b6c" providerId="ADAL" clId="{453C6930-8CEB-8143-8C5D-B68D3C7D2D3E}" dt="2020-09-07T15:23:46.897" v="112" actId="20577"/>
          <ac:spMkLst>
            <pc:docMk/>
            <pc:sldMk cId="4282831273" sldId="331"/>
            <ac:spMk id="2" creationId="{41AAB17F-D32C-4E80-B5FD-858DA82FC4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07.09.20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07.09.20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9/7/20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6074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019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9/7/20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7" r:id="rId14"/>
    <p:sldLayoutId id="2147483678" r:id="rId15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Arbeiten in der Nähe unter Spannung stehender Teile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</a:t>
            </a:r>
            <a:r>
              <a:rPr lang="de-DE" sz="1600" i="1"/>
              <a:t>03_2020-09-07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Zoneneinteilung</a:t>
            </a:r>
          </a:p>
        </p:txBody>
      </p:sp>
      <p:graphicFrame>
        <p:nvGraphicFramePr>
          <p:cNvPr id="16" name="Inhaltsplatzhalter 15">
            <a:extLst>
              <a:ext uri="{FF2B5EF4-FFF2-40B4-BE49-F238E27FC236}">
                <a16:creationId xmlns:a16="http://schemas.microsoft.com/office/drawing/2014/main" id="{70CAD60C-6052-40C4-BC28-02C7B3DFA73E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02257515"/>
              </p:ext>
            </p:extLst>
          </p:nvPr>
        </p:nvGraphicFramePr>
        <p:xfrm>
          <a:off x="712788" y="2849980"/>
          <a:ext cx="4545011" cy="24240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07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1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Nennspannung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Schutzabstand (Laien)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49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1000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49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 1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bis 110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49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 110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bis 220 </a:t>
                      </a:r>
                      <a:r>
                        <a:rPr lang="de-D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49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220 </a:t>
                      </a:r>
                      <a:r>
                        <a:rPr lang="de-DE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r>
                        <a:rPr lang="de-D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bis 380 </a:t>
                      </a:r>
                      <a:r>
                        <a:rPr lang="de-DE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659">
                <a:tc gridSpan="2">
                  <a:txBody>
                    <a:bodyPr/>
                    <a:lstStyle/>
                    <a:p>
                      <a:pPr algn="r"/>
                      <a:r>
                        <a:rPr lang="de-DE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Tabelle 103: VDE 0105-100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" name="Inhaltsplatzhalter 22">
            <a:extLst>
              <a:ext uri="{FF2B5EF4-FFF2-40B4-BE49-F238E27FC236}">
                <a16:creationId xmlns:a16="http://schemas.microsoft.com/office/drawing/2014/main" id="{CE55FA25-0E70-41DA-9FFD-D519E05CF4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13400" y="2849980"/>
            <a:ext cx="4545013" cy="3190299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BC4E1E-C8B8-4511-B498-1B498F17BB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Folgende Schutzabstände gelten bei Bauarbeiten und sonstigen nicht-elektrotechnischen Arbeiten in der Nähe von unter Spannung stehenden aktiven Teilen: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8715AE3-7F98-4767-8C5A-094C2E21D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sz="2400" b="0" dirty="0">
                <a:latin typeface="Arial" panose="020B0604020202020204" pitchFamily="34" charset="0"/>
                <a:cs typeface="Arial" panose="020B0604020202020204" pitchFamily="34" charset="0"/>
              </a:rPr>
              <a:t>Hier wird der Schutzabstand offensichtlich NICHT eingehalten!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0407660-135D-48B2-95F8-52EB30891D40}"/>
              </a:ext>
            </a:extLst>
          </p:cNvPr>
          <p:cNvGrpSpPr/>
          <p:nvPr/>
        </p:nvGrpSpPr>
        <p:grpSpPr>
          <a:xfrm>
            <a:off x="4170498" y="5630622"/>
            <a:ext cx="1907286" cy="1215788"/>
            <a:chOff x="7624912" y="5995022"/>
            <a:chExt cx="1907286" cy="1215788"/>
          </a:xfrm>
        </p:grpSpPr>
        <p:pic>
          <p:nvPicPr>
            <p:cNvPr id="14" name="Picture 2" descr="C:\Daten\Software_Messgeräte\ROE-Online\Vorlagen Bilder Hermenau\Blitz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912" y="5995022"/>
              <a:ext cx="1087904" cy="1054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7642438" y="6995366"/>
              <a:ext cx="18897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Quelle: ROE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07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Methoden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 Arbeiten in der Nähe unter Spannung stehender Teile</a:t>
            </a:r>
          </a:p>
          <a:p>
            <a:r>
              <a:rPr lang="de-DE" dirty="0"/>
              <a:t>ist durch den Arbeitsverantwortlichen in Abstimmung mit dem Anlagenverantwortlichen zu prüfen, ob die betreffenden Teile nicht in den sicheren spannungsfreien Zustand überführt werden können (-&gt; Arbeiten im spannungsfreien Zustand)</a:t>
            </a:r>
          </a:p>
          <a:p>
            <a:r>
              <a:rPr lang="de-DE" dirty="0"/>
              <a:t>ist als Sicherheitsmaßnahme gegen direktes Berühren entweder die Maßnahme</a:t>
            </a:r>
          </a:p>
          <a:p>
            <a:pPr lvl="1"/>
            <a:r>
              <a:rPr lang="de-DE" dirty="0"/>
              <a:t>Schutz durch Abdecken oder Abschranken</a:t>
            </a:r>
          </a:p>
          <a:p>
            <a:pPr marL="417222" lvl="1" indent="0">
              <a:buNone/>
            </a:pPr>
            <a:r>
              <a:rPr lang="de-DE" dirty="0"/>
              <a:t>oder</a:t>
            </a:r>
          </a:p>
          <a:p>
            <a:pPr lvl="1"/>
            <a:r>
              <a:rPr lang="de-DE" dirty="0"/>
              <a:t>Schutz durch Abstand und Aufsichtsführung</a:t>
            </a:r>
          </a:p>
          <a:p>
            <a:pPr marL="274638" indent="0">
              <a:buNone/>
            </a:pPr>
            <a:r>
              <a:rPr lang="de-DE" dirty="0"/>
              <a:t>anzuwenden.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463" y="5550136"/>
            <a:ext cx="1404156" cy="145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757" y="5521179"/>
            <a:ext cx="238918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292497" y="6170670"/>
            <a:ext cx="2234766" cy="92330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Abdecken bei Nennspannungen bis 1000V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98380" y="5803571"/>
            <a:ext cx="3060340" cy="1200304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Abschranken bei einer Nennspannung über </a:t>
            </a:r>
          </a:p>
          <a:p>
            <a:r>
              <a:rPr lang="de-DE" dirty="0"/>
              <a:t>1 </a:t>
            </a:r>
            <a:r>
              <a:rPr lang="de-DE" dirty="0" err="1"/>
              <a:t>kV</a:t>
            </a:r>
            <a:r>
              <a:rPr lang="de-DE" dirty="0"/>
              <a:t>, mit zusätzlichem</a:t>
            </a:r>
          </a:p>
          <a:p>
            <a:r>
              <a:rPr lang="de-DE" dirty="0"/>
              <a:t>Luftzwischenraum.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4541" y="7093975"/>
            <a:ext cx="2115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Quelle: MEBEDO Akademie GmbH</a:t>
            </a:r>
          </a:p>
        </p:txBody>
      </p:sp>
    </p:spTree>
    <p:extLst>
      <p:ext uri="{BB962C8B-B14F-4D97-AF65-F5344CB8AC3E}">
        <p14:creationId xmlns:p14="http://schemas.microsoft.com/office/powerpoint/2010/main" val="41753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Methoden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EFDC03C-BD1F-4CB9-9368-B368D1031F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Wann darf gearbeitet werden?</a:t>
            </a:r>
          </a:p>
          <a:p>
            <a:r>
              <a:rPr lang="de-DE" dirty="0"/>
              <a:t>In der Nähe aktiver Teile elektrischer Anlagen und Betriebs-mittel darf (Ausnahmen siehe § 8 DGUV Vorschrift 3) nur gearbeitet werden, wenn: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/>
              <a:t>der spannungsfreie Zustand hergestellt und für die Dauer der Arbeiten sichergestellt ist</a:t>
            </a:r>
          </a:p>
          <a:p>
            <a:pPr lvl="1"/>
            <a:r>
              <a:rPr lang="de-DE" dirty="0"/>
              <a:t>die aktiven Teile für die Dauer der Arbeiten durch Abdecken oder Abschranken gesichert werden</a:t>
            </a:r>
          </a:p>
          <a:p>
            <a:pPr lvl="1"/>
            <a:r>
              <a:rPr lang="de-DE" dirty="0"/>
              <a:t>die zulässige Annäherung nicht unterschritten wird.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BA506E6-FBA7-4206-A2E1-C26409F837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17929" y="1930400"/>
            <a:ext cx="1940918" cy="4873625"/>
          </a:xfrm>
        </p:spPr>
      </p:pic>
    </p:spTree>
    <p:extLst>
      <p:ext uri="{BB962C8B-B14F-4D97-AF65-F5344CB8AC3E}">
        <p14:creationId xmlns:p14="http://schemas.microsoft.com/office/powerpoint/2010/main" val="114412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6458" y="252042"/>
            <a:ext cx="8016062" cy="109218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– Schutz durch Abstand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>
                <a:solidFill>
                  <a:schemeClr val="bg2">
                    <a:lumMod val="50000"/>
                  </a:schemeClr>
                </a:solidFill>
              </a:rPr>
              <a:t>Abstand oder Aufsichtsführung</a:t>
            </a:r>
          </a:p>
          <a:p>
            <a:pPr marL="0" indent="0">
              <a:buNone/>
            </a:pPr>
            <a:r>
              <a:rPr lang="de-DE" dirty="0"/>
              <a:t>Wenn Schutz durch Abstand und Aufsichtsführung angewandt werden soll, muss für diese Methode mindestens Folgendes festgelegt sein:</a:t>
            </a:r>
          </a:p>
          <a:p>
            <a:r>
              <a:rPr lang="de-DE" dirty="0"/>
              <a:t>der sichere Abstand, wobei Art und Umstände der Arbeiten sowie die Nennspannung der Anlage zu berücksichtigen sind;</a:t>
            </a:r>
          </a:p>
          <a:p>
            <a:r>
              <a:rPr lang="de-DE" dirty="0"/>
              <a:t>anzuwendende Kriterien für die Auswahl des Personals, das für die Ausführung der Arbeiten benötigt wird;</a:t>
            </a:r>
          </a:p>
          <a:p>
            <a:r>
              <a:rPr lang="de-DE" dirty="0"/>
              <a:t>während der Arbeit zu beachtende Vorgehensweise, die das Erreichen der Gefahrenzone ausschließt.</a:t>
            </a:r>
          </a:p>
          <a:p>
            <a:pPr marL="0" indent="0">
              <a:buNone/>
            </a:pPr>
            <a:r>
              <a:rPr lang="de-DE" dirty="0"/>
              <a:t>Diese Methode wird angewendet, wenn ein Abdecken oder Abschranken der spannungsführenden Teile nicht möglich ist.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824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Schutz durch Abdecken oder Abschranken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Abdecken oder Abschranken:</a:t>
            </a:r>
          </a:p>
          <a:p>
            <a:pPr marL="0" indent="0">
              <a:buNone/>
            </a:pPr>
            <a:r>
              <a:rPr lang="de-DE" sz="1800" dirty="0"/>
              <a:t>„Schutz durch Schutzvorrichtung, Abdeckung, Kapselung oder isolierende Umhüllung“</a:t>
            </a:r>
          </a:p>
          <a:p>
            <a:r>
              <a:rPr lang="de-DE" sz="1800" dirty="0"/>
              <a:t>Wird entweder durch Abdecken der aktiven Teile (bei U</a:t>
            </a:r>
            <a:r>
              <a:rPr lang="de-DE" sz="1800" baseline="-25000" dirty="0"/>
              <a:t>N</a:t>
            </a:r>
            <a:r>
              <a:rPr lang="de-DE" sz="1800" dirty="0"/>
              <a:t> ≤ 1000V) </a:t>
            </a:r>
          </a:p>
          <a:p>
            <a:pPr marL="0" indent="0">
              <a:buNone/>
            </a:pPr>
            <a:r>
              <a:rPr lang="de-DE" sz="1800" dirty="0"/>
              <a:t>oder </a:t>
            </a:r>
          </a:p>
          <a:p>
            <a:r>
              <a:rPr lang="de-DE" sz="1800" dirty="0"/>
              <a:t>durch Abschranken des Gefahrenbereiches erreicht.</a:t>
            </a:r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Unterscheidung:</a:t>
            </a:r>
          </a:p>
          <a:p>
            <a:pPr marL="0" indent="0">
              <a:buNone/>
            </a:pPr>
            <a:r>
              <a:rPr lang="de-DE" sz="1800" b="1" dirty="0"/>
              <a:t>elektrotechnische Arbeiten:</a:t>
            </a:r>
          </a:p>
          <a:p>
            <a:r>
              <a:rPr lang="de-DE" sz="1800" dirty="0"/>
              <a:t>Arbeiten an, mit oder in der Nähe einer elektrischen Anlage,</a:t>
            </a:r>
            <a:br>
              <a:rPr lang="de-DE" sz="1800" dirty="0"/>
            </a:br>
            <a:r>
              <a:rPr lang="de-DE" sz="1800" dirty="0"/>
              <a:t>z. B. Erproben und Messen, Instandsetzen, Auswechseln, Ändern, Erweitern, Errichten und Prüfen.</a:t>
            </a:r>
          </a:p>
          <a:p>
            <a:pPr marL="0" indent="0">
              <a:buNone/>
            </a:pPr>
            <a:r>
              <a:rPr lang="de-DE" sz="1800" b="1" dirty="0"/>
              <a:t>nichtelektrotechnische Arbeiten:</a:t>
            </a:r>
          </a:p>
          <a:p>
            <a:r>
              <a:rPr lang="de-DE" sz="1800" dirty="0"/>
              <a:t>Arbeiten im Bereich einer elektrischen Anlage, z. B. Bau- und Montagearbeiten, Erdarbeiten, Reinigen, Anstrich usw.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2978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6458" y="252042"/>
            <a:ext cx="8061782" cy="109218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– Schutz durch Abdecken oder Abschranken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ACHTUNG BEIM ANBRINGEN DER ABDECKUNG / ABSCHRANKUNG:</a:t>
            </a:r>
          </a:p>
          <a:p>
            <a:r>
              <a:rPr lang="de-DE" dirty="0"/>
              <a:t>„Wenn diese Schutzmittel in der Gefahrenzone angebracht werden müssen, ist hierfür entweder der spannungsfreie Zustand herzustellen oder es sind die Festlegungen für das Arbeiten unter Spannung anzuwenden.“</a:t>
            </a:r>
          </a:p>
          <a:p>
            <a:endParaRPr lang="de-DE" dirty="0"/>
          </a:p>
          <a:p>
            <a:endParaRPr lang="de-DE" dirty="0"/>
          </a:p>
          <a:p>
            <a:pPr lvl="5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Das Anbringen von Isoliertüchern oder Ähnlichem ist ein Arbeiten unter Spannung:  Bei dieser Tätigkeit wird in die Gefahrenzone eingedrungen!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96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Unterschiede zwischen Annäherung – und Gefahrenzone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Spannungsabhängige Schutzabstände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Sicherheitsmaßnahmen zu ergreifen sind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Unterschiede zwischen Annäherung – und Gefahrenzone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Spannungsabhängige Schutzabstände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Sicherheitsmaßnahmen zu ergreifen sind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VDE 0105-100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VDE 0105-100</a:t>
            </a:r>
          </a:p>
          <a:p>
            <a:pPr marL="0" indent="0">
              <a:buNone/>
            </a:pPr>
            <a:r>
              <a:rPr lang="de-DE" dirty="0"/>
              <a:t>„Betrieb von elektrischer Anlagen – Teil 100: Allgemeine Festlegungen“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Es werden drei unterschiedliche Arbeitsmethoden unterschieden:</a:t>
            </a:r>
          </a:p>
          <a:p>
            <a:r>
              <a:rPr lang="de-DE" dirty="0"/>
              <a:t>Arbeit im spannungsfreien Zustand (5 Sicherheitsregeln)</a:t>
            </a:r>
          </a:p>
          <a:p>
            <a:r>
              <a:rPr lang="de-DE" dirty="0"/>
              <a:t>Arbeiten unter Spannung (</a:t>
            </a:r>
            <a:r>
              <a:rPr lang="de-DE" dirty="0" err="1"/>
              <a:t>AuS</a:t>
            </a:r>
            <a:r>
              <a:rPr lang="de-DE" dirty="0"/>
              <a:t>)</a:t>
            </a:r>
          </a:p>
          <a:p>
            <a:r>
              <a:rPr lang="de-DE" dirty="0"/>
              <a:t>Arbeiten in der Nähe unter Spannung stehender Teile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Zur Erinnerung:</a:t>
            </a:r>
          </a:p>
          <a:p>
            <a:r>
              <a:rPr lang="de-DE" dirty="0"/>
              <a:t>Von einer Gefahr ist auszugehen, wenn die zulässige Berührungsspannung überschritten wird (50 V AC bzw. 120 V DC).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6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Arbeitsmethoden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Arbeiten im spannungsfreien Zustand</a:t>
            </a:r>
          </a:p>
          <a:p>
            <a:pPr marL="0" indent="0">
              <a:buNone/>
            </a:pPr>
            <a:r>
              <a:rPr lang="de-DE" dirty="0"/>
              <a:t>Für das Arbeiten im spannungsfreien Zustand werden die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Fünf</a:t>
            </a:r>
            <a:r>
              <a:rPr lang="de-DE" dirty="0">
                <a:solidFill>
                  <a:srgbClr val="F8AF15"/>
                </a:solidFill>
              </a:rPr>
              <a:t>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Sicherheitsregeln</a:t>
            </a:r>
            <a:r>
              <a:rPr lang="de-DE" dirty="0">
                <a:solidFill>
                  <a:srgbClr val="F8AF15"/>
                </a:solidFill>
              </a:rPr>
              <a:t> </a:t>
            </a:r>
            <a:r>
              <a:rPr lang="de-DE" dirty="0"/>
              <a:t>angewendet um eine Gefährdung zu vermeiden.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Arbeiten unter Spannung</a:t>
            </a:r>
          </a:p>
          <a:p>
            <a:pPr marL="0" indent="0">
              <a:buNone/>
            </a:pPr>
            <a:r>
              <a:rPr lang="de-DE" dirty="0"/>
              <a:t>sind Arbeiten, bei denen mit Werkzeug oder Körperteilen in die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Gefahrenzone </a:t>
            </a:r>
            <a:r>
              <a:rPr lang="de-DE" dirty="0"/>
              <a:t>eingedrungen wird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2"/>
                </a:solidFill>
              </a:rPr>
              <a:t>Arbeiten in der Nähe Spannung führender Teile</a:t>
            </a:r>
          </a:p>
          <a:p>
            <a:pPr marL="0" indent="0">
              <a:buNone/>
            </a:pPr>
            <a:r>
              <a:rPr lang="de-DE" dirty="0"/>
              <a:t>„umfasst alle Tätigkeiten, bei denen der Arbeitende mit Körperteilen oder Werkzeugen, Ausrüstungen und Geräten in die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Annäherungszone </a:t>
            </a:r>
            <a:r>
              <a:rPr lang="de-DE" dirty="0"/>
              <a:t>eindringt, die Gefahrenzone jedoch nicht erreicht.“ </a:t>
            </a:r>
            <a:r>
              <a:rPr lang="de-DE" sz="800" dirty="0"/>
              <a:t>(VDE 0105-100)</a:t>
            </a:r>
            <a:endParaRPr lang="de-DE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Zoneneinteilung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538D686F-55C1-49DA-939C-2534508A1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3" y="2808523"/>
            <a:ext cx="2486963" cy="281002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3B10C2D-BF5C-4122-9899-2791D5E46CB5}"/>
              </a:ext>
            </a:extLst>
          </p:cNvPr>
          <p:cNvSpPr txBox="1"/>
          <p:nvPr/>
        </p:nvSpPr>
        <p:spPr>
          <a:xfrm>
            <a:off x="4194572" y="2064783"/>
            <a:ext cx="3991674" cy="63642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Unter Spannung stehendes Teil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blanke spannungsführende Betriebsmittel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F6347584-E251-4E44-BD39-C155704766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5721" y="2680335"/>
            <a:ext cx="2451099" cy="140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lIns="91365" tIns="45683" rIns="91365" bIns="45683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9732FCD-7E4C-440D-BF55-63AE19852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1870" y="3318049"/>
            <a:ext cx="2665413" cy="792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lIns="91365" tIns="45683" rIns="91365" bIns="45683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8023199D-6039-4F65-8E4A-F55B9222ED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0240" y="5194593"/>
            <a:ext cx="503237" cy="5762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365" tIns="45683" rIns="91365" bIns="45683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9444AC2-2CDE-4150-9737-D11344539A4B}"/>
              </a:ext>
            </a:extLst>
          </p:cNvPr>
          <p:cNvSpPr txBox="1"/>
          <p:nvPr/>
        </p:nvSpPr>
        <p:spPr>
          <a:xfrm>
            <a:off x="378148" y="5791081"/>
            <a:ext cx="3420380" cy="63642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isolierende Schutzvorrichtung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Begrenzung der Gefahrenzone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035AE4C-3319-4421-8E2F-F7F93F7EC4ED}"/>
              </a:ext>
            </a:extLst>
          </p:cNvPr>
          <p:cNvSpPr txBox="1"/>
          <p:nvPr/>
        </p:nvSpPr>
        <p:spPr>
          <a:xfrm>
            <a:off x="5742743" y="2988547"/>
            <a:ext cx="3852429" cy="1138773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Gefahrenzone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beim Eindringen ohne Schutzmaßnahmen kein ausreichender Isolationspegel: </a:t>
            </a:r>
            <a:r>
              <a:rPr lang="de-DE" sz="16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 Gefährdung</a:t>
            </a:r>
            <a:r>
              <a:rPr lang="de-DE" sz="1600" b="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D752B529-7C13-4931-B579-16184832F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452" y="4387410"/>
            <a:ext cx="1770557" cy="79287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lIns="91365" tIns="45683" rIns="91365" bIns="45683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E6AD72CD-E7DE-47DE-B12B-B50554105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7027" y="4764680"/>
            <a:ext cx="1611981" cy="71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/>
          </a:ln>
        </p:spPr>
        <p:txBody>
          <a:bodyPr lIns="91365" tIns="45683" rIns="91365" bIns="45683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D48099-8143-45AE-AD05-8948EDD58094}"/>
              </a:ext>
            </a:extLst>
          </p:cNvPr>
          <p:cNvSpPr txBox="1"/>
          <p:nvPr/>
        </p:nvSpPr>
        <p:spPr>
          <a:xfrm>
            <a:off x="4943428" y="4536720"/>
            <a:ext cx="4320480" cy="216344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Annäherungszone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begrenzte Bereiche 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- für </a:t>
            </a:r>
            <a:r>
              <a:rPr lang="de-DE" sz="1600" b="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elektrotechnische Arbeiten 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- für </a:t>
            </a:r>
            <a:r>
              <a:rPr lang="de-DE" sz="1600" b="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nichtelektrotechnische Arbeiten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mit angewandten Schutzmaßnahmen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Schutzvorrichtungen, Abdeckungen, Kapselungen </a:t>
            </a:r>
          </a:p>
          <a:p>
            <a:pPr>
              <a:lnSpc>
                <a:spcPct val="100000"/>
              </a:lnSpc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- Abstand mit Aufsichtsführung !</a:t>
            </a:r>
          </a:p>
        </p:txBody>
      </p:sp>
    </p:spTree>
    <p:extLst>
      <p:ext uri="{BB962C8B-B14F-4D97-AF65-F5344CB8AC3E}">
        <p14:creationId xmlns:p14="http://schemas.microsoft.com/office/powerpoint/2010/main" val="7385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Zoneneinteilung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1157288" y="1763713"/>
            <a:ext cx="9536112" cy="49911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Gefahrenzone:</a:t>
            </a:r>
          </a:p>
          <a:p>
            <a:endParaRPr lang="de-DE" dirty="0"/>
          </a:p>
          <a:p>
            <a:r>
              <a:rPr lang="de-DE" dirty="0"/>
              <a:t>Die Gefahrenzone umschließt unter Spannung stehende Teile. Die äußere Grenze dieser Zone wird vom aktiven Teil aus gemessen. </a:t>
            </a:r>
          </a:p>
          <a:p>
            <a:r>
              <a:rPr lang="de-DE" dirty="0"/>
              <a:t>Unter 1000 V, also im Bereich der Niederspannung ist die äußere  Grenze das Teil selber, also z. B. der blanke Draht.</a:t>
            </a:r>
          </a:p>
          <a:p>
            <a:r>
              <a:rPr lang="de-DE" dirty="0"/>
              <a:t>über 1000 V, also im Bereich der Mittel- und Hochspannung, ist der Bereich der Gefahrenzone größer, da es wegen der hohen Spannung zu einem Überschlag durch die Luft kommen kann. 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0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Zoneneinteilung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Gefahrenzone: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80270"/>
              </p:ext>
            </p:extLst>
          </p:nvPr>
        </p:nvGraphicFramePr>
        <p:xfrm>
          <a:off x="2286360" y="2196459"/>
          <a:ext cx="6278519" cy="479869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9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6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Netz-Nennspannung</a:t>
                      </a:r>
                      <a:b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de-DE" sz="1200" u="none" strike="noStrike" kern="1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(Effektivwert)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Äußere Grenze der </a:t>
                      </a:r>
                      <a:r>
                        <a:rPr lang="de-DE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Gefahrenzone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Innenraumanlage – Freiluftanlage D</a:t>
                      </a:r>
                      <a:r>
                        <a:rPr lang="de-DE" sz="12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(Abstand in Luft)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Bemessungs-Steh-Blitz-/Schaltstoßspannung </a:t>
                      </a:r>
                      <a:r>
                        <a:rPr lang="de-DE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de-DE" sz="1200" u="none" strike="noStrike" kern="1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(Scheitelwert)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Keine Berührung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marL="0" algn="ctr" defTabSz="497737" rtl="0" eaLnBrk="1" fontAlgn="b" latinLnBrk="0" hangingPunct="1"/>
                      <a:r>
                        <a:rPr lang="de-DE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97737" rtl="0" eaLnBrk="1" fontAlgn="b" latinLnBrk="0" hangingPunct="1"/>
                      <a:r>
                        <a:rPr lang="de-DE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97737" rtl="0" eaLnBrk="1" fontAlgn="b" latinLnBrk="0" hangingPunct="1"/>
                      <a:r>
                        <a:rPr lang="de-DE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97737" rtl="0" eaLnBrk="1" fontAlgn="b" latinLnBrk="0" hangingPunct="1"/>
                      <a:r>
                        <a:rPr lang="de-DE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marL="0" algn="ctr" defTabSz="497737" rtl="0" eaLnBrk="1" fontAlgn="b" latinLnBrk="0" hangingPunct="1"/>
                      <a:r>
                        <a:rPr lang="de-DE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algn="ctr" defTabSz="497737" rtl="0" eaLnBrk="1" fontAlgn="b" latinLnBrk="0" hangingPunct="1"/>
                      <a:r>
                        <a:rPr lang="de-DE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97737" rtl="0" eaLnBrk="1" fontAlgn="b" latinLnBrk="0" hangingPunct="1"/>
                      <a:r>
                        <a:rPr lang="de-DE" sz="12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2900/3400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950/1050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977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Tabelle 101: VDE 0105-100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97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</a:t>
            </a:r>
            <a:r>
              <a:rPr lang="de-DE" b="0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Zoneneinteilung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C736FD-ABE7-48C3-B3FA-F219916D6EF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2400" b="1" dirty="0" err="1">
                <a:solidFill>
                  <a:schemeClr val="bg2">
                    <a:lumMod val="50000"/>
                  </a:schemeClr>
                </a:solidFill>
              </a:rPr>
              <a:t>Annäher-ungszone</a:t>
            </a:r>
            <a:endParaRPr lang="de-DE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F7B320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Die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Annäherungszone </a:t>
            </a:r>
            <a:r>
              <a:rPr lang="de-DE" dirty="0">
                <a:solidFill>
                  <a:srgbClr val="000000"/>
                </a:solidFill>
              </a:rPr>
              <a:t>umschließt die Gefahrenzone. </a:t>
            </a:r>
          </a:p>
          <a:p>
            <a:pPr marL="0" lvl="0" indent="0">
              <a:buClr>
                <a:srgbClr val="F7B320"/>
              </a:buClr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0" lvl="0" indent="0">
              <a:buClr>
                <a:srgbClr val="F7B320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Die Grenze des einzuhaltenden Abstandes wird  auch hier definiert durch die Spannungsebene. </a:t>
            </a:r>
          </a:p>
          <a:p>
            <a:pPr marL="0" lvl="0" indent="0">
              <a:buClr>
                <a:srgbClr val="F7B320"/>
              </a:buClr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0" lvl="0" indent="0">
              <a:buClr>
                <a:srgbClr val="F7B320"/>
              </a:buClr>
              <a:buNone/>
            </a:pPr>
            <a:r>
              <a:rPr lang="de-DE" dirty="0">
                <a:solidFill>
                  <a:srgbClr val="000000"/>
                </a:solidFill>
              </a:rPr>
              <a:t>Es werden aber Unterschiede gemacht, ob die arbeitende Person über die Gefahren des elektrischen Stroms unterrichtet ist oder nicht: Die Annäherungszone für Laien ist größer als die Annäherungszone für Elektrofachkräfte (EFK) oder Elektrotechnisch unterwiesene Personen (</a:t>
            </a:r>
            <a:r>
              <a:rPr lang="de-DE" dirty="0" err="1">
                <a:solidFill>
                  <a:srgbClr val="000000"/>
                </a:solidFill>
              </a:rPr>
              <a:t>EuP</a:t>
            </a:r>
            <a:r>
              <a:rPr lang="de-DE" dirty="0">
                <a:solidFill>
                  <a:srgbClr val="000000"/>
                </a:solidFill>
              </a:rPr>
              <a:t>).  Daher gelten für elektrotechnische Arbeiten andere Schutzabstände als für nicht elektrotechnische Arbeiten.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76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Arbeiten in der Nähe unter Spannung stehender Teile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– Zoneneinteilung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8B3BECC-7F33-46EB-A5D3-DA8D69F6F3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sz="1800" dirty="0"/>
              <a:t>Die zulässigen </a:t>
            </a:r>
            <a:r>
              <a:rPr lang="de-DE" sz="1800" dirty="0" err="1"/>
              <a:t>Annäher-ungen</a:t>
            </a:r>
            <a:r>
              <a:rPr lang="de-DE" sz="1800" dirty="0"/>
              <a:t> (</a:t>
            </a:r>
            <a:r>
              <a:rPr lang="de-DE" sz="1800" dirty="0" err="1"/>
              <a:t>Schutzab</a:t>
            </a:r>
            <a:r>
              <a:rPr lang="de-DE" sz="1800" dirty="0"/>
              <a:t>-stände, An-näherungs-zone) dürfen nicht unter-schritten werden!</a:t>
            </a:r>
          </a:p>
          <a:p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3181138" cy="4872814"/>
          </a:xfrm>
        </p:spPr>
        <p:txBody>
          <a:bodyPr/>
          <a:lstStyle/>
          <a:p>
            <a:pPr marL="0" indent="0">
              <a:buNone/>
            </a:pPr>
            <a:r>
              <a:rPr 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Folgende Schutzabstände gelten für Tätigkeiten von Elektrofachkräften oder elektrotechnisch unterwiesenen Personen bzw. für unter deren Aufsicht ausgeführte Arbeiten:</a:t>
            </a:r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83D6B9C-BB22-4B40-8B09-B01D45C7FA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0" y="1875110"/>
            <a:ext cx="4151313" cy="3811041"/>
          </a:xfr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39EDBF7-C9FD-429B-8DA1-6FA19EFB04F1}"/>
              </a:ext>
            </a:extLst>
          </p:cNvPr>
          <p:cNvGrpSpPr/>
          <p:nvPr/>
        </p:nvGrpSpPr>
        <p:grpSpPr>
          <a:xfrm>
            <a:off x="2850356" y="4536323"/>
            <a:ext cx="2112963" cy="2299655"/>
            <a:chOff x="1398396" y="5126427"/>
            <a:chExt cx="2112963" cy="2299655"/>
          </a:xfrm>
        </p:grpSpPr>
        <p:pic>
          <p:nvPicPr>
            <p:cNvPr id="17" name="Picture 2" descr="C:\Daten\Software_Messgeräte\ROE-Online\Vorlagen Bilder Hermenau\Blitz.jpg">
              <a:extLst>
                <a:ext uri="{FF2B5EF4-FFF2-40B4-BE49-F238E27FC236}">
                  <a16:creationId xmlns:a16="http://schemas.microsoft.com/office/drawing/2014/main" id="{F4A61B08-5B3C-42CA-B89E-D70414173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396" y="5126427"/>
              <a:ext cx="2112963" cy="204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A468206-46B2-471B-8FDF-CEBCD9A4AE78}"/>
                </a:ext>
              </a:extLst>
            </p:cNvPr>
            <p:cNvSpPr txBox="1"/>
            <p:nvPr/>
          </p:nvSpPr>
          <p:spPr>
            <a:xfrm>
              <a:off x="1417320" y="7210638"/>
              <a:ext cx="18897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Quelle: R.O.E. GmbH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177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3" ma:contentTypeDescription="Ein neues Dokument erstellen." ma:contentTypeScope="" ma:versionID="fb1aacbb343e139f81a62f5cee1a7ee2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7214df7a1aa4eee31b4ca82b7c38be4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2E3072-9F17-4337-BE51-89BADFB6559A}"/>
</file>

<file path=customXml/itemProps2.xml><?xml version="1.0" encoding="utf-8"?>
<ds:datastoreItem xmlns:ds="http://schemas.openxmlformats.org/officeDocument/2006/customXml" ds:itemID="{D6F8720E-0332-497B-B4E9-A2092D317060}"/>
</file>

<file path=customXml/itemProps3.xml><?xml version="1.0" encoding="utf-8"?>
<ds:datastoreItem xmlns:ds="http://schemas.openxmlformats.org/officeDocument/2006/customXml" ds:itemID="{69AF9960-F1A5-4B85-808A-C9824C2BD665}"/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1249</Words>
  <Application>Microsoft Macintosh PowerPoint</Application>
  <PresentationFormat>Benutzerdefiniert</PresentationFormat>
  <Paragraphs>210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Arbeiten in der Nähe unter Spannung stehender Teile  – VDE 0105-100</vt:lpstr>
      <vt:lpstr>Arbeiten in der Nähe unter Spannung stehender Teile  – Arbeitsmethoden</vt:lpstr>
      <vt:lpstr>Arbeiten in der Nähe unter Spannung stehender Teile  – Zoneneinteilung</vt:lpstr>
      <vt:lpstr>Arbeiten in der Nähe unter Spannung stehender Teile  – Zoneneinteilung</vt:lpstr>
      <vt:lpstr>Arbeiten in der Nähe unter Spannung stehender Teile  – Zoneneinteilung</vt:lpstr>
      <vt:lpstr>Arbeiten in der Nähe unter Spannung stehender Teile  – Zoneneinteilung</vt:lpstr>
      <vt:lpstr>Arbeiten in der Nähe unter Spannung stehender Teile  – Zoneneinteilung</vt:lpstr>
      <vt:lpstr>Arbeiten in der Nähe unter Spannung stehender Teile  – Zoneneinteilung</vt:lpstr>
      <vt:lpstr>Arbeiten in der Nähe unter Spannung stehender Teile  – Methoden</vt:lpstr>
      <vt:lpstr>Arbeiten in der Nähe unter Spannung stehender Teile  – Methoden</vt:lpstr>
      <vt:lpstr>Arbeiten in der Nähe unter Spannung stehender Teile – Schutz durch Abstand</vt:lpstr>
      <vt:lpstr>Arbeiten in der Nähe unter Spannung stehender Teile  – Schutz durch Abdecken oder Abschranken</vt:lpstr>
      <vt:lpstr>Arbeiten in der Nähe unter Spannung stehender Teile – Schutz durch Abdecken oder Abschranken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René Brünn</dc:creator>
  <cp:lastModifiedBy>René Brünn</cp:lastModifiedBy>
  <cp:revision>317</cp:revision>
  <dcterms:created xsi:type="dcterms:W3CDTF">2015-03-20T11:44:40Z</dcterms:created>
  <dcterms:modified xsi:type="dcterms:W3CDTF">2020-09-07T15:31:39Z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  <property fmtid="{D5CDD505-2E9C-101B-9397-08002B2CF9AE}" pid="3" name="Order">
    <vt:r8>3738700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