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328" r:id="rId5"/>
    <p:sldId id="331" r:id="rId6"/>
    <p:sldId id="260" r:id="rId7"/>
    <p:sldId id="258" r:id="rId8"/>
    <p:sldId id="259" r:id="rId9"/>
    <p:sldId id="262" r:id="rId10"/>
    <p:sldId id="263" r:id="rId11"/>
    <p:sldId id="264" r:id="rId12"/>
    <p:sldId id="2126" r:id="rId13"/>
    <p:sldId id="265" r:id="rId14"/>
    <p:sldId id="261" r:id="rId15"/>
    <p:sldId id="266" r:id="rId16"/>
    <p:sldId id="267" r:id="rId17"/>
    <p:sldId id="269" r:id="rId18"/>
    <p:sldId id="270" r:id="rId19"/>
    <p:sldId id="2124" r:id="rId20"/>
    <p:sldId id="474" r:id="rId21"/>
    <p:sldId id="475" r:id="rId22"/>
    <p:sldId id="515" r:id="rId23"/>
    <p:sldId id="476" r:id="rId24"/>
    <p:sldId id="479" r:id="rId25"/>
    <p:sldId id="480" r:id="rId26"/>
    <p:sldId id="481" r:id="rId27"/>
    <p:sldId id="482" r:id="rId28"/>
    <p:sldId id="2127" r:id="rId29"/>
    <p:sldId id="2128" r:id="rId30"/>
    <p:sldId id="485" r:id="rId31"/>
    <p:sldId id="486" r:id="rId32"/>
    <p:sldId id="487" r:id="rId33"/>
    <p:sldId id="2130" r:id="rId34"/>
    <p:sldId id="2131" r:id="rId35"/>
    <p:sldId id="2132" r:id="rId36"/>
    <p:sldId id="2133" r:id="rId37"/>
    <p:sldId id="327" r:id="rId38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FFCBE-A14A-4572-974F-1C310975A9F8}" v="1" dt="2021-05-10T11:12:32.602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236" y="72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56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Pollinger" userId="bb6e001a-9d8c-432e-a1de-0d4ffeb55717" providerId="ADAL" clId="{7CBFFCBE-A14A-4572-974F-1C310975A9F8}"/>
    <pc:docChg chg="undo custSel addSld delSld modSld">
      <pc:chgData name="Matthias Pollinger" userId="bb6e001a-9d8c-432e-a1de-0d4ffeb55717" providerId="ADAL" clId="{7CBFFCBE-A14A-4572-974F-1C310975A9F8}" dt="2021-05-10T12:10:47.010" v="34" actId="20577"/>
      <pc:docMkLst>
        <pc:docMk/>
      </pc:docMkLst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494566945" sldId="258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2940151720" sldId="259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2431054152" sldId="260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1871768776" sldId="261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1467361789" sldId="262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3129182799" sldId="263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3398845323" sldId="264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2107933465" sldId="265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3736398494" sldId="266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1404677022" sldId="267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1190923025" sldId="269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954116115" sldId="270"/>
        </pc:sldMkLst>
      </pc:sldChg>
      <pc:sldChg chg="del">
        <pc:chgData name="Matthias Pollinger" userId="bb6e001a-9d8c-432e-a1de-0d4ffeb55717" providerId="ADAL" clId="{7CBFFCBE-A14A-4572-974F-1C310975A9F8}" dt="2021-05-10T11:11:31.238" v="0" actId="47"/>
        <pc:sldMkLst>
          <pc:docMk/>
          <pc:sldMk cId="319274558" sldId="275"/>
        </pc:sldMkLst>
      </pc:sldChg>
      <pc:sldChg chg="del">
        <pc:chgData name="Matthias Pollinger" userId="bb6e001a-9d8c-432e-a1de-0d4ffeb55717" providerId="ADAL" clId="{7CBFFCBE-A14A-4572-974F-1C310975A9F8}" dt="2021-05-10T11:11:31.238" v="0" actId="47"/>
        <pc:sldMkLst>
          <pc:docMk/>
          <pc:sldMk cId="956047805" sldId="296"/>
        </pc:sldMkLst>
      </pc:sldChg>
      <pc:sldChg chg="del">
        <pc:chgData name="Matthias Pollinger" userId="bb6e001a-9d8c-432e-a1de-0d4ffeb55717" providerId="ADAL" clId="{7CBFFCBE-A14A-4572-974F-1C310975A9F8}" dt="2021-05-10T11:11:31.238" v="0" actId="47"/>
        <pc:sldMkLst>
          <pc:docMk/>
          <pc:sldMk cId="2214356514" sldId="297"/>
        </pc:sldMkLst>
      </pc:sldChg>
      <pc:sldChg chg="del">
        <pc:chgData name="Matthias Pollinger" userId="bb6e001a-9d8c-432e-a1de-0d4ffeb55717" providerId="ADAL" clId="{7CBFFCBE-A14A-4572-974F-1C310975A9F8}" dt="2021-05-10T11:11:31.238" v="0" actId="47"/>
        <pc:sldMkLst>
          <pc:docMk/>
          <pc:sldMk cId="2465866735" sldId="298"/>
        </pc:sldMkLst>
      </pc:sldChg>
      <pc:sldChg chg="del">
        <pc:chgData name="Matthias Pollinger" userId="bb6e001a-9d8c-432e-a1de-0d4ffeb55717" providerId="ADAL" clId="{7CBFFCBE-A14A-4572-974F-1C310975A9F8}" dt="2021-05-10T11:11:31.238" v="0" actId="47"/>
        <pc:sldMkLst>
          <pc:docMk/>
          <pc:sldMk cId="835381859" sldId="300"/>
        </pc:sldMkLst>
      </pc:sldChg>
      <pc:sldChg chg="del">
        <pc:chgData name="Matthias Pollinger" userId="bb6e001a-9d8c-432e-a1de-0d4ffeb55717" providerId="ADAL" clId="{7CBFFCBE-A14A-4572-974F-1C310975A9F8}" dt="2021-05-10T11:11:31.238" v="0" actId="47"/>
        <pc:sldMkLst>
          <pc:docMk/>
          <pc:sldMk cId="2618570963" sldId="301"/>
        </pc:sldMkLst>
      </pc:sldChg>
      <pc:sldChg chg="del">
        <pc:chgData name="Matthias Pollinger" userId="bb6e001a-9d8c-432e-a1de-0d4ffeb55717" providerId="ADAL" clId="{7CBFFCBE-A14A-4572-974F-1C310975A9F8}" dt="2021-05-10T11:11:31.238" v="0" actId="47"/>
        <pc:sldMkLst>
          <pc:docMk/>
          <pc:sldMk cId="2940075792" sldId="304"/>
        </pc:sldMkLst>
      </pc:sldChg>
      <pc:sldChg chg="del">
        <pc:chgData name="Matthias Pollinger" userId="bb6e001a-9d8c-432e-a1de-0d4ffeb55717" providerId="ADAL" clId="{7CBFFCBE-A14A-4572-974F-1C310975A9F8}" dt="2021-05-10T11:11:31.238" v="0" actId="47"/>
        <pc:sldMkLst>
          <pc:docMk/>
          <pc:sldMk cId="3351195732" sldId="305"/>
        </pc:sldMkLst>
      </pc:sldChg>
      <pc:sldChg chg="del">
        <pc:chgData name="Matthias Pollinger" userId="bb6e001a-9d8c-432e-a1de-0d4ffeb55717" providerId="ADAL" clId="{7CBFFCBE-A14A-4572-974F-1C310975A9F8}" dt="2021-05-10T11:11:31.238" v="0" actId="47"/>
        <pc:sldMkLst>
          <pc:docMk/>
          <pc:sldMk cId="286373965" sldId="306"/>
        </pc:sldMkLst>
      </pc:sldChg>
      <pc:sldChg chg="del">
        <pc:chgData name="Matthias Pollinger" userId="bb6e001a-9d8c-432e-a1de-0d4ffeb55717" providerId="ADAL" clId="{7CBFFCBE-A14A-4572-974F-1C310975A9F8}" dt="2021-05-10T11:11:31.238" v="0" actId="47"/>
        <pc:sldMkLst>
          <pc:docMk/>
          <pc:sldMk cId="1087813978" sldId="307"/>
        </pc:sldMkLst>
      </pc:sldChg>
      <pc:sldChg chg="del">
        <pc:chgData name="Matthias Pollinger" userId="bb6e001a-9d8c-432e-a1de-0d4ffeb55717" providerId="ADAL" clId="{7CBFFCBE-A14A-4572-974F-1C310975A9F8}" dt="2021-05-10T11:11:31.238" v="0" actId="47"/>
        <pc:sldMkLst>
          <pc:docMk/>
          <pc:sldMk cId="499413635" sldId="308"/>
        </pc:sldMkLst>
      </pc:sldChg>
      <pc:sldChg chg="del">
        <pc:chgData name="Matthias Pollinger" userId="bb6e001a-9d8c-432e-a1de-0d4ffeb55717" providerId="ADAL" clId="{7CBFFCBE-A14A-4572-974F-1C310975A9F8}" dt="2021-05-10T11:11:31.238" v="0" actId="47"/>
        <pc:sldMkLst>
          <pc:docMk/>
          <pc:sldMk cId="1604719908" sldId="309"/>
        </pc:sldMkLst>
      </pc:sldChg>
      <pc:sldChg chg="del">
        <pc:chgData name="Matthias Pollinger" userId="bb6e001a-9d8c-432e-a1de-0d4ffeb55717" providerId="ADAL" clId="{7CBFFCBE-A14A-4572-974F-1C310975A9F8}" dt="2021-05-10T11:11:31.238" v="0" actId="47"/>
        <pc:sldMkLst>
          <pc:docMk/>
          <pc:sldMk cId="1770340460" sldId="310"/>
        </pc:sldMkLst>
      </pc:sldChg>
      <pc:sldChg chg="modSp add mod">
        <pc:chgData name="Matthias Pollinger" userId="bb6e001a-9d8c-432e-a1de-0d4ffeb55717" providerId="ADAL" clId="{7CBFFCBE-A14A-4572-974F-1C310975A9F8}" dt="2021-05-10T12:10:47.010" v="34" actId="20577"/>
        <pc:sldMkLst>
          <pc:docMk/>
          <pc:sldMk cId="320946280" sldId="327"/>
        </pc:sldMkLst>
        <pc:spChg chg="mod">
          <ac:chgData name="Matthias Pollinger" userId="bb6e001a-9d8c-432e-a1de-0d4ffeb55717" providerId="ADAL" clId="{7CBFFCBE-A14A-4572-974F-1C310975A9F8}" dt="2021-05-10T12:10:47.010" v="34" actId="20577"/>
          <ac:spMkLst>
            <pc:docMk/>
            <pc:sldMk cId="320946280" sldId="327"/>
            <ac:spMk id="2" creationId="{41AAB17F-D32C-4E80-B5FD-858DA82FC474}"/>
          </ac:spMkLst>
        </pc:spChg>
      </pc:sldChg>
      <pc:sldChg chg="modSp mod">
        <pc:chgData name="Matthias Pollinger" userId="bb6e001a-9d8c-432e-a1de-0d4ffeb55717" providerId="ADAL" clId="{7CBFFCBE-A14A-4572-974F-1C310975A9F8}" dt="2021-05-10T11:11:48.203" v="2" actId="27636"/>
        <pc:sldMkLst>
          <pc:docMk/>
          <pc:sldMk cId="704159972" sldId="328"/>
        </pc:sldMkLst>
        <pc:spChg chg="mod">
          <ac:chgData name="Matthias Pollinger" userId="bb6e001a-9d8c-432e-a1de-0d4ffeb55717" providerId="ADAL" clId="{7CBFFCBE-A14A-4572-974F-1C310975A9F8}" dt="2021-05-10T11:11:48.203" v="2" actId="27636"/>
          <ac:spMkLst>
            <pc:docMk/>
            <pc:sldMk cId="704159972" sldId="328"/>
            <ac:spMk id="7" creationId="{00000000-0000-0000-0000-000000000000}"/>
          </ac:spMkLst>
        </pc:spChg>
      </pc:sldChg>
      <pc:sldChg chg="modSp add del mod">
        <pc:chgData name="Matthias Pollinger" userId="bb6e001a-9d8c-432e-a1de-0d4ffeb55717" providerId="ADAL" clId="{7CBFFCBE-A14A-4572-974F-1C310975A9F8}" dt="2021-05-10T12:10:37.427" v="32" actId="20577"/>
        <pc:sldMkLst>
          <pc:docMk/>
          <pc:sldMk cId="4282831273" sldId="331"/>
        </pc:sldMkLst>
        <pc:spChg chg="mod">
          <ac:chgData name="Matthias Pollinger" userId="bb6e001a-9d8c-432e-a1de-0d4ffeb55717" providerId="ADAL" clId="{7CBFFCBE-A14A-4572-974F-1C310975A9F8}" dt="2021-05-10T12:10:37.427" v="32" actId="20577"/>
          <ac:spMkLst>
            <pc:docMk/>
            <pc:sldMk cId="4282831273" sldId="331"/>
            <ac:spMk id="2" creationId="{41AAB17F-D32C-4E80-B5FD-858DA82FC474}"/>
          </ac:spMkLst>
        </pc:spChg>
      </pc:sldChg>
      <pc:sldChg chg="del">
        <pc:chgData name="Matthias Pollinger" userId="bb6e001a-9d8c-432e-a1de-0d4ffeb55717" providerId="ADAL" clId="{7CBFFCBE-A14A-4572-974F-1C310975A9F8}" dt="2021-05-10T11:12:29.090" v="3" actId="47"/>
        <pc:sldMkLst>
          <pc:docMk/>
          <pc:sldMk cId="3957957400" sldId="332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1533215205" sldId="474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2953907020" sldId="475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3577563765" sldId="476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342772546" sldId="479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346448235" sldId="480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2239479270" sldId="481"/>
        </pc:sldMkLst>
      </pc:sldChg>
      <pc:sldChg chg="modSp add mod">
        <pc:chgData name="Matthias Pollinger" userId="bb6e001a-9d8c-432e-a1de-0d4ffeb55717" providerId="ADAL" clId="{7CBFFCBE-A14A-4572-974F-1C310975A9F8}" dt="2021-05-10T11:16:13.719" v="19" actId="207"/>
        <pc:sldMkLst>
          <pc:docMk/>
          <pc:sldMk cId="1980084489" sldId="482"/>
        </pc:sldMkLst>
        <pc:spChg chg="mod">
          <ac:chgData name="Matthias Pollinger" userId="bb6e001a-9d8c-432e-a1de-0d4ffeb55717" providerId="ADAL" clId="{7CBFFCBE-A14A-4572-974F-1C310975A9F8}" dt="2021-05-10T11:16:13.719" v="19" actId="207"/>
          <ac:spMkLst>
            <pc:docMk/>
            <pc:sldMk cId="1980084489" sldId="482"/>
            <ac:spMk id="8" creationId="{3C719C4B-1C6C-4A25-8D65-BBFFC4A3D335}"/>
          </ac:spMkLst>
        </pc:spChg>
      </pc:sldChg>
      <pc:sldChg chg="modSp add mod">
        <pc:chgData name="Matthias Pollinger" userId="bb6e001a-9d8c-432e-a1de-0d4ffeb55717" providerId="ADAL" clId="{7CBFFCBE-A14A-4572-974F-1C310975A9F8}" dt="2021-05-10T11:15:42.818" v="13" actId="207"/>
        <pc:sldMkLst>
          <pc:docMk/>
          <pc:sldMk cId="862619856" sldId="485"/>
        </pc:sldMkLst>
        <pc:spChg chg="mod">
          <ac:chgData name="Matthias Pollinger" userId="bb6e001a-9d8c-432e-a1de-0d4ffeb55717" providerId="ADAL" clId="{7CBFFCBE-A14A-4572-974F-1C310975A9F8}" dt="2021-05-10T11:15:42.818" v="13" actId="207"/>
          <ac:spMkLst>
            <pc:docMk/>
            <pc:sldMk cId="862619856" sldId="485"/>
            <ac:spMk id="6" creationId="{89626445-E60F-4393-9820-4E3D302B666C}"/>
          </ac:spMkLst>
        </pc:spChg>
      </pc:sldChg>
      <pc:sldChg chg="modSp add mod">
        <pc:chgData name="Matthias Pollinger" userId="bb6e001a-9d8c-432e-a1de-0d4ffeb55717" providerId="ADAL" clId="{7CBFFCBE-A14A-4572-974F-1C310975A9F8}" dt="2021-05-10T11:16:28.249" v="21" actId="207"/>
        <pc:sldMkLst>
          <pc:docMk/>
          <pc:sldMk cId="3391826096" sldId="486"/>
        </pc:sldMkLst>
        <pc:spChg chg="mod">
          <ac:chgData name="Matthias Pollinger" userId="bb6e001a-9d8c-432e-a1de-0d4ffeb55717" providerId="ADAL" clId="{7CBFFCBE-A14A-4572-974F-1C310975A9F8}" dt="2021-05-10T11:16:28.249" v="21" actId="207"/>
          <ac:spMkLst>
            <pc:docMk/>
            <pc:sldMk cId="3391826096" sldId="486"/>
            <ac:spMk id="4" creationId="{654601AE-51BC-40F1-856E-7708E50FE9C5}"/>
          </ac:spMkLst>
        </pc:spChg>
      </pc:sldChg>
      <pc:sldChg chg="modSp add mod">
        <pc:chgData name="Matthias Pollinger" userId="bb6e001a-9d8c-432e-a1de-0d4ffeb55717" providerId="ADAL" clId="{7CBFFCBE-A14A-4572-974F-1C310975A9F8}" dt="2021-05-10T11:16:36.719" v="22" actId="207"/>
        <pc:sldMkLst>
          <pc:docMk/>
          <pc:sldMk cId="3264867689" sldId="487"/>
        </pc:sldMkLst>
        <pc:spChg chg="mod">
          <ac:chgData name="Matthias Pollinger" userId="bb6e001a-9d8c-432e-a1de-0d4ffeb55717" providerId="ADAL" clId="{7CBFFCBE-A14A-4572-974F-1C310975A9F8}" dt="2021-05-10T11:16:36.719" v="22" actId="207"/>
          <ac:spMkLst>
            <pc:docMk/>
            <pc:sldMk cId="3264867689" sldId="487"/>
            <ac:spMk id="3" creationId="{E24BE4F2-D59C-4316-A2F8-E7EC774E6555}"/>
          </ac:spMkLst>
        </pc:spChg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2518142578" sldId="515"/>
        </pc:sldMkLst>
      </pc:sldChg>
      <pc:sldChg chg="modSp add mod">
        <pc:chgData name="Matthias Pollinger" userId="bb6e001a-9d8c-432e-a1de-0d4ffeb55717" providerId="ADAL" clId="{7CBFFCBE-A14A-4572-974F-1C310975A9F8}" dt="2021-05-10T11:14:37.290" v="12" actId="20577"/>
        <pc:sldMkLst>
          <pc:docMk/>
          <pc:sldMk cId="567045444" sldId="2124"/>
        </pc:sldMkLst>
        <pc:spChg chg="mod">
          <ac:chgData name="Matthias Pollinger" userId="bb6e001a-9d8c-432e-a1de-0d4ffeb55717" providerId="ADAL" clId="{7CBFFCBE-A14A-4572-974F-1C310975A9F8}" dt="2021-05-10T11:14:37.290" v="12" actId="20577"/>
          <ac:spMkLst>
            <pc:docMk/>
            <pc:sldMk cId="567045444" sldId="2124"/>
            <ac:spMk id="9" creationId="{2324AF47-2ED7-4AA3-8750-D6B56C5DD09F}"/>
          </ac:spMkLst>
        </pc:spChg>
      </pc:sldChg>
      <pc:sldChg chg="addSp modSp add mod modClrScheme chgLayout">
        <pc:chgData name="Matthias Pollinger" userId="bb6e001a-9d8c-432e-a1de-0d4ffeb55717" providerId="ADAL" clId="{7CBFFCBE-A14A-4572-974F-1C310975A9F8}" dt="2021-05-10T11:13:44.367" v="11" actId="20577"/>
        <pc:sldMkLst>
          <pc:docMk/>
          <pc:sldMk cId="2768160897" sldId="2126"/>
        </pc:sldMkLst>
        <pc:spChg chg="mod ord">
          <ac:chgData name="Matthias Pollinger" userId="bb6e001a-9d8c-432e-a1de-0d4ffeb55717" providerId="ADAL" clId="{7CBFFCBE-A14A-4572-974F-1C310975A9F8}" dt="2021-05-10T11:13:19.678" v="6" actId="700"/>
          <ac:spMkLst>
            <pc:docMk/>
            <pc:sldMk cId="2768160897" sldId="2126"/>
            <ac:spMk id="2" creationId="{8E92B1E4-B219-4B0A-95C6-58199AC873D4}"/>
          </ac:spMkLst>
        </pc:spChg>
        <pc:spChg chg="mod ord">
          <ac:chgData name="Matthias Pollinger" userId="bb6e001a-9d8c-432e-a1de-0d4ffeb55717" providerId="ADAL" clId="{7CBFFCBE-A14A-4572-974F-1C310975A9F8}" dt="2021-05-10T11:13:19.678" v="6" actId="700"/>
          <ac:spMkLst>
            <pc:docMk/>
            <pc:sldMk cId="2768160897" sldId="2126"/>
            <ac:spMk id="3" creationId="{71CE11F2-302F-4376-A44A-65D6709D381F}"/>
          </ac:spMkLst>
        </pc:spChg>
        <pc:spChg chg="mod ord">
          <ac:chgData name="Matthias Pollinger" userId="bb6e001a-9d8c-432e-a1de-0d4ffeb55717" providerId="ADAL" clId="{7CBFFCBE-A14A-4572-974F-1C310975A9F8}" dt="2021-05-10T11:13:19.678" v="6" actId="700"/>
          <ac:spMkLst>
            <pc:docMk/>
            <pc:sldMk cId="2768160897" sldId="2126"/>
            <ac:spMk id="4" creationId="{7D7ADC0B-5567-4D8A-88B8-98DD769C4F32}"/>
          </ac:spMkLst>
        </pc:spChg>
        <pc:spChg chg="add mod ord">
          <ac:chgData name="Matthias Pollinger" userId="bb6e001a-9d8c-432e-a1de-0d4ffeb55717" providerId="ADAL" clId="{7CBFFCBE-A14A-4572-974F-1C310975A9F8}" dt="2021-05-10T11:13:44.367" v="11" actId="20577"/>
          <ac:spMkLst>
            <pc:docMk/>
            <pc:sldMk cId="2768160897" sldId="2126"/>
            <ac:spMk id="5" creationId="{B7DE96D7-CC85-43B5-9DDA-F132833B65AA}"/>
          </ac:spMkLst>
        </pc:spChg>
        <pc:picChg chg="mod ord">
          <ac:chgData name="Matthias Pollinger" userId="bb6e001a-9d8c-432e-a1de-0d4ffeb55717" providerId="ADAL" clId="{7CBFFCBE-A14A-4572-974F-1C310975A9F8}" dt="2021-05-10T11:13:19.678" v="6" actId="700"/>
          <ac:picMkLst>
            <pc:docMk/>
            <pc:sldMk cId="2768160897" sldId="2126"/>
            <ac:picMk id="9" creationId="{20F86A7E-FCCB-48C6-B1CC-DA455983A77E}"/>
          </ac:picMkLst>
        </pc:picChg>
      </pc:sldChg>
      <pc:sldChg chg="modSp add mod">
        <pc:chgData name="Matthias Pollinger" userId="bb6e001a-9d8c-432e-a1de-0d4ffeb55717" providerId="ADAL" clId="{7CBFFCBE-A14A-4572-974F-1C310975A9F8}" dt="2021-05-10T11:15:57.095" v="18" actId="27636"/>
        <pc:sldMkLst>
          <pc:docMk/>
          <pc:sldMk cId="604485174" sldId="2127"/>
        </pc:sldMkLst>
        <pc:spChg chg="mod">
          <ac:chgData name="Matthias Pollinger" userId="bb6e001a-9d8c-432e-a1de-0d4ffeb55717" providerId="ADAL" clId="{7CBFFCBE-A14A-4572-974F-1C310975A9F8}" dt="2021-05-10T11:15:57.095" v="18" actId="27636"/>
          <ac:spMkLst>
            <pc:docMk/>
            <pc:sldMk cId="604485174" sldId="2127"/>
            <ac:spMk id="8" creationId="{4EEBD0DB-C535-478C-AF85-093F170C3223}"/>
          </ac:spMkLst>
        </pc:spChg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1910958051" sldId="2128"/>
        </pc:sldMkLst>
      </pc:sldChg>
      <pc:sldChg chg="modSp add mod chgLayout">
        <pc:chgData name="Matthias Pollinger" userId="bb6e001a-9d8c-432e-a1de-0d4ffeb55717" providerId="ADAL" clId="{7CBFFCBE-A14A-4572-974F-1C310975A9F8}" dt="2021-05-10T12:06:47.926" v="30" actId="20577"/>
        <pc:sldMkLst>
          <pc:docMk/>
          <pc:sldMk cId="2171917386" sldId="2130"/>
        </pc:sldMkLst>
        <pc:spChg chg="mod ord">
          <ac:chgData name="Matthias Pollinger" userId="bb6e001a-9d8c-432e-a1de-0d4ffeb55717" providerId="ADAL" clId="{7CBFFCBE-A14A-4572-974F-1C310975A9F8}" dt="2021-05-10T12:06:24.680" v="25" actId="27636"/>
          <ac:spMkLst>
            <pc:docMk/>
            <pc:sldMk cId="2171917386" sldId="2130"/>
            <ac:spMk id="3" creationId="{0E77EA3D-681A-43FC-A4EB-18E4CD914782}"/>
          </ac:spMkLst>
        </pc:spChg>
        <pc:spChg chg="mod ord">
          <ac:chgData name="Matthias Pollinger" userId="bb6e001a-9d8c-432e-a1de-0d4ffeb55717" providerId="ADAL" clId="{7CBFFCBE-A14A-4572-974F-1C310975A9F8}" dt="2021-05-10T12:06:24.669" v="24" actId="700"/>
          <ac:spMkLst>
            <pc:docMk/>
            <pc:sldMk cId="2171917386" sldId="2130"/>
            <ac:spMk id="4" creationId="{C5EE5F95-529B-4EB4-B291-EA9607B4EAA5}"/>
          </ac:spMkLst>
        </pc:spChg>
        <pc:spChg chg="mod ord">
          <ac:chgData name="Matthias Pollinger" userId="bb6e001a-9d8c-432e-a1de-0d4ffeb55717" providerId="ADAL" clId="{7CBFFCBE-A14A-4572-974F-1C310975A9F8}" dt="2021-05-10T12:06:47.926" v="30" actId="20577"/>
          <ac:spMkLst>
            <pc:docMk/>
            <pc:sldMk cId="2171917386" sldId="2130"/>
            <ac:spMk id="5" creationId="{AB665367-258B-4B25-A5FD-623E7932CB53}"/>
          </ac:spMkLst>
        </pc:spChg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1018144234" sldId="2131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400273709" sldId="2132"/>
        </pc:sldMkLst>
      </pc:sldChg>
      <pc:sldChg chg="add">
        <pc:chgData name="Matthias Pollinger" userId="bb6e001a-9d8c-432e-a1de-0d4ffeb55717" providerId="ADAL" clId="{7CBFFCBE-A14A-4572-974F-1C310975A9F8}" dt="2021-05-10T11:12:32.602" v="4"/>
        <pc:sldMkLst>
          <pc:docMk/>
          <pc:sldMk cId="2625817553" sldId="2133"/>
        </pc:sldMkLst>
      </pc:sldChg>
      <pc:sldMasterChg chg="delSldLayout">
        <pc:chgData name="Matthias Pollinger" userId="bb6e001a-9d8c-432e-a1de-0d4ffeb55717" providerId="ADAL" clId="{7CBFFCBE-A14A-4572-974F-1C310975A9F8}" dt="2021-05-10T11:11:31.238" v="0" actId="47"/>
        <pc:sldMasterMkLst>
          <pc:docMk/>
          <pc:sldMasterMk cId="0" sldId="2147483660"/>
        </pc:sldMasterMkLst>
        <pc:sldLayoutChg chg="del">
          <pc:chgData name="Matthias Pollinger" userId="bb6e001a-9d8c-432e-a1de-0d4ffeb55717" providerId="ADAL" clId="{7CBFFCBE-A14A-4572-974F-1C310975A9F8}" dt="2021-05-10T11:11:31.238" v="0" actId="47"/>
          <pc:sldLayoutMkLst>
            <pc:docMk/>
            <pc:sldMasterMk cId="0" sldId="2147483660"/>
            <pc:sldLayoutMk cId="2651235929" sldId="214748367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1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7443" y="2944244"/>
            <a:ext cx="1572986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6D0CF8-833C-433D-9E79-C57981285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5" y="487363"/>
            <a:ext cx="9513888" cy="2270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0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-10693" y="5040842"/>
            <a:ext cx="10693400" cy="97792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693" y="5141659"/>
            <a:ext cx="1710944" cy="78637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807185" y="5131577"/>
            <a:ext cx="8886215" cy="786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693122" y="0"/>
            <a:ext cx="117627" cy="75713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307157" y="6889151"/>
            <a:ext cx="3118908" cy="402567"/>
          </a:xfrm>
          <a:prstGeom prst="rect">
            <a:avLst/>
          </a:prstGeo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5858"/>
            <a:ext cx="1693122" cy="731626"/>
          </a:xfrm>
        </p:spPr>
        <p:txBody>
          <a:bodyPr rtlCol="0"/>
          <a:lstStyle>
            <a:lvl1pPr>
              <a:defRPr sz="32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20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71345" y="6888938"/>
            <a:ext cx="5346700" cy="402567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120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3603" y="1714500"/>
            <a:ext cx="2584238" cy="5039880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14500"/>
            <a:ext cx="6505152" cy="5039880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63604" y="6889154"/>
            <a:ext cx="258423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4672" y="6888939"/>
            <a:ext cx="6517879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7129305" y="0"/>
            <a:ext cx="374269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7182772" y="672112"/>
            <a:ext cx="267335" cy="688915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182772" y="0"/>
            <a:ext cx="267335" cy="5880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91" y="151099"/>
            <a:ext cx="588098" cy="285901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 bwMode="auto">
          <a:xfrm flipH="1">
            <a:off x="0" y="1404367"/>
            <a:ext cx="1069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50892" indent="-250892">
              <a:buFont typeface="Wingdings" pitchFamily="2" charset="2"/>
              <a:buChar char="§"/>
              <a:defRPr sz="1800" b="0"/>
            </a:lvl1pPr>
            <a:lvl2pPr marL="784035" indent="-250892">
              <a:buFont typeface="Symbol" charset="2"/>
              <a:buChar char="-"/>
              <a:defRPr sz="1600" b="0"/>
            </a:lvl2pPr>
            <a:lvl3pPr marL="1176052">
              <a:buFont typeface="Courier New" pitchFamily="49" charset="0"/>
              <a:buChar char="o"/>
              <a:defRPr sz="1400" b="0"/>
            </a:lvl3pPr>
            <a:lvl4pPr marL="1568072" indent="-248932">
              <a:buFont typeface="Arial" charset="0"/>
              <a:buChar char="•"/>
              <a:defRPr sz="1400" b="0"/>
            </a:lvl4pPr>
            <a:lvl5pPr marL="1960090">
              <a:defRPr sz="1400" b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C296-15D4-E74A-895E-0A457A8331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22163" y="324247"/>
            <a:ext cx="8555161" cy="84953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704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2772519"/>
            <a:ext cx="9089390" cy="1501751"/>
          </a:xfrm>
        </p:spPr>
        <p:txBody>
          <a:bodyPr anchor="b"/>
          <a:lstStyle>
            <a:lvl1pPr algn="l">
              <a:defRPr sz="2600" b="1" cap="all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705" y="4274270"/>
            <a:ext cx="9089390" cy="1654026"/>
          </a:xfrm>
        </p:spPr>
        <p:txBody>
          <a:bodyPr anchor="t"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63" indent="0">
              <a:buNone/>
              <a:defRPr sz="2000"/>
            </a:lvl2pPr>
            <a:lvl3pPr marL="995724" indent="0">
              <a:buNone/>
              <a:defRPr sz="1700"/>
            </a:lvl3pPr>
            <a:lvl4pPr marL="1493588" indent="0">
              <a:buNone/>
              <a:defRPr sz="1500"/>
            </a:lvl4pPr>
            <a:lvl5pPr marL="1991449" indent="0">
              <a:buNone/>
              <a:defRPr sz="1500"/>
            </a:lvl5pPr>
            <a:lvl6pPr marL="2489311" indent="0">
              <a:buNone/>
              <a:defRPr sz="1500"/>
            </a:lvl6pPr>
            <a:lvl7pPr marL="2987174" indent="0">
              <a:buNone/>
              <a:defRPr sz="1500"/>
            </a:lvl7pPr>
            <a:lvl8pPr marL="3485038" indent="0">
              <a:buNone/>
              <a:defRPr sz="1500"/>
            </a:lvl8pPr>
            <a:lvl9pPr marL="3982900" indent="0">
              <a:buNone/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C296-15D4-E74A-895E-0A457A8331D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26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9817100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384680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303342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3" y="1764295"/>
            <a:ext cx="3653607" cy="415073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8330FD-CC9F-41EA-BF44-7C131A685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1773" y="6359173"/>
            <a:ext cx="3653607" cy="3619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43831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0"/>
            <a:ext cx="1069340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514898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604010" y="1764295"/>
            <a:ext cx="9089390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9490393" y="6904903"/>
            <a:ext cx="1514898" cy="911742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739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791074"/>
            <a:ext cx="4544695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8472593" cy="95916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93007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9151"/>
            <a:ext cx="623782" cy="420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4290087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8934" y="1931071"/>
            <a:ext cx="3118908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374" y="-2196"/>
            <a:ext cx="10694774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6814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16458" y="1764294"/>
            <a:ext cx="9534948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27"/>
            <a:ext cx="1069340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" y="1617758"/>
            <a:ext cx="503999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98" y="1617757"/>
            <a:ext cx="10116000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0" y="7195476"/>
            <a:ext cx="10694775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9814594" y="7214618"/>
            <a:ext cx="623782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chemeClr val="bg1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1" y="264733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5" r:id="rId10"/>
    <p:sldLayoutId id="2147483669" r:id="rId11"/>
    <p:sldLayoutId id="2147483670" r:id="rId12"/>
    <p:sldLayoutId id="2147483671" r:id="rId13"/>
    <p:sldLayoutId id="2147483676" r:id="rId14"/>
    <p:sldLayoutId id="2147483677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070" indent="-365070" algn="l" rtl="0" eaLnBrk="1" latinLnBrk="0" hangingPunct="1">
        <a:spcBef>
          <a:spcPts val="798"/>
        </a:spcBef>
        <a:buClr>
          <a:schemeClr val="accent2"/>
        </a:buClr>
        <a:buSzPct val="60000"/>
        <a:buFont typeface="Wingdings"/>
        <a:buChar char="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upload.wikimedia.org/wikipedia/commons/7/70/DIN_4844-2_Warnung_vor_gef_el_Spannung_D-W008.sv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upload.wikimedia.org/wikipedia/commons/7/70/DIN_4844-2_Warnung_vor_gef_el_Spannung_D-W008.svg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hyperlink" Target="http://upload.wikimedia.org/wikipedia/commons/7/70/DIN_4844-2_Warnung_vor_gef_el_Spannung_D-W008.sv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0/DIN_4844-2_Warnung_vor_gef_el_Spannung_D-W008.sv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4000" dirty="0"/>
              <a:t>Unterweisungsmodul</a:t>
            </a:r>
          </a:p>
          <a:p>
            <a:pPr marL="0" indent="0">
              <a:buNone/>
            </a:pPr>
            <a:r>
              <a:rPr lang="de-DE" sz="4000" b="0" dirty="0">
                <a:solidFill>
                  <a:srgbClr val="95C02A"/>
                </a:solidFill>
              </a:rPr>
              <a:t>Prüfen von Blitzschutzanlagen</a:t>
            </a:r>
          </a:p>
          <a:p>
            <a:pPr marL="0" indent="0">
              <a:buNone/>
            </a:pPr>
            <a:r>
              <a:rPr lang="de-DE" sz="4000" b="0" dirty="0">
                <a:solidFill>
                  <a:srgbClr val="95C02A"/>
                </a:solidFill>
              </a:rPr>
              <a:t>Messungen bei der Wiederkehrende Prüfung nach DIN EN 62305-3 (VDE 0185-305-3)</a:t>
            </a:r>
          </a:p>
        </p:txBody>
      </p:sp>
      <p:sp>
        <p:nvSpPr>
          <p:cNvPr id="11" name="Untertitel 6"/>
          <p:cNvSpPr txBox="1">
            <a:spLocks/>
          </p:cNvSpPr>
          <p:nvPr/>
        </p:nvSpPr>
        <p:spPr>
          <a:xfrm>
            <a:off x="48607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i="1" dirty="0"/>
          </a:p>
        </p:txBody>
      </p:sp>
      <p:sp>
        <p:nvSpPr>
          <p:cNvPr id="9" name="Untertitel 6">
            <a:extLst>
              <a:ext uri="{FF2B5EF4-FFF2-40B4-BE49-F238E27FC236}">
                <a16:creationId xmlns:a16="http://schemas.microsoft.com/office/drawing/2014/main" id="{162DC94C-9AFD-47A2-B82E-4078AA867EDE}"/>
              </a:ext>
            </a:extLst>
          </p:cNvPr>
          <p:cNvSpPr txBox="1">
            <a:spLocks/>
          </p:cNvSpPr>
          <p:nvPr/>
        </p:nvSpPr>
        <p:spPr>
          <a:xfrm>
            <a:off x="141405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/>
              <a:t>Rev. 03_2021-05-10</a:t>
            </a:r>
          </a:p>
        </p:txBody>
      </p:sp>
    </p:spTree>
    <p:extLst>
      <p:ext uri="{BB962C8B-B14F-4D97-AF65-F5344CB8AC3E}">
        <p14:creationId xmlns:p14="http://schemas.microsoft.com/office/powerpoint/2010/main" val="704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DEE7A91B-9E3A-4B07-9810-C9EDFF55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660" y="2140768"/>
            <a:ext cx="5162550" cy="4448175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2A947E-7A64-4FF5-9A3E-FEEDBA41C6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0F49C7A-4EAF-472F-B1FB-06091F9E9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64" y="324247"/>
            <a:ext cx="8602786" cy="849534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Messungen nach DIN EN 62305-3 Modell-Haus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58554777-1320-46A5-9C4F-1F5E762A5BE2}"/>
              </a:ext>
            </a:extLst>
          </p:cNvPr>
          <p:cNvSpPr/>
          <p:nvPr/>
        </p:nvSpPr>
        <p:spPr bwMode="auto">
          <a:xfrm>
            <a:off x="766011" y="2003175"/>
            <a:ext cx="3587713" cy="612648"/>
          </a:xfrm>
          <a:prstGeom prst="wedgeRoundRectCallout">
            <a:avLst>
              <a:gd name="adj1" fmla="val 107586"/>
              <a:gd name="adj2" fmla="val 18926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Fangstange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74D35C39-2FEC-48B1-B2FC-CD953E5BC65B}"/>
              </a:ext>
            </a:extLst>
          </p:cNvPr>
          <p:cNvSpPr/>
          <p:nvPr/>
        </p:nvSpPr>
        <p:spPr bwMode="auto">
          <a:xfrm>
            <a:off x="766011" y="2927414"/>
            <a:ext cx="3554582" cy="612648"/>
          </a:xfrm>
          <a:prstGeom prst="wedgeRoundRectCallout">
            <a:avLst>
              <a:gd name="adj1" fmla="val 88962"/>
              <a:gd name="adj2" fmla="val 40134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Ableitungen</a:t>
            </a: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7CF730D2-6269-4350-B029-CA9345C36B72}"/>
              </a:ext>
            </a:extLst>
          </p:cNvPr>
          <p:cNvSpPr/>
          <p:nvPr/>
        </p:nvSpPr>
        <p:spPr bwMode="auto">
          <a:xfrm>
            <a:off x="766011" y="4693818"/>
            <a:ext cx="3587713" cy="612648"/>
          </a:xfrm>
          <a:prstGeom prst="wedgeRoundRectCallout">
            <a:avLst>
              <a:gd name="adj1" fmla="val 76515"/>
              <a:gd name="adj2" fmla="val 41481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0" dirty="0" err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Erdhöhe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22A38803-1E3C-4A1E-984A-A0037B71A2FF}"/>
              </a:ext>
            </a:extLst>
          </p:cNvPr>
          <p:cNvSpPr/>
          <p:nvPr/>
        </p:nvSpPr>
        <p:spPr bwMode="auto">
          <a:xfrm>
            <a:off x="766011" y="5649180"/>
            <a:ext cx="3587713" cy="612648"/>
          </a:xfrm>
          <a:prstGeom prst="wedgeRoundRectCallout">
            <a:avLst>
              <a:gd name="adj1" fmla="val 104630"/>
              <a:gd name="adj2" fmla="val -69637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Erdungsanlage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A3BF24D-6768-46C6-A1E0-01D44F1AF68A}"/>
              </a:ext>
            </a:extLst>
          </p:cNvPr>
          <p:cNvSpPr/>
          <p:nvPr/>
        </p:nvSpPr>
        <p:spPr bwMode="auto">
          <a:xfrm>
            <a:off x="9955212" y="4572719"/>
            <a:ext cx="193998" cy="166933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035F53E-FEF8-4F8B-8835-51C471D2A093}"/>
              </a:ext>
            </a:extLst>
          </p:cNvPr>
          <p:cNvSpPr/>
          <p:nvPr/>
        </p:nvSpPr>
        <p:spPr bwMode="auto">
          <a:xfrm>
            <a:off x="9257158" y="5019123"/>
            <a:ext cx="193998" cy="166933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99677E5-42C5-49C5-AD9D-20CC7E9CACE4}"/>
              </a:ext>
            </a:extLst>
          </p:cNvPr>
          <p:cNvSpPr/>
          <p:nvPr/>
        </p:nvSpPr>
        <p:spPr bwMode="auto">
          <a:xfrm>
            <a:off x="5850756" y="4610351"/>
            <a:ext cx="193998" cy="166933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C86618B-80C9-4504-9B9C-D0867EC3BAD8}"/>
              </a:ext>
            </a:extLst>
          </p:cNvPr>
          <p:cNvSpPr/>
          <p:nvPr/>
        </p:nvSpPr>
        <p:spPr bwMode="auto">
          <a:xfrm>
            <a:off x="5152702" y="4988868"/>
            <a:ext cx="193998" cy="166933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19" name="Sprechblase: rechteckig mit abgerundeten Ecken 18">
            <a:extLst>
              <a:ext uri="{FF2B5EF4-FFF2-40B4-BE49-F238E27FC236}">
                <a16:creationId xmlns:a16="http://schemas.microsoft.com/office/drawing/2014/main" id="{1ADB525E-75D4-4E22-9E54-86CF684ACDA6}"/>
              </a:ext>
            </a:extLst>
          </p:cNvPr>
          <p:cNvSpPr/>
          <p:nvPr/>
        </p:nvSpPr>
        <p:spPr bwMode="auto">
          <a:xfrm>
            <a:off x="766011" y="3845235"/>
            <a:ext cx="3559890" cy="612648"/>
          </a:xfrm>
          <a:prstGeom prst="wedgeRoundRectCallout">
            <a:avLst>
              <a:gd name="adj1" fmla="val 93810"/>
              <a:gd name="adj2" fmla="val 75148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Trennstelle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3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0F49C7A-4EAF-472F-B1FB-06091F9E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Messungen nach DIN EN 62305-3 Durchgängigkeit  Verfahren 1a)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2A947E-7A64-4FF5-9A3E-FEEDBA41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B7EC25B-3AA7-4717-9F69-3062230E7AC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Eine Trenn-klemme öffnen</a:t>
            </a:r>
          </a:p>
          <a:p>
            <a:r>
              <a:rPr lang="de-DE" sz="1600" dirty="0"/>
              <a:t>Prüfgerät zwischen Erder und Ableitung klemmen</a:t>
            </a:r>
          </a:p>
          <a:p>
            <a:r>
              <a:rPr lang="de-DE" sz="1600" dirty="0"/>
              <a:t>Richtwert (kein Grenzwert !) &lt; 1 Ω</a:t>
            </a:r>
          </a:p>
          <a:p>
            <a:r>
              <a:rPr lang="de-DE" sz="1600" dirty="0"/>
              <a:t>Anschluss bei Erdungsprüf-gerät nach Wenner</a:t>
            </a:r>
          </a:p>
          <a:p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7BE774B-0A32-4024-BC78-53EADBDEFAA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30484" y="1932323"/>
            <a:ext cx="7485063" cy="405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0F49C7A-4EAF-472F-B1FB-06091F9E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Messungen nach DIN EN 62305-3 Durchgängigkeit</a:t>
            </a:r>
            <a:br>
              <a:rPr lang="de-DE" dirty="0"/>
            </a:br>
            <a:r>
              <a:rPr lang="de-DE" dirty="0"/>
              <a:t>Verfahren 1b)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2A947E-7A64-4FF5-9A3E-FEEDBA41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06F13F-196A-49E5-A71A-0B8F571427F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Zwei Trenn-klemmen öffnen</a:t>
            </a:r>
          </a:p>
          <a:p>
            <a:r>
              <a:rPr lang="de-DE" dirty="0"/>
              <a:t>Prüfgerät zwischen zwei Ableitung klemmen</a:t>
            </a:r>
          </a:p>
          <a:p>
            <a:r>
              <a:rPr lang="de-DE" dirty="0"/>
              <a:t>Richtwert (kein Grenzwert !) &lt; 1 Ω</a:t>
            </a:r>
          </a:p>
          <a:p>
            <a:r>
              <a:rPr lang="de-DE" dirty="0"/>
              <a:t>Anschluss bei Erdungsprüf-gerät nach Wenner</a:t>
            </a:r>
          </a:p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2079CC5-792E-4F62-84ED-EBD232B0F51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62250" y="1932323"/>
            <a:ext cx="7485063" cy="405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9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0F49C7A-4EAF-472F-B1FB-06091F9E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Messungen nach DIN EN 62305-3 Durchgängigkeit  Verfahren 1c)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2A947E-7A64-4FF5-9A3E-FEEDBA41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2558DF-A89F-481D-B94D-3C0201F6738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Zwei Trenn-klemmen öffnen</a:t>
            </a:r>
          </a:p>
          <a:p>
            <a:r>
              <a:rPr lang="de-DE" dirty="0"/>
              <a:t>Prüfgerät zwischen zwei Erdungen klemmen</a:t>
            </a:r>
          </a:p>
          <a:p>
            <a:r>
              <a:rPr lang="de-DE" dirty="0"/>
              <a:t>Richtwert (kein Grenzwert !) &lt; 1 Ω</a:t>
            </a:r>
          </a:p>
          <a:p>
            <a:r>
              <a:rPr lang="de-DE" dirty="0"/>
              <a:t>Anschluss bei Erdungsprüf-gerät nach Wenner</a:t>
            </a:r>
          </a:p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F1EB51D-3625-47A7-8C1F-99CDAF2E7C9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59028" y="1932323"/>
            <a:ext cx="7485063" cy="40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7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0F49C7A-4EAF-472F-B1FB-06091F9E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Messungen nach DIN EN 62305-3 Durchgängigkeit  Verfahren 2a)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2A947E-7A64-4FF5-9A3E-FEEDBA41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B300A28-E043-4271-861A-0C8C89E5B9C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Zwei Trenn-klemmen öffnen</a:t>
            </a:r>
          </a:p>
          <a:p>
            <a:r>
              <a:rPr lang="de-DE" dirty="0"/>
              <a:t>Messleitung zwischen zwei Erdungen klemmen</a:t>
            </a:r>
          </a:p>
          <a:p>
            <a:r>
              <a:rPr lang="de-DE" dirty="0"/>
              <a:t>Richtwert (kein Grenzwert !) &lt; 1 Ω</a:t>
            </a:r>
          </a:p>
          <a:p>
            <a:endParaRPr lang="de-DE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03058D40-38E5-4566-A948-541553B1904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D69ACAD-1891-4E13-A2D1-A9D745923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464" y="1932323"/>
            <a:ext cx="4084674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2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0F49C7A-4EAF-472F-B1FB-06091F9E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Messungen nach DIN EN 62305-3 Durchgängigkeit  Verfahren 2b)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2A947E-7A64-4FF5-9A3E-FEEDBA41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31ADDF7-3EF9-4EB5-A951-F1351CD1898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Zwei Trenn-klemmen öffnen</a:t>
            </a:r>
          </a:p>
          <a:p>
            <a:r>
              <a:rPr lang="de-DE" dirty="0"/>
              <a:t>Messleitung zwischen zwei Ableitungen klemmen</a:t>
            </a:r>
          </a:p>
          <a:p>
            <a:r>
              <a:rPr lang="de-DE" dirty="0"/>
              <a:t>Richtwert (kein Grenzwert !) &lt; 1 Ω</a:t>
            </a:r>
          </a:p>
          <a:p>
            <a:endParaRPr lang="de-DE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03058D40-38E5-4566-A948-541553B1904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4D58C5A-CF0E-4C53-AE07-71EABACBD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03" y="1932323"/>
            <a:ext cx="4450466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16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B94AA8-0639-974B-AF31-EF4B91EA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Messungen nach DIN EN 62305-3 Durchgängigkeit  Blitzschutzpotenzialausgleich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002B5E-C340-144D-8947-1E8C2202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5FA988B-A807-4452-9713-95D08FE08AC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sz="1800" dirty="0"/>
              <a:t>Messung über die </a:t>
            </a:r>
            <a:r>
              <a:rPr lang="de-DE" sz="1800" dirty="0" err="1"/>
              <a:t>Haupter-dungsschiene</a:t>
            </a:r>
            <a:endParaRPr lang="de-DE" sz="1800" dirty="0"/>
          </a:p>
          <a:p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6867F90-AFC9-E245-B94A-94E1012ED7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324AF47-2ED7-4AA3-8750-D6B56C5DD0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Haupterdungsschiene ist der Bezugspunkt für die Messung aller an dieser angeschlossenen Metallflächen</a:t>
            </a:r>
          </a:p>
          <a:p>
            <a:r>
              <a:rPr lang="de-DE" dirty="0"/>
              <a:t>Messung auch zum äußeren</a:t>
            </a:r>
            <a:br>
              <a:rPr lang="de-DE" dirty="0"/>
            </a:br>
            <a:r>
              <a:rPr lang="de-DE" dirty="0"/>
              <a:t>Blitzschutz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Hinweis:</a:t>
            </a:r>
            <a:br>
              <a:rPr lang="de-DE" dirty="0"/>
            </a:br>
            <a:r>
              <a:rPr lang="de-DE" dirty="0"/>
              <a:t>Blitzschutzpotenzialausgleich </a:t>
            </a:r>
            <a:br>
              <a:rPr lang="de-DE" dirty="0"/>
            </a:br>
            <a:r>
              <a:rPr lang="de-DE" dirty="0"/>
              <a:t>ist in 16 mm² </a:t>
            </a:r>
            <a:r>
              <a:rPr lang="de-DE" dirty="0" err="1"/>
              <a:t>Cu</a:t>
            </a:r>
            <a:r>
              <a:rPr lang="de-DE" dirty="0"/>
              <a:t> auszuführen,</a:t>
            </a:r>
            <a:br>
              <a:rPr lang="de-DE" dirty="0"/>
            </a:br>
            <a:r>
              <a:rPr lang="de-DE" dirty="0"/>
              <a:t>es dürfen nur Blitzstromtrag-fähige Klemmen mit Prüf-</a:t>
            </a:r>
            <a:br>
              <a:rPr lang="de-DE" dirty="0"/>
            </a:br>
            <a:r>
              <a:rPr lang="de-DE" dirty="0" err="1"/>
              <a:t>zeichen</a:t>
            </a:r>
            <a:r>
              <a:rPr lang="de-DE" dirty="0"/>
              <a:t> „H“ verwendet werden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Hinweis:</a:t>
            </a:r>
            <a:br>
              <a:rPr lang="de-DE" dirty="0"/>
            </a:br>
            <a:r>
              <a:rPr lang="de-DE" dirty="0"/>
              <a:t>Die Verlängerung der Mess-</a:t>
            </a:r>
            <a:br>
              <a:rPr lang="de-DE" dirty="0"/>
            </a:br>
            <a:r>
              <a:rPr lang="de-DE" dirty="0" err="1"/>
              <a:t>leitungen</a:t>
            </a:r>
            <a:r>
              <a:rPr lang="de-DE" dirty="0"/>
              <a:t> muss kompensiert werden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DE85F4-BE0F-48D4-B2F9-46894AC6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463" y="1932323"/>
            <a:ext cx="4184248" cy="30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45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</a:rPr>
              <a:t>Erdungsmessung nach Wenner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B3E95A3-4E5B-429C-95C9-751BC073FAE2}"/>
              </a:ext>
            </a:extLst>
          </p:cNvPr>
          <p:cNvGrpSpPr/>
          <p:nvPr/>
        </p:nvGrpSpPr>
        <p:grpSpPr>
          <a:xfrm>
            <a:off x="799724" y="1950747"/>
            <a:ext cx="9371512" cy="4387982"/>
            <a:chOff x="799724" y="1950747"/>
            <a:chExt cx="9371512" cy="4387982"/>
          </a:xfrm>
        </p:grpSpPr>
        <p:grpSp>
          <p:nvGrpSpPr>
            <p:cNvPr id="71685" name="Group 183"/>
            <p:cNvGrpSpPr>
              <a:grpSpLocks/>
            </p:cNvGrpSpPr>
            <p:nvPr/>
          </p:nvGrpSpPr>
          <p:grpSpPr bwMode="auto">
            <a:xfrm>
              <a:off x="799724" y="1950747"/>
              <a:ext cx="9371512" cy="4387982"/>
              <a:chOff x="158" y="845"/>
              <a:chExt cx="5466" cy="2507"/>
            </a:xfrm>
          </p:grpSpPr>
          <p:sp>
            <p:nvSpPr>
              <p:cNvPr id="71688" name="Text Box 10"/>
              <p:cNvSpPr txBox="1">
                <a:spLocks noChangeArrowheads="1"/>
              </p:cNvSpPr>
              <p:nvPr/>
            </p:nvSpPr>
            <p:spPr bwMode="auto">
              <a:xfrm>
                <a:off x="158" y="2795"/>
                <a:ext cx="249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>
                    <a:solidFill>
                      <a:srgbClr val="CC9900"/>
                    </a:solidFill>
                    <a:cs typeface="Arial" panose="020B0604020202020204" pitchFamily="34" charset="0"/>
                  </a:rPr>
                  <a:t>   </a:t>
                </a:r>
                <a:r>
                  <a:rPr lang="de-DE" sz="2000">
                    <a:solidFill>
                      <a:srgbClr val="CC9900"/>
                    </a:solidFill>
                    <a:cs typeface="Arial" panose="020B0604020202020204" pitchFamily="34" charset="0"/>
                  </a:rPr>
                  <a:t>/  /  /  /  /  /  /  /  /  /  /  /  /  /  /  /  / </a:t>
                </a:r>
              </a:p>
            </p:txBody>
          </p:sp>
          <p:sp>
            <p:nvSpPr>
              <p:cNvPr id="71689" name="Line 30"/>
              <p:cNvSpPr>
                <a:spLocks noChangeShapeType="1"/>
              </p:cNvSpPr>
              <p:nvPr/>
            </p:nvSpPr>
            <p:spPr bwMode="auto">
              <a:xfrm>
                <a:off x="1837" y="1979"/>
                <a:ext cx="590" cy="0"/>
              </a:xfrm>
              <a:prstGeom prst="line">
                <a:avLst/>
              </a:prstGeom>
              <a:noFill/>
              <a:ln w="1270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90" name="Rectangle 110"/>
              <p:cNvSpPr>
                <a:spLocks noChangeArrowheads="1"/>
              </p:cNvSpPr>
              <p:nvPr/>
            </p:nvSpPr>
            <p:spPr bwMode="auto">
              <a:xfrm>
                <a:off x="316" y="845"/>
                <a:ext cx="1974" cy="805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91" name="Line 4"/>
              <p:cNvSpPr>
                <a:spLocks noChangeShapeType="1"/>
              </p:cNvSpPr>
              <p:nvPr/>
            </p:nvSpPr>
            <p:spPr bwMode="auto">
              <a:xfrm>
                <a:off x="476" y="1804"/>
                <a:ext cx="0" cy="49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92" name="Line 5"/>
              <p:cNvSpPr>
                <a:spLocks noChangeShapeType="1"/>
              </p:cNvSpPr>
              <p:nvPr/>
            </p:nvSpPr>
            <p:spPr bwMode="auto">
              <a:xfrm>
                <a:off x="476" y="2303"/>
                <a:ext cx="0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93" name="Rectangle 6"/>
              <p:cNvSpPr>
                <a:spLocks noChangeArrowheads="1"/>
              </p:cNvSpPr>
              <p:nvPr/>
            </p:nvSpPr>
            <p:spPr bwMode="auto">
              <a:xfrm>
                <a:off x="436" y="2418"/>
                <a:ext cx="80" cy="2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94" name="Line 7"/>
              <p:cNvSpPr>
                <a:spLocks noChangeShapeType="1"/>
              </p:cNvSpPr>
              <p:nvPr/>
            </p:nvSpPr>
            <p:spPr bwMode="auto">
              <a:xfrm>
                <a:off x="476" y="2648"/>
                <a:ext cx="0" cy="1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95" name="Line 8"/>
              <p:cNvSpPr>
                <a:spLocks noChangeShapeType="1"/>
              </p:cNvSpPr>
              <p:nvPr/>
            </p:nvSpPr>
            <p:spPr bwMode="auto">
              <a:xfrm flipV="1">
                <a:off x="357" y="2839"/>
                <a:ext cx="1933" cy="1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96" name="Line 9"/>
              <p:cNvSpPr>
                <a:spLocks noChangeShapeType="1"/>
              </p:cNvSpPr>
              <p:nvPr/>
            </p:nvSpPr>
            <p:spPr bwMode="auto">
              <a:xfrm>
                <a:off x="161" y="1996"/>
                <a:ext cx="591" cy="0"/>
              </a:xfrm>
              <a:prstGeom prst="line">
                <a:avLst/>
              </a:prstGeom>
              <a:noFill/>
              <a:ln w="1270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97" name="Line 11"/>
              <p:cNvSpPr>
                <a:spLocks noChangeShapeType="1"/>
              </p:cNvSpPr>
              <p:nvPr/>
            </p:nvSpPr>
            <p:spPr bwMode="auto">
              <a:xfrm flipH="1" flipV="1">
                <a:off x="474" y="1152"/>
                <a:ext cx="2" cy="6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98" name="Line 12"/>
              <p:cNvSpPr>
                <a:spLocks noChangeShapeType="1"/>
              </p:cNvSpPr>
              <p:nvPr/>
            </p:nvSpPr>
            <p:spPr bwMode="auto">
              <a:xfrm>
                <a:off x="474" y="1152"/>
                <a:ext cx="5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99" name="Line 13"/>
              <p:cNvSpPr>
                <a:spLocks noChangeShapeType="1"/>
              </p:cNvSpPr>
              <p:nvPr/>
            </p:nvSpPr>
            <p:spPr bwMode="auto">
              <a:xfrm>
                <a:off x="2131" y="1152"/>
                <a:ext cx="2" cy="14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00" name="Line 16"/>
              <p:cNvSpPr>
                <a:spLocks noChangeShapeType="1"/>
              </p:cNvSpPr>
              <p:nvPr/>
            </p:nvSpPr>
            <p:spPr bwMode="auto">
              <a:xfrm>
                <a:off x="1026" y="1113"/>
                <a:ext cx="1" cy="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01" name="Line 17"/>
              <p:cNvSpPr>
                <a:spLocks noChangeShapeType="1"/>
              </p:cNvSpPr>
              <p:nvPr/>
            </p:nvSpPr>
            <p:spPr bwMode="auto">
              <a:xfrm>
                <a:off x="1066" y="1036"/>
                <a:ext cx="1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02" name="Line 18"/>
              <p:cNvSpPr>
                <a:spLocks noChangeShapeType="1"/>
              </p:cNvSpPr>
              <p:nvPr/>
            </p:nvSpPr>
            <p:spPr bwMode="auto">
              <a:xfrm flipH="1">
                <a:off x="1066" y="1152"/>
                <a:ext cx="106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03" name="Line 19"/>
              <p:cNvSpPr>
                <a:spLocks noChangeShapeType="1"/>
              </p:cNvSpPr>
              <p:nvPr/>
            </p:nvSpPr>
            <p:spPr bwMode="auto">
              <a:xfrm>
                <a:off x="1303" y="1458"/>
                <a:ext cx="0" cy="3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04" name="Line 20"/>
              <p:cNvSpPr>
                <a:spLocks noChangeShapeType="1"/>
              </p:cNvSpPr>
              <p:nvPr/>
            </p:nvSpPr>
            <p:spPr bwMode="auto">
              <a:xfrm flipH="1" flipV="1">
                <a:off x="475" y="1802"/>
                <a:ext cx="235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05" name="Line 21"/>
              <p:cNvSpPr>
                <a:spLocks noChangeShapeType="1"/>
              </p:cNvSpPr>
              <p:nvPr/>
            </p:nvSpPr>
            <p:spPr bwMode="auto">
              <a:xfrm flipV="1">
                <a:off x="710" y="1458"/>
                <a:ext cx="19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06" name="Line 22"/>
              <p:cNvSpPr>
                <a:spLocks noChangeShapeType="1"/>
              </p:cNvSpPr>
              <p:nvPr/>
            </p:nvSpPr>
            <p:spPr bwMode="auto">
              <a:xfrm>
                <a:off x="1144" y="1458"/>
                <a:ext cx="15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07" name="Oval 24"/>
              <p:cNvSpPr>
                <a:spLocks noChangeArrowheads="1"/>
              </p:cNvSpPr>
              <p:nvPr/>
            </p:nvSpPr>
            <p:spPr bwMode="auto">
              <a:xfrm>
                <a:off x="908" y="1343"/>
                <a:ext cx="236" cy="22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lnSpc>
                    <a:spcPct val="150000"/>
                  </a:lnSpc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71708" name="Line 26"/>
              <p:cNvSpPr>
                <a:spLocks noChangeShapeType="1"/>
              </p:cNvSpPr>
              <p:nvPr/>
            </p:nvSpPr>
            <p:spPr bwMode="auto">
              <a:xfrm>
                <a:off x="2132" y="1804"/>
                <a:ext cx="1" cy="49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09" name="Line 27"/>
              <p:cNvSpPr>
                <a:spLocks noChangeShapeType="1"/>
              </p:cNvSpPr>
              <p:nvPr/>
            </p:nvSpPr>
            <p:spPr bwMode="auto">
              <a:xfrm>
                <a:off x="2133" y="2303"/>
                <a:ext cx="0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10" name="Rectangle 28"/>
              <p:cNvSpPr>
                <a:spLocks noChangeArrowheads="1"/>
              </p:cNvSpPr>
              <p:nvPr/>
            </p:nvSpPr>
            <p:spPr bwMode="auto">
              <a:xfrm>
                <a:off x="2093" y="2418"/>
                <a:ext cx="80" cy="2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11" name="Line 29"/>
              <p:cNvSpPr>
                <a:spLocks noChangeShapeType="1"/>
              </p:cNvSpPr>
              <p:nvPr/>
            </p:nvSpPr>
            <p:spPr bwMode="auto">
              <a:xfrm>
                <a:off x="2133" y="2648"/>
                <a:ext cx="0" cy="1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12" name="Text Box 36"/>
              <p:cNvSpPr txBox="1">
                <a:spLocks noChangeArrowheads="1"/>
              </p:cNvSpPr>
              <p:nvPr/>
            </p:nvSpPr>
            <p:spPr bwMode="auto">
              <a:xfrm>
                <a:off x="159" y="2341"/>
                <a:ext cx="43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de-DE" sz="2000">
                    <a:cs typeface="Arial" panose="020B0604020202020204" pitchFamily="34" charset="0"/>
                  </a:rPr>
                  <a:t>R</a:t>
                </a:r>
                <a:r>
                  <a:rPr lang="de-DE" sz="2000" baseline="-25000">
                    <a:cs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71713" name="Text Box 41"/>
              <p:cNvSpPr txBox="1">
                <a:spLocks noChangeArrowheads="1"/>
              </p:cNvSpPr>
              <p:nvPr/>
            </p:nvSpPr>
            <p:spPr bwMode="auto">
              <a:xfrm>
                <a:off x="1856" y="2341"/>
                <a:ext cx="35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de-DE" sz="2000">
                    <a:cs typeface="Arial" panose="020B0604020202020204" pitchFamily="34" charset="0"/>
                  </a:rPr>
                  <a:t>R</a:t>
                </a:r>
                <a:r>
                  <a:rPr lang="de-DE" sz="2000" baseline="-25000"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71714" name="Line 42"/>
              <p:cNvSpPr>
                <a:spLocks noChangeShapeType="1"/>
              </p:cNvSpPr>
              <p:nvPr/>
            </p:nvSpPr>
            <p:spPr bwMode="auto">
              <a:xfrm>
                <a:off x="1304" y="1804"/>
                <a:ext cx="1" cy="49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15" name="Line 43"/>
              <p:cNvSpPr>
                <a:spLocks noChangeShapeType="1"/>
              </p:cNvSpPr>
              <p:nvPr/>
            </p:nvSpPr>
            <p:spPr bwMode="auto">
              <a:xfrm>
                <a:off x="1305" y="2303"/>
                <a:ext cx="0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16" name="Rectangle 44"/>
              <p:cNvSpPr>
                <a:spLocks noChangeArrowheads="1"/>
              </p:cNvSpPr>
              <p:nvPr/>
            </p:nvSpPr>
            <p:spPr bwMode="auto">
              <a:xfrm>
                <a:off x="1265" y="2418"/>
                <a:ext cx="80" cy="2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17" name="Line 45"/>
              <p:cNvSpPr>
                <a:spLocks noChangeShapeType="1"/>
              </p:cNvSpPr>
              <p:nvPr/>
            </p:nvSpPr>
            <p:spPr bwMode="auto">
              <a:xfrm>
                <a:off x="1305" y="2648"/>
                <a:ext cx="0" cy="1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18" name="Line 46"/>
              <p:cNvSpPr>
                <a:spLocks noChangeShapeType="1"/>
              </p:cNvSpPr>
              <p:nvPr/>
            </p:nvSpPr>
            <p:spPr bwMode="auto">
              <a:xfrm>
                <a:off x="990" y="1996"/>
                <a:ext cx="591" cy="0"/>
              </a:xfrm>
              <a:prstGeom prst="line">
                <a:avLst/>
              </a:prstGeom>
              <a:noFill/>
              <a:ln w="1270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19" name="Text Box 47"/>
              <p:cNvSpPr txBox="1">
                <a:spLocks noChangeArrowheads="1"/>
              </p:cNvSpPr>
              <p:nvPr/>
            </p:nvSpPr>
            <p:spPr bwMode="auto">
              <a:xfrm>
                <a:off x="1027" y="2341"/>
                <a:ext cx="43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de-DE" sz="2000">
                    <a:cs typeface="Arial" panose="020B0604020202020204" pitchFamily="34" charset="0"/>
                  </a:rPr>
                  <a:t>R</a:t>
                </a:r>
                <a:r>
                  <a:rPr lang="de-DE" sz="2000" baseline="-25000"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71720" name="Oval 14"/>
              <p:cNvSpPr>
                <a:spLocks noChangeArrowheads="1"/>
              </p:cNvSpPr>
              <p:nvPr/>
            </p:nvSpPr>
            <p:spPr bwMode="auto">
              <a:xfrm>
                <a:off x="1500" y="1036"/>
                <a:ext cx="237" cy="22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21" name="Text Box 15"/>
              <p:cNvSpPr txBox="1">
                <a:spLocks noChangeArrowheads="1"/>
              </p:cNvSpPr>
              <p:nvPr/>
            </p:nvSpPr>
            <p:spPr bwMode="auto">
              <a:xfrm>
                <a:off x="1508" y="918"/>
                <a:ext cx="159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de-DE"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1722" name="Line 102"/>
              <p:cNvSpPr>
                <a:spLocks noChangeShapeType="1"/>
              </p:cNvSpPr>
              <p:nvPr/>
            </p:nvSpPr>
            <p:spPr bwMode="auto">
              <a:xfrm>
                <a:off x="710" y="1458"/>
                <a:ext cx="0" cy="3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23" name="Oval 106"/>
              <p:cNvSpPr>
                <a:spLocks noChangeArrowheads="1"/>
              </p:cNvSpPr>
              <p:nvPr/>
            </p:nvSpPr>
            <p:spPr bwMode="auto">
              <a:xfrm>
                <a:off x="435" y="1612"/>
                <a:ext cx="79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24" name="Oval 107"/>
              <p:cNvSpPr>
                <a:spLocks noChangeArrowheads="1"/>
              </p:cNvSpPr>
              <p:nvPr/>
            </p:nvSpPr>
            <p:spPr bwMode="auto">
              <a:xfrm>
                <a:off x="671" y="1612"/>
                <a:ext cx="79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25" name="Oval 108"/>
              <p:cNvSpPr>
                <a:spLocks noChangeArrowheads="1"/>
              </p:cNvSpPr>
              <p:nvPr/>
            </p:nvSpPr>
            <p:spPr bwMode="auto">
              <a:xfrm>
                <a:off x="1264" y="1612"/>
                <a:ext cx="79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26" name="Oval 109"/>
              <p:cNvSpPr>
                <a:spLocks noChangeArrowheads="1"/>
              </p:cNvSpPr>
              <p:nvPr/>
            </p:nvSpPr>
            <p:spPr bwMode="auto">
              <a:xfrm>
                <a:off x="2092" y="1612"/>
                <a:ext cx="79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27" name="Text Box 132"/>
              <p:cNvSpPr txBox="1">
                <a:spLocks noChangeArrowheads="1"/>
              </p:cNvSpPr>
              <p:nvPr/>
            </p:nvSpPr>
            <p:spPr bwMode="auto">
              <a:xfrm>
                <a:off x="703" y="3067"/>
                <a:ext cx="4626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de-DE" sz="2000">
                    <a:cs typeface="Arial" panose="020B0604020202020204" pitchFamily="34" charset="0"/>
                  </a:rPr>
                  <a:t>Vierleiterschaltung		      Dreileiterschaltung</a:t>
                </a:r>
              </a:p>
            </p:txBody>
          </p:sp>
          <p:sp>
            <p:nvSpPr>
              <p:cNvPr id="71728" name="Text Box 143"/>
              <p:cNvSpPr txBox="1">
                <a:spLocks noChangeArrowheads="1"/>
              </p:cNvSpPr>
              <p:nvPr/>
            </p:nvSpPr>
            <p:spPr bwMode="auto">
              <a:xfrm>
                <a:off x="3130" y="2795"/>
                <a:ext cx="249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>
                    <a:solidFill>
                      <a:srgbClr val="CC9900"/>
                    </a:solidFill>
                    <a:cs typeface="Arial" panose="020B0604020202020204" pitchFamily="34" charset="0"/>
                  </a:rPr>
                  <a:t>   </a:t>
                </a:r>
                <a:r>
                  <a:rPr lang="de-DE" sz="2000">
                    <a:solidFill>
                      <a:srgbClr val="CC9900"/>
                    </a:solidFill>
                    <a:cs typeface="Arial" panose="020B0604020202020204" pitchFamily="34" charset="0"/>
                  </a:rPr>
                  <a:t>/  /  /  /  /  /  /  /  /  /  /  /  /  /  /  /  / </a:t>
                </a:r>
                <a:endParaRPr lang="de-DE">
                  <a:solidFill>
                    <a:srgbClr val="CC99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729" name="Line 144"/>
              <p:cNvSpPr>
                <a:spLocks noChangeShapeType="1"/>
              </p:cNvSpPr>
              <p:nvPr/>
            </p:nvSpPr>
            <p:spPr bwMode="auto">
              <a:xfrm>
                <a:off x="4809" y="1979"/>
                <a:ext cx="590" cy="0"/>
              </a:xfrm>
              <a:prstGeom prst="line">
                <a:avLst/>
              </a:prstGeom>
              <a:noFill/>
              <a:ln w="1270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30" name="Rectangle 145"/>
              <p:cNvSpPr>
                <a:spLocks noChangeArrowheads="1"/>
              </p:cNvSpPr>
              <p:nvPr/>
            </p:nvSpPr>
            <p:spPr bwMode="auto">
              <a:xfrm>
                <a:off x="3288" y="845"/>
                <a:ext cx="1974" cy="805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31" name="Line 146"/>
              <p:cNvSpPr>
                <a:spLocks noChangeShapeType="1"/>
              </p:cNvSpPr>
              <p:nvPr/>
            </p:nvSpPr>
            <p:spPr bwMode="auto">
              <a:xfrm>
                <a:off x="3448" y="1804"/>
                <a:ext cx="0" cy="49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32" name="Line 147"/>
              <p:cNvSpPr>
                <a:spLocks noChangeShapeType="1"/>
              </p:cNvSpPr>
              <p:nvPr/>
            </p:nvSpPr>
            <p:spPr bwMode="auto">
              <a:xfrm>
                <a:off x="3448" y="2303"/>
                <a:ext cx="0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33" name="Rectangle 148"/>
              <p:cNvSpPr>
                <a:spLocks noChangeArrowheads="1"/>
              </p:cNvSpPr>
              <p:nvPr/>
            </p:nvSpPr>
            <p:spPr bwMode="auto">
              <a:xfrm>
                <a:off x="3408" y="2418"/>
                <a:ext cx="80" cy="2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34" name="Line 149"/>
              <p:cNvSpPr>
                <a:spLocks noChangeShapeType="1"/>
              </p:cNvSpPr>
              <p:nvPr/>
            </p:nvSpPr>
            <p:spPr bwMode="auto">
              <a:xfrm>
                <a:off x="3448" y="2648"/>
                <a:ext cx="0" cy="1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35" name="Line 150"/>
              <p:cNvSpPr>
                <a:spLocks noChangeShapeType="1"/>
              </p:cNvSpPr>
              <p:nvPr/>
            </p:nvSpPr>
            <p:spPr bwMode="auto">
              <a:xfrm flipV="1">
                <a:off x="3329" y="2839"/>
                <a:ext cx="1933" cy="1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36" name="Line 151"/>
              <p:cNvSpPr>
                <a:spLocks noChangeShapeType="1"/>
              </p:cNvSpPr>
              <p:nvPr/>
            </p:nvSpPr>
            <p:spPr bwMode="auto">
              <a:xfrm>
                <a:off x="3133" y="1996"/>
                <a:ext cx="591" cy="0"/>
              </a:xfrm>
              <a:prstGeom prst="line">
                <a:avLst/>
              </a:prstGeom>
              <a:noFill/>
              <a:ln w="1270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37" name="Line 152"/>
              <p:cNvSpPr>
                <a:spLocks noChangeShapeType="1"/>
              </p:cNvSpPr>
              <p:nvPr/>
            </p:nvSpPr>
            <p:spPr bwMode="auto">
              <a:xfrm flipH="1" flipV="1">
                <a:off x="3446" y="1152"/>
                <a:ext cx="2" cy="6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38" name="Line 153"/>
              <p:cNvSpPr>
                <a:spLocks noChangeShapeType="1"/>
              </p:cNvSpPr>
              <p:nvPr/>
            </p:nvSpPr>
            <p:spPr bwMode="auto">
              <a:xfrm>
                <a:off x="3446" y="1152"/>
                <a:ext cx="5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39" name="Line 154"/>
              <p:cNvSpPr>
                <a:spLocks noChangeShapeType="1"/>
              </p:cNvSpPr>
              <p:nvPr/>
            </p:nvSpPr>
            <p:spPr bwMode="auto">
              <a:xfrm>
                <a:off x="5103" y="1152"/>
                <a:ext cx="2" cy="14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40" name="Line 155"/>
              <p:cNvSpPr>
                <a:spLocks noChangeShapeType="1"/>
              </p:cNvSpPr>
              <p:nvPr/>
            </p:nvSpPr>
            <p:spPr bwMode="auto">
              <a:xfrm>
                <a:off x="3998" y="1113"/>
                <a:ext cx="1" cy="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41" name="Line 156"/>
              <p:cNvSpPr>
                <a:spLocks noChangeShapeType="1"/>
              </p:cNvSpPr>
              <p:nvPr/>
            </p:nvSpPr>
            <p:spPr bwMode="auto">
              <a:xfrm>
                <a:off x="4038" y="1036"/>
                <a:ext cx="1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42" name="Line 157"/>
              <p:cNvSpPr>
                <a:spLocks noChangeShapeType="1"/>
              </p:cNvSpPr>
              <p:nvPr/>
            </p:nvSpPr>
            <p:spPr bwMode="auto">
              <a:xfrm flipH="1">
                <a:off x="4038" y="1152"/>
                <a:ext cx="106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43" name="Line 158"/>
              <p:cNvSpPr>
                <a:spLocks noChangeShapeType="1"/>
              </p:cNvSpPr>
              <p:nvPr/>
            </p:nvSpPr>
            <p:spPr bwMode="auto">
              <a:xfrm>
                <a:off x="4275" y="1458"/>
                <a:ext cx="0" cy="3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44" name="Line 160"/>
              <p:cNvSpPr>
                <a:spLocks noChangeShapeType="1"/>
              </p:cNvSpPr>
              <p:nvPr/>
            </p:nvSpPr>
            <p:spPr bwMode="auto">
              <a:xfrm flipV="1">
                <a:off x="3682" y="1458"/>
                <a:ext cx="19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45" name="Line 161"/>
              <p:cNvSpPr>
                <a:spLocks noChangeShapeType="1"/>
              </p:cNvSpPr>
              <p:nvPr/>
            </p:nvSpPr>
            <p:spPr bwMode="auto">
              <a:xfrm>
                <a:off x="4116" y="1458"/>
                <a:ext cx="15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46" name="Oval 162"/>
              <p:cNvSpPr>
                <a:spLocks noChangeArrowheads="1"/>
              </p:cNvSpPr>
              <p:nvPr/>
            </p:nvSpPr>
            <p:spPr bwMode="auto">
              <a:xfrm>
                <a:off x="3880" y="1343"/>
                <a:ext cx="236" cy="22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lnSpc>
                    <a:spcPct val="150000"/>
                  </a:lnSpc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71747" name="Line 163"/>
              <p:cNvSpPr>
                <a:spLocks noChangeShapeType="1"/>
              </p:cNvSpPr>
              <p:nvPr/>
            </p:nvSpPr>
            <p:spPr bwMode="auto">
              <a:xfrm>
                <a:off x="5104" y="1804"/>
                <a:ext cx="1" cy="49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48" name="Line 164"/>
              <p:cNvSpPr>
                <a:spLocks noChangeShapeType="1"/>
              </p:cNvSpPr>
              <p:nvPr/>
            </p:nvSpPr>
            <p:spPr bwMode="auto">
              <a:xfrm>
                <a:off x="5105" y="2303"/>
                <a:ext cx="0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49" name="Rectangle 165"/>
              <p:cNvSpPr>
                <a:spLocks noChangeArrowheads="1"/>
              </p:cNvSpPr>
              <p:nvPr/>
            </p:nvSpPr>
            <p:spPr bwMode="auto">
              <a:xfrm>
                <a:off x="5065" y="2418"/>
                <a:ext cx="80" cy="2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50" name="Line 166"/>
              <p:cNvSpPr>
                <a:spLocks noChangeShapeType="1"/>
              </p:cNvSpPr>
              <p:nvPr/>
            </p:nvSpPr>
            <p:spPr bwMode="auto">
              <a:xfrm>
                <a:off x="5105" y="2648"/>
                <a:ext cx="0" cy="1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51" name="Text Box 167"/>
              <p:cNvSpPr txBox="1">
                <a:spLocks noChangeArrowheads="1"/>
              </p:cNvSpPr>
              <p:nvPr/>
            </p:nvSpPr>
            <p:spPr bwMode="auto">
              <a:xfrm>
                <a:off x="3131" y="2341"/>
                <a:ext cx="43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de-DE" sz="2000">
                    <a:cs typeface="Arial" panose="020B0604020202020204" pitchFamily="34" charset="0"/>
                  </a:rPr>
                  <a:t>R</a:t>
                </a:r>
                <a:r>
                  <a:rPr lang="de-DE" sz="2000" baseline="-25000">
                    <a:cs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71752" name="Text Box 168"/>
              <p:cNvSpPr txBox="1">
                <a:spLocks noChangeArrowheads="1"/>
              </p:cNvSpPr>
              <p:nvPr/>
            </p:nvSpPr>
            <p:spPr bwMode="auto">
              <a:xfrm>
                <a:off x="4828" y="2341"/>
                <a:ext cx="35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de-DE" sz="2000">
                    <a:cs typeface="Arial" panose="020B0604020202020204" pitchFamily="34" charset="0"/>
                  </a:rPr>
                  <a:t>R</a:t>
                </a:r>
                <a:r>
                  <a:rPr lang="de-DE" sz="2000" baseline="-25000"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71753" name="Line 169"/>
              <p:cNvSpPr>
                <a:spLocks noChangeShapeType="1"/>
              </p:cNvSpPr>
              <p:nvPr/>
            </p:nvSpPr>
            <p:spPr bwMode="auto">
              <a:xfrm>
                <a:off x="4276" y="1804"/>
                <a:ext cx="1" cy="49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54" name="Line 170"/>
              <p:cNvSpPr>
                <a:spLocks noChangeShapeType="1"/>
              </p:cNvSpPr>
              <p:nvPr/>
            </p:nvSpPr>
            <p:spPr bwMode="auto">
              <a:xfrm>
                <a:off x="4277" y="2303"/>
                <a:ext cx="0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55" name="Rectangle 171"/>
              <p:cNvSpPr>
                <a:spLocks noChangeArrowheads="1"/>
              </p:cNvSpPr>
              <p:nvPr/>
            </p:nvSpPr>
            <p:spPr bwMode="auto">
              <a:xfrm>
                <a:off x="4237" y="2418"/>
                <a:ext cx="80" cy="2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56" name="Line 172"/>
              <p:cNvSpPr>
                <a:spLocks noChangeShapeType="1"/>
              </p:cNvSpPr>
              <p:nvPr/>
            </p:nvSpPr>
            <p:spPr bwMode="auto">
              <a:xfrm>
                <a:off x="4277" y="2648"/>
                <a:ext cx="0" cy="1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57" name="Line 173"/>
              <p:cNvSpPr>
                <a:spLocks noChangeShapeType="1"/>
              </p:cNvSpPr>
              <p:nvPr/>
            </p:nvSpPr>
            <p:spPr bwMode="auto">
              <a:xfrm>
                <a:off x="3962" y="1996"/>
                <a:ext cx="591" cy="0"/>
              </a:xfrm>
              <a:prstGeom prst="line">
                <a:avLst/>
              </a:prstGeom>
              <a:noFill/>
              <a:ln w="1270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58" name="Text Box 174"/>
              <p:cNvSpPr txBox="1">
                <a:spLocks noChangeArrowheads="1"/>
              </p:cNvSpPr>
              <p:nvPr/>
            </p:nvSpPr>
            <p:spPr bwMode="auto">
              <a:xfrm>
                <a:off x="3999" y="2341"/>
                <a:ext cx="43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de-DE" sz="2000">
                    <a:cs typeface="Arial" panose="020B0604020202020204" pitchFamily="34" charset="0"/>
                  </a:rPr>
                  <a:t>R</a:t>
                </a:r>
                <a:r>
                  <a:rPr lang="de-DE" sz="2000" baseline="-25000"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71759" name="Oval 175"/>
              <p:cNvSpPr>
                <a:spLocks noChangeArrowheads="1"/>
              </p:cNvSpPr>
              <p:nvPr/>
            </p:nvSpPr>
            <p:spPr bwMode="auto">
              <a:xfrm>
                <a:off x="4472" y="1036"/>
                <a:ext cx="237" cy="22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60" name="Text Box 176"/>
              <p:cNvSpPr txBox="1">
                <a:spLocks noChangeArrowheads="1"/>
              </p:cNvSpPr>
              <p:nvPr/>
            </p:nvSpPr>
            <p:spPr bwMode="auto">
              <a:xfrm>
                <a:off x="4476" y="918"/>
                <a:ext cx="159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00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de-DE"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1761" name="Freeform 177"/>
              <p:cNvSpPr>
                <a:spLocks/>
              </p:cNvSpPr>
              <p:nvPr/>
            </p:nvSpPr>
            <p:spPr bwMode="auto">
              <a:xfrm>
                <a:off x="3680" y="1458"/>
                <a:ext cx="3" cy="195"/>
              </a:xfrm>
              <a:custGeom>
                <a:avLst/>
                <a:gdLst>
                  <a:gd name="T0" fmla="*/ 3 w 3"/>
                  <a:gd name="T1" fmla="*/ 0 h 195"/>
                  <a:gd name="T2" fmla="*/ 0 w 3"/>
                  <a:gd name="T3" fmla="*/ 195 h 195"/>
                  <a:gd name="T4" fmla="*/ 0 60000 65536"/>
                  <a:gd name="T5" fmla="*/ 0 60000 65536"/>
                  <a:gd name="T6" fmla="*/ 0 w 3"/>
                  <a:gd name="T7" fmla="*/ 0 h 195"/>
                  <a:gd name="T8" fmla="*/ 3 w 3"/>
                  <a:gd name="T9" fmla="*/ 195 h 19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95">
                    <a:moveTo>
                      <a:pt x="3" y="0"/>
                    </a:moveTo>
                    <a:lnTo>
                      <a:pt x="0" y="195"/>
                    </a:lnTo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62" name="Oval 178"/>
              <p:cNvSpPr>
                <a:spLocks noChangeArrowheads="1"/>
              </p:cNvSpPr>
              <p:nvPr/>
            </p:nvSpPr>
            <p:spPr bwMode="auto">
              <a:xfrm>
                <a:off x="3407" y="1612"/>
                <a:ext cx="79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63" name="Oval 179"/>
              <p:cNvSpPr>
                <a:spLocks noChangeArrowheads="1"/>
              </p:cNvSpPr>
              <p:nvPr/>
            </p:nvSpPr>
            <p:spPr bwMode="auto">
              <a:xfrm>
                <a:off x="3643" y="1612"/>
                <a:ext cx="79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64" name="Oval 180"/>
              <p:cNvSpPr>
                <a:spLocks noChangeArrowheads="1"/>
              </p:cNvSpPr>
              <p:nvPr/>
            </p:nvSpPr>
            <p:spPr bwMode="auto">
              <a:xfrm>
                <a:off x="4236" y="1612"/>
                <a:ext cx="79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65" name="Oval 181"/>
              <p:cNvSpPr>
                <a:spLocks noChangeArrowheads="1"/>
              </p:cNvSpPr>
              <p:nvPr/>
            </p:nvSpPr>
            <p:spPr bwMode="auto">
              <a:xfrm>
                <a:off x="5064" y="1612"/>
                <a:ext cx="79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>
                  <a:lnSpc>
                    <a:spcPct val="150000"/>
                  </a:lnSpc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66" name="Freeform 182"/>
              <p:cNvSpPr>
                <a:spLocks/>
              </p:cNvSpPr>
              <p:nvPr/>
            </p:nvSpPr>
            <p:spPr bwMode="auto">
              <a:xfrm>
                <a:off x="3471" y="1662"/>
                <a:ext cx="202" cy="107"/>
              </a:xfrm>
              <a:custGeom>
                <a:avLst/>
                <a:gdLst>
                  <a:gd name="T0" fmla="*/ 202 w 202"/>
                  <a:gd name="T1" fmla="*/ 5 h 107"/>
                  <a:gd name="T2" fmla="*/ 107 w 202"/>
                  <a:gd name="T3" fmla="*/ 100 h 107"/>
                  <a:gd name="T4" fmla="*/ 0 w 202"/>
                  <a:gd name="T5" fmla="*/ 0 h 107"/>
                  <a:gd name="T6" fmla="*/ 0 60000 65536"/>
                  <a:gd name="T7" fmla="*/ 0 60000 65536"/>
                  <a:gd name="T8" fmla="*/ 0 60000 65536"/>
                  <a:gd name="T9" fmla="*/ 0 w 202"/>
                  <a:gd name="T10" fmla="*/ 0 h 107"/>
                  <a:gd name="T11" fmla="*/ 202 w 202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2" h="107">
                    <a:moveTo>
                      <a:pt x="202" y="5"/>
                    </a:moveTo>
                    <a:cubicBezTo>
                      <a:pt x="186" y="22"/>
                      <a:pt x="141" y="101"/>
                      <a:pt x="107" y="100"/>
                    </a:cubicBezTo>
                    <a:cubicBezTo>
                      <a:pt x="60" y="107"/>
                      <a:pt x="22" y="21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686" name="Textfeld 83"/>
            <p:cNvSpPr txBox="1">
              <a:spLocks noChangeArrowheads="1"/>
            </p:cNvSpPr>
            <p:nvPr/>
          </p:nvSpPr>
          <p:spPr bwMode="auto">
            <a:xfrm>
              <a:off x="1260927" y="2964166"/>
              <a:ext cx="3008965" cy="40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96" tIns="49798" rIns="99596" bIns="49798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de-DE" sz="1500">
                  <a:cs typeface="Arial" panose="020B0604020202020204" pitchFamily="34" charset="0"/>
                </a:rPr>
                <a:t>E   ES                 S                    H</a:t>
              </a:r>
            </a:p>
          </p:txBody>
        </p:sp>
        <p:sp>
          <p:nvSpPr>
            <p:cNvPr id="71687" name="Textfeld 83"/>
            <p:cNvSpPr txBox="1">
              <a:spLocks noChangeArrowheads="1"/>
            </p:cNvSpPr>
            <p:nvPr/>
          </p:nvSpPr>
          <p:spPr bwMode="auto">
            <a:xfrm>
              <a:off x="6349593" y="2964166"/>
              <a:ext cx="3008965" cy="40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96" tIns="49798" rIns="99596" bIns="49798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de-DE" sz="1500">
                  <a:cs typeface="Arial" panose="020B0604020202020204" pitchFamily="34" charset="0"/>
                </a:rPr>
                <a:t>E   ES                 S                    H</a:t>
              </a:r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613400" y="7191120"/>
            <a:ext cx="1080000" cy="252042"/>
          </a:xfrm>
          <a:prstGeom prst="rect">
            <a:avLst/>
          </a:prstGeom>
        </p:spPr>
        <p:txBody>
          <a:bodyPr vert="horz" lIns="99571" tIns="49787" rIns="99571" bIns="49787" rtlCol="0" anchor="ctr"/>
          <a:lstStyle>
            <a:defPPr>
              <a:defRPr lang="de-DE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7863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2pPr>
            <a:lvl3pPr marL="995724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3pPr>
            <a:lvl4pPr marL="1493588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4pPr>
            <a:lvl5pPr marL="1991449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5pPr>
            <a:lvl6pPr marL="2489311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6pPr>
            <a:lvl7pPr marL="2987174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7pPr>
            <a:lvl8pPr marL="3485038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8pPr>
            <a:lvl9pPr marL="3982900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9pPr>
          </a:lstStyle>
          <a:p>
            <a:fld id="{9889C296-15D4-E74A-895E-0A457A8331D7}" type="slidenum">
              <a:rPr lang="de-DE" smtClean="0">
                <a:solidFill>
                  <a:schemeClr val="bg1"/>
                </a:solidFill>
              </a:rPr>
              <a:pPr/>
              <a:t>17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15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luconda.com/artikeldetails/27/14/03/bilder/2006019-1-Obo-Bettermann-213-1500-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65" y="5222872"/>
            <a:ext cx="195454" cy="14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84" y="4787050"/>
            <a:ext cx="1133291" cy="1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84" y="5028590"/>
            <a:ext cx="1131577" cy="1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Erdungsmessung nach Wenner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67C9E6B-FE29-437A-B600-C8CB857F28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1340" y="1763713"/>
            <a:ext cx="10297036" cy="4991100"/>
          </a:xfrm>
        </p:spPr>
        <p:txBody>
          <a:bodyPr/>
          <a:lstStyle/>
          <a:p>
            <a:r>
              <a:rPr lang="de-DE" dirty="0"/>
              <a:t>Bei der Erdungsmessung nach Wenner muss die neutrale Zone gefunden werden. Diese liegt auf dem halben bis 2/3-Weg zwischen dem Erder und der Sonde.</a:t>
            </a:r>
          </a:p>
          <a:p>
            <a:r>
              <a:rPr lang="de-DE" dirty="0"/>
              <a:t>Die neutrale Zone ist der Bereich, in dem sich der Messwert am wenigsten verändert. </a:t>
            </a:r>
          </a:p>
        </p:txBody>
      </p:sp>
      <p:grpSp>
        <p:nvGrpSpPr>
          <p:cNvPr id="72712" name="Group 38"/>
          <p:cNvGrpSpPr>
            <a:grpSpLocks/>
          </p:cNvGrpSpPr>
          <p:nvPr/>
        </p:nvGrpSpPr>
        <p:grpSpPr bwMode="auto">
          <a:xfrm>
            <a:off x="1685280" y="3224039"/>
            <a:ext cx="7310671" cy="1380402"/>
            <a:chOff x="930" y="2024"/>
            <a:chExt cx="4264" cy="1090"/>
          </a:xfrm>
        </p:grpSpPr>
        <p:sp>
          <p:nvSpPr>
            <p:cNvPr id="72718" name="Line 5"/>
            <p:cNvSpPr>
              <a:spLocks noChangeShapeType="1"/>
            </p:cNvSpPr>
            <p:nvPr/>
          </p:nvSpPr>
          <p:spPr bwMode="auto">
            <a:xfrm>
              <a:off x="1429" y="202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19" name="Line 6"/>
            <p:cNvSpPr>
              <a:spLocks noChangeShapeType="1"/>
            </p:cNvSpPr>
            <p:nvPr/>
          </p:nvSpPr>
          <p:spPr bwMode="auto">
            <a:xfrm>
              <a:off x="1429" y="261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20" name="Line 11"/>
            <p:cNvSpPr>
              <a:spLocks noChangeShapeType="1"/>
            </p:cNvSpPr>
            <p:nvPr/>
          </p:nvSpPr>
          <p:spPr bwMode="auto">
            <a:xfrm>
              <a:off x="1067" y="2251"/>
              <a:ext cx="680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21" name="Line 12"/>
            <p:cNvSpPr>
              <a:spLocks noChangeShapeType="1"/>
            </p:cNvSpPr>
            <p:nvPr/>
          </p:nvSpPr>
          <p:spPr bwMode="auto">
            <a:xfrm>
              <a:off x="3832" y="202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22" name="Line 13"/>
            <p:cNvSpPr>
              <a:spLocks noChangeShapeType="1"/>
            </p:cNvSpPr>
            <p:nvPr/>
          </p:nvSpPr>
          <p:spPr bwMode="auto">
            <a:xfrm>
              <a:off x="3832" y="261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23" name="Line 18"/>
            <p:cNvSpPr>
              <a:spLocks noChangeShapeType="1"/>
            </p:cNvSpPr>
            <p:nvPr/>
          </p:nvSpPr>
          <p:spPr bwMode="auto">
            <a:xfrm>
              <a:off x="3470" y="2251"/>
              <a:ext cx="680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24" name="Line 22"/>
            <p:cNvSpPr>
              <a:spLocks noChangeShapeType="1"/>
            </p:cNvSpPr>
            <p:nvPr/>
          </p:nvSpPr>
          <p:spPr bwMode="auto">
            <a:xfrm>
              <a:off x="2699" y="202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25" name="Line 23"/>
            <p:cNvSpPr>
              <a:spLocks noChangeShapeType="1"/>
            </p:cNvSpPr>
            <p:nvPr/>
          </p:nvSpPr>
          <p:spPr bwMode="auto">
            <a:xfrm>
              <a:off x="2699" y="261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26" name="Line 28"/>
            <p:cNvSpPr>
              <a:spLocks noChangeShapeType="1"/>
            </p:cNvSpPr>
            <p:nvPr/>
          </p:nvSpPr>
          <p:spPr bwMode="auto">
            <a:xfrm>
              <a:off x="2337" y="2251"/>
              <a:ext cx="680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27" name="Line 29"/>
            <p:cNvSpPr>
              <a:spLocks noChangeShapeType="1"/>
            </p:cNvSpPr>
            <p:nvPr/>
          </p:nvSpPr>
          <p:spPr bwMode="auto">
            <a:xfrm>
              <a:off x="1292" y="2387"/>
              <a:ext cx="0" cy="3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28" name="Line 30"/>
            <p:cNvSpPr>
              <a:spLocks noChangeShapeType="1"/>
            </p:cNvSpPr>
            <p:nvPr/>
          </p:nvSpPr>
          <p:spPr bwMode="auto">
            <a:xfrm flipV="1">
              <a:off x="3969" y="2478"/>
              <a:ext cx="0" cy="31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29" name="Text Box 31"/>
            <p:cNvSpPr txBox="1">
              <a:spLocks noChangeArrowheads="1"/>
            </p:cNvSpPr>
            <p:nvPr/>
          </p:nvSpPr>
          <p:spPr bwMode="auto">
            <a:xfrm>
              <a:off x="930" y="2432"/>
              <a:ext cx="49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>
                  <a:solidFill>
                    <a:srgbClr val="FF0000"/>
                  </a:solidFill>
                  <a:cs typeface="Arial" panose="020B0604020202020204" pitchFamily="34" charset="0"/>
                </a:rPr>
                <a:t>I</a:t>
              </a:r>
              <a:r>
                <a:rPr lang="de-DE" sz="2000" baseline="-25000">
                  <a:solidFill>
                    <a:srgbClr val="FF0000"/>
                  </a:solidFill>
                  <a:cs typeface="Arial" panose="020B0604020202020204" pitchFamily="34" charset="0"/>
                </a:rPr>
                <a:t>mess</a:t>
              </a:r>
            </a:p>
          </p:txBody>
        </p:sp>
        <p:sp>
          <p:nvSpPr>
            <p:cNvPr id="72730" name="Text Box 32"/>
            <p:cNvSpPr txBox="1">
              <a:spLocks noChangeArrowheads="1"/>
            </p:cNvSpPr>
            <p:nvPr/>
          </p:nvSpPr>
          <p:spPr bwMode="auto">
            <a:xfrm>
              <a:off x="4014" y="2567"/>
              <a:ext cx="49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>
                  <a:solidFill>
                    <a:srgbClr val="FF0000"/>
                  </a:solidFill>
                  <a:cs typeface="Arial" panose="020B0604020202020204" pitchFamily="34" charset="0"/>
                </a:rPr>
                <a:t>I</a:t>
              </a:r>
              <a:r>
                <a:rPr lang="de-DE" sz="2000" baseline="-25000">
                  <a:solidFill>
                    <a:srgbClr val="FF0000"/>
                  </a:solidFill>
                  <a:cs typeface="Arial" panose="020B0604020202020204" pitchFamily="34" charset="0"/>
                </a:rPr>
                <a:t>mess</a:t>
              </a:r>
            </a:p>
          </p:txBody>
        </p:sp>
        <p:sp>
          <p:nvSpPr>
            <p:cNvPr id="72731" name="Text Box 33"/>
            <p:cNvSpPr txBox="1">
              <a:spLocks noChangeArrowheads="1"/>
            </p:cNvSpPr>
            <p:nvPr/>
          </p:nvSpPr>
          <p:spPr bwMode="auto">
            <a:xfrm>
              <a:off x="1202" y="2796"/>
              <a:ext cx="399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 b="0">
                  <a:cs typeface="Arial" panose="020B0604020202020204" pitchFamily="34" charset="0"/>
                </a:rPr>
                <a:t>Erder		Sonde		Hilfserder</a:t>
              </a:r>
            </a:p>
          </p:txBody>
        </p:sp>
      </p:grpSp>
      <p:sp>
        <p:nvSpPr>
          <p:cNvPr id="72713" name="Freeform 19"/>
          <p:cNvSpPr>
            <a:spLocks/>
          </p:cNvSpPr>
          <p:nvPr/>
        </p:nvSpPr>
        <p:spPr bwMode="auto">
          <a:xfrm>
            <a:off x="474837" y="5040842"/>
            <a:ext cx="8445677" cy="1582264"/>
          </a:xfrm>
          <a:custGeom>
            <a:avLst/>
            <a:gdLst>
              <a:gd name="T0" fmla="*/ 0 w 4926"/>
              <a:gd name="T1" fmla="*/ 2147483647 h 904"/>
              <a:gd name="T2" fmla="*/ 2147483647 w 4926"/>
              <a:gd name="T3" fmla="*/ 0 h 904"/>
              <a:gd name="T4" fmla="*/ 2147483647 w 4926"/>
              <a:gd name="T5" fmla="*/ 2147483647 h 904"/>
              <a:gd name="T6" fmla="*/ 2147483647 w 4926"/>
              <a:gd name="T7" fmla="*/ 2147483647 h 904"/>
              <a:gd name="T8" fmla="*/ 2147483647 w 4926"/>
              <a:gd name="T9" fmla="*/ 2147483647 h 9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6"/>
              <a:gd name="T16" fmla="*/ 0 h 904"/>
              <a:gd name="T17" fmla="*/ 4926 w 4926"/>
              <a:gd name="T18" fmla="*/ 904 h 9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6" h="904">
                <a:moveTo>
                  <a:pt x="0" y="450"/>
                </a:moveTo>
                <a:cubicBezTo>
                  <a:pt x="223" y="450"/>
                  <a:pt x="1003" y="481"/>
                  <a:pt x="1186" y="0"/>
                </a:cubicBezTo>
                <a:cubicBezTo>
                  <a:pt x="1368" y="470"/>
                  <a:pt x="2012" y="450"/>
                  <a:pt x="2351" y="450"/>
                </a:cubicBezTo>
                <a:cubicBezTo>
                  <a:pt x="2785" y="450"/>
                  <a:pt x="3483" y="450"/>
                  <a:pt x="3639" y="904"/>
                </a:cubicBezTo>
                <a:cubicBezTo>
                  <a:pt x="3815" y="463"/>
                  <a:pt x="4300" y="454"/>
                  <a:pt x="4926" y="456"/>
                </a:cubicBezTo>
              </a:path>
            </a:pathLst>
          </a:cu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9596" tIns="49798" rIns="99596" bIns="49798" anchor="ctr"/>
          <a:lstStyle/>
          <a:p>
            <a:pPr>
              <a:lnSpc>
                <a:spcPct val="100000"/>
              </a:lnSpc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4" name="Text Box 34"/>
          <p:cNvSpPr txBox="1">
            <a:spLocks noChangeArrowheads="1"/>
          </p:cNvSpPr>
          <p:nvPr/>
        </p:nvSpPr>
        <p:spPr bwMode="auto">
          <a:xfrm>
            <a:off x="6733630" y="6394825"/>
            <a:ext cx="4121682" cy="6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28" tIns="50975" rIns="98028" bIns="50975">
            <a:spAutoFit/>
          </a:bodyPr>
          <a:lstStyle>
            <a:lvl1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700" dirty="0">
                <a:solidFill>
                  <a:srgbClr val="00B050"/>
                </a:solidFill>
                <a:cs typeface="Arial" panose="020B0604020202020204" pitchFamily="34" charset="0"/>
              </a:rPr>
              <a:t>Potentialverlauf im Erdreich (bei gleichen Erdungswiderständen)</a:t>
            </a:r>
          </a:p>
        </p:txBody>
      </p:sp>
      <p:sp>
        <p:nvSpPr>
          <p:cNvPr id="72715" name="Line 20"/>
          <p:cNvSpPr>
            <a:spLocks noChangeShapeType="1"/>
          </p:cNvSpPr>
          <p:nvPr/>
        </p:nvSpPr>
        <p:spPr bwMode="auto">
          <a:xfrm>
            <a:off x="440546" y="5844227"/>
            <a:ext cx="8553691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9596" tIns="49798" rIns="99596" bIns="49798" anchor="ctr"/>
          <a:lstStyle/>
          <a:p>
            <a:pPr>
              <a:lnSpc>
                <a:spcPct val="100000"/>
              </a:lnSpc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6" name="AutoShape 35"/>
          <p:cNvSpPr>
            <a:spLocks/>
          </p:cNvSpPr>
          <p:nvPr/>
        </p:nvSpPr>
        <p:spPr bwMode="auto">
          <a:xfrm rot="5400000">
            <a:off x="4637806" y="5291801"/>
            <a:ext cx="238040" cy="1321888"/>
          </a:xfrm>
          <a:prstGeom prst="rightBrace">
            <a:avLst>
              <a:gd name="adj1" fmla="val 47243"/>
              <a:gd name="adj2" fmla="val 5000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8028" tIns="50975" rIns="98028" bIns="50975" anchor="ctr"/>
          <a:lstStyle/>
          <a:p>
            <a:pPr eaLnBrk="0" hangingPunct="0">
              <a:lnSpc>
                <a:spcPct val="100000"/>
              </a:lnSpc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7" name="Text Box 36"/>
          <p:cNvSpPr txBox="1">
            <a:spLocks noChangeArrowheads="1"/>
          </p:cNvSpPr>
          <p:nvPr/>
        </p:nvSpPr>
        <p:spPr bwMode="auto">
          <a:xfrm>
            <a:off x="4241616" y="6115522"/>
            <a:ext cx="1788233" cy="71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28" tIns="50975" rIns="98028" bIns="50975">
            <a:spAutoFit/>
          </a:bodyPr>
          <a:lstStyle>
            <a:lvl1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2000">
                <a:solidFill>
                  <a:schemeClr val="folHlink"/>
                </a:solidFill>
                <a:cs typeface="Arial" panose="020B0604020202020204" pitchFamily="34" charset="0"/>
              </a:rPr>
              <a:t>Neutrale Zone</a:t>
            </a:r>
          </a:p>
        </p:txBody>
      </p:sp>
    </p:spTree>
    <p:extLst>
      <p:ext uri="{BB962C8B-B14F-4D97-AF65-F5344CB8AC3E}">
        <p14:creationId xmlns:p14="http://schemas.microsoft.com/office/powerpoint/2010/main" val="29539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6 -0.00116 C 0.03928 -0.00324 0.03928 -0.00578 0.03831 -0.00764 C 0.03687 -0.01041 0.02517 -0.01643 0.02244 -0.01735 C 2.01988E-7 -0.01712 -0.0226 -0.01735 -0.04505 -0.01643 C -0.04873 -0.0162 -0.05194 -0.00833 -0.05338 -0.0044 C -0.05434 -0.00162 -0.05627 0.00416 -0.05627 0.0044 C -0.05611 0.01041 -0.05643 0.01666 -0.05563 0.02267 C -0.05547 0.02406 -0.05402 0.02476 -0.05338 0.02591 C -0.05162 0.02938 -0.05194 0.03193 -0.04954 0.03471 C -0.04681 0.03795 -0.04088 0.04026 -0.03751 0.04118 C 0.02132 0.0398 0.03815 0.05761 0.07358 0.03355 C 0.07903 0.01712 0.04857 0.02869 0.03607 0.02915 C -0.03366 0.0273 0.00673 0.03586 -0.01651 0.02267 C -0.0202 0.01527 -0.02148 0.00972 -0.01587 0.00416 C -0.01411 0.00254 -0.01379 0.00046 -0.01138 1.38825E-7 C -0.00753 -0.00046 -0.00385 1.38825E-7 2.01988E-7 1.38825E-7 " pathEditMode="relative" rAng="0" ptsTypes="fffffffffffffff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luconda.com/artikeldetails/27/14/03/bilder/2006019-1-Obo-Bettermann-213-1500-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65" y="5222872"/>
            <a:ext cx="195454" cy="14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80" y="1986913"/>
            <a:ext cx="1133291" cy="1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84" y="5028590"/>
            <a:ext cx="1131577" cy="1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Erdungsmessung nach Wenner - Dreiecks-Methode</a:t>
            </a:r>
          </a:p>
        </p:txBody>
      </p:sp>
      <p:sp>
        <p:nvSpPr>
          <p:cNvPr id="72713" name="Freeform 19"/>
          <p:cNvSpPr>
            <a:spLocks/>
          </p:cNvSpPr>
          <p:nvPr/>
        </p:nvSpPr>
        <p:spPr bwMode="auto">
          <a:xfrm>
            <a:off x="474837" y="5040842"/>
            <a:ext cx="8445677" cy="1582264"/>
          </a:xfrm>
          <a:custGeom>
            <a:avLst/>
            <a:gdLst>
              <a:gd name="T0" fmla="*/ 0 w 4926"/>
              <a:gd name="T1" fmla="*/ 2147483647 h 904"/>
              <a:gd name="T2" fmla="*/ 2147483647 w 4926"/>
              <a:gd name="T3" fmla="*/ 0 h 904"/>
              <a:gd name="T4" fmla="*/ 2147483647 w 4926"/>
              <a:gd name="T5" fmla="*/ 2147483647 h 904"/>
              <a:gd name="T6" fmla="*/ 2147483647 w 4926"/>
              <a:gd name="T7" fmla="*/ 2147483647 h 904"/>
              <a:gd name="T8" fmla="*/ 2147483647 w 4926"/>
              <a:gd name="T9" fmla="*/ 2147483647 h 9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6"/>
              <a:gd name="T16" fmla="*/ 0 h 904"/>
              <a:gd name="T17" fmla="*/ 4926 w 4926"/>
              <a:gd name="T18" fmla="*/ 904 h 9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6" h="904">
                <a:moveTo>
                  <a:pt x="0" y="450"/>
                </a:moveTo>
                <a:cubicBezTo>
                  <a:pt x="223" y="450"/>
                  <a:pt x="1003" y="481"/>
                  <a:pt x="1186" y="0"/>
                </a:cubicBezTo>
                <a:cubicBezTo>
                  <a:pt x="1368" y="470"/>
                  <a:pt x="2012" y="450"/>
                  <a:pt x="2351" y="450"/>
                </a:cubicBezTo>
                <a:cubicBezTo>
                  <a:pt x="2785" y="450"/>
                  <a:pt x="3483" y="450"/>
                  <a:pt x="3639" y="904"/>
                </a:cubicBezTo>
                <a:cubicBezTo>
                  <a:pt x="3815" y="463"/>
                  <a:pt x="4300" y="454"/>
                  <a:pt x="4926" y="456"/>
                </a:cubicBezTo>
              </a:path>
            </a:pathLst>
          </a:cu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9596" tIns="49798" rIns="99596" bIns="49798" anchor="ctr"/>
          <a:lstStyle/>
          <a:p>
            <a:pPr>
              <a:lnSpc>
                <a:spcPct val="100000"/>
              </a:lnSpc>
            </a:pPr>
            <a:endParaRPr lang="de-DE">
              <a:latin typeface="+mj-lt"/>
            </a:endParaRPr>
          </a:p>
        </p:txBody>
      </p:sp>
      <p:sp>
        <p:nvSpPr>
          <p:cNvPr id="72714" name="Text Box 34"/>
          <p:cNvSpPr txBox="1">
            <a:spLocks noChangeArrowheads="1"/>
          </p:cNvSpPr>
          <p:nvPr/>
        </p:nvSpPr>
        <p:spPr bwMode="auto">
          <a:xfrm>
            <a:off x="5726185" y="6505182"/>
            <a:ext cx="4669316" cy="6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028" tIns="50975" rIns="98028" bIns="50975">
            <a:spAutoFit/>
          </a:bodyPr>
          <a:lstStyle>
            <a:lvl1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700" dirty="0">
                <a:solidFill>
                  <a:srgbClr val="00B050"/>
                </a:solidFill>
                <a:cs typeface="Arial" panose="020B0604020202020204" pitchFamily="34" charset="0"/>
              </a:rPr>
              <a:t>Potentialverlauf im Erdreich (bei gleichen Erdungswiderständen)</a:t>
            </a:r>
          </a:p>
        </p:txBody>
      </p:sp>
      <p:sp>
        <p:nvSpPr>
          <p:cNvPr id="72715" name="Line 20"/>
          <p:cNvSpPr>
            <a:spLocks noChangeShapeType="1"/>
          </p:cNvSpPr>
          <p:nvPr/>
        </p:nvSpPr>
        <p:spPr bwMode="auto">
          <a:xfrm>
            <a:off x="440546" y="5844227"/>
            <a:ext cx="8553691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9596" tIns="49798" rIns="99596" bIns="49798" anchor="ctr"/>
          <a:lstStyle/>
          <a:p>
            <a:pPr>
              <a:lnSpc>
                <a:spcPct val="100000"/>
              </a:lnSpc>
            </a:pPr>
            <a:endParaRPr lang="de-DE">
              <a:latin typeface="+mj-lt"/>
            </a:endParaRPr>
          </a:p>
        </p:txBody>
      </p:sp>
      <p:sp>
        <p:nvSpPr>
          <p:cNvPr id="72716" name="AutoShape 35"/>
          <p:cNvSpPr>
            <a:spLocks/>
          </p:cNvSpPr>
          <p:nvPr/>
        </p:nvSpPr>
        <p:spPr bwMode="auto">
          <a:xfrm rot="5400000">
            <a:off x="4637806" y="5291801"/>
            <a:ext cx="238040" cy="1321888"/>
          </a:xfrm>
          <a:prstGeom prst="rightBrace">
            <a:avLst>
              <a:gd name="adj1" fmla="val 47243"/>
              <a:gd name="adj2" fmla="val 5000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8028" tIns="50975" rIns="98028" bIns="50975" anchor="ctr"/>
          <a:lstStyle/>
          <a:p>
            <a:pPr eaLnBrk="0" hangingPunct="0">
              <a:lnSpc>
                <a:spcPct val="100000"/>
              </a:lnSpc>
            </a:pPr>
            <a:endParaRPr lang="de-DE">
              <a:latin typeface="+mj-lt"/>
            </a:endParaRPr>
          </a:p>
        </p:txBody>
      </p:sp>
      <p:sp>
        <p:nvSpPr>
          <p:cNvPr id="72717" name="Text Box 36"/>
          <p:cNvSpPr txBox="1">
            <a:spLocks noChangeArrowheads="1"/>
          </p:cNvSpPr>
          <p:nvPr/>
        </p:nvSpPr>
        <p:spPr bwMode="auto">
          <a:xfrm>
            <a:off x="4093842" y="6227920"/>
            <a:ext cx="2025829" cy="41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028" tIns="50975" rIns="98028" bIns="50975">
            <a:spAutoFit/>
          </a:bodyPr>
          <a:lstStyle>
            <a:lvl1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2000">
                <a:solidFill>
                  <a:schemeClr val="folHlink"/>
                </a:solidFill>
                <a:cs typeface="Arial" panose="020B0604020202020204" pitchFamily="34" charset="0"/>
              </a:rPr>
              <a:t>Neutrale Zone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613400" y="7201199"/>
            <a:ext cx="1080000" cy="252042"/>
          </a:xfrm>
          <a:prstGeom prst="rect">
            <a:avLst/>
          </a:prstGeom>
        </p:spPr>
        <p:txBody>
          <a:bodyPr vert="horz" lIns="99571" tIns="49787" rIns="99571" bIns="49787" rtlCol="0" anchor="ctr"/>
          <a:lstStyle>
            <a:defPPr>
              <a:defRPr lang="de-DE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7863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2pPr>
            <a:lvl3pPr marL="995724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3pPr>
            <a:lvl4pPr marL="1493588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4pPr>
            <a:lvl5pPr marL="1991449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5pPr>
            <a:lvl6pPr marL="2489311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6pPr>
            <a:lvl7pPr marL="2987174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7pPr>
            <a:lvl8pPr marL="3485038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8pPr>
            <a:lvl9pPr marL="3982900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9pPr>
          </a:lstStyle>
          <a:p>
            <a:fld id="{9889C296-15D4-E74A-895E-0A457A8331D7}" type="slidenum">
              <a:rPr lang="de-DE" smtClean="0">
                <a:solidFill>
                  <a:schemeClr val="bg1"/>
                </a:solidFill>
              </a:rPr>
              <a:pPr/>
              <a:t>19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Gleichschenkliges Dreieck 1"/>
          <p:cNvSpPr/>
          <p:nvPr/>
        </p:nvSpPr>
        <p:spPr bwMode="auto">
          <a:xfrm>
            <a:off x="2537392" y="2736515"/>
            <a:ext cx="4196238" cy="3089333"/>
          </a:xfrm>
          <a:prstGeom prst="triangle">
            <a:avLst>
              <a:gd name="adj" fmla="val 52179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22761" y="4319607"/>
            <a:ext cx="224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Anordnung im gleichseitigen Dreieck !</a:t>
            </a:r>
          </a:p>
        </p:txBody>
      </p:sp>
    </p:spTree>
    <p:extLst>
      <p:ext uri="{BB962C8B-B14F-4D97-AF65-F5344CB8AC3E}">
        <p14:creationId xmlns:p14="http://schemas.microsoft.com/office/powerpoint/2010/main" val="25181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6 -0.00116 C 0.03928 -0.00324 0.03928 -0.00578 0.03831 -0.00764 C 0.03687 -0.01041 0.02517 -0.01643 0.02244 -0.01735 C 2.01988E-7 -0.01712 -0.0226 -0.01735 -0.04505 -0.01643 C -0.04873 -0.0162 -0.05194 -0.00833 -0.05338 -0.0044 C -0.05434 -0.00162 -0.05627 0.00416 -0.05627 0.0044 C -0.05611 0.01041 -0.05643 0.01666 -0.05563 0.02267 C -0.05547 0.02406 -0.05402 0.02476 -0.05338 0.02591 C -0.05162 0.02938 -0.05194 0.03193 -0.04954 0.03471 C -0.04681 0.03795 -0.04088 0.04026 -0.03751 0.04118 C 0.02132 0.0398 0.03815 0.05761 0.07358 0.03355 C 0.07903 0.01712 0.04857 0.02869 0.03607 0.02915 C -0.03366 0.0273 0.00673 0.03586 -0.01651 0.02267 C -0.0202 0.01527 -0.02148 0.00972 -0.01587 0.00416 C -0.01411 0.00254 -0.01379 0.00046 -0.01138 1.38825E-7 C -0.00753 -0.00046 -0.00385 1.38825E-7 2.01988E-7 1.38825E-7 " pathEditMode="relative" rAng="0" ptsTypes="fffffffffffffff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die Inhalte eines Blitzschutz-Prüfbuches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Grenzwerte in einem Blitzschutzsystem (LPS) gelten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was beim Einsatz der Erdungsmesszange zu beachten ist</a:t>
            </a:r>
          </a:p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luconda.com/artikeldetails/27/14/03/bilder/2006019-1-Obo-Bettermann-213-1500-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75" y="4344226"/>
            <a:ext cx="193740" cy="14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70" y="4022172"/>
            <a:ext cx="1133291" cy="1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65" y="4102685"/>
            <a:ext cx="1131577" cy="1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Erdungsmessung nach Wenner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5BC1AAC-D296-4211-AD71-FBB453AFC3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8481" y="1763713"/>
            <a:ext cx="10029154" cy="4991100"/>
          </a:xfrm>
        </p:spPr>
        <p:txBody>
          <a:bodyPr/>
          <a:lstStyle/>
          <a:p>
            <a:r>
              <a:rPr lang="de-DE" dirty="0"/>
              <a:t>Sind um einen Erder verschiedene Böden (Schotter, Sand, Mutterboden…) kann die neutrale Zone auch relativ klein sein und sich an anderer Stelle befinden.</a:t>
            </a:r>
          </a:p>
        </p:txBody>
      </p:sp>
      <p:grpSp>
        <p:nvGrpSpPr>
          <p:cNvPr id="73735" name="Group 38"/>
          <p:cNvGrpSpPr>
            <a:grpSpLocks/>
          </p:cNvGrpSpPr>
          <p:nvPr/>
        </p:nvGrpSpPr>
        <p:grpSpPr bwMode="auto">
          <a:xfrm>
            <a:off x="1594494" y="2774215"/>
            <a:ext cx="7310671" cy="1380402"/>
            <a:chOff x="930" y="2024"/>
            <a:chExt cx="4264" cy="1090"/>
          </a:xfrm>
        </p:grpSpPr>
        <p:sp>
          <p:nvSpPr>
            <p:cNvPr id="73743" name="Line 5"/>
            <p:cNvSpPr>
              <a:spLocks noChangeShapeType="1"/>
            </p:cNvSpPr>
            <p:nvPr/>
          </p:nvSpPr>
          <p:spPr bwMode="auto">
            <a:xfrm>
              <a:off x="1429" y="202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44" name="Line 6"/>
            <p:cNvSpPr>
              <a:spLocks noChangeShapeType="1"/>
            </p:cNvSpPr>
            <p:nvPr/>
          </p:nvSpPr>
          <p:spPr bwMode="auto">
            <a:xfrm>
              <a:off x="1429" y="261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45" name="Line 11"/>
            <p:cNvSpPr>
              <a:spLocks noChangeShapeType="1"/>
            </p:cNvSpPr>
            <p:nvPr/>
          </p:nvSpPr>
          <p:spPr bwMode="auto">
            <a:xfrm>
              <a:off x="1067" y="2251"/>
              <a:ext cx="680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46" name="Line 12"/>
            <p:cNvSpPr>
              <a:spLocks noChangeShapeType="1"/>
            </p:cNvSpPr>
            <p:nvPr/>
          </p:nvSpPr>
          <p:spPr bwMode="auto">
            <a:xfrm>
              <a:off x="3832" y="202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47" name="Line 13"/>
            <p:cNvSpPr>
              <a:spLocks noChangeShapeType="1"/>
            </p:cNvSpPr>
            <p:nvPr/>
          </p:nvSpPr>
          <p:spPr bwMode="auto">
            <a:xfrm>
              <a:off x="3832" y="261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48" name="Line 18"/>
            <p:cNvSpPr>
              <a:spLocks noChangeShapeType="1"/>
            </p:cNvSpPr>
            <p:nvPr/>
          </p:nvSpPr>
          <p:spPr bwMode="auto">
            <a:xfrm>
              <a:off x="3470" y="2251"/>
              <a:ext cx="680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49" name="Line 22"/>
            <p:cNvSpPr>
              <a:spLocks noChangeShapeType="1"/>
            </p:cNvSpPr>
            <p:nvPr/>
          </p:nvSpPr>
          <p:spPr bwMode="auto">
            <a:xfrm>
              <a:off x="2699" y="202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50" name="Line 23"/>
            <p:cNvSpPr>
              <a:spLocks noChangeShapeType="1"/>
            </p:cNvSpPr>
            <p:nvPr/>
          </p:nvSpPr>
          <p:spPr bwMode="auto">
            <a:xfrm>
              <a:off x="2699" y="261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51" name="Line 28"/>
            <p:cNvSpPr>
              <a:spLocks noChangeShapeType="1"/>
            </p:cNvSpPr>
            <p:nvPr/>
          </p:nvSpPr>
          <p:spPr bwMode="auto">
            <a:xfrm>
              <a:off x="2337" y="2251"/>
              <a:ext cx="680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52" name="Line 29"/>
            <p:cNvSpPr>
              <a:spLocks noChangeShapeType="1"/>
            </p:cNvSpPr>
            <p:nvPr/>
          </p:nvSpPr>
          <p:spPr bwMode="auto">
            <a:xfrm>
              <a:off x="1292" y="2387"/>
              <a:ext cx="0" cy="3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53" name="Line 30"/>
            <p:cNvSpPr>
              <a:spLocks noChangeShapeType="1"/>
            </p:cNvSpPr>
            <p:nvPr/>
          </p:nvSpPr>
          <p:spPr bwMode="auto">
            <a:xfrm flipV="1">
              <a:off x="3969" y="2478"/>
              <a:ext cx="0" cy="31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54" name="Text Box 31"/>
            <p:cNvSpPr txBox="1">
              <a:spLocks noChangeArrowheads="1"/>
            </p:cNvSpPr>
            <p:nvPr/>
          </p:nvSpPr>
          <p:spPr bwMode="auto">
            <a:xfrm>
              <a:off x="930" y="2432"/>
              <a:ext cx="49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>
                  <a:solidFill>
                    <a:srgbClr val="FF0000"/>
                  </a:solidFill>
                  <a:cs typeface="Arial" panose="020B0604020202020204" pitchFamily="34" charset="0"/>
                </a:rPr>
                <a:t>I</a:t>
              </a:r>
              <a:r>
                <a:rPr lang="de-DE" sz="2000" baseline="-25000">
                  <a:solidFill>
                    <a:srgbClr val="FF0000"/>
                  </a:solidFill>
                  <a:cs typeface="Arial" panose="020B0604020202020204" pitchFamily="34" charset="0"/>
                </a:rPr>
                <a:t>mess</a:t>
              </a:r>
            </a:p>
          </p:txBody>
        </p:sp>
        <p:sp>
          <p:nvSpPr>
            <p:cNvPr id="73755" name="Text Box 32"/>
            <p:cNvSpPr txBox="1">
              <a:spLocks noChangeArrowheads="1"/>
            </p:cNvSpPr>
            <p:nvPr/>
          </p:nvSpPr>
          <p:spPr bwMode="auto">
            <a:xfrm>
              <a:off x="4014" y="2567"/>
              <a:ext cx="49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>
                  <a:solidFill>
                    <a:srgbClr val="FF0000"/>
                  </a:solidFill>
                  <a:cs typeface="Arial" panose="020B0604020202020204" pitchFamily="34" charset="0"/>
                </a:rPr>
                <a:t>I</a:t>
              </a:r>
              <a:r>
                <a:rPr lang="de-DE" sz="2000" baseline="-25000">
                  <a:solidFill>
                    <a:srgbClr val="FF0000"/>
                  </a:solidFill>
                  <a:cs typeface="Arial" panose="020B0604020202020204" pitchFamily="34" charset="0"/>
                </a:rPr>
                <a:t>mess</a:t>
              </a:r>
            </a:p>
          </p:txBody>
        </p:sp>
        <p:sp>
          <p:nvSpPr>
            <p:cNvPr id="73756" name="Text Box 33"/>
            <p:cNvSpPr txBox="1">
              <a:spLocks noChangeArrowheads="1"/>
            </p:cNvSpPr>
            <p:nvPr/>
          </p:nvSpPr>
          <p:spPr bwMode="auto">
            <a:xfrm>
              <a:off x="1202" y="2796"/>
              <a:ext cx="399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 b="0">
                  <a:cs typeface="Arial" panose="020B0604020202020204" pitchFamily="34" charset="0"/>
                </a:rPr>
                <a:t>Erder		Sonde		Hilfserder</a:t>
              </a:r>
            </a:p>
          </p:txBody>
        </p:sp>
      </p:grpSp>
      <p:sp>
        <p:nvSpPr>
          <p:cNvPr id="73736" name="Text Box 36"/>
          <p:cNvSpPr txBox="1">
            <a:spLocks noChangeArrowheads="1"/>
          </p:cNvSpPr>
          <p:nvPr/>
        </p:nvSpPr>
        <p:spPr bwMode="auto">
          <a:xfrm>
            <a:off x="4517735" y="5632441"/>
            <a:ext cx="1788233" cy="71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28" tIns="50975" rIns="98028" bIns="50975">
            <a:spAutoFit/>
          </a:bodyPr>
          <a:lstStyle>
            <a:lvl1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2000">
                <a:solidFill>
                  <a:schemeClr val="folHlink"/>
                </a:solidFill>
                <a:cs typeface="Arial" panose="020B0604020202020204" pitchFamily="34" charset="0"/>
              </a:rPr>
              <a:t>Neutrale Zone</a:t>
            </a:r>
            <a:endParaRPr lang="de-DE" sz="200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grpSp>
        <p:nvGrpSpPr>
          <p:cNvPr id="73737" name="Group 26"/>
          <p:cNvGrpSpPr>
            <a:grpSpLocks/>
          </p:cNvGrpSpPr>
          <p:nvPr/>
        </p:nvGrpSpPr>
        <p:grpSpPr bwMode="auto">
          <a:xfrm>
            <a:off x="385765" y="4326725"/>
            <a:ext cx="8553691" cy="2611437"/>
            <a:chOff x="204" y="2478"/>
            <a:chExt cx="4989" cy="1492"/>
          </a:xfrm>
        </p:grpSpPr>
        <p:sp>
          <p:nvSpPr>
            <p:cNvPr id="73739" name="Freeform 10"/>
            <p:cNvSpPr>
              <a:spLocks/>
            </p:cNvSpPr>
            <p:nvPr/>
          </p:nvSpPr>
          <p:spPr bwMode="auto">
            <a:xfrm>
              <a:off x="224" y="2478"/>
              <a:ext cx="4926" cy="1370"/>
            </a:xfrm>
            <a:custGeom>
              <a:avLst/>
              <a:gdLst>
                <a:gd name="T0" fmla="*/ 0 w 4926"/>
                <a:gd name="T1" fmla="*/ 186 h 1370"/>
                <a:gd name="T2" fmla="*/ 1186 w 4926"/>
                <a:gd name="T3" fmla="*/ 0 h 1370"/>
                <a:gd name="T4" fmla="*/ 3666 w 4926"/>
                <a:gd name="T5" fmla="*/ 1370 h 1370"/>
                <a:gd name="T6" fmla="*/ 4926 w 4926"/>
                <a:gd name="T7" fmla="*/ 192 h 13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26"/>
                <a:gd name="T13" fmla="*/ 0 h 1370"/>
                <a:gd name="T14" fmla="*/ 4926 w 4926"/>
                <a:gd name="T15" fmla="*/ 1370 h 13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26" h="1370">
                  <a:moveTo>
                    <a:pt x="0" y="186"/>
                  </a:moveTo>
                  <a:cubicBezTo>
                    <a:pt x="223" y="186"/>
                    <a:pt x="61" y="212"/>
                    <a:pt x="1186" y="0"/>
                  </a:cubicBezTo>
                  <a:cubicBezTo>
                    <a:pt x="3523" y="361"/>
                    <a:pt x="3557" y="56"/>
                    <a:pt x="3666" y="1370"/>
                  </a:cubicBezTo>
                  <a:cubicBezTo>
                    <a:pt x="3733" y="429"/>
                    <a:pt x="3991" y="212"/>
                    <a:pt x="4926" y="192"/>
                  </a:cubicBez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40" name="Line 11"/>
            <p:cNvSpPr>
              <a:spLocks noChangeShapeType="1"/>
            </p:cNvSpPr>
            <p:nvPr/>
          </p:nvSpPr>
          <p:spPr bwMode="auto">
            <a:xfrm>
              <a:off x="204" y="2673"/>
              <a:ext cx="4989" cy="0"/>
            </a:xfrm>
            <a:prstGeom prst="line">
              <a:avLst/>
            </a:pr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41" name="Text Box 20"/>
            <p:cNvSpPr txBox="1">
              <a:spLocks noChangeArrowheads="1"/>
            </p:cNvSpPr>
            <p:nvPr/>
          </p:nvSpPr>
          <p:spPr bwMode="auto">
            <a:xfrm>
              <a:off x="308" y="3564"/>
              <a:ext cx="2404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 dirty="0">
                  <a:solidFill>
                    <a:srgbClr val="00B050"/>
                  </a:solidFill>
                  <a:cs typeface="Arial" panose="020B0604020202020204" pitchFamily="34" charset="0"/>
                </a:rPr>
                <a:t>Potentialverlauf im Erdreich </a:t>
              </a:r>
              <a:br>
                <a:rPr lang="de-DE" sz="2000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de-DE" sz="2000" dirty="0">
                  <a:solidFill>
                    <a:srgbClr val="00B050"/>
                  </a:solidFill>
                  <a:cs typeface="Arial" panose="020B0604020202020204" pitchFamily="34" charset="0"/>
                </a:rPr>
                <a:t>(bei verschiedenen Bodenarten)</a:t>
              </a:r>
            </a:p>
          </p:txBody>
        </p:sp>
        <p:sp>
          <p:nvSpPr>
            <p:cNvPr id="73742" name="AutoShape 21"/>
            <p:cNvSpPr>
              <a:spLocks/>
            </p:cNvSpPr>
            <p:nvPr/>
          </p:nvSpPr>
          <p:spPr bwMode="auto">
            <a:xfrm rot="5400000">
              <a:off x="2901" y="2729"/>
              <a:ext cx="140" cy="182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0" hangingPunct="0"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5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37 -0.01527 C 0.06573 -0.0155 0.06573 -0.01596 0.06396 -0.01619 C 0.06156 -0.01666 0.04216 -0.01735 0.03735 -0.01735 C -1.83392E-6 -0.01735 -0.03767 -0.01735 -0.07534 -0.01735 C -0.08127 -0.01735 -0.08672 -0.01619 -0.08897 -0.01573 C -0.09057 -0.01527 -0.09394 -0.01457 -0.09394 -0.01457 C -0.09378 -0.01388 -0.09394 -0.01295 -0.09282 -0.01226 C -0.0925 -0.01203 -0.09009 -0.0118 -0.08897 -0.0118 C -0.08624 -0.01133 -0.08672 -0.01087 -0.08256 -0.01064 C -0.07807 -0.01018 -0.06829 -0.00971 -0.06268 -0.00971 C 0.03559 -0.00995 0.0638 -0.0074 0.1228 -0.01064 C 0.13226 -0.01295 0.08112 -0.01133 0.06012 -0.01133 C -0.05627 -0.01157 0.01122 -0.01041 -0.02741 -0.01226 C -0.03366 -0.01318 -0.03575 -0.01388 -0.02645 -0.01457 C -0.02356 -0.0148 -0.02292 -0.01504 -0.01891 -0.01527 C -0.01266 -0.01527 -0.00641 -0.01527 -1.83392E-6 -0.01527 " pathEditMode="relative" rAng="0" ptsTypes="fffffffffffffff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</a:rPr>
              <a:t>Sondenmessverfahren störende Einflüsse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EA0630-DBCF-4CF5-BFDF-0865FB6478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Quellen von störenden Strömen:</a:t>
            </a:r>
          </a:p>
          <a:p>
            <a:pPr lvl="1"/>
            <a:r>
              <a:rPr lang="de-DE" dirty="0"/>
              <a:t>Erdströme von anderen Anlagen (50 Hz, ggf. Oberwellen, Umrichter)</a:t>
            </a:r>
          </a:p>
          <a:p>
            <a:pPr lvl="1"/>
            <a:r>
              <a:rPr lang="de-DE" dirty="0"/>
              <a:t>Bahnen (16,7 und 22 Hz)</a:t>
            </a:r>
          </a:p>
          <a:p>
            <a:pPr lvl="1"/>
            <a:r>
              <a:rPr lang="de-DE" dirty="0"/>
              <a:t>Kathodischer Korrosionsschutz (Gleichstrom)</a:t>
            </a:r>
          </a:p>
          <a:p>
            <a:pPr lvl="1"/>
            <a:r>
              <a:rPr lang="de-DE" dirty="0"/>
              <a:t>induktive </a:t>
            </a:r>
            <a:r>
              <a:rPr lang="de-DE" dirty="0" err="1"/>
              <a:t>Einkoppelung</a:t>
            </a:r>
            <a:r>
              <a:rPr lang="de-DE" dirty="0"/>
              <a:t> in Messschleifen </a:t>
            </a:r>
          </a:p>
          <a:p>
            <a:pPr marL="250721" indent="-250721">
              <a:buFontTx/>
              <a:buChar char="-"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89FF108-EFC1-4702-9F8B-0569D9927C3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887321" y="1752571"/>
            <a:ext cx="4328464" cy="504084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68E13E3-30C2-4786-9812-54550CC240B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Abhilfe:</a:t>
            </a:r>
          </a:p>
          <a:p>
            <a:pPr lvl="1"/>
            <a:r>
              <a:rPr lang="de-DE" dirty="0"/>
              <a:t>Möglichst krumme Frequenzen und passende Filter. </a:t>
            </a:r>
            <a:br>
              <a:rPr lang="de-DE" dirty="0"/>
            </a:br>
            <a:r>
              <a:rPr lang="de-DE" dirty="0"/>
              <a:t>(80…130Hz)</a:t>
            </a:r>
          </a:p>
          <a:p>
            <a:r>
              <a:rPr lang="de-DE" dirty="0"/>
              <a:t>„Gute“ Geräte zeigen Störpegel an und/oder wechseln Frequenz</a:t>
            </a:r>
          </a:p>
        </p:txBody>
      </p:sp>
    </p:spTree>
    <p:extLst>
      <p:ext uri="{BB962C8B-B14F-4D97-AF65-F5344CB8AC3E}">
        <p14:creationId xmlns:p14="http://schemas.microsoft.com/office/powerpoint/2010/main" val="342772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</a:rPr>
              <a:t>Sondenmessverfahren </a:t>
            </a:r>
            <a:r>
              <a:rPr lang="de-DE" sz="2200" dirty="0">
                <a:solidFill>
                  <a:schemeClr val="tx1"/>
                </a:solidFill>
              </a:rPr>
              <a:t>störende Einflüsse – Fremde leitfähige Teile</a:t>
            </a:r>
            <a:endParaRPr lang="de-DE" sz="1700" dirty="0">
              <a:solidFill>
                <a:schemeClr val="tx1"/>
              </a:solidFill>
            </a:endParaRPr>
          </a:p>
        </p:txBody>
      </p:sp>
      <p:sp>
        <p:nvSpPr>
          <p:cNvPr id="77827" name="Inhaltsplatzhalt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-250721">
              <a:buNone/>
            </a:pPr>
            <a:r>
              <a:rPr i="1" dirty="0"/>
              <a:t>In bebautem Gebiet </a:t>
            </a:r>
            <a:r>
              <a:rPr i="1" dirty="0" err="1"/>
              <a:t>stören</a:t>
            </a:r>
            <a:r>
              <a:rPr i="1" dirty="0"/>
              <a:t> </a:t>
            </a:r>
            <a:r>
              <a:rPr i="1" dirty="0" err="1"/>
              <a:t>oftmals</a:t>
            </a:r>
            <a:r>
              <a:rPr lang="de-DE" i="1" dirty="0"/>
              <a:t> </a:t>
            </a:r>
            <a:r>
              <a:rPr i="1" dirty="0" err="1"/>
              <a:t>leitfähige</a:t>
            </a:r>
            <a:r>
              <a:rPr i="1" dirty="0"/>
              <a:t> Teile im Erdreich oder es ist nicht genügen Abstand für Sonde und </a:t>
            </a:r>
            <a:r>
              <a:rPr i="1" dirty="0" err="1"/>
              <a:t>Hilfserder</a:t>
            </a:r>
            <a:r>
              <a:rPr i="1" dirty="0"/>
              <a:t> </a:t>
            </a:r>
            <a:r>
              <a:rPr i="1" dirty="0" err="1"/>
              <a:t>verfügbar</a:t>
            </a:r>
            <a:r>
              <a:rPr i="1" dirty="0"/>
              <a:t>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C2750DD-16FE-4F85-8D81-C75E7F3147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250721" indent="-250721">
              <a:buFont typeface="Wingdings" pitchFamily="2" charset="2"/>
              <a:buChar char="è"/>
            </a:pPr>
            <a:r>
              <a:rPr lang="de-DE" dirty="0"/>
              <a:t>City-Methode (TN)</a:t>
            </a:r>
          </a:p>
          <a:p>
            <a:pPr marL="250721" indent="-250721">
              <a:buFont typeface="Wingdings" pitchFamily="2" charset="2"/>
              <a:buChar char="è"/>
            </a:pPr>
            <a:r>
              <a:rPr lang="de-DE" dirty="0"/>
              <a:t>Schleifenimpedanzmessung als Ersatz (TT)</a:t>
            </a:r>
          </a:p>
          <a:p>
            <a:pPr marL="250721" indent="-250721">
              <a:buNone/>
            </a:pPr>
            <a:endParaRPr lang="de-DE" dirty="0"/>
          </a:p>
          <a:p>
            <a:pPr marL="250721" indent="-250721">
              <a:buNone/>
            </a:pPr>
            <a:r>
              <a:rPr lang="de-DE" dirty="0"/>
              <a:t>Jedoch immer nur Näherungswert!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CFD37ED-03B4-45B3-A051-50673A0F9A8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Beeinflussung durch Spannungstrichterverzerrungen: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72F115-2DEF-4175-AEAF-BDC4ECB6A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de-DE" dirty="0"/>
              <a:t>Abhilfe</a:t>
            </a:r>
          </a:p>
        </p:txBody>
      </p:sp>
    </p:spTree>
    <p:extLst>
      <p:ext uri="{BB962C8B-B14F-4D97-AF65-F5344CB8AC3E}">
        <p14:creationId xmlns:p14="http://schemas.microsoft.com/office/powerpoint/2010/main" val="346448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</a:rPr>
              <a:t>City-Methode</a:t>
            </a:r>
            <a:endParaRPr lang="de-DE" sz="1700" dirty="0">
              <a:solidFill>
                <a:schemeClr val="tx1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2B78CA-24E7-4959-BA88-84DBE9D53671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de-DE" sz="1400" dirty="0"/>
              <a:t>Bei der City-Methode wird der PEN-Leiter des Netzbetreibers als Referenz-Erde benutzt.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de-DE" sz="1400" dirty="0"/>
              <a:t>Das Erdungsprüfgerät wird zwischen VNB-PEN und Erdungssystem geschaltet</a:t>
            </a:r>
          </a:p>
          <a:p>
            <a:pPr>
              <a:lnSpc>
                <a:spcPct val="80000"/>
              </a:lnSpc>
              <a:defRPr/>
            </a:pPr>
            <a:endParaRPr lang="de-D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de-DE" sz="1400" dirty="0"/>
              <a:t>Im TN-System kann die City-Methode nur angewendet werden wenn: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de-DE" sz="1400" dirty="0"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1400" dirty="0"/>
              <a:t>Direkte Verbindung vom Erder zum PEN ausgeschlossen ist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1400" dirty="0"/>
              <a:t>Auch z. B. Heizungspumpe als Verbindung von Rohrsystem und PE(N) beachten.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1400" dirty="0"/>
              <a:t>Vorzugsweise Netzbetreiber-PEN als auch Erder abtrennen.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1400" dirty="0"/>
              <a:t>Teile mit direkter Verbindung zum Erder und zugleich zum Potentialausgleich beachten (Antennenerdung).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3DCAE04-282D-4188-BCE0-2E8C88F764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Werden Erdungsverbindungen oder PEN-Leiter abgeklemmt darf dies nur</a:t>
            </a:r>
            <a:br>
              <a:rPr lang="de-DE" sz="1600" dirty="0">
                <a:solidFill>
                  <a:srgbClr val="FF0000"/>
                </a:solidFill>
              </a:rPr>
            </a:br>
            <a:r>
              <a:rPr lang="de-DE" sz="1600" dirty="0">
                <a:solidFill>
                  <a:srgbClr val="FF0000"/>
                </a:solidFill>
              </a:rPr>
              <a:t>bei freigeschalteter Anlage durchgeführt werden.</a:t>
            </a:r>
          </a:p>
          <a:p>
            <a:r>
              <a:rPr lang="de-DE" sz="1600" dirty="0">
                <a:solidFill>
                  <a:srgbClr val="FF0000"/>
                </a:solidFill>
              </a:rPr>
              <a:t>Niemals PEN-Leiter bei unter Spannung stehenden Anlagen trennen!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62DC0E2-A90B-4774-97A3-9BA5AB1872B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de-DE" dirty="0"/>
              <a:t>Vorgehensweise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750A23-DAF1-4EB9-89DA-80F1A8686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Achtung! Gefahr!</a:t>
            </a:r>
          </a:p>
        </p:txBody>
      </p:sp>
      <p:pic>
        <p:nvPicPr>
          <p:cNvPr id="71682" name="Picture 2" descr="Datei:DIN 4844-2 Warnung vor gef el Spannung D-W008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82" y="4661028"/>
            <a:ext cx="2208289" cy="197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7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6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</a:rPr>
              <a:t>City-Methode Einzel-Erder</a:t>
            </a:r>
            <a:endParaRPr lang="de-DE" sz="17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9571" tIns="49787" rIns="99571" bIns="49787" rtlCol="0" anchor="ctr">
            <a:normAutofit lnSpcReduction="10000"/>
          </a:bodyPr>
          <a:lstStyle>
            <a:defPPr>
              <a:defRPr lang="de-DE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7863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2pPr>
            <a:lvl3pPr marL="995724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3pPr>
            <a:lvl4pPr marL="1493588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4pPr>
            <a:lvl5pPr marL="1991449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5pPr>
            <a:lvl6pPr marL="2489311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6pPr>
            <a:lvl7pPr marL="2987174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7pPr>
            <a:lvl8pPr marL="3485038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8pPr>
            <a:lvl9pPr marL="3982900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9pPr>
          </a:lstStyle>
          <a:p>
            <a:fld id="{9889C296-15D4-E74A-895E-0A457A8331D7}" type="slidenum">
              <a:rPr lang="de-DE" smtClean="0">
                <a:solidFill>
                  <a:schemeClr val="bg1"/>
                </a:solidFill>
              </a:rPr>
              <a:pPr/>
              <a:t>24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C719C4B-1C6C-4A25-8D65-BBFFC4A3D33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b="0" dirty="0">
                <a:solidFill>
                  <a:srgbClr val="FF0000"/>
                </a:solidFill>
              </a:rPr>
              <a:t>Verbindung auftrennen, sonst wird nur der Wider-stand der direkten Pot.-A.- </a:t>
            </a:r>
            <a:r>
              <a:rPr lang="de-DE" b="0" dirty="0" err="1">
                <a:solidFill>
                  <a:srgbClr val="FF0000"/>
                </a:solidFill>
              </a:rPr>
              <a:t>Verbin-dungen</a:t>
            </a:r>
            <a:r>
              <a:rPr lang="de-DE" b="0" dirty="0">
                <a:solidFill>
                  <a:srgbClr val="FF0000"/>
                </a:solidFill>
              </a:rPr>
              <a:t> gemessen!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b="0" dirty="0">
                <a:solidFill>
                  <a:srgbClr val="FF0000"/>
                </a:solidFill>
              </a:rPr>
              <a:t>Vorsicht bei mehreren verbundenen Anschlussfahnen. Alle vom PEN trennen!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A431E58-F782-483B-9EF1-C7762708D8B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47975" y="1985012"/>
            <a:ext cx="7485063" cy="46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84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City-Methode Gesamt-Erder</a:t>
            </a:r>
            <a:endParaRPr lang="de-DE" sz="17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9571" tIns="49787" rIns="99571" bIns="49787" rtlCol="0" anchor="ctr">
            <a:normAutofit lnSpcReduction="10000"/>
          </a:bodyPr>
          <a:lstStyle>
            <a:defPPr>
              <a:defRPr lang="de-DE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7863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2pPr>
            <a:lvl3pPr marL="995724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3pPr>
            <a:lvl4pPr marL="1493588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4pPr>
            <a:lvl5pPr marL="1991449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5pPr>
            <a:lvl6pPr marL="2489311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6pPr>
            <a:lvl7pPr marL="2987174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7pPr>
            <a:lvl8pPr marL="3485038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8pPr>
            <a:lvl9pPr marL="3982900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9pPr>
          </a:lstStyle>
          <a:p>
            <a:fld id="{9889C296-15D4-E74A-895E-0A457A8331D7}" type="slidenum">
              <a:rPr lang="de-DE" smtClean="0">
                <a:solidFill>
                  <a:schemeClr val="bg1"/>
                </a:solidFill>
              </a:rPr>
              <a:pPr/>
              <a:t>25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EEBD0DB-C535-478C-AF85-093F170C322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b="0" dirty="0">
                <a:solidFill>
                  <a:srgbClr val="FF0000"/>
                </a:solidFill>
              </a:rPr>
              <a:t>Verbindung auftrennen, sonst wird nur der Wider-stand der direkten Pot.-A.- </a:t>
            </a:r>
            <a:r>
              <a:rPr lang="de-DE" b="0" dirty="0" err="1">
                <a:solidFill>
                  <a:srgbClr val="FF0000"/>
                </a:solidFill>
              </a:rPr>
              <a:t>Verbin-dungen</a:t>
            </a:r>
            <a:r>
              <a:rPr lang="de-DE" b="0" dirty="0">
                <a:solidFill>
                  <a:srgbClr val="FF0000"/>
                </a:solidFill>
              </a:rPr>
              <a:t> gemessen!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b="0" dirty="0">
                <a:solidFill>
                  <a:srgbClr val="FF0000"/>
                </a:solidFill>
              </a:rPr>
              <a:t>Vorsicht bei mehreren verbundenen Anschlussfahnen. Alle vom PEN trennen!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DF1549B3-8EE3-4FDB-9F5E-F5C8955F498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47975" y="1965111"/>
            <a:ext cx="7485063" cy="472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85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</a:rPr>
              <a:t>Schleifenimpedanzmessung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2B78CA-24E7-4959-BA88-84DBE9D53671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marL="363600" indent="-363600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Bei der Schleifenimpedanzmessung wird die Erdung der Trafostation als Referenz-Erde benutzt.</a:t>
            </a:r>
          </a:p>
          <a:p>
            <a:pPr marL="363600" indent="-3636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de-DE" dirty="0"/>
              <a:t>   	Das Prüfgerät nutzt L und N des Netzes, die PE-Messleitung des Prüfgerätes wird mit dem zu messenden Erder verbunden.</a:t>
            </a:r>
          </a:p>
          <a:p>
            <a:pPr marL="363600" indent="-363600">
              <a:lnSpc>
                <a:spcPct val="120000"/>
              </a:lnSpc>
              <a:spcBef>
                <a:spcPts val="0"/>
              </a:spcBef>
              <a:defRPr/>
            </a:pPr>
            <a:r>
              <a:rPr lang="de-DE" dirty="0"/>
              <a:t>Im TT-System ohne weitere Maßnahmen anwendbar.</a:t>
            </a:r>
          </a:p>
          <a:p>
            <a:pPr marL="363600" indent="-363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de-DE" dirty="0"/>
          </a:p>
          <a:p>
            <a:pPr marL="363600" indent="-363600">
              <a:lnSpc>
                <a:spcPct val="120000"/>
              </a:lnSpc>
              <a:spcBef>
                <a:spcPts val="0"/>
              </a:spcBef>
              <a:defRPr/>
            </a:pPr>
            <a:r>
              <a:rPr lang="de-DE" dirty="0"/>
              <a:t>Im TN-System nur möglich wenn:</a:t>
            </a:r>
          </a:p>
          <a:p>
            <a:pPr marL="676517" lvl="2" indent="-363600">
              <a:lnSpc>
                <a:spcPct val="120000"/>
              </a:lnSpc>
              <a:spcBef>
                <a:spcPts val="0"/>
              </a:spcBef>
              <a:defRPr/>
            </a:pPr>
            <a:r>
              <a:rPr lang="de-DE" dirty="0"/>
              <a:t>Direkte Verbindung vom Erder zum PEN ausgeschlossen </a:t>
            </a:r>
          </a:p>
          <a:p>
            <a:pPr marL="676517" lvl="2" indent="-363600">
              <a:lnSpc>
                <a:spcPct val="120000"/>
              </a:lnSpc>
              <a:spcBef>
                <a:spcPts val="0"/>
              </a:spcBef>
              <a:defRPr/>
            </a:pPr>
            <a:r>
              <a:rPr lang="de-DE" dirty="0"/>
              <a:t>Auch z. B. Heizungspumpe als Verbindung von Rohrsystem und PE(N) beachten.</a:t>
            </a:r>
          </a:p>
          <a:p>
            <a:pPr marL="676517" lvl="2" indent="-363600">
              <a:lnSpc>
                <a:spcPct val="120000"/>
              </a:lnSpc>
              <a:spcBef>
                <a:spcPts val="0"/>
              </a:spcBef>
              <a:defRPr/>
            </a:pPr>
            <a:r>
              <a:rPr lang="de-DE" dirty="0"/>
              <a:t>Vorzugsweise Netzbetreiber-PEN als auch Erder abtrennen </a:t>
            </a:r>
          </a:p>
          <a:p>
            <a:pPr marL="676517" lvl="2" indent="-363600">
              <a:lnSpc>
                <a:spcPct val="120000"/>
              </a:lnSpc>
              <a:spcBef>
                <a:spcPts val="0"/>
              </a:spcBef>
              <a:defRPr/>
            </a:pPr>
            <a:r>
              <a:rPr lang="de-DE" dirty="0"/>
              <a:t>Teile mit direkter Verbindung zum Erder und zugleich zum </a:t>
            </a:r>
            <a:br>
              <a:rPr lang="de-DE" dirty="0"/>
            </a:br>
            <a:r>
              <a:rPr lang="de-DE" dirty="0"/>
              <a:t>Potentialausgleich beachten (Antennenerdung).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2234A10-AE52-48DF-B4F5-656A054CA8B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dirty="0">
                <a:solidFill>
                  <a:srgbClr val="FF0000"/>
                </a:solidFill>
              </a:rPr>
              <a:t>Werden Erdungsverbindungen oder PEN-Leiter abgeklemmt darf dies nur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bei freigeschalteter Anlage durchgeführt werden.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dirty="0">
                <a:solidFill>
                  <a:srgbClr val="FF0000"/>
                </a:solidFill>
              </a:rPr>
              <a:t>Niemals PEN-Leiter bei unter Spannung stehenden Anlagen trennen!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47F583-7391-405D-982A-226C158124A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de-DE" dirty="0"/>
              <a:t>Vorgehensweise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099B02-A61E-4CFC-A362-7C37FDF81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Achtung! Gefahr!</a:t>
            </a:r>
          </a:p>
        </p:txBody>
      </p:sp>
      <p:pic>
        <p:nvPicPr>
          <p:cNvPr id="71682" name="Picture 2" descr="Datei:DIN 4844-2 Warnung vor gef el Spannung D-W008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441" y="4007551"/>
            <a:ext cx="2208289" cy="197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9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6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Schleifenimpedanzmessung im TT-System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9571" tIns="49787" rIns="99571" bIns="49787" rtlCol="0" anchor="ctr">
            <a:normAutofit lnSpcReduction="10000"/>
          </a:bodyPr>
          <a:lstStyle>
            <a:defPPr>
              <a:defRPr lang="de-DE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7863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2pPr>
            <a:lvl3pPr marL="995724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3pPr>
            <a:lvl4pPr marL="1493588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4pPr>
            <a:lvl5pPr marL="1991449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5pPr>
            <a:lvl6pPr marL="2489311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6pPr>
            <a:lvl7pPr marL="2987174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7pPr>
            <a:lvl8pPr marL="3485038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8pPr>
            <a:lvl9pPr marL="3982900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9pPr>
          </a:lstStyle>
          <a:p>
            <a:fld id="{9889C296-15D4-E74A-895E-0A457A8331D7}" type="slidenum">
              <a:rPr lang="de-DE" smtClean="0">
                <a:solidFill>
                  <a:schemeClr val="bg1"/>
                </a:solidFill>
              </a:rPr>
              <a:pPr/>
              <a:t>27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9626445-E60F-4393-9820-4E3D302B66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sz="1800" dirty="0">
                <a:solidFill>
                  <a:srgbClr val="FF0000"/>
                </a:solidFill>
              </a:rPr>
              <a:t>Keine </a:t>
            </a:r>
            <a:r>
              <a:rPr lang="de-DE" sz="1800" dirty="0" err="1">
                <a:solidFill>
                  <a:srgbClr val="FF0000"/>
                </a:solidFill>
              </a:rPr>
              <a:t>Verbin-dungen</a:t>
            </a:r>
            <a:r>
              <a:rPr lang="de-DE" sz="1800" dirty="0">
                <a:solidFill>
                  <a:srgbClr val="FF0000"/>
                </a:solidFill>
              </a:rPr>
              <a:t> zum PEN in </a:t>
            </a:r>
            <a:r>
              <a:rPr lang="de-DE" sz="1800" dirty="0" err="1">
                <a:solidFill>
                  <a:srgbClr val="FF0000"/>
                </a:solidFill>
              </a:rPr>
              <a:t>Nachbarge-bäuden</a:t>
            </a:r>
            <a:r>
              <a:rPr lang="de-DE" sz="1800" dirty="0">
                <a:solidFill>
                  <a:srgbClr val="FF0000"/>
                </a:solidFill>
              </a:rPr>
              <a:t>!</a:t>
            </a:r>
          </a:p>
          <a:p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01E4541-D065-4E22-9638-820CFE5A9CF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9284"/>
          <a:stretch/>
        </p:blipFill>
        <p:spPr>
          <a:xfrm>
            <a:off x="2911058" y="1932323"/>
            <a:ext cx="7278585" cy="464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19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</a:rPr>
              <a:t>Schleifenimpedanzmessung im TN-System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9571" tIns="49787" rIns="99571" bIns="49787" rtlCol="0" anchor="ctr">
            <a:normAutofit lnSpcReduction="10000"/>
          </a:bodyPr>
          <a:lstStyle>
            <a:defPPr>
              <a:defRPr lang="de-DE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7863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2pPr>
            <a:lvl3pPr marL="995724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3pPr>
            <a:lvl4pPr marL="1493588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4pPr>
            <a:lvl5pPr marL="1991449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5pPr>
            <a:lvl6pPr marL="2489311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6pPr>
            <a:lvl7pPr marL="2987174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7pPr>
            <a:lvl8pPr marL="3485038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8pPr>
            <a:lvl9pPr marL="3982900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9pPr>
          </a:lstStyle>
          <a:p>
            <a:fld id="{9889C296-15D4-E74A-895E-0A457A8331D7}" type="slidenum">
              <a:rPr lang="de-DE" smtClean="0">
                <a:solidFill>
                  <a:schemeClr val="bg1"/>
                </a:solidFill>
              </a:rPr>
              <a:pPr/>
              <a:t>28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4601AE-51BC-40F1-856E-7708E50FE9C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sz="1800" b="0" dirty="0">
                <a:solidFill>
                  <a:srgbClr val="FF0000"/>
                </a:solidFill>
              </a:rPr>
              <a:t>Im TN-System müssen alle Verbindungen zum PEN unterbrochen werden (auch über Körper mit Verbindung zum Pot. A.)</a:t>
            </a:r>
          </a:p>
          <a:p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6C4F795-A72C-40CF-991E-184CF2E6E8D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b="11594"/>
          <a:stretch/>
        </p:blipFill>
        <p:spPr>
          <a:xfrm>
            <a:off x="2941934" y="1939819"/>
            <a:ext cx="6946750" cy="4598342"/>
          </a:xfrm>
          <a:prstGeom prst="rect">
            <a:avLst/>
          </a:prstGeom>
        </p:spPr>
      </p:pic>
      <p:pic>
        <p:nvPicPr>
          <p:cNvPr id="64" name="Picture 2" descr="Datei:DIN 4844-2 Warnung vor gef el Spannung D-W008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59" y="5729166"/>
            <a:ext cx="904060" cy="80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</a:rPr>
              <a:t>Schleifenimpedanzmessung für einzelne Erder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9571" tIns="49787" rIns="99571" bIns="49787" rtlCol="0" anchor="ctr">
            <a:normAutofit lnSpcReduction="10000"/>
          </a:bodyPr>
          <a:lstStyle>
            <a:defPPr>
              <a:defRPr lang="de-DE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7863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2pPr>
            <a:lvl3pPr marL="995724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3pPr>
            <a:lvl4pPr marL="1493588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4pPr>
            <a:lvl5pPr marL="1991449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5pPr>
            <a:lvl6pPr marL="2489311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6pPr>
            <a:lvl7pPr marL="2987174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7pPr>
            <a:lvl8pPr marL="3485038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8pPr>
            <a:lvl9pPr marL="3982900" algn="l" defTabSz="497863" rtl="0" eaLnBrk="1" latinLnBrk="0" hangingPunct="1">
              <a:defRPr sz="2600" b="1" kern="1200">
                <a:solidFill>
                  <a:srgbClr val="000000"/>
                </a:solidFill>
                <a:latin typeface="Arial" pitchFamily="-108" charset="0"/>
                <a:ea typeface="+mn-ea"/>
                <a:cs typeface="+mn-cs"/>
              </a:defRPr>
            </a:lvl9pPr>
          </a:lstStyle>
          <a:p>
            <a:fld id="{9889C296-15D4-E74A-895E-0A457A8331D7}" type="slidenum">
              <a:rPr lang="de-DE" smtClean="0">
                <a:solidFill>
                  <a:schemeClr val="bg1"/>
                </a:solidFill>
              </a:rPr>
              <a:pPr/>
              <a:t>29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4BE4F2-D59C-4316-A2F8-E7EC774E655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800" dirty="0">
                <a:solidFill>
                  <a:srgbClr val="FF0000"/>
                </a:solidFill>
              </a:rPr>
              <a:t>PE-Anschluss des </a:t>
            </a:r>
            <a:r>
              <a:rPr lang="de-DE" sz="1800" dirty="0" err="1">
                <a:solidFill>
                  <a:srgbClr val="FF0000"/>
                </a:solidFill>
              </a:rPr>
              <a:t>Prüfge-rätes</a:t>
            </a:r>
            <a:r>
              <a:rPr lang="de-DE" sz="1800" dirty="0">
                <a:solidFill>
                  <a:srgbClr val="FF0000"/>
                </a:solidFill>
              </a:rPr>
              <a:t> muss auf den zu prüfenden Erder geführt werden.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800" dirty="0">
                <a:solidFill>
                  <a:srgbClr val="FF0000"/>
                </a:solidFill>
              </a:rPr>
              <a:t>Keine Verbindung von diesem zum PEN/N!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418DE5E-8AEC-44CC-8C06-4CDA931BC40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69262" y="1889910"/>
            <a:ext cx="7071039" cy="4873625"/>
          </a:xfrm>
          <a:prstGeom prst="rect">
            <a:avLst/>
          </a:prstGeom>
        </p:spPr>
      </p:pic>
      <p:pic>
        <p:nvPicPr>
          <p:cNvPr id="5" name="Picture 2" descr="Datei:DIN 4844-2 Warnung vor gef el Spannung D-W008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78" y="5729999"/>
            <a:ext cx="960933" cy="85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329EE48-8410-4C7C-8830-E624D584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Zweck der Prüfung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4A505C0-E423-49FB-A1E8-2B86466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D7A73A-5DE4-4879-943B-B59CC3775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7288" y="1763713"/>
            <a:ext cx="9536112" cy="4991100"/>
          </a:xfrm>
        </p:spPr>
        <p:txBody>
          <a:bodyPr/>
          <a:lstStyle/>
          <a:p>
            <a:r>
              <a:rPr lang="de-DE" dirty="0"/>
              <a:t>Der Zweck jeder Prüfung an Blitzschutzsystemen (LPS: </a:t>
            </a:r>
            <a:r>
              <a:rPr lang="de-DE" dirty="0" err="1"/>
              <a:t>Lightning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System) ist es, sicherzustellen, dass</a:t>
            </a:r>
          </a:p>
          <a:p>
            <a:pPr lvl="1"/>
            <a:r>
              <a:rPr lang="de-DE" dirty="0"/>
              <a:t>die Auslegung des Blitzschutzsystems der Norm entspricht;</a:t>
            </a:r>
          </a:p>
          <a:p>
            <a:pPr lvl="1"/>
            <a:r>
              <a:rPr lang="de-DE" dirty="0"/>
              <a:t>alle Teile des Blitzschutzsystems in gutem Zustand sind und ihr Funktion erfüllen können;</a:t>
            </a:r>
          </a:p>
          <a:p>
            <a:pPr lvl="1"/>
            <a:r>
              <a:rPr lang="de-DE" dirty="0"/>
              <a:t>das Blitzschutzsystem nicht durch bauliche Änderungen am Gebäude beeinträchtigt ist.</a:t>
            </a:r>
          </a:p>
        </p:txBody>
      </p:sp>
    </p:spTree>
    <p:extLst>
      <p:ext uri="{BB962C8B-B14F-4D97-AF65-F5344CB8AC3E}">
        <p14:creationId xmlns:p14="http://schemas.microsoft.com/office/powerpoint/2010/main" val="2431054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665367-258B-4B25-A5FD-623E7932C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Blitzschutz-Prüfbericht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EE5F95-529B-4EB4-B291-EA9607B4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Dokumentation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77EA3D-681A-43FC-A4EB-18E4CD914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917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253A575-6F94-4F0E-BD83-D709CDCE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Dokumentation der Prüfung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C9F4FC-8394-49F0-9270-4E496687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387B73-0143-42EA-931C-BE4A20C34A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2893" y="1763713"/>
            <a:ext cx="9536112" cy="499110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Es ist ein detaillierter Prüfbericht zu erstellen, der zusammen mit den technischen Unterlagen der Blitzschutzanlage beim Betreiber verbleibt.</a:t>
            </a:r>
          </a:p>
          <a:p>
            <a:r>
              <a:rPr lang="de-DE" dirty="0"/>
              <a:t>Ergänzend sollen Fotos von wichtigen Details erstellt werden, die den aktuellen Zustand dokumentieren und ggf. später nur schwer oder nicht mehr zugänglich sind.</a:t>
            </a:r>
          </a:p>
          <a:p>
            <a:r>
              <a:rPr lang="de-DE" dirty="0"/>
              <a:t>Der Prüfbericht muss – soweit erforderlich – folgende Angaben enthalten:</a:t>
            </a:r>
          </a:p>
          <a:p>
            <a:pPr lvl="1"/>
            <a:r>
              <a:rPr lang="de-DE" dirty="0"/>
              <a:t>Allgemeine Angaben (Eigentümer, Hersteller des LSP-System, Baujahr)</a:t>
            </a:r>
          </a:p>
          <a:p>
            <a:pPr lvl="1"/>
            <a:r>
              <a:rPr lang="de-DE" dirty="0"/>
              <a:t>Angaben zum Gebäude (Standort, Nutzungsart, Baujahr, Blitzschutzklasse)</a:t>
            </a:r>
          </a:p>
          <a:p>
            <a:pPr lvl="1"/>
            <a:r>
              <a:rPr lang="de-DE" dirty="0"/>
              <a:t>Angaben zum Blitzschutzsystem (Planungs- und Ausführungsunterlagen, Berechnung des Trennungsabstandes)</a:t>
            </a:r>
          </a:p>
          <a:p>
            <a:pPr lvl="1"/>
            <a:r>
              <a:rPr lang="de-DE" dirty="0"/>
              <a:t>Grund und Art der Prüfung</a:t>
            </a:r>
          </a:p>
          <a:p>
            <a:pPr lvl="1"/>
            <a:r>
              <a:rPr lang="de-DE" dirty="0"/>
              <a:t>Prüfergebnis (Mängel, Abweichungen, Änderungen des LPS, Mess- und Prüfergebnisse aller Messungen)</a:t>
            </a:r>
          </a:p>
          <a:p>
            <a:pPr lvl="1"/>
            <a:r>
              <a:rPr lang="de-DE" dirty="0"/>
              <a:t>Angaben zum Prüfer</a:t>
            </a:r>
          </a:p>
        </p:txBody>
      </p:sp>
    </p:spTree>
    <p:extLst>
      <p:ext uri="{BB962C8B-B14F-4D97-AF65-F5344CB8AC3E}">
        <p14:creationId xmlns:p14="http://schemas.microsoft.com/office/powerpoint/2010/main" val="1018144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EDB69BE-709F-4CE2-8574-E057355C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Beispiel Prüfprotokoll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CBBE5B-2F6E-46FB-9AE3-761B976F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32</a:t>
            </a:fld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09BB672-2745-4E29-8C11-9D1BCCF17B4C}"/>
              </a:ext>
            </a:extLst>
          </p:cNvPr>
          <p:cNvGrpSpPr/>
          <p:nvPr/>
        </p:nvGrpSpPr>
        <p:grpSpPr>
          <a:xfrm>
            <a:off x="557914" y="1760561"/>
            <a:ext cx="9577571" cy="5123285"/>
            <a:chOff x="378148" y="1233383"/>
            <a:chExt cx="10154766" cy="565046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088938D-E466-4437-92D4-A54893F01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148" y="1511747"/>
              <a:ext cx="8524875" cy="4429125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26C160E9-1237-4594-941B-EC839F39C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6460" y="1233383"/>
              <a:ext cx="7346454" cy="5650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273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EDB69BE-709F-4CE2-8574-E057355C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Beispiel Prüfprotokoll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CBBE5B-2F6E-46FB-9AE3-761B976F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A26CAB-4687-4C33-827E-DB685CD66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776" y="2047383"/>
            <a:ext cx="7333848" cy="472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17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die Inhalte eines Blitzschutz-Prüfbuches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Grenzwerte in einem Blitzschutzsystem (LPS) gelten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was beim Einsatz der Erdungsmesszange zu beachten ist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Was man jetzt wissen sollte: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506293C-1A89-49A8-B2A2-2E5E9AF3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Arten von Prüfungen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D4001C-141E-41AF-85B2-3A88AC73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42B527-F4FF-476C-BF0A-A0D93792FF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7288" y="1763713"/>
            <a:ext cx="9536112" cy="49911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Prüfung der Planung</a:t>
            </a:r>
          </a:p>
          <a:p>
            <a:pPr lvl="1"/>
            <a:r>
              <a:rPr lang="de-DE" dirty="0"/>
              <a:t>Vor Bauausführung</a:t>
            </a:r>
          </a:p>
          <a:p>
            <a:r>
              <a:rPr lang="de-DE" dirty="0"/>
              <a:t>Baubegleitende Prüfung</a:t>
            </a:r>
          </a:p>
          <a:p>
            <a:pPr lvl="1"/>
            <a:r>
              <a:rPr lang="de-DE" dirty="0"/>
              <a:t>Während der Errichtung und vor Fertigstellung des Gebäudes. Insbesondere Teile der Blitzschutzanlage, die später nicht mehr zugänglich sind: Erdungsanlage, Anschlüsse an die Bewehrung etc.</a:t>
            </a:r>
          </a:p>
          <a:p>
            <a:r>
              <a:rPr lang="de-DE" dirty="0"/>
              <a:t>Abnahmeprüfung</a:t>
            </a:r>
          </a:p>
          <a:p>
            <a:pPr lvl="1"/>
            <a:r>
              <a:rPr lang="de-DE" dirty="0"/>
              <a:t>Vollständige Prüfung bei Fertigstellung. Es wird die Planung, Konzeption, Ausführung und Funktion vollständig geprüft</a:t>
            </a:r>
          </a:p>
          <a:p>
            <a:r>
              <a:rPr lang="de-DE" dirty="0"/>
              <a:t>Umfassende Prüfung</a:t>
            </a:r>
          </a:p>
          <a:p>
            <a:pPr lvl="1"/>
            <a:r>
              <a:rPr lang="de-DE" dirty="0"/>
              <a:t>Wiederkehrende Prüfung mit Sichtprüfung und Messung</a:t>
            </a:r>
          </a:p>
          <a:p>
            <a:r>
              <a:rPr lang="de-DE" dirty="0"/>
              <a:t>Zusatzprüfung</a:t>
            </a:r>
          </a:p>
          <a:p>
            <a:pPr lvl="1"/>
            <a:r>
              <a:rPr lang="de-DE" dirty="0"/>
              <a:t>Prüfung nach Änderung, Instandsetzung, Nutzungsänderung oder Blitzeinschlag</a:t>
            </a:r>
          </a:p>
          <a:p>
            <a:r>
              <a:rPr lang="de-DE" dirty="0"/>
              <a:t>Sichtprüfung</a:t>
            </a:r>
          </a:p>
          <a:p>
            <a:pPr lvl="1"/>
            <a:r>
              <a:rPr lang="de-DE" dirty="0"/>
              <a:t>Visuelle Bewertung aller zugänglichen Teile </a:t>
            </a:r>
          </a:p>
        </p:txBody>
      </p:sp>
    </p:spTree>
    <p:extLst>
      <p:ext uri="{BB962C8B-B14F-4D97-AF65-F5344CB8AC3E}">
        <p14:creationId xmlns:p14="http://schemas.microsoft.com/office/powerpoint/2010/main" val="49456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28B7AFF-484B-49B3-92B3-AA4B3AB8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Technische Dokumentation und das Blitzschutz-</a:t>
            </a:r>
            <a:r>
              <a:rPr lang="de-DE" dirty="0" err="1">
                <a:solidFill>
                  <a:schemeClr val="tx1"/>
                </a:solidFill>
              </a:rPr>
              <a:t>Prüfbuch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0CD45ED-131F-44AF-9AB3-2DEFE16E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87FB0A9-2F93-4101-BBE2-E3187CA7E0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7288" y="1763713"/>
            <a:ext cx="9536112" cy="4991100"/>
          </a:xfrm>
        </p:spPr>
        <p:txBody>
          <a:bodyPr/>
          <a:lstStyle/>
          <a:p>
            <a:r>
              <a:rPr lang="de-DE" dirty="0"/>
              <a:t>Das Blitzschutz-</a:t>
            </a:r>
            <a:r>
              <a:rPr lang="de-DE" dirty="0" err="1"/>
              <a:t>Prüfbuch</a:t>
            </a:r>
            <a:r>
              <a:rPr lang="de-DE" dirty="0"/>
              <a:t> muss beim Betreiber der Anlage verfügbar sein und mindestens enthalten:</a:t>
            </a:r>
          </a:p>
          <a:p>
            <a:pPr lvl="1"/>
            <a:r>
              <a:rPr lang="de-DE" dirty="0"/>
              <a:t>Planungs- und Bemessungsgrundlagen des äußeren Blitzschutzes (Blitzschutzklasse, baubehördliche Vorgaben…)</a:t>
            </a:r>
          </a:p>
          <a:p>
            <a:pPr lvl="1"/>
            <a:r>
              <a:rPr lang="de-DE" dirty="0"/>
              <a:t>Ausführungspläne</a:t>
            </a:r>
          </a:p>
          <a:p>
            <a:pPr lvl="1"/>
            <a:r>
              <a:rPr lang="de-DE" dirty="0"/>
              <a:t>Prüfberichte der Erst- und Wiederholungsprüfungen, der Erdungsanlage nach DIN 18014 u. Ä.</a:t>
            </a:r>
          </a:p>
          <a:p>
            <a:pPr lvl="1"/>
            <a:r>
              <a:rPr lang="de-DE" dirty="0"/>
              <a:t>Berechnungen des Trennungsabstandes</a:t>
            </a:r>
          </a:p>
          <a:p>
            <a:pPr lvl="1"/>
            <a:r>
              <a:rPr lang="de-DE" dirty="0"/>
              <a:t>Pläne der Erweiterungen und Änderungen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015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0DA593F-6ECF-488D-A8B7-1EAA9B94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Messungen nach DIN EN 62305-3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D7883A-C97C-4846-94D9-4CFBAF0D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A5F53C5-6447-49F8-8F88-FA80501A4E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7288" y="1763713"/>
            <a:ext cx="9536112" cy="499110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Bei einer umfassenden Prüfungen sollten folgende Messungen der äußeren Blitzschutzanlage durchgeführt werden:</a:t>
            </a:r>
          </a:p>
          <a:p>
            <a:r>
              <a:rPr lang="de-DE" dirty="0"/>
              <a:t>Durchgängigkeit der Blitzschutz-Installation unter Anwendung einer oder mehrerer Messmethoden:</a:t>
            </a:r>
          </a:p>
          <a:p>
            <a:pPr lvl="1"/>
            <a:r>
              <a:rPr lang="de-DE" dirty="0"/>
              <a:t>1a: Durchgängigkeit zwischen Erdeinführung und Ableitung</a:t>
            </a:r>
          </a:p>
          <a:p>
            <a:pPr lvl="1"/>
            <a:r>
              <a:rPr lang="de-DE" dirty="0"/>
              <a:t>1b: Durchgängigkeit zwischen zwei Ableitung</a:t>
            </a:r>
          </a:p>
          <a:p>
            <a:pPr lvl="1"/>
            <a:r>
              <a:rPr lang="de-DE" dirty="0"/>
              <a:t>1c: Durchgängigkeit zwischen zwei Erdeinführungen</a:t>
            </a:r>
          </a:p>
          <a:p>
            <a:pPr lvl="1"/>
            <a:r>
              <a:rPr lang="de-DE" dirty="0"/>
              <a:t>2a: Durchgängigkeit zwischen zwei Erdeinführungen mit zwei-Zangen-Messung</a:t>
            </a:r>
          </a:p>
          <a:p>
            <a:pPr lvl="1"/>
            <a:r>
              <a:rPr lang="de-DE" dirty="0"/>
              <a:t>2b: Durchgängigkeit zwischen zwei Ableitungen mit zwei-Zangen-Messung</a:t>
            </a:r>
          </a:p>
          <a:p>
            <a:r>
              <a:rPr lang="de-DE" dirty="0"/>
              <a:t>Durchgängigkeit des Blitzschutz-Potenzialausgleiches</a:t>
            </a:r>
          </a:p>
          <a:p>
            <a:r>
              <a:rPr lang="de-DE" dirty="0"/>
              <a:t>Erdausbreitungswiderstand (je nach örtlichen Möglichkeiten)</a:t>
            </a:r>
          </a:p>
          <a:p>
            <a:pPr lvl="1"/>
            <a:r>
              <a:rPr lang="de-DE" dirty="0"/>
              <a:t>Gesamterdungswiderstand</a:t>
            </a:r>
          </a:p>
          <a:p>
            <a:pPr lvl="1"/>
            <a:r>
              <a:rPr lang="de-DE" dirty="0"/>
              <a:t>Widerstand aller Einzel-Erder und Teil-Ringerder</a:t>
            </a:r>
          </a:p>
        </p:txBody>
      </p:sp>
    </p:spTree>
    <p:extLst>
      <p:ext uri="{BB962C8B-B14F-4D97-AF65-F5344CB8AC3E}">
        <p14:creationId xmlns:p14="http://schemas.microsoft.com/office/powerpoint/2010/main" val="146736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D7ADC0B-5567-4D8A-88B8-98DD769C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Prüfgeräte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CE11F2-302F-4376-A44A-65D6709D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E92B1E4-B219-4B0A-95C6-58199AC873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Für die Prüfung von Blitzschutz-Anlagen kann i. d. R. ein Installationstester oder einfaches Erdungsmessgerät nach DIN EN 61557 ausreichend sein. </a:t>
            </a:r>
          </a:p>
          <a:p>
            <a:r>
              <a:rPr lang="de-DE" dirty="0"/>
              <a:t>Das Prüfgerät muss folgende Messverfahren können:</a:t>
            </a:r>
          </a:p>
          <a:p>
            <a:pPr lvl="1"/>
            <a:r>
              <a:rPr lang="de-DE" dirty="0"/>
              <a:t>Erdungswiderstand (nach Wenner, mindestens 3-Leiter; keine Messung mit Netzspannung)</a:t>
            </a:r>
          </a:p>
          <a:p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70404164-5E58-4D54-91BD-EABDEA7BD0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72538" y="1833009"/>
            <a:ext cx="2528600" cy="4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8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D7ADC0B-5567-4D8A-88B8-98DD769C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Prüfgeräte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CE11F2-302F-4376-A44A-65D6709D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E92B1E4-B219-4B0A-95C6-58199AC873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Für die Prüfung von Blitzschutz-Anlagen kann i. d. R. ein Installationstester nach </a:t>
            </a:r>
            <a:br>
              <a:rPr lang="de-DE" dirty="0"/>
            </a:br>
            <a:r>
              <a:rPr lang="de-DE" dirty="0"/>
              <a:t>DIN EN 61557 ausreichend. </a:t>
            </a:r>
          </a:p>
          <a:p>
            <a:r>
              <a:rPr lang="de-DE" dirty="0"/>
              <a:t>Diese Messmethoden können hilfreich sein:</a:t>
            </a:r>
          </a:p>
          <a:p>
            <a:pPr lvl="1"/>
            <a:r>
              <a:rPr lang="de-DE" dirty="0"/>
              <a:t>Erdungsmessung „Zwei-Zangen-Messung“</a:t>
            </a:r>
          </a:p>
          <a:p>
            <a:pPr lvl="1"/>
            <a:r>
              <a:rPr lang="de-DE" dirty="0"/>
              <a:t>Niederohmmessung 200 mA DC</a:t>
            </a:r>
          </a:p>
          <a:p>
            <a:pPr lvl="1"/>
            <a:r>
              <a:rPr lang="de-DE" dirty="0"/>
              <a:t>Schleifenimpedanz-Messung</a:t>
            </a:r>
          </a:p>
          <a:p>
            <a:pPr lvl="1"/>
            <a:r>
              <a:rPr lang="de-DE" dirty="0"/>
              <a:t>Niederohmmessung 10 A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DA858C9-92B4-4503-8CE6-CA83BB5A8D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71743" y="1776231"/>
            <a:ext cx="2729395" cy="497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4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D7ADC0B-5567-4D8A-88B8-98DD769C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Prüfgeräte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CE11F2-302F-4376-A44A-65D6709D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DE96D7-CC85-43B5-9DDA-F132833B65A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Verbreitet sind auch sog. Erdungs-</a:t>
            </a:r>
            <a:r>
              <a:rPr lang="de-DE" sz="1800" dirty="0" err="1"/>
              <a:t>messzangen</a:t>
            </a:r>
            <a:r>
              <a:rPr lang="de-DE" sz="1800" dirty="0"/>
              <a:t>, die jedoch einige Nachteile haben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E92B1E4-B219-4B0A-95C6-58199AC873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de-DE" dirty="0"/>
              <a:t>Können Widerstände nur in einer geschlossenen Leiterschleife feststellen</a:t>
            </a:r>
          </a:p>
          <a:p>
            <a:pPr lvl="1"/>
            <a:r>
              <a:rPr lang="de-DE" dirty="0"/>
              <a:t>Haben sehr klobige Backen</a:t>
            </a:r>
          </a:p>
          <a:p>
            <a:pPr lvl="1"/>
            <a:r>
              <a:rPr lang="de-DE" dirty="0"/>
              <a:t>Müssen sehr gepflegt werden (bei Verunreinigungen funktionieren sie schnell nicht mehr)</a:t>
            </a:r>
          </a:p>
          <a:p>
            <a:pPr lvl="1"/>
            <a:r>
              <a:rPr lang="de-DE" dirty="0"/>
              <a:t>Können nur für Messungen an Blitzschutz eingesetzt werden, nicht für den Nachweis „Schutz gegen elektrischen Schlag“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0F86A7E-FCCB-48C6-B1CC-DA455983A7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25729" y="2489482"/>
            <a:ext cx="1725318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60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9" ma:contentTypeDescription="Ein neues Dokument erstellen." ma:contentTypeScope="" ma:versionID="12c18e6bc0c91f2532c73ae918b009a7">
  <xsd:schema xmlns:xsd="http://www.w3.org/2001/XMLSchema" xmlns:xs="http://www.w3.org/2001/XMLSchema" xmlns:p="http://schemas.microsoft.com/office/2006/metadata/properties" xmlns:ns2="0ba9638b-9898-400c-aa80-e8ce42f10e4c" targetNamespace="http://schemas.microsoft.com/office/2006/metadata/properties" ma:root="true" ma:fieldsID="c452818881f39161e789e58a50665cad" ns2:_="">
    <xsd:import namespace="0ba9638b-9898-400c-aa80-e8ce42f10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3150B2-EE9D-4B13-A9DD-5065BE8037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B1FB32-894D-4AEC-AECB-206B162F2619}"/>
</file>

<file path=customXml/itemProps3.xml><?xml version="1.0" encoding="utf-8"?>
<ds:datastoreItem xmlns:ds="http://schemas.openxmlformats.org/officeDocument/2006/customXml" ds:itemID="{95DB5BB9-B15F-48E4-8F7F-5169A140A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Galathea.thmx</Template>
  <TotalTime>0</TotalTime>
  <Words>1598</Words>
  <Application>Microsoft Office PowerPoint</Application>
  <PresentationFormat>Benutzerdefiniert</PresentationFormat>
  <Paragraphs>249</Paragraphs>
  <Slides>34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Symbol</vt:lpstr>
      <vt:lpstr>Tw Cen MT</vt:lpstr>
      <vt:lpstr>Wingdings</vt:lpstr>
      <vt:lpstr>Wingdings 2</vt:lpstr>
      <vt:lpstr>Median</vt:lpstr>
      <vt:lpstr>PowerPoint-Präsentation</vt:lpstr>
      <vt:lpstr>In diesem Modul lernt man unter anderem:</vt:lpstr>
      <vt:lpstr>Zweck der Prüfung</vt:lpstr>
      <vt:lpstr>Arten von Prüfungen</vt:lpstr>
      <vt:lpstr>Technische Dokumentation und das Blitzschutz-Prüfbuch</vt:lpstr>
      <vt:lpstr>Messungen nach DIN EN 62305-3</vt:lpstr>
      <vt:lpstr>Prüfgeräte</vt:lpstr>
      <vt:lpstr>Prüfgeräte</vt:lpstr>
      <vt:lpstr>Prüfgeräte</vt:lpstr>
      <vt:lpstr>Messungen nach DIN EN 62305-3 Modell-Haus</vt:lpstr>
      <vt:lpstr>Messungen nach DIN EN 62305-3 Durchgängigkeit  Verfahren 1a)</vt:lpstr>
      <vt:lpstr>Messungen nach DIN EN 62305-3 Durchgängigkeit Verfahren 1b)</vt:lpstr>
      <vt:lpstr>Messungen nach DIN EN 62305-3 Durchgängigkeit  Verfahren 1c)</vt:lpstr>
      <vt:lpstr>Messungen nach DIN EN 62305-3 Durchgängigkeit  Verfahren 2a)</vt:lpstr>
      <vt:lpstr>Messungen nach DIN EN 62305-3 Durchgängigkeit  Verfahren 2b)</vt:lpstr>
      <vt:lpstr>Messungen nach DIN EN 62305-3 Durchgängigkeit  Blitzschutzpotenzialausgleich</vt:lpstr>
      <vt:lpstr>Erdungsmessung nach Wenner</vt:lpstr>
      <vt:lpstr>Erdungsmessung nach Wenner</vt:lpstr>
      <vt:lpstr>Erdungsmessung nach Wenner - Dreiecks-Methode</vt:lpstr>
      <vt:lpstr>Erdungsmessung nach Wenner</vt:lpstr>
      <vt:lpstr>Sondenmessverfahren störende Einflüsse</vt:lpstr>
      <vt:lpstr>Sondenmessverfahren störende Einflüsse – Fremde leitfähige Teile</vt:lpstr>
      <vt:lpstr>City-Methode</vt:lpstr>
      <vt:lpstr>City-Methode Einzel-Erder</vt:lpstr>
      <vt:lpstr>City-Methode Gesamt-Erder</vt:lpstr>
      <vt:lpstr>Schleifenimpedanzmessung </vt:lpstr>
      <vt:lpstr>Schleifenimpedanzmessung im TT-System</vt:lpstr>
      <vt:lpstr>Schleifenimpedanzmessung im TN-System</vt:lpstr>
      <vt:lpstr>Schleifenimpedanzmessung für einzelne Erder</vt:lpstr>
      <vt:lpstr>Dokumentation </vt:lpstr>
      <vt:lpstr>Dokumentation der Prüfung</vt:lpstr>
      <vt:lpstr>Beispiel Prüfprotokoll</vt:lpstr>
      <vt:lpstr>Beispiel Prüfprotokoll</vt:lpstr>
      <vt:lpstr>Was man jetzt wissen sollte: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Rechtsichere Organisation Elektrotechnik</dc:title>
  <dc:creator>René Brünn</dc:creator>
  <cp:lastModifiedBy>Matthias Pollinger</cp:lastModifiedBy>
  <cp:revision>312</cp:revision>
  <dcterms:created xsi:type="dcterms:W3CDTF">2015-03-20T11:44:40Z</dcterms:created>
  <dcterms:modified xsi:type="dcterms:W3CDTF">2021-05-10T12:10:58Z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</Properties>
</file>