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328" r:id="rId5"/>
    <p:sldId id="331"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327" r:id="rId20"/>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3734F-8935-4040-A11A-AE12642AB871}" v="3" dt="2020-10-15T13:21:27.365"/>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719"/>
  </p:normalViewPr>
  <p:slideViewPr>
    <p:cSldViewPr snapToGrid="0" snapToObjects="1">
      <p:cViewPr varScale="1">
        <p:scale>
          <a:sx n="137" d="100"/>
          <a:sy n="137" d="100"/>
        </p:scale>
        <p:origin x="2080" y="200"/>
      </p:cViewPr>
      <p:guideLst>
        <p:guide orient="horz" pos="2160"/>
        <p:guide pos="2880"/>
        <p:guide orient="horz" pos="2382"/>
        <p:guide pos="336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Pollinger" userId="bb6e001a-9d8c-432e-a1de-0d4ffeb55717" providerId="ADAL" clId="{96CB5FE6-1E3D-4B8E-8EEE-8D0E49CEE21F}"/>
    <pc:docChg chg="undo custSel delSld modSld">
      <pc:chgData name="Matthias Pollinger" userId="bb6e001a-9d8c-432e-a1de-0d4ffeb55717" providerId="ADAL" clId="{96CB5FE6-1E3D-4B8E-8EEE-8D0E49CEE21F}" dt="2020-10-08T11:04:02.086" v="455" actId="20577"/>
      <pc:docMkLst>
        <pc:docMk/>
      </pc:docMkLst>
      <pc:sldChg chg="del">
        <pc:chgData name="Matthias Pollinger" userId="bb6e001a-9d8c-432e-a1de-0d4ffeb55717" providerId="ADAL" clId="{96CB5FE6-1E3D-4B8E-8EEE-8D0E49CEE21F}" dt="2020-10-08T10:54:46.081" v="9" actId="2696"/>
        <pc:sldMkLst>
          <pc:docMk/>
          <pc:sldMk cId="1688277676" sldId="258"/>
        </pc:sldMkLst>
      </pc:sldChg>
      <pc:sldChg chg="addSp modSp mod">
        <pc:chgData name="Matthias Pollinger" userId="bb6e001a-9d8c-432e-a1de-0d4ffeb55717" providerId="ADAL" clId="{96CB5FE6-1E3D-4B8E-8EEE-8D0E49CEE21F}" dt="2020-10-08T11:00:39.797" v="123" actId="164"/>
        <pc:sldMkLst>
          <pc:docMk/>
          <pc:sldMk cId="2880857918" sldId="259"/>
        </pc:sldMkLst>
        <pc:spChg chg="mod">
          <ac:chgData name="Matthias Pollinger" userId="bb6e001a-9d8c-432e-a1de-0d4ffeb55717" providerId="ADAL" clId="{96CB5FE6-1E3D-4B8E-8EEE-8D0E49CEE21F}" dt="2020-10-08T10:54:58.078" v="10" actId="164"/>
          <ac:spMkLst>
            <pc:docMk/>
            <pc:sldMk cId="2880857918" sldId="259"/>
            <ac:spMk id="6" creationId="{00000000-0000-0000-0000-000000000000}"/>
          </ac:spMkLst>
        </pc:spChg>
        <pc:spChg chg="mod">
          <ac:chgData name="Matthias Pollinger" userId="bb6e001a-9d8c-432e-a1de-0d4ffeb55717" providerId="ADAL" clId="{96CB5FE6-1E3D-4B8E-8EEE-8D0E49CEE21F}" dt="2020-10-08T10:54:58.078" v="10" actId="164"/>
          <ac:spMkLst>
            <pc:docMk/>
            <pc:sldMk cId="2880857918" sldId="259"/>
            <ac:spMk id="7" creationId="{00000000-0000-0000-0000-000000000000}"/>
          </ac:spMkLst>
        </pc:spChg>
        <pc:spChg chg="mod">
          <ac:chgData name="Matthias Pollinger" userId="bb6e001a-9d8c-432e-a1de-0d4ffeb55717" providerId="ADAL" clId="{96CB5FE6-1E3D-4B8E-8EEE-8D0E49CEE21F}" dt="2020-10-08T11:00:39.797" v="123" actId="164"/>
          <ac:spMkLst>
            <pc:docMk/>
            <pc:sldMk cId="2880857918" sldId="259"/>
            <ac:spMk id="8" creationId="{00000000-0000-0000-0000-000000000000}"/>
          </ac:spMkLst>
        </pc:spChg>
        <pc:grpChg chg="add mod">
          <ac:chgData name="Matthias Pollinger" userId="bb6e001a-9d8c-432e-a1de-0d4ffeb55717" providerId="ADAL" clId="{96CB5FE6-1E3D-4B8E-8EEE-8D0E49CEE21F}" dt="2020-10-08T10:55:01.261" v="11" actId="1076"/>
          <ac:grpSpMkLst>
            <pc:docMk/>
            <pc:sldMk cId="2880857918" sldId="259"/>
            <ac:grpSpMk id="4" creationId="{305F273A-0F09-45E5-BE18-5AD39FDB7015}"/>
          </ac:grpSpMkLst>
        </pc:grpChg>
        <pc:grpChg chg="add mod">
          <ac:chgData name="Matthias Pollinger" userId="bb6e001a-9d8c-432e-a1de-0d4ffeb55717" providerId="ADAL" clId="{96CB5FE6-1E3D-4B8E-8EEE-8D0E49CEE21F}" dt="2020-10-08T11:00:39.797" v="123" actId="164"/>
          <ac:grpSpMkLst>
            <pc:docMk/>
            <pc:sldMk cId="2880857918" sldId="259"/>
            <ac:grpSpMk id="5" creationId="{FD940E9C-FDE5-411B-BFFD-2DD93C4ECCB4}"/>
          </ac:grpSpMkLst>
        </pc:grpChg>
        <pc:picChg chg="mod">
          <ac:chgData name="Matthias Pollinger" userId="bb6e001a-9d8c-432e-a1de-0d4ffeb55717" providerId="ADAL" clId="{96CB5FE6-1E3D-4B8E-8EEE-8D0E49CEE21F}" dt="2020-10-08T11:00:39.797" v="123" actId="164"/>
          <ac:picMkLst>
            <pc:docMk/>
            <pc:sldMk cId="2880857918" sldId="259"/>
            <ac:picMk id="9218" creationId="{00000000-0000-0000-0000-000000000000}"/>
          </ac:picMkLst>
        </pc:picChg>
      </pc:sldChg>
      <pc:sldChg chg="modSp mod">
        <pc:chgData name="Matthias Pollinger" userId="bb6e001a-9d8c-432e-a1de-0d4ffeb55717" providerId="ADAL" clId="{96CB5FE6-1E3D-4B8E-8EEE-8D0E49CEE21F}" dt="2020-10-08T10:55:50.288" v="20" actId="6549"/>
        <pc:sldMkLst>
          <pc:docMk/>
          <pc:sldMk cId="3408013782" sldId="260"/>
        </pc:sldMkLst>
        <pc:spChg chg="mod">
          <ac:chgData name="Matthias Pollinger" userId="bb6e001a-9d8c-432e-a1de-0d4ffeb55717" providerId="ADAL" clId="{96CB5FE6-1E3D-4B8E-8EEE-8D0E49CEE21F}" dt="2020-10-08T10:55:50.288" v="20" actId="6549"/>
          <ac:spMkLst>
            <pc:docMk/>
            <pc:sldMk cId="3408013782" sldId="260"/>
            <ac:spMk id="4" creationId="{00000000-0000-0000-0000-000000000000}"/>
          </ac:spMkLst>
        </pc:spChg>
      </pc:sldChg>
      <pc:sldChg chg="modSp mod">
        <pc:chgData name="Matthias Pollinger" userId="bb6e001a-9d8c-432e-a1de-0d4ffeb55717" providerId="ADAL" clId="{96CB5FE6-1E3D-4B8E-8EEE-8D0E49CEE21F}" dt="2020-10-08T10:55:56.671" v="22" actId="20577"/>
        <pc:sldMkLst>
          <pc:docMk/>
          <pc:sldMk cId="1160637000" sldId="261"/>
        </pc:sldMkLst>
        <pc:spChg chg="mod">
          <ac:chgData name="Matthias Pollinger" userId="bb6e001a-9d8c-432e-a1de-0d4ffeb55717" providerId="ADAL" clId="{96CB5FE6-1E3D-4B8E-8EEE-8D0E49CEE21F}" dt="2020-10-08T10:55:56.671" v="22" actId="20577"/>
          <ac:spMkLst>
            <pc:docMk/>
            <pc:sldMk cId="1160637000" sldId="261"/>
            <ac:spMk id="4" creationId="{00000000-0000-0000-0000-000000000000}"/>
          </ac:spMkLst>
        </pc:spChg>
      </pc:sldChg>
      <pc:sldChg chg="addSp modSp mod">
        <pc:chgData name="Matthias Pollinger" userId="bb6e001a-9d8c-432e-a1de-0d4ffeb55717" providerId="ADAL" clId="{96CB5FE6-1E3D-4B8E-8EEE-8D0E49CEE21F}" dt="2020-10-08T11:00:29.502" v="122" actId="164"/>
        <pc:sldMkLst>
          <pc:docMk/>
          <pc:sldMk cId="263033856" sldId="262"/>
        </pc:sldMkLst>
        <pc:spChg chg="mod">
          <ac:chgData name="Matthias Pollinger" userId="bb6e001a-9d8c-432e-a1de-0d4ffeb55717" providerId="ADAL" clId="{96CB5FE6-1E3D-4B8E-8EEE-8D0E49CEE21F}" dt="2020-10-08T10:56:01.654" v="24" actId="6549"/>
          <ac:spMkLst>
            <pc:docMk/>
            <pc:sldMk cId="263033856" sldId="262"/>
            <ac:spMk id="4" creationId="{00000000-0000-0000-0000-000000000000}"/>
          </ac:spMkLst>
        </pc:spChg>
        <pc:spChg chg="mod">
          <ac:chgData name="Matthias Pollinger" userId="bb6e001a-9d8c-432e-a1de-0d4ffeb55717" providerId="ADAL" clId="{96CB5FE6-1E3D-4B8E-8EEE-8D0E49CEE21F}" dt="2020-10-08T11:00:29.502" v="122" actId="164"/>
          <ac:spMkLst>
            <pc:docMk/>
            <pc:sldMk cId="263033856" sldId="262"/>
            <ac:spMk id="32" creationId="{00000000-0000-0000-0000-000000000000}"/>
          </ac:spMkLst>
        </pc:spChg>
        <pc:grpChg chg="add mod">
          <ac:chgData name="Matthias Pollinger" userId="bb6e001a-9d8c-432e-a1de-0d4ffeb55717" providerId="ADAL" clId="{96CB5FE6-1E3D-4B8E-8EEE-8D0E49CEE21F}" dt="2020-10-08T11:00:29.502" v="122" actId="164"/>
          <ac:grpSpMkLst>
            <pc:docMk/>
            <pc:sldMk cId="263033856" sldId="262"/>
            <ac:grpSpMk id="5" creationId="{1BC9CA8B-BB2E-447C-BB50-1A43B9EB0928}"/>
          </ac:grpSpMkLst>
        </pc:grpChg>
        <pc:grpChg chg="mod">
          <ac:chgData name="Matthias Pollinger" userId="bb6e001a-9d8c-432e-a1de-0d4ffeb55717" providerId="ADAL" clId="{96CB5FE6-1E3D-4B8E-8EEE-8D0E49CEE21F}" dt="2020-10-08T11:00:29.502" v="122" actId="164"/>
          <ac:grpSpMkLst>
            <pc:docMk/>
            <pc:sldMk cId="263033856" sldId="262"/>
            <ac:grpSpMk id="19" creationId="{00000000-0000-0000-0000-000000000000}"/>
          </ac:grpSpMkLst>
        </pc:grpChg>
      </pc:sldChg>
      <pc:sldChg chg="modSp mod">
        <pc:chgData name="Matthias Pollinger" userId="bb6e001a-9d8c-432e-a1de-0d4ffeb55717" providerId="ADAL" clId="{96CB5FE6-1E3D-4B8E-8EEE-8D0E49CEE21F}" dt="2020-10-08T10:55:39.102" v="18" actId="20577"/>
        <pc:sldMkLst>
          <pc:docMk/>
          <pc:sldMk cId="288647548" sldId="263"/>
        </pc:sldMkLst>
        <pc:spChg chg="mod">
          <ac:chgData name="Matthias Pollinger" userId="bb6e001a-9d8c-432e-a1de-0d4ffeb55717" providerId="ADAL" clId="{96CB5FE6-1E3D-4B8E-8EEE-8D0E49CEE21F}" dt="2020-10-08T10:55:33.598" v="16" actId="20577"/>
          <ac:spMkLst>
            <pc:docMk/>
            <pc:sldMk cId="288647548" sldId="263"/>
            <ac:spMk id="2" creationId="{00000000-0000-0000-0000-000000000000}"/>
          </ac:spMkLst>
        </pc:spChg>
        <pc:spChg chg="mod">
          <ac:chgData name="Matthias Pollinger" userId="bb6e001a-9d8c-432e-a1de-0d4ffeb55717" providerId="ADAL" clId="{96CB5FE6-1E3D-4B8E-8EEE-8D0E49CEE21F}" dt="2020-10-08T10:55:39.102" v="18" actId="20577"/>
          <ac:spMkLst>
            <pc:docMk/>
            <pc:sldMk cId="288647548" sldId="263"/>
            <ac:spMk id="4" creationId="{00000000-0000-0000-0000-000000000000}"/>
          </ac:spMkLst>
        </pc:spChg>
      </pc:sldChg>
      <pc:sldChg chg="modSp mod">
        <pc:chgData name="Matthias Pollinger" userId="bb6e001a-9d8c-432e-a1de-0d4ffeb55717" providerId="ADAL" clId="{96CB5FE6-1E3D-4B8E-8EEE-8D0E49CEE21F}" dt="2020-10-08T10:56:08.470" v="26" actId="6549"/>
        <pc:sldMkLst>
          <pc:docMk/>
          <pc:sldMk cId="2909239205" sldId="264"/>
        </pc:sldMkLst>
        <pc:spChg chg="mod">
          <ac:chgData name="Matthias Pollinger" userId="bb6e001a-9d8c-432e-a1de-0d4ffeb55717" providerId="ADAL" clId="{96CB5FE6-1E3D-4B8E-8EEE-8D0E49CEE21F}" dt="2020-10-08T10:56:08.470" v="26" actId="6549"/>
          <ac:spMkLst>
            <pc:docMk/>
            <pc:sldMk cId="2909239205" sldId="264"/>
            <ac:spMk id="188" creationId="{00000000-0000-0000-0000-000000000000}"/>
          </ac:spMkLst>
        </pc:spChg>
      </pc:sldChg>
      <pc:sldChg chg="modSp mod">
        <pc:chgData name="Matthias Pollinger" userId="bb6e001a-9d8c-432e-a1de-0d4ffeb55717" providerId="ADAL" clId="{96CB5FE6-1E3D-4B8E-8EEE-8D0E49CEE21F}" dt="2020-10-08T10:56:23.670" v="28" actId="6549"/>
        <pc:sldMkLst>
          <pc:docMk/>
          <pc:sldMk cId="1357818052" sldId="265"/>
        </pc:sldMkLst>
        <pc:spChg chg="mod">
          <ac:chgData name="Matthias Pollinger" userId="bb6e001a-9d8c-432e-a1de-0d4ffeb55717" providerId="ADAL" clId="{96CB5FE6-1E3D-4B8E-8EEE-8D0E49CEE21F}" dt="2020-10-08T10:56:23.670" v="28" actId="6549"/>
          <ac:spMkLst>
            <pc:docMk/>
            <pc:sldMk cId="1357818052" sldId="265"/>
            <ac:spMk id="4" creationId="{00000000-0000-0000-0000-000000000000}"/>
          </ac:spMkLst>
        </pc:spChg>
      </pc:sldChg>
      <pc:sldChg chg="addSp delSp modSp mod modClrScheme chgLayout">
        <pc:chgData name="Matthias Pollinger" userId="bb6e001a-9d8c-432e-a1de-0d4ffeb55717" providerId="ADAL" clId="{96CB5FE6-1E3D-4B8E-8EEE-8D0E49CEE21F}" dt="2020-10-08T10:59:11.943" v="110" actId="5793"/>
        <pc:sldMkLst>
          <pc:docMk/>
          <pc:sldMk cId="328387794" sldId="266"/>
        </pc:sldMkLst>
        <pc:spChg chg="mod ord">
          <ac:chgData name="Matthias Pollinger" userId="bb6e001a-9d8c-432e-a1de-0d4ffeb55717" providerId="ADAL" clId="{96CB5FE6-1E3D-4B8E-8EEE-8D0E49CEE21F}" dt="2020-10-08T10:59:11.943" v="110" actId="5793"/>
          <ac:spMkLst>
            <pc:docMk/>
            <pc:sldMk cId="328387794" sldId="266"/>
            <ac:spMk id="2" creationId="{00000000-0000-0000-0000-000000000000}"/>
          </ac:spMkLst>
        </pc:spChg>
        <pc:spChg chg="mod ord">
          <ac:chgData name="Matthias Pollinger" userId="bb6e001a-9d8c-432e-a1de-0d4ffeb55717" providerId="ADAL" clId="{96CB5FE6-1E3D-4B8E-8EEE-8D0E49CEE21F}" dt="2020-10-08T10:56:57.891" v="33" actId="700"/>
          <ac:spMkLst>
            <pc:docMk/>
            <pc:sldMk cId="328387794" sldId="266"/>
            <ac:spMk id="3" creationId="{00000000-0000-0000-0000-000000000000}"/>
          </ac:spMkLst>
        </pc:spChg>
        <pc:spChg chg="mod ord">
          <ac:chgData name="Matthias Pollinger" userId="bb6e001a-9d8c-432e-a1de-0d4ffeb55717" providerId="ADAL" clId="{96CB5FE6-1E3D-4B8E-8EEE-8D0E49CEE21F}" dt="2020-10-08T10:56:57.891" v="33" actId="700"/>
          <ac:spMkLst>
            <pc:docMk/>
            <pc:sldMk cId="328387794" sldId="266"/>
            <ac:spMk id="4" creationId="{00000000-0000-0000-0000-000000000000}"/>
          </ac:spMkLst>
        </pc:spChg>
        <pc:spChg chg="mod">
          <ac:chgData name="Matthias Pollinger" userId="bb6e001a-9d8c-432e-a1de-0d4ffeb55717" providerId="ADAL" clId="{96CB5FE6-1E3D-4B8E-8EEE-8D0E49CEE21F}" dt="2020-10-08T10:56:47.212" v="32" actId="164"/>
          <ac:spMkLst>
            <pc:docMk/>
            <pc:sldMk cId="328387794" sldId="266"/>
            <ac:spMk id="6" creationId="{00000000-0000-0000-0000-000000000000}"/>
          </ac:spMkLst>
        </pc:spChg>
        <pc:spChg chg="add del mod ord">
          <ac:chgData name="Matthias Pollinger" userId="bb6e001a-9d8c-432e-a1de-0d4ffeb55717" providerId="ADAL" clId="{96CB5FE6-1E3D-4B8E-8EEE-8D0E49CEE21F}" dt="2020-10-08T10:57:13.932" v="42" actId="22"/>
          <ac:spMkLst>
            <pc:docMk/>
            <pc:sldMk cId="328387794" sldId="266"/>
            <ac:spMk id="7" creationId="{E5C60699-7ADD-4F64-BA49-BBE1066EA67C}"/>
          </ac:spMkLst>
        </pc:spChg>
        <pc:spChg chg="add del mod ord">
          <ac:chgData name="Matthias Pollinger" userId="bb6e001a-9d8c-432e-a1de-0d4ffeb55717" providerId="ADAL" clId="{96CB5FE6-1E3D-4B8E-8EEE-8D0E49CEE21F}" dt="2020-10-08T10:57:02.198" v="36" actId="478"/>
          <ac:spMkLst>
            <pc:docMk/>
            <pc:sldMk cId="328387794" sldId="266"/>
            <ac:spMk id="8" creationId="{C8AEF67D-058D-46BA-BB85-CA2232DAD8B3}"/>
          </ac:spMkLst>
        </pc:spChg>
        <pc:spChg chg="mod">
          <ac:chgData name="Matthias Pollinger" userId="bb6e001a-9d8c-432e-a1de-0d4ffeb55717" providerId="ADAL" clId="{96CB5FE6-1E3D-4B8E-8EEE-8D0E49CEE21F}" dt="2020-10-08T10:57:10.053" v="40"/>
          <ac:spMkLst>
            <pc:docMk/>
            <pc:sldMk cId="328387794" sldId="266"/>
            <ac:spMk id="12" creationId="{23349B8D-853D-464C-B823-3F85B5B47468}"/>
          </ac:spMkLst>
        </pc:spChg>
        <pc:grpChg chg="add del mod">
          <ac:chgData name="Matthias Pollinger" userId="bb6e001a-9d8c-432e-a1de-0d4ffeb55717" providerId="ADAL" clId="{96CB5FE6-1E3D-4B8E-8EEE-8D0E49CEE21F}" dt="2020-10-08T10:57:07.676" v="38" actId="21"/>
          <ac:grpSpMkLst>
            <pc:docMk/>
            <pc:sldMk cId="328387794" sldId="266"/>
            <ac:grpSpMk id="5" creationId="{A2BAA79B-1A8C-4F61-9452-4A2CB613C458}"/>
          </ac:grpSpMkLst>
        </pc:grpChg>
        <pc:grpChg chg="add del mod">
          <ac:chgData name="Matthias Pollinger" userId="bb6e001a-9d8c-432e-a1de-0d4ffeb55717" providerId="ADAL" clId="{96CB5FE6-1E3D-4B8E-8EEE-8D0E49CEE21F}" dt="2020-10-08T10:57:11.852" v="41"/>
          <ac:grpSpMkLst>
            <pc:docMk/>
            <pc:sldMk cId="328387794" sldId="266"/>
            <ac:grpSpMk id="10" creationId="{08645D61-A4E3-4F1A-AA88-39ACA0F9A1D9}"/>
          </ac:grpSpMkLst>
        </pc:grpChg>
        <pc:picChg chg="mod">
          <ac:chgData name="Matthias Pollinger" userId="bb6e001a-9d8c-432e-a1de-0d4ffeb55717" providerId="ADAL" clId="{96CB5FE6-1E3D-4B8E-8EEE-8D0E49CEE21F}" dt="2020-10-08T10:57:10.053" v="40"/>
          <ac:picMkLst>
            <pc:docMk/>
            <pc:sldMk cId="328387794" sldId="266"/>
            <ac:picMk id="11" creationId="{BB12417E-9B03-43BD-9F86-CA073AAF532A}"/>
          </ac:picMkLst>
        </pc:picChg>
        <pc:picChg chg="add mod ord">
          <ac:chgData name="Matthias Pollinger" userId="bb6e001a-9d8c-432e-a1de-0d4ffeb55717" providerId="ADAL" clId="{96CB5FE6-1E3D-4B8E-8EEE-8D0E49CEE21F}" dt="2020-10-08T10:57:20.296" v="44" actId="14100"/>
          <ac:picMkLst>
            <pc:docMk/>
            <pc:sldMk cId="328387794" sldId="266"/>
            <ac:picMk id="13" creationId="{DB286237-6B9B-4B0F-AC43-CD9D55FD89ED}"/>
          </ac:picMkLst>
        </pc:picChg>
        <pc:picChg chg="mod">
          <ac:chgData name="Matthias Pollinger" userId="bb6e001a-9d8c-432e-a1de-0d4ffeb55717" providerId="ADAL" clId="{96CB5FE6-1E3D-4B8E-8EEE-8D0E49CEE21F}" dt="2020-10-08T10:56:47.212" v="32" actId="164"/>
          <ac:picMkLst>
            <pc:docMk/>
            <pc:sldMk cId="328387794" sldId="266"/>
            <ac:picMk id="9219" creationId="{00000000-0000-0000-0000-000000000000}"/>
          </ac:picMkLst>
        </pc:picChg>
      </pc:sldChg>
      <pc:sldChg chg="modSp mod">
        <pc:chgData name="Matthias Pollinger" userId="bb6e001a-9d8c-432e-a1de-0d4ffeb55717" providerId="ADAL" clId="{96CB5FE6-1E3D-4B8E-8EEE-8D0E49CEE21F}" dt="2020-10-08T10:59:34.003" v="113" actId="108"/>
        <pc:sldMkLst>
          <pc:docMk/>
          <pc:sldMk cId="188988431" sldId="267"/>
        </pc:sldMkLst>
        <pc:spChg chg="mod">
          <ac:chgData name="Matthias Pollinger" userId="bb6e001a-9d8c-432e-a1de-0d4ffeb55717" providerId="ADAL" clId="{96CB5FE6-1E3D-4B8E-8EEE-8D0E49CEE21F}" dt="2020-10-08T10:59:34.003" v="113" actId="108"/>
          <ac:spMkLst>
            <pc:docMk/>
            <pc:sldMk cId="188988431" sldId="267"/>
            <ac:spMk id="4" creationId="{00000000-0000-0000-0000-000000000000}"/>
          </ac:spMkLst>
        </pc:spChg>
      </pc:sldChg>
      <pc:sldChg chg="modSp mod">
        <pc:chgData name="Matthias Pollinger" userId="bb6e001a-9d8c-432e-a1de-0d4ffeb55717" providerId="ADAL" clId="{96CB5FE6-1E3D-4B8E-8EEE-8D0E49CEE21F}" dt="2020-10-08T10:59:40.407" v="115" actId="20577"/>
        <pc:sldMkLst>
          <pc:docMk/>
          <pc:sldMk cId="2863232107" sldId="268"/>
        </pc:sldMkLst>
        <pc:spChg chg="mod">
          <ac:chgData name="Matthias Pollinger" userId="bb6e001a-9d8c-432e-a1de-0d4ffeb55717" providerId="ADAL" clId="{96CB5FE6-1E3D-4B8E-8EEE-8D0E49CEE21F}" dt="2020-10-08T10:59:40.407" v="115" actId="20577"/>
          <ac:spMkLst>
            <pc:docMk/>
            <pc:sldMk cId="2863232107" sldId="268"/>
            <ac:spMk id="4" creationId="{00000000-0000-0000-0000-000000000000}"/>
          </ac:spMkLst>
        </pc:spChg>
      </pc:sldChg>
      <pc:sldChg chg="modSp mod">
        <pc:chgData name="Matthias Pollinger" userId="bb6e001a-9d8c-432e-a1de-0d4ffeb55717" providerId="ADAL" clId="{96CB5FE6-1E3D-4B8E-8EEE-8D0E49CEE21F}" dt="2020-10-08T10:59:46.679" v="117" actId="6549"/>
        <pc:sldMkLst>
          <pc:docMk/>
          <pc:sldMk cId="1048905540" sldId="269"/>
        </pc:sldMkLst>
        <pc:spChg chg="mod">
          <ac:chgData name="Matthias Pollinger" userId="bb6e001a-9d8c-432e-a1de-0d4ffeb55717" providerId="ADAL" clId="{96CB5FE6-1E3D-4B8E-8EEE-8D0E49CEE21F}" dt="2020-10-08T10:59:46.679" v="117" actId="6549"/>
          <ac:spMkLst>
            <pc:docMk/>
            <pc:sldMk cId="1048905540" sldId="269"/>
            <ac:spMk id="4" creationId="{00000000-0000-0000-0000-000000000000}"/>
          </ac:spMkLst>
        </pc:spChg>
      </pc:sldChg>
      <pc:sldChg chg="modSp mod">
        <pc:chgData name="Matthias Pollinger" userId="bb6e001a-9d8c-432e-a1de-0d4ffeb55717" providerId="ADAL" clId="{96CB5FE6-1E3D-4B8E-8EEE-8D0E49CEE21F}" dt="2020-10-08T10:59:51.151" v="119" actId="6549"/>
        <pc:sldMkLst>
          <pc:docMk/>
          <pc:sldMk cId="3789156378" sldId="270"/>
        </pc:sldMkLst>
        <pc:spChg chg="mod">
          <ac:chgData name="Matthias Pollinger" userId="bb6e001a-9d8c-432e-a1de-0d4ffeb55717" providerId="ADAL" clId="{96CB5FE6-1E3D-4B8E-8EEE-8D0E49CEE21F}" dt="2020-10-08T10:59:51.151" v="119" actId="6549"/>
          <ac:spMkLst>
            <pc:docMk/>
            <pc:sldMk cId="3789156378" sldId="270"/>
            <ac:spMk id="4" creationId="{00000000-0000-0000-0000-000000000000}"/>
          </ac:spMkLst>
        </pc:spChg>
      </pc:sldChg>
      <pc:sldChg chg="modSp mod">
        <pc:chgData name="Matthias Pollinger" userId="bb6e001a-9d8c-432e-a1de-0d4ffeb55717" providerId="ADAL" clId="{96CB5FE6-1E3D-4B8E-8EEE-8D0E49CEE21F}" dt="2020-10-08T10:59:55.351" v="121" actId="20577"/>
        <pc:sldMkLst>
          <pc:docMk/>
          <pc:sldMk cId="3985979926" sldId="271"/>
        </pc:sldMkLst>
        <pc:spChg chg="mod">
          <ac:chgData name="Matthias Pollinger" userId="bb6e001a-9d8c-432e-a1de-0d4ffeb55717" providerId="ADAL" clId="{96CB5FE6-1E3D-4B8E-8EEE-8D0E49CEE21F}" dt="2020-10-08T10:59:55.351" v="121" actId="20577"/>
          <ac:spMkLst>
            <pc:docMk/>
            <pc:sldMk cId="3985979926" sldId="271"/>
            <ac:spMk id="4" creationId="{00000000-0000-0000-0000-000000000000}"/>
          </ac:spMkLst>
        </pc:spChg>
      </pc:sldChg>
      <pc:sldChg chg="modSp mod">
        <pc:chgData name="Matthias Pollinger" userId="bb6e001a-9d8c-432e-a1de-0d4ffeb55717" providerId="ADAL" clId="{96CB5FE6-1E3D-4B8E-8EEE-8D0E49CEE21F}" dt="2020-10-08T11:03:47.231" v="409" actId="20577"/>
        <pc:sldMkLst>
          <pc:docMk/>
          <pc:sldMk cId="320946280" sldId="327"/>
        </pc:sldMkLst>
        <pc:spChg chg="mod">
          <ac:chgData name="Matthias Pollinger" userId="bb6e001a-9d8c-432e-a1de-0d4ffeb55717" providerId="ADAL" clId="{96CB5FE6-1E3D-4B8E-8EEE-8D0E49CEE21F}" dt="2020-10-08T11:03:47.231" v="409" actId="20577"/>
          <ac:spMkLst>
            <pc:docMk/>
            <pc:sldMk cId="320946280" sldId="327"/>
            <ac:spMk id="2" creationId="{41AAB17F-D32C-4E80-B5FD-858DA82FC474}"/>
          </ac:spMkLst>
        </pc:spChg>
      </pc:sldChg>
      <pc:sldChg chg="modSp mod">
        <pc:chgData name="Matthias Pollinger" userId="bb6e001a-9d8c-432e-a1de-0d4ffeb55717" providerId="ADAL" clId="{96CB5FE6-1E3D-4B8E-8EEE-8D0E49CEE21F}" dt="2020-10-08T10:54:31.680" v="8" actId="20577"/>
        <pc:sldMkLst>
          <pc:docMk/>
          <pc:sldMk cId="704159972" sldId="328"/>
        </pc:sldMkLst>
        <pc:spChg chg="mod">
          <ac:chgData name="Matthias Pollinger" userId="bb6e001a-9d8c-432e-a1de-0d4ffeb55717" providerId="ADAL" clId="{96CB5FE6-1E3D-4B8E-8EEE-8D0E49CEE21F}" dt="2020-10-08T10:54:22.054" v="0"/>
          <ac:spMkLst>
            <pc:docMk/>
            <pc:sldMk cId="704159972" sldId="328"/>
            <ac:spMk id="7" creationId="{00000000-0000-0000-0000-000000000000}"/>
          </ac:spMkLst>
        </pc:spChg>
        <pc:spChg chg="mod">
          <ac:chgData name="Matthias Pollinger" userId="bb6e001a-9d8c-432e-a1de-0d4ffeb55717" providerId="ADAL" clId="{96CB5FE6-1E3D-4B8E-8EEE-8D0E49CEE21F}" dt="2020-10-08T10:54:31.680" v="8" actId="20577"/>
          <ac:spMkLst>
            <pc:docMk/>
            <pc:sldMk cId="704159972" sldId="328"/>
            <ac:spMk id="9" creationId="{162DC94C-9AFD-47A2-B82E-4078AA867EDE}"/>
          </ac:spMkLst>
        </pc:spChg>
      </pc:sldChg>
      <pc:sldChg chg="modSp mod">
        <pc:chgData name="Matthias Pollinger" userId="bb6e001a-9d8c-432e-a1de-0d4ffeb55717" providerId="ADAL" clId="{96CB5FE6-1E3D-4B8E-8EEE-8D0E49CEE21F}" dt="2020-10-08T11:04:02.086" v="455" actId="20577"/>
        <pc:sldMkLst>
          <pc:docMk/>
          <pc:sldMk cId="4282831273" sldId="331"/>
        </pc:sldMkLst>
        <pc:spChg chg="mod">
          <ac:chgData name="Matthias Pollinger" userId="bb6e001a-9d8c-432e-a1de-0d4ffeb55717" providerId="ADAL" clId="{96CB5FE6-1E3D-4B8E-8EEE-8D0E49CEE21F}" dt="2020-10-08T11:04:02.086" v="455" actId="20577"/>
          <ac:spMkLst>
            <pc:docMk/>
            <pc:sldMk cId="4282831273" sldId="331"/>
            <ac:spMk id="2" creationId="{41AAB17F-D32C-4E80-B5FD-858DA82FC474}"/>
          </ac:spMkLst>
        </pc:spChg>
      </pc:sldChg>
    </pc:docChg>
  </pc:docChgLst>
  <pc:docChgLst>
    <pc:chgData name="René Brünn" userId="3b901e74-047b-42f4-bbc9-b2c074e71b6c" providerId="ADAL" clId="{C6A3734F-8935-4040-A11A-AE12642AB871}"/>
    <pc:docChg chg="custSel modSld">
      <pc:chgData name="René Brünn" userId="3b901e74-047b-42f4-bbc9-b2c074e71b6c" providerId="ADAL" clId="{C6A3734F-8935-4040-A11A-AE12642AB871}" dt="2020-10-15T13:21:27.365" v="224"/>
      <pc:docMkLst>
        <pc:docMk/>
      </pc:docMkLst>
      <pc:sldChg chg="modSp">
        <pc:chgData name="René Brünn" userId="3b901e74-047b-42f4-bbc9-b2c074e71b6c" providerId="ADAL" clId="{C6A3734F-8935-4040-A11A-AE12642AB871}" dt="2020-10-15T13:21:27.365" v="224"/>
        <pc:sldMkLst>
          <pc:docMk/>
          <pc:sldMk cId="320946280" sldId="327"/>
        </pc:sldMkLst>
        <pc:spChg chg="mod">
          <ac:chgData name="René Brünn" userId="3b901e74-047b-42f4-bbc9-b2c074e71b6c" providerId="ADAL" clId="{C6A3734F-8935-4040-A11A-AE12642AB871}" dt="2020-10-15T13:21:27.365" v="224"/>
          <ac:spMkLst>
            <pc:docMk/>
            <pc:sldMk cId="320946280" sldId="327"/>
            <ac:spMk id="2" creationId="{41AAB17F-D32C-4E80-B5FD-858DA82FC474}"/>
          </ac:spMkLst>
        </pc:spChg>
      </pc:sldChg>
      <pc:sldChg chg="modSp mod">
        <pc:chgData name="René Brünn" userId="3b901e74-047b-42f4-bbc9-b2c074e71b6c" providerId="ADAL" clId="{C6A3734F-8935-4040-A11A-AE12642AB871}" dt="2020-10-15T13:21:18.273" v="223" actId="5793"/>
        <pc:sldMkLst>
          <pc:docMk/>
          <pc:sldMk cId="4282831273" sldId="331"/>
        </pc:sldMkLst>
        <pc:spChg chg="mod">
          <ac:chgData name="René Brünn" userId="3b901e74-047b-42f4-bbc9-b2c074e71b6c" providerId="ADAL" clId="{C6A3734F-8935-4040-A11A-AE12642AB871}" dt="2020-10-15T13:21:18.273" v="223" actId="5793"/>
          <ac:spMkLst>
            <pc:docMk/>
            <pc:sldMk cId="4282831273" sldId="331"/>
            <ac:spMk id="2" creationId="{41AAB17F-D32C-4E80-B5FD-858DA82FC47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de-DE" baseline="0" dirty="0">
                <a:latin typeface="Arial" panose="020B0604020202020204" pitchFamily="34" charset="0"/>
                <a:cs typeface="Arial" panose="020B0604020202020204" pitchFamily="34" charset="0"/>
              </a:rPr>
              <a:t>Stromunfälle nach Art der Einwirkung (2006 – 2010)</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title>
    <c:autoTitleDeleted val="0"/>
    <c:plotArea>
      <c:layout/>
      <c:pieChart>
        <c:varyColors val="1"/>
        <c:ser>
          <c:idx val="0"/>
          <c:order val="0"/>
          <c:explosion val="17"/>
          <c:dPt>
            <c:idx val="0"/>
            <c:bubble3D val="0"/>
            <c:explosion val="7"/>
            <c:spPr>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dk1"/>
                </a:contourClr>
              </a:sp3d>
            </c:spPr>
            <c:extLst>
              <c:ext xmlns:c16="http://schemas.microsoft.com/office/drawing/2014/chart" uri="{C3380CC4-5D6E-409C-BE32-E72D297353CC}">
                <c16:uniqueId val="{00000000-E204-4478-9B08-5CB691F72C3E}"/>
              </c:ext>
            </c:extLst>
          </c:dPt>
          <c:dPt>
            <c:idx val="1"/>
            <c:bubble3D val="0"/>
            <c:spPr>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dk1"/>
                </a:contourClr>
              </a:sp3d>
            </c:spPr>
            <c:extLst>
              <c:ext xmlns:c16="http://schemas.microsoft.com/office/drawing/2014/chart" uri="{C3380CC4-5D6E-409C-BE32-E72D297353CC}">
                <c16:uniqueId val="{00000003-0987-4528-8311-1EAF1EEA77B4}"/>
              </c:ext>
            </c:extLst>
          </c:dPt>
          <c:dPt>
            <c:idx val="2"/>
            <c:bubble3D val="0"/>
            <c:spPr>
              <a:solidFill>
                <a:schemeClr val="accent3"/>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dk1"/>
                </a:contourClr>
              </a:sp3d>
            </c:spPr>
            <c:extLst>
              <c:ext xmlns:c16="http://schemas.microsoft.com/office/drawing/2014/chart" uri="{C3380CC4-5D6E-409C-BE32-E72D297353CC}">
                <c16:uniqueId val="{00000005-0987-4528-8311-1EAF1EEA77B4}"/>
              </c:ext>
            </c:extLst>
          </c:dPt>
          <c:dPt>
            <c:idx val="3"/>
            <c:bubble3D val="0"/>
            <c:spPr>
              <a:solidFill>
                <a:schemeClr val="accent4"/>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dk1"/>
                </a:contourClr>
              </a:sp3d>
            </c:spPr>
            <c:extLst>
              <c:ext xmlns:c16="http://schemas.microsoft.com/office/drawing/2014/chart" uri="{C3380CC4-5D6E-409C-BE32-E72D297353CC}">
                <c16:uniqueId val="{00000007-0987-4528-8311-1EAF1EEA77B4}"/>
              </c:ext>
            </c:extLst>
          </c:dPt>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Geogrotesque Regular" pitchFamily="2" charset="0"/>
                    <a:ea typeface="+mn-ea"/>
                    <a:cs typeface="+mn-cs"/>
                  </a:defRPr>
                </a:pPr>
                <a:endParaRPr lang="de-DE"/>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Tabelle1!$A$2:$A$5</c:f>
              <c:strCache>
                <c:ptCount val="4"/>
                <c:pt idx="0">
                  <c:v>Körperdurchströmung</c:v>
                </c:pt>
                <c:pt idx="1">
                  <c:v>Lichtbogen</c:v>
                </c:pt>
                <c:pt idx="2">
                  <c:v>Körperdurchströmung und Lichtbogen</c:v>
                </c:pt>
                <c:pt idx="3">
                  <c:v>Lichtbogen mit Verblitzung, Verbrennung</c:v>
                </c:pt>
              </c:strCache>
            </c:strRef>
          </c:cat>
          <c:val>
            <c:numRef>
              <c:f>Tabelle1!$B$2:$B$5</c:f>
              <c:numCache>
                <c:formatCode>General</c:formatCode>
                <c:ptCount val="4"/>
                <c:pt idx="0">
                  <c:v>86.1</c:v>
                </c:pt>
                <c:pt idx="1">
                  <c:v>11.6</c:v>
                </c:pt>
                <c:pt idx="2">
                  <c:v>0.7</c:v>
                </c:pt>
                <c:pt idx="3">
                  <c:v>1.5</c:v>
                </c:pt>
              </c:numCache>
            </c:numRef>
          </c:val>
          <c:extLst>
            <c:ext xmlns:c16="http://schemas.microsoft.com/office/drawing/2014/chart" uri="{C3380CC4-5D6E-409C-BE32-E72D297353CC}">
              <c16:uniqueId val="{00000001-E204-4478-9B08-5CB691F72C3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188924489875295"/>
          <c:y val="0.306985515699427"/>
          <c:w val="0.27283892643567798"/>
          <c:h val="0.426875529447708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w="10000" cap="flat" cmpd="sng" algn="ctr">
      <a:noFill/>
      <a:prstDash val="soli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15.10.20</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15.10.20</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3CB27EA-6AE7-4B51-86AA-29702E613B21}" type="slidenum">
              <a:rPr lang="de-DE">
                <a:solidFill>
                  <a:prstClr val="black"/>
                </a:solidFill>
              </a:rPr>
              <a:pPr/>
              <a:t>3</a:t>
            </a:fld>
            <a:endParaRPr lang="de-DE">
              <a:solidFill>
                <a:prstClr val="black"/>
              </a:solidFill>
            </a:endParaRPr>
          </a:p>
        </p:txBody>
      </p:sp>
      <p:sp>
        <p:nvSpPr>
          <p:cNvPr id="1401858" name="Rectangle 2"/>
          <p:cNvSpPr>
            <a:spLocks noGrp="1" noRot="1" noChangeAspect="1" noChangeArrowheads="1" noTextEdit="1"/>
          </p:cNvSpPr>
          <p:nvPr>
            <p:ph type="sldImg"/>
          </p:nvPr>
        </p:nvSpPr>
        <p:spPr>
          <a:xfrm>
            <a:off x="1004888" y="685800"/>
            <a:ext cx="4849812" cy="3429000"/>
          </a:xfrm>
          <a:ln/>
        </p:spPr>
      </p:sp>
      <p:sp>
        <p:nvSpPr>
          <p:cNvPr id="140185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89176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7</a:t>
            </a:fld>
            <a:endParaRPr lang="de-DE"/>
          </a:p>
        </p:txBody>
      </p:sp>
    </p:spTree>
    <p:extLst>
      <p:ext uri="{BB962C8B-B14F-4D97-AF65-F5344CB8AC3E}">
        <p14:creationId xmlns:p14="http://schemas.microsoft.com/office/powerpoint/2010/main" val="20155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883C25BE-128E-44DB-AABE-609E8855966E}" type="slidenum">
              <a:rPr lang="de-DE"/>
              <a:pPr/>
              <a:t>8</a:t>
            </a:fld>
            <a:endParaRPr lang="de-DE"/>
          </a:p>
        </p:txBody>
      </p:sp>
      <p:sp>
        <p:nvSpPr>
          <p:cNvPr id="188419" name="Rectangle 2"/>
          <p:cNvSpPr>
            <a:spLocks noGrp="1" noRot="1" noChangeAspect="1" noChangeArrowheads="1" noTextEdit="1"/>
          </p:cNvSpPr>
          <p:nvPr>
            <p:ph type="sldImg"/>
          </p:nvPr>
        </p:nvSpPr>
        <p:spPr>
          <a:xfrm>
            <a:off x="1004888" y="685800"/>
            <a:ext cx="4848225" cy="3429000"/>
          </a:xfrm>
          <a:ln/>
        </p:spPr>
      </p:sp>
      <p:sp>
        <p:nvSpPr>
          <p:cNvPr id="188420"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3902641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10/15/20</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10/15/20</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10/15/20</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10/15/20</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43594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10/15/20</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10/15/20</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10/15/20</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6" r:id="rId14"/>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4000" dirty="0"/>
              <a:t>Unterweisungsmodul</a:t>
            </a:r>
          </a:p>
          <a:p>
            <a:pPr marL="0" indent="0">
              <a:buNone/>
            </a:pPr>
            <a:r>
              <a:rPr lang="de-DE" sz="4000" b="0" dirty="0">
                <a:solidFill>
                  <a:srgbClr val="95C02A"/>
                </a:solidFill>
              </a:rPr>
              <a:t>Gefahren des elektrischen Stroms</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03_2020-10-08</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Gefahren des elektrischen Stroms Lichtbogen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2" name="Inhaltsplatzhalter 1"/>
          <p:cNvSpPr>
            <a:spLocks noGrp="1"/>
          </p:cNvSpPr>
          <p:nvPr>
            <p:ph sz="quarter" idx="1"/>
          </p:nvPr>
        </p:nvSpPr>
        <p:spPr/>
        <p:txBody>
          <a:bodyPr>
            <a:normAutofit fontScale="85000" lnSpcReduction="20000"/>
          </a:bodyPr>
          <a:lstStyle/>
          <a:p>
            <a:pPr marL="0" indent="0">
              <a:buNone/>
            </a:pPr>
            <a:r>
              <a:rPr lang="de-DE" b="1" u="sng" dirty="0">
                <a:solidFill>
                  <a:schemeClr val="accent2"/>
                </a:solidFill>
              </a:rPr>
              <a:t>Gefahren für den Menschen durch Lichtbögen</a:t>
            </a:r>
          </a:p>
          <a:p>
            <a:pPr marL="0" indent="0">
              <a:buNone/>
            </a:pPr>
            <a:endParaRPr lang="de-DE" b="1" u="sng" dirty="0">
              <a:solidFill>
                <a:schemeClr val="accent2"/>
              </a:solidFill>
            </a:endParaRPr>
          </a:p>
          <a:p>
            <a:r>
              <a:rPr lang="de-DE" dirty="0"/>
              <a:t>Thermische Strahlung </a:t>
            </a:r>
          </a:p>
          <a:p>
            <a:pPr marL="0" indent="0">
              <a:buNone/>
            </a:pPr>
            <a:r>
              <a:rPr lang="de-DE" b="1" dirty="0">
                <a:solidFill>
                  <a:schemeClr val="bg2">
                    <a:lumMod val="50000"/>
                  </a:schemeClr>
                </a:solidFill>
                <a:sym typeface="Wingdings"/>
              </a:rPr>
              <a:t> </a:t>
            </a:r>
            <a:r>
              <a:rPr lang="de-DE" dirty="0">
                <a:sym typeface="Wingdings" pitchFamily="2" charset="2"/>
              </a:rPr>
              <a:t>Verbrennungen</a:t>
            </a:r>
          </a:p>
          <a:p>
            <a:pPr marL="0" indent="0">
              <a:buNone/>
            </a:pPr>
            <a:endParaRPr lang="de-DE" dirty="0">
              <a:sym typeface="Wingdings" pitchFamily="2" charset="2"/>
            </a:endParaRPr>
          </a:p>
          <a:p>
            <a:r>
              <a:rPr lang="de-DE" dirty="0">
                <a:sym typeface="Wingdings" pitchFamily="2" charset="2"/>
              </a:rPr>
              <a:t>UV-Strahlung </a:t>
            </a:r>
          </a:p>
          <a:p>
            <a:pPr marL="0" indent="0">
              <a:buNone/>
            </a:pPr>
            <a:r>
              <a:rPr lang="de-DE" b="1" dirty="0">
                <a:solidFill>
                  <a:schemeClr val="bg2">
                    <a:lumMod val="50000"/>
                  </a:schemeClr>
                </a:solidFill>
                <a:sym typeface="Wingdings"/>
              </a:rPr>
              <a:t></a:t>
            </a:r>
            <a:r>
              <a:rPr lang="de-DE" b="1" dirty="0">
                <a:solidFill>
                  <a:srgbClr val="F8AF15"/>
                </a:solidFill>
                <a:sym typeface="Wingdings"/>
              </a:rPr>
              <a:t> </a:t>
            </a:r>
            <a:r>
              <a:rPr lang="de-DE" dirty="0">
                <a:sym typeface="Wingdings" pitchFamily="2" charset="2"/>
              </a:rPr>
              <a:t>Verblitzen der Augen</a:t>
            </a:r>
          </a:p>
          <a:p>
            <a:pPr marL="0" indent="0">
              <a:buNone/>
            </a:pPr>
            <a:endParaRPr lang="de-DE" dirty="0">
              <a:sym typeface="Wingdings" pitchFamily="2" charset="2"/>
            </a:endParaRPr>
          </a:p>
          <a:p>
            <a:r>
              <a:rPr lang="de-DE" dirty="0">
                <a:sym typeface="Wingdings" pitchFamily="2" charset="2"/>
              </a:rPr>
              <a:t>Wärmestrahlung </a:t>
            </a:r>
          </a:p>
          <a:p>
            <a:pPr marL="0" indent="0">
              <a:buNone/>
            </a:pPr>
            <a:r>
              <a:rPr lang="de-DE" b="1" dirty="0">
                <a:solidFill>
                  <a:schemeClr val="bg2">
                    <a:lumMod val="50000"/>
                  </a:schemeClr>
                </a:solidFill>
                <a:sym typeface="Wingdings"/>
              </a:rPr>
              <a:t></a:t>
            </a:r>
            <a:r>
              <a:rPr lang="de-DE" b="1" dirty="0">
                <a:solidFill>
                  <a:schemeClr val="bg2">
                    <a:lumMod val="50000"/>
                  </a:schemeClr>
                </a:solidFill>
                <a:sym typeface="Wingdings" pitchFamily="2" charset="2"/>
              </a:rPr>
              <a:t> </a:t>
            </a:r>
            <a:r>
              <a:rPr lang="de-DE" dirty="0">
                <a:sym typeface="Wingdings" pitchFamily="2" charset="2"/>
              </a:rPr>
              <a:t>Verbrennungen</a:t>
            </a:r>
          </a:p>
          <a:p>
            <a:pPr marL="0" indent="0">
              <a:buNone/>
            </a:pPr>
            <a:endParaRPr lang="de-DE" dirty="0">
              <a:sym typeface="Wingdings" pitchFamily="2" charset="2"/>
            </a:endParaRPr>
          </a:p>
          <a:p>
            <a:r>
              <a:rPr lang="de-DE" dirty="0">
                <a:sym typeface="Wingdings" pitchFamily="2" charset="2"/>
              </a:rPr>
              <a:t>verdampfende Metallteilchen </a:t>
            </a:r>
          </a:p>
          <a:p>
            <a:pPr marL="0" indent="0">
              <a:buNone/>
            </a:pPr>
            <a:r>
              <a:rPr lang="de-DE" b="1" dirty="0">
                <a:solidFill>
                  <a:schemeClr val="bg2">
                    <a:lumMod val="50000"/>
                  </a:schemeClr>
                </a:solidFill>
                <a:sym typeface="Wingdings"/>
              </a:rPr>
              <a:t></a:t>
            </a:r>
            <a:r>
              <a:rPr lang="de-DE" b="1" dirty="0">
                <a:solidFill>
                  <a:srgbClr val="F8AF15"/>
                </a:solidFill>
                <a:sym typeface="Wingdings"/>
              </a:rPr>
              <a:t> </a:t>
            </a:r>
            <a:r>
              <a:rPr lang="de-DE" dirty="0">
                <a:sym typeface="Wingdings" pitchFamily="2" charset="2"/>
              </a:rPr>
              <a:t>Einatmen gefährlicher Metalldämpfe</a:t>
            </a:r>
          </a:p>
          <a:p>
            <a:pPr marL="0" indent="0">
              <a:buNone/>
            </a:pPr>
            <a:endParaRPr lang="de-DE" dirty="0">
              <a:sym typeface="Wingdings" pitchFamily="2" charset="2"/>
            </a:endParaRPr>
          </a:p>
          <a:p>
            <a:r>
              <a:rPr lang="de-DE" dirty="0">
                <a:sym typeface="Wingdings" pitchFamily="2" charset="2"/>
              </a:rPr>
              <a:t>Lärmeinwirkungen	</a:t>
            </a:r>
          </a:p>
          <a:p>
            <a:pPr marL="0" indent="0">
              <a:buNone/>
            </a:pPr>
            <a:r>
              <a:rPr lang="de-DE" b="1" dirty="0">
                <a:solidFill>
                  <a:schemeClr val="bg2">
                    <a:lumMod val="50000"/>
                  </a:schemeClr>
                </a:solidFill>
                <a:sym typeface="Wingdings"/>
              </a:rPr>
              <a:t> </a:t>
            </a:r>
            <a:r>
              <a:rPr lang="de-DE" dirty="0">
                <a:sym typeface="Wingdings" pitchFamily="2" charset="2"/>
              </a:rPr>
              <a:t>Gehörschaden</a:t>
            </a:r>
            <a:endParaRPr lang="de-DE" dirty="0"/>
          </a:p>
        </p:txBody>
      </p:sp>
      <p:pic>
        <p:nvPicPr>
          <p:cNvPr id="13" name="Inhaltsplatzhalter 12">
            <a:extLst>
              <a:ext uri="{FF2B5EF4-FFF2-40B4-BE49-F238E27FC236}">
                <a16:creationId xmlns:a16="http://schemas.microsoft.com/office/drawing/2014/main" id="{DB286237-6B9B-4B0F-AC43-CD9D55FD89ED}"/>
              </a:ext>
            </a:extLst>
          </p:cNvPr>
          <p:cNvPicPr>
            <a:picLocks noGrp="1" noChangeAspect="1"/>
          </p:cNvPicPr>
          <p:nvPr>
            <p:ph sz="quarter" idx="13"/>
          </p:nvPr>
        </p:nvPicPr>
        <p:blipFill>
          <a:blip r:embed="rId2"/>
          <a:stretch>
            <a:fillRect/>
          </a:stretch>
        </p:blipFill>
        <p:spPr>
          <a:xfrm>
            <a:off x="6019800" y="1764295"/>
            <a:ext cx="4219917" cy="3722105"/>
          </a:xfrm>
        </p:spPr>
      </p:pic>
    </p:spTree>
    <p:extLst>
      <p:ext uri="{BB962C8B-B14F-4D97-AF65-F5344CB8AC3E}">
        <p14:creationId xmlns:p14="http://schemas.microsoft.com/office/powerpoint/2010/main" val="32838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Lichtbogen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11</a:t>
            </a:fld>
            <a:endParaRPr lang="de-DE"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3838" y="1802880"/>
            <a:ext cx="3957022" cy="515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830931" y="1802880"/>
            <a:ext cx="4515769" cy="515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830931" y="6961060"/>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MEBEDO Akademie GmbH</a:t>
            </a:r>
          </a:p>
        </p:txBody>
      </p:sp>
      <p:sp>
        <p:nvSpPr>
          <p:cNvPr id="7" name="Textfeld 6"/>
          <p:cNvSpPr txBox="1"/>
          <p:nvPr/>
        </p:nvSpPr>
        <p:spPr>
          <a:xfrm>
            <a:off x="5913837" y="6961060"/>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MEBEDO Akademie GmbH</a:t>
            </a:r>
          </a:p>
        </p:txBody>
      </p:sp>
    </p:spTree>
    <p:extLst>
      <p:ext uri="{BB962C8B-B14F-4D97-AF65-F5344CB8AC3E}">
        <p14:creationId xmlns:p14="http://schemas.microsoft.com/office/powerpoint/2010/main" val="18898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Lichtbogen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12</a:t>
            </a:fld>
            <a:endParaRPr lang="de-DE"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7227" y="1852741"/>
            <a:ext cx="5914405" cy="50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018971" y="3838540"/>
            <a:ext cx="3228870" cy="707886"/>
          </a:xfrm>
          <a:prstGeom prst="rect">
            <a:avLst/>
          </a:prstGeom>
          <a:noFill/>
        </p:spPr>
        <p:txBody>
          <a:bodyPr wrap="square" rtlCol="0">
            <a:spAutoFit/>
          </a:bodyPr>
          <a:lstStyle/>
          <a:p>
            <a:pPr>
              <a:lnSpc>
                <a:spcPct val="100000"/>
              </a:lnSpc>
            </a:pPr>
            <a:r>
              <a:rPr lang="de-DE" sz="2000" b="0" dirty="0">
                <a:latin typeface="Arial" panose="020B0604020202020204" pitchFamily="34" charset="0"/>
                <a:cs typeface="Arial" panose="020B0604020202020204" pitchFamily="34" charset="0"/>
              </a:rPr>
              <a:t>verbrannte Hand, </a:t>
            </a:r>
            <a:br>
              <a:rPr lang="de-DE" sz="2000" b="0" dirty="0">
                <a:latin typeface="Arial" panose="020B0604020202020204" pitchFamily="34" charset="0"/>
                <a:cs typeface="Arial" panose="020B0604020202020204" pitchFamily="34" charset="0"/>
              </a:rPr>
            </a:br>
            <a:r>
              <a:rPr lang="de-DE" sz="2000" b="0" dirty="0">
                <a:latin typeface="Arial" panose="020B0604020202020204" pitchFamily="34" charset="0"/>
                <a:cs typeface="Arial" panose="020B0604020202020204" pitchFamily="34" charset="0"/>
              </a:rPr>
              <a:t>Folge eines Lichtbogens</a:t>
            </a:r>
          </a:p>
        </p:txBody>
      </p:sp>
      <p:sp>
        <p:nvSpPr>
          <p:cNvPr id="7" name="Textfeld 6"/>
          <p:cNvSpPr txBox="1"/>
          <p:nvPr/>
        </p:nvSpPr>
        <p:spPr>
          <a:xfrm>
            <a:off x="695328" y="6903277"/>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MEBEDO Akademie GmbH</a:t>
            </a:r>
          </a:p>
        </p:txBody>
      </p:sp>
    </p:spTree>
    <p:extLst>
      <p:ext uri="{BB962C8B-B14F-4D97-AF65-F5344CB8AC3E}">
        <p14:creationId xmlns:p14="http://schemas.microsoft.com/office/powerpoint/2010/main" val="286323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Sekundärunfall</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13</a:t>
            </a:fld>
            <a:endParaRPr lang="de-DE" dirty="0"/>
          </a:p>
        </p:txBody>
      </p:sp>
      <p:sp>
        <p:nvSpPr>
          <p:cNvPr id="2" name="Inhaltsplatzhalter 1"/>
          <p:cNvSpPr>
            <a:spLocks noGrp="1"/>
          </p:cNvSpPr>
          <p:nvPr>
            <p:ph sz="quarter" idx="1"/>
          </p:nvPr>
        </p:nvSpPr>
        <p:spPr>
          <a:xfrm>
            <a:off x="716458" y="1764295"/>
            <a:ext cx="7233742" cy="4956828"/>
          </a:xfrm>
        </p:spPr>
        <p:txBody>
          <a:bodyPr>
            <a:normAutofit/>
          </a:bodyPr>
          <a:lstStyle/>
          <a:p>
            <a:pPr marL="0" indent="0">
              <a:buNone/>
            </a:pPr>
            <a:r>
              <a:rPr lang="de-DE" b="1" dirty="0"/>
              <a:t>Sekundärunfälle</a:t>
            </a:r>
          </a:p>
          <a:p>
            <a:r>
              <a:rPr lang="de-DE" dirty="0"/>
              <a:t>Von einem Sekundärunfall spricht man bei einer Körperdurchströmung, die an sich keine gesundheitsschädigende Wirkung hat, die aber aufgrund der Schreckreaktion zu einer daraus resultierenden unwillkürlichen Bewegung und damit zu einem Unfall führt:  Sturz von Gerüst / Leiter.</a:t>
            </a:r>
          </a:p>
          <a:p>
            <a:r>
              <a:rPr lang="de-DE" dirty="0"/>
              <a:t>Die Wahrnehmbarkeitsschwelle von elektrischem Strom liegt bei 0,5 mA, d.h. schon bei solch geringen Einwirkungen kann es zu Sekundärunfällen kommen!</a:t>
            </a:r>
          </a:p>
        </p:txBody>
      </p:sp>
      <p:pic>
        <p:nvPicPr>
          <p:cNvPr id="5" name="Grafik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11051" y="2057399"/>
            <a:ext cx="1936790" cy="1700899"/>
          </a:xfrm>
          <a:prstGeom prst="rect">
            <a:avLst/>
          </a:prstGeom>
        </p:spPr>
      </p:pic>
    </p:spTree>
    <p:extLst>
      <p:ext uri="{BB962C8B-B14F-4D97-AF65-F5344CB8AC3E}">
        <p14:creationId xmlns:p14="http://schemas.microsoft.com/office/powerpoint/2010/main" val="104890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Statistiken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14</a:t>
            </a:fld>
            <a:endParaRPr lang="de-DE" dirty="0"/>
          </a:p>
        </p:txBody>
      </p:sp>
      <p:graphicFrame>
        <p:nvGraphicFramePr>
          <p:cNvPr id="5" name="Inhaltsplatzhalter 4"/>
          <p:cNvGraphicFramePr>
            <a:graphicFrameLocks noGrp="1"/>
          </p:cNvGraphicFramePr>
          <p:nvPr>
            <p:ph sz="quarter" idx="1"/>
          </p:nvPr>
        </p:nvGraphicFramePr>
        <p:xfrm>
          <a:off x="715963" y="1878013"/>
          <a:ext cx="9536113" cy="2011680"/>
        </p:xfrm>
        <a:graphic>
          <a:graphicData uri="http://schemas.openxmlformats.org/drawingml/2006/table">
            <a:tbl>
              <a:tblPr>
                <a:tableStyleId>{BC89EF96-8CEA-46FF-86C4-4CE0E7609802}</a:tableStyleId>
              </a:tblPr>
              <a:tblGrid>
                <a:gridCol w="2860834">
                  <a:extLst>
                    <a:ext uri="{9D8B030D-6E8A-4147-A177-3AD203B41FA5}">
                      <a16:colId xmlns:a16="http://schemas.microsoft.com/office/drawing/2014/main" val="20000"/>
                    </a:ext>
                  </a:extLst>
                </a:gridCol>
                <a:gridCol w="2225093">
                  <a:extLst>
                    <a:ext uri="{9D8B030D-6E8A-4147-A177-3AD203B41FA5}">
                      <a16:colId xmlns:a16="http://schemas.microsoft.com/office/drawing/2014/main" val="20001"/>
                    </a:ext>
                  </a:extLst>
                </a:gridCol>
                <a:gridCol w="2225093">
                  <a:extLst>
                    <a:ext uri="{9D8B030D-6E8A-4147-A177-3AD203B41FA5}">
                      <a16:colId xmlns:a16="http://schemas.microsoft.com/office/drawing/2014/main" val="20002"/>
                    </a:ext>
                  </a:extLst>
                </a:gridCol>
                <a:gridCol w="2225093">
                  <a:extLst>
                    <a:ext uri="{9D8B030D-6E8A-4147-A177-3AD203B41FA5}">
                      <a16:colId xmlns:a16="http://schemas.microsoft.com/office/drawing/2014/main" val="20003"/>
                    </a:ext>
                  </a:extLst>
                </a:gridCol>
              </a:tblGrid>
              <a:tr h="0">
                <a:tc>
                  <a:txBody>
                    <a:bodyPr/>
                    <a:lstStyle/>
                    <a:p>
                      <a:endParaRPr lang="de-DE"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2008</a:t>
                      </a:r>
                      <a:endParaRPr lang="de-DE" b="1"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2009</a:t>
                      </a:r>
                      <a:endParaRPr lang="de-DE" b="1"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2010</a:t>
                      </a:r>
                      <a:endParaRPr lang="de-DE" b="1" dirty="0">
                        <a:latin typeface="Arial" panose="020B0604020202020204" pitchFamily="34" charset="0"/>
                        <a:cs typeface="Arial" panose="020B0604020202020204" pitchFamily="34" charset="0"/>
                      </a:endParaRPr>
                    </a:p>
                  </a:txBody>
                  <a:tcPr marL="90491" marR="90491" anchor="ctr"/>
                </a:tc>
                <a:extLst>
                  <a:ext uri="{0D108BD9-81ED-4DB2-BD59-A6C34878D82A}">
                    <a16:rowId xmlns:a16="http://schemas.microsoft.com/office/drawing/2014/main" val="10000"/>
                  </a:ext>
                </a:extLst>
              </a:tr>
              <a:tr h="0">
                <a:tc>
                  <a:txBody>
                    <a:bodyPr/>
                    <a:lstStyle/>
                    <a:p>
                      <a:r>
                        <a:rPr lang="de-DE" dirty="0">
                          <a:latin typeface="Arial" panose="020B0604020202020204" pitchFamily="34" charset="0"/>
                          <a:cs typeface="Arial" panose="020B0604020202020204" pitchFamily="34" charset="0"/>
                        </a:rPr>
                        <a:t>Tödliche Stromunfälle</a:t>
                      </a:r>
                    </a:p>
                  </a:txBody>
                  <a:tcPr marL="90491" marR="90491" anchor="ctr"/>
                </a:tc>
                <a:tc>
                  <a:txBody>
                    <a:bodyPr/>
                    <a:lstStyle/>
                    <a:p>
                      <a:pPr algn="ctr"/>
                      <a:r>
                        <a:rPr lang="de-DE" dirty="0">
                          <a:latin typeface="Arial" panose="020B0604020202020204" pitchFamily="34" charset="0"/>
                          <a:cs typeface="Arial" panose="020B0604020202020204" pitchFamily="34" charset="0"/>
                        </a:rPr>
                        <a:t>5</a:t>
                      </a:r>
                      <a:endParaRPr lang="de-DE" b="1"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6</a:t>
                      </a:r>
                      <a:endParaRPr lang="de-DE" b="1"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3</a:t>
                      </a:r>
                      <a:endParaRPr lang="de-DE" b="1" dirty="0">
                        <a:latin typeface="Arial" panose="020B0604020202020204" pitchFamily="34" charset="0"/>
                        <a:cs typeface="Arial" panose="020B0604020202020204" pitchFamily="34" charset="0"/>
                      </a:endParaRPr>
                    </a:p>
                  </a:txBody>
                  <a:tcPr marL="90491" marR="90491" anchor="ctr"/>
                </a:tc>
                <a:extLst>
                  <a:ext uri="{0D108BD9-81ED-4DB2-BD59-A6C34878D82A}">
                    <a16:rowId xmlns:a16="http://schemas.microsoft.com/office/drawing/2014/main" val="10001"/>
                  </a:ext>
                </a:extLst>
              </a:tr>
              <a:tr h="0">
                <a:tc>
                  <a:txBody>
                    <a:bodyPr/>
                    <a:lstStyle/>
                    <a:p>
                      <a:r>
                        <a:rPr lang="de-DE" dirty="0">
                          <a:latin typeface="Arial" panose="020B0604020202020204" pitchFamily="34" charset="0"/>
                          <a:cs typeface="Arial" panose="020B0604020202020204" pitchFamily="34" charset="0"/>
                        </a:rPr>
                        <a:t>Mortalität je 100 Stromunfälle</a:t>
                      </a:r>
                    </a:p>
                  </a:txBody>
                  <a:tcPr marL="90491" marR="90491" anchor="ctr"/>
                </a:tc>
                <a:tc>
                  <a:txBody>
                    <a:bodyPr/>
                    <a:lstStyle/>
                    <a:p>
                      <a:pPr algn="ctr"/>
                      <a:r>
                        <a:rPr lang="de-DE" dirty="0">
                          <a:latin typeface="Arial" panose="020B0604020202020204" pitchFamily="34" charset="0"/>
                          <a:cs typeface="Arial" panose="020B0604020202020204" pitchFamily="34" charset="0"/>
                        </a:rPr>
                        <a:t>0,80</a:t>
                      </a:r>
                      <a:endParaRPr lang="de-DE" b="1"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1,06</a:t>
                      </a:r>
                      <a:endParaRPr lang="de-DE" b="1"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0,5</a:t>
                      </a:r>
                      <a:endParaRPr lang="de-DE" b="1" dirty="0">
                        <a:latin typeface="Arial" panose="020B0604020202020204" pitchFamily="34" charset="0"/>
                        <a:cs typeface="Arial" panose="020B0604020202020204" pitchFamily="34" charset="0"/>
                      </a:endParaRPr>
                    </a:p>
                  </a:txBody>
                  <a:tcPr marL="90491" marR="90491" anchor="ctr"/>
                </a:tc>
                <a:extLst>
                  <a:ext uri="{0D108BD9-81ED-4DB2-BD59-A6C34878D82A}">
                    <a16:rowId xmlns:a16="http://schemas.microsoft.com/office/drawing/2014/main" val="10002"/>
                  </a:ext>
                </a:extLst>
              </a:tr>
              <a:tr h="0">
                <a:tc>
                  <a:txBody>
                    <a:bodyPr/>
                    <a:lstStyle/>
                    <a:p>
                      <a:r>
                        <a:rPr lang="de-DE" dirty="0">
                          <a:latin typeface="Arial" panose="020B0604020202020204" pitchFamily="34" charset="0"/>
                          <a:cs typeface="Arial" panose="020B0604020202020204" pitchFamily="34" charset="0"/>
                        </a:rPr>
                        <a:t>Mortalität je 100 Arbeitsunfälle</a:t>
                      </a:r>
                    </a:p>
                  </a:txBody>
                  <a:tcPr marL="90491" marR="90491" anchor="ctr"/>
                </a:tc>
                <a:tc>
                  <a:txBody>
                    <a:bodyPr/>
                    <a:lstStyle/>
                    <a:p>
                      <a:pPr algn="ctr"/>
                      <a:r>
                        <a:rPr lang="de-DE" dirty="0">
                          <a:latin typeface="Arial" panose="020B0604020202020204" pitchFamily="34" charset="0"/>
                          <a:cs typeface="Arial" panose="020B0604020202020204" pitchFamily="34" charset="0"/>
                        </a:rPr>
                        <a:t>0,056</a:t>
                      </a:r>
                      <a:endParaRPr lang="de-DE" b="1"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0,066</a:t>
                      </a:r>
                      <a:endParaRPr lang="de-DE" b="1" dirty="0">
                        <a:latin typeface="Arial" panose="020B0604020202020204" pitchFamily="34" charset="0"/>
                        <a:cs typeface="Arial" panose="020B0604020202020204" pitchFamily="34" charset="0"/>
                      </a:endParaRPr>
                    </a:p>
                  </a:txBody>
                  <a:tcPr marL="90491" marR="90491" anchor="ctr"/>
                </a:tc>
                <a:tc>
                  <a:txBody>
                    <a:bodyPr/>
                    <a:lstStyle/>
                    <a:p>
                      <a:pPr algn="ctr"/>
                      <a:r>
                        <a:rPr lang="de-DE" dirty="0">
                          <a:latin typeface="Arial" panose="020B0604020202020204" pitchFamily="34" charset="0"/>
                          <a:cs typeface="Arial" panose="020B0604020202020204" pitchFamily="34" charset="0"/>
                        </a:rPr>
                        <a:t>0,063</a:t>
                      </a:r>
                      <a:endParaRPr lang="de-DE" b="1" dirty="0">
                        <a:latin typeface="Arial" panose="020B0604020202020204" pitchFamily="34" charset="0"/>
                        <a:cs typeface="Arial" panose="020B0604020202020204" pitchFamily="34" charset="0"/>
                      </a:endParaRPr>
                    </a:p>
                  </a:txBody>
                  <a:tcPr marL="90491" marR="90491"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915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Gefahren des elektrischen Stroms Statistiken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15</a:t>
            </a:fld>
            <a:endParaRPr lang="de-DE" dirty="0"/>
          </a:p>
        </p:txBody>
      </p:sp>
      <p:graphicFrame>
        <p:nvGraphicFramePr>
          <p:cNvPr id="6" name="Inhaltsplatzhalter 7"/>
          <p:cNvGraphicFramePr>
            <a:graphicFrameLocks noGrp="1"/>
          </p:cNvGraphicFramePr>
          <p:nvPr/>
        </p:nvGraphicFramePr>
        <p:xfrm>
          <a:off x="522164" y="1889187"/>
          <a:ext cx="9636125" cy="54006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4794033" y="6553914"/>
            <a:ext cx="2041107" cy="215444"/>
          </a:xfrm>
          <a:prstGeom prst="rect">
            <a:avLst/>
          </a:prstGeom>
          <a:noFill/>
        </p:spPr>
        <p:txBody>
          <a:bodyPr wrap="square" rtlCol="0">
            <a:spAutoFit/>
          </a:bodyPr>
          <a:lstStyle/>
          <a:p>
            <a:pPr>
              <a:lnSpc>
                <a:spcPct val="100000"/>
              </a:lnSpc>
            </a:pPr>
            <a:r>
              <a:rPr lang="de-DE" sz="800" b="0" dirty="0">
                <a:latin typeface="Arial" panose="020B0604020202020204" pitchFamily="34" charset="0"/>
                <a:cs typeface="Arial" panose="020B0604020202020204" pitchFamily="34" charset="0"/>
              </a:rPr>
              <a:t>Quelle: BGETEM</a:t>
            </a:r>
          </a:p>
        </p:txBody>
      </p:sp>
    </p:spTree>
    <p:extLst>
      <p:ext uri="{BB962C8B-B14F-4D97-AF65-F5344CB8AC3E}">
        <p14:creationId xmlns:p14="http://schemas.microsoft.com/office/powerpoint/2010/main" val="398597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Welche Gefahren vom Strom ausgehen</a:t>
            </a:r>
          </a:p>
          <a:p>
            <a:pPr marL="457200" indent="-457200">
              <a:buFont typeface="Arial" panose="020B0604020202020204" pitchFamily="34" charset="0"/>
              <a:buChar char="•"/>
            </a:pPr>
            <a:r>
              <a:rPr lang="de-DE" dirty="0"/>
              <a:t>Wovon die Wirkung auf den menschlichen Körper abhängt</a:t>
            </a:r>
          </a:p>
          <a:p>
            <a:pPr marL="457200" indent="-457200">
              <a:buFont typeface="Arial" panose="020B0604020202020204" pitchFamily="34" charset="0"/>
              <a:buChar char="•"/>
            </a:pPr>
            <a:r>
              <a:rPr lang="de-DE" dirty="0"/>
              <a:t>Welche Wirkungen der Strom auf den Körper hat</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16</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Welche Gefahren vom Strom ausgehen</a:t>
            </a:r>
          </a:p>
          <a:p>
            <a:pPr marL="457200" indent="-457200">
              <a:buFont typeface="Arial" panose="020B0604020202020204" pitchFamily="34" charset="0"/>
              <a:buChar char="•"/>
            </a:pPr>
            <a:r>
              <a:rPr lang="de-DE" dirty="0"/>
              <a:t>Wovon die Wirkung auf den menschlichen Körper abhängt</a:t>
            </a:r>
          </a:p>
          <a:p>
            <a:pPr marL="457200" indent="-457200">
              <a:buFont typeface="Arial" panose="020B0604020202020204" pitchFamily="34" charset="0"/>
              <a:buChar char="•"/>
            </a:pPr>
            <a:r>
              <a:rPr lang="de-DE" dirty="0"/>
              <a:t>Welche Wirkungen der Strom auf den Körper hat</a:t>
            </a:r>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73" name="Rectangle 21"/>
          <p:cNvSpPr>
            <a:spLocks noGrp="1" noChangeArrowheads="1"/>
          </p:cNvSpPr>
          <p:nvPr>
            <p:ph type="title"/>
          </p:nvPr>
        </p:nvSpPr>
        <p:spPr/>
        <p:txBody>
          <a:bodyPr/>
          <a:lstStyle/>
          <a:p>
            <a:r>
              <a:rPr lang="de-DE" dirty="0">
                <a:solidFill>
                  <a:schemeClr val="tx1"/>
                </a:solidFill>
              </a:rPr>
              <a:t>Gefahren des elektrischen Stroms</a:t>
            </a:r>
          </a:p>
        </p:txBody>
      </p:sp>
      <p:sp>
        <p:nvSpPr>
          <p:cNvPr id="2" name="Foliennummernplatzhalter 1"/>
          <p:cNvSpPr>
            <a:spLocks noGrp="1"/>
          </p:cNvSpPr>
          <p:nvPr>
            <p:ph type="sldNum" sz="quarter" idx="12"/>
          </p:nvPr>
        </p:nvSpPr>
        <p:spPr/>
        <p:txBody>
          <a:bodyPr>
            <a:normAutofit fontScale="77500" lnSpcReduction="20000"/>
          </a:bodyPr>
          <a:lstStyle/>
          <a:p>
            <a:fld id="{9889C296-15D4-E74A-895E-0A457A8331D7}" type="slidenum">
              <a:rPr lang="de-DE" smtClean="0"/>
              <a:pPr/>
              <a:t>3</a:t>
            </a:fld>
            <a:endParaRPr lang="de-DE" dirty="0"/>
          </a:p>
        </p:txBody>
      </p:sp>
      <p:sp>
        <p:nvSpPr>
          <p:cNvPr id="3" name="Inhaltsplatzhalter 2"/>
          <p:cNvSpPr>
            <a:spLocks noGrp="1"/>
          </p:cNvSpPr>
          <p:nvPr>
            <p:ph sz="quarter" idx="1"/>
          </p:nvPr>
        </p:nvSpPr>
        <p:spPr/>
        <p:txBody>
          <a:bodyPr/>
          <a:lstStyle/>
          <a:p>
            <a:pPr marL="0" indent="0">
              <a:buNone/>
            </a:pPr>
            <a:r>
              <a:rPr lang="de-DE" b="1" dirty="0">
                <a:solidFill>
                  <a:schemeClr val="bg2">
                    <a:lumMod val="50000"/>
                  </a:schemeClr>
                </a:solidFill>
              </a:rPr>
              <a:t>Der elektrische Strom kann bei Menschen zu Unfällen führen infolge:</a:t>
            </a:r>
          </a:p>
          <a:p>
            <a:pPr marL="0" indent="0">
              <a:buNone/>
            </a:pPr>
            <a:endParaRPr lang="de-DE" b="1" u="sng" dirty="0">
              <a:solidFill>
                <a:schemeClr val="accent2"/>
              </a:solidFill>
            </a:endParaRPr>
          </a:p>
          <a:p>
            <a:r>
              <a:rPr lang="de-DE" dirty="0"/>
              <a:t>Körperdurchströmung,</a:t>
            </a:r>
          </a:p>
          <a:p>
            <a:r>
              <a:rPr lang="de-DE" dirty="0"/>
              <a:t>Lichtbogeneinwirkung,</a:t>
            </a:r>
          </a:p>
          <a:p>
            <a:r>
              <a:rPr lang="de-DE" dirty="0"/>
              <a:t>Sekundärwirkung ( z. B. bei Arbeiten auf Leitern, Brände ).</a:t>
            </a:r>
          </a:p>
          <a:p>
            <a:pPr marL="0" indent="0">
              <a:buNone/>
            </a:pPr>
            <a:endParaRPr lang="de-DE" dirty="0"/>
          </a:p>
          <a:p>
            <a:pPr marL="0" indent="0">
              <a:buNone/>
            </a:pPr>
            <a:r>
              <a:rPr lang="de-DE" b="1" dirty="0">
                <a:solidFill>
                  <a:schemeClr val="bg2">
                    <a:lumMod val="50000"/>
                  </a:schemeClr>
                </a:solidFill>
              </a:rPr>
              <a:t>Die Wirkung auf den Menschen hängt ab von:</a:t>
            </a:r>
          </a:p>
          <a:p>
            <a:r>
              <a:rPr lang="de-DE" dirty="0"/>
              <a:t>Stromstärke,</a:t>
            </a:r>
          </a:p>
          <a:p>
            <a:r>
              <a:rPr lang="de-DE" dirty="0"/>
              <a:t>Weg des Stromes im Körper,</a:t>
            </a:r>
          </a:p>
          <a:p>
            <a:r>
              <a:rPr lang="de-DE" dirty="0"/>
              <a:t>Einwirkdauer und</a:t>
            </a:r>
          </a:p>
          <a:p>
            <a:r>
              <a:rPr lang="de-DE" dirty="0"/>
              <a:t>Stromart bzw. Frequenz (Gleichstrom / Wechselstrom / hochfrequenter Wechselstrom)</a:t>
            </a:r>
          </a:p>
        </p:txBody>
      </p:sp>
      <p:grpSp>
        <p:nvGrpSpPr>
          <p:cNvPr id="4" name="Gruppieren 3">
            <a:extLst>
              <a:ext uri="{FF2B5EF4-FFF2-40B4-BE49-F238E27FC236}">
                <a16:creationId xmlns:a16="http://schemas.microsoft.com/office/drawing/2014/main" id="{305F273A-0F09-45E5-BE18-5AD39FDB7015}"/>
              </a:ext>
            </a:extLst>
          </p:cNvPr>
          <p:cNvGrpSpPr/>
          <p:nvPr/>
        </p:nvGrpSpPr>
        <p:grpSpPr>
          <a:xfrm>
            <a:off x="4079776" y="2582084"/>
            <a:ext cx="3208437" cy="792088"/>
            <a:chOff x="3679651" y="2582084"/>
            <a:chExt cx="3208437" cy="792088"/>
          </a:xfrm>
        </p:grpSpPr>
        <p:sp>
          <p:nvSpPr>
            <p:cNvPr id="6" name="Geschweifte Klammer rechts 5"/>
            <p:cNvSpPr/>
            <p:nvPr/>
          </p:nvSpPr>
          <p:spPr bwMode="auto">
            <a:xfrm>
              <a:off x="3679651" y="2582084"/>
              <a:ext cx="360040" cy="792088"/>
            </a:xfrm>
            <a:prstGeom prst="rightBrace">
              <a:avLst>
                <a:gd name="adj1" fmla="val 8333"/>
                <a:gd name="adj2" fmla="val 4796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panose="020B0604020202020204" pitchFamily="34" charset="0"/>
                <a:ea typeface="ヒラギノ角ゴ Pro W3" pitchFamily="-108" charset="-128"/>
                <a:cs typeface="Arial" panose="020B0604020202020204" pitchFamily="34" charset="0"/>
              </a:endParaRPr>
            </a:p>
          </p:txBody>
        </p:sp>
        <p:sp>
          <p:nvSpPr>
            <p:cNvPr id="7" name="Textfeld 6"/>
            <p:cNvSpPr txBox="1"/>
            <p:nvPr/>
          </p:nvSpPr>
          <p:spPr>
            <a:xfrm>
              <a:off x="4079776" y="2778073"/>
              <a:ext cx="2808312" cy="400110"/>
            </a:xfrm>
            <a:prstGeom prst="rect">
              <a:avLst/>
            </a:prstGeom>
            <a:noFill/>
          </p:spPr>
          <p:txBody>
            <a:bodyPr wrap="square" rtlCol="0">
              <a:spAutoFit/>
            </a:bodyPr>
            <a:lstStyle/>
            <a:p>
              <a:pPr>
                <a:lnSpc>
                  <a:spcPct val="100000"/>
                </a:lnSpc>
              </a:pPr>
              <a:r>
                <a:rPr lang="de-DE" sz="2000" b="0" dirty="0">
                  <a:latin typeface="Arial" panose="020B0604020202020204" pitchFamily="34" charset="0"/>
                  <a:cs typeface="Arial" panose="020B0604020202020204" pitchFamily="34" charset="0"/>
                </a:rPr>
                <a:t>Primärwirkungen</a:t>
              </a:r>
            </a:p>
          </p:txBody>
        </p:sp>
      </p:grpSp>
      <p:grpSp>
        <p:nvGrpSpPr>
          <p:cNvPr id="5" name="Gruppieren 4">
            <a:extLst>
              <a:ext uri="{FF2B5EF4-FFF2-40B4-BE49-F238E27FC236}">
                <a16:creationId xmlns:a16="http://schemas.microsoft.com/office/drawing/2014/main" id="{FD940E9C-FDE5-411B-BFFD-2DD93C4ECCB4}"/>
              </a:ext>
            </a:extLst>
          </p:cNvPr>
          <p:cNvGrpSpPr/>
          <p:nvPr/>
        </p:nvGrpSpPr>
        <p:grpSpPr>
          <a:xfrm>
            <a:off x="7597504" y="2484025"/>
            <a:ext cx="2693987" cy="2693987"/>
            <a:chOff x="7597504" y="2484025"/>
            <a:chExt cx="2693987" cy="2693987"/>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97504" y="2484025"/>
              <a:ext cx="2693987"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8361646" y="4945054"/>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MEBEDO Akademie GmbH</a:t>
              </a:r>
            </a:p>
          </p:txBody>
        </p:sp>
      </p:grpSp>
    </p:spTree>
    <p:extLst>
      <p:ext uri="{BB962C8B-B14F-4D97-AF65-F5344CB8AC3E}">
        <p14:creationId xmlns:p14="http://schemas.microsoft.com/office/powerpoint/2010/main" val="288085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a:t>
            </a:r>
            <a:r>
              <a:rPr lang="de-DE" dirty="0" err="1">
                <a:solidFill>
                  <a:schemeClr val="tx1"/>
                </a:solidFill>
              </a:rPr>
              <a:t>Körperdurchströmung</a:t>
            </a:r>
            <a:endParaRPr lang="de-DE" dirty="0">
              <a:solidFill>
                <a:schemeClr val="tx1"/>
              </a:solidFill>
            </a:endParaRP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4</a:t>
            </a:fld>
            <a:endParaRPr lang="de-DE" dirty="0"/>
          </a:p>
        </p:txBody>
      </p:sp>
      <p:sp>
        <p:nvSpPr>
          <p:cNvPr id="2" name="Inhaltsplatzhalter 1"/>
          <p:cNvSpPr>
            <a:spLocks noGrp="1"/>
          </p:cNvSpPr>
          <p:nvPr>
            <p:ph sz="quarter" idx="1"/>
          </p:nvPr>
        </p:nvSpPr>
        <p:spPr>
          <a:xfrm>
            <a:off x="716458" y="1764295"/>
            <a:ext cx="3915284" cy="4956828"/>
          </a:xfrm>
        </p:spPr>
        <p:txBody>
          <a:bodyPr/>
          <a:lstStyle/>
          <a:p>
            <a:pPr marL="0" indent="0">
              <a:buNone/>
            </a:pPr>
            <a:r>
              <a:rPr lang="de-DE" dirty="0"/>
              <a:t>Wann fließt Strom durch den Körper?</a:t>
            </a:r>
          </a:p>
          <a:p>
            <a:r>
              <a:rPr lang="de-DE" dirty="0"/>
              <a:t>Elektrischer Strom fließt nur in einem geschlossenen Stromkreis.</a:t>
            </a:r>
          </a:p>
          <a:p>
            <a:r>
              <a:rPr lang="de-DE" dirty="0"/>
              <a:t>In geerdeten Systemen kommt ein Strom über die Erde zum fließen.</a:t>
            </a:r>
          </a:p>
        </p:txBody>
      </p:sp>
      <p:grpSp>
        <p:nvGrpSpPr>
          <p:cNvPr id="7" name="Group 4"/>
          <p:cNvGrpSpPr>
            <a:grpSpLocks noChangeAspect="1"/>
          </p:cNvGrpSpPr>
          <p:nvPr/>
        </p:nvGrpSpPr>
        <p:grpSpPr bwMode="auto">
          <a:xfrm>
            <a:off x="4667852" y="1701128"/>
            <a:ext cx="5827713" cy="5278225"/>
            <a:chOff x="2656" y="1033"/>
            <a:chExt cx="3712" cy="3362"/>
          </a:xfrm>
        </p:grpSpPr>
        <p:sp>
          <p:nvSpPr>
            <p:cNvPr id="8" name="AutoShape 3"/>
            <p:cNvSpPr>
              <a:spLocks noChangeAspect="1" noChangeArrowheads="1" noTextEdit="1"/>
            </p:cNvSpPr>
            <p:nvPr/>
          </p:nvSpPr>
          <p:spPr bwMode="auto">
            <a:xfrm>
              <a:off x="2656" y="1033"/>
              <a:ext cx="3712" cy="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5"/>
            <p:cNvSpPr>
              <a:spLocks/>
            </p:cNvSpPr>
            <p:nvPr/>
          </p:nvSpPr>
          <p:spPr bwMode="auto">
            <a:xfrm>
              <a:off x="5314" y="2049"/>
              <a:ext cx="107" cy="110"/>
            </a:xfrm>
            <a:custGeom>
              <a:avLst/>
              <a:gdLst>
                <a:gd name="T0" fmla="*/ 107 w 107"/>
                <a:gd name="T1" fmla="*/ 110 h 110"/>
                <a:gd name="T2" fmla="*/ 107 w 107"/>
                <a:gd name="T3" fmla="*/ 110 h 110"/>
                <a:gd name="T4" fmla="*/ 107 w 107"/>
                <a:gd name="T5" fmla="*/ 99 h 110"/>
                <a:gd name="T6" fmla="*/ 105 w 107"/>
                <a:gd name="T7" fmla="*/ 88 h 110"/>
                <a:gd name="T8" fmla="*/ 103 w 107"/>
                <a:gd name="T9" fmla="*/ 78 h 110"/>
                <a:gd name="T10" fmla="*/ 99 w 107"/>
                <a:gd name="T11" fmla="*/ 67 h 110"/>
                <a:gd name="T12" fmla="*/ 89 w 107"/>
                <a:gd name="T13" fmla="*/ 48 h 110"/>
                <a:gd name="T14" fmla="*/ 76 w 107"/>
                <a:gd name="T15" fmla="*/ 31 h 110"/>
                <a:gd name="T16" fmla="*/ 60 w 107"/>
                <a:gd name="T17" fmla="*/ 19 h 110"/>
                <a:gd name="T18" fmla="*/ 41 w 107"/>
                <a:gd name="T19" fmla="*/ 8 h 110"/>
                <a:gd name="T20" fmla="*/ 31 w 107"/>
                <a:gd name="T21" fmla="*/ 6 h 110"/>
                <a:gd name="T22" fmla="*/ 20 w 107"/>
                <a:gd name="T23" fmla="*/ 2 h 110"/>
                <a:gd name="T24" fmla="*/ 10 w 107"/>
                <a:gd name="T25" fmla="*/ 0 h 110"/>
                <a:gd name="T26" fmla="*/ 0 w 107"/>
                <a:gd name="T27" fmla="*/ 0 h 110"/>
                <a:gd name="T28" fmla="*/ 0 w 107"/>
                <a:gd name="T29" fmla="*/ 6 h 110"/>
                <a:gd name="T30" fmla="*/ 10 w 107"/>
                <a:gd name="T31" fmla="*/ 6 h 110"/>
                <a:gd name="T32" fmla="*/ 20 w 107"/>
                <a:gd name="T33" fmla="*/ 8 h 110"/>
                <a:gd name="T34" fmla="*/ 29 w 107"/>
                <a:gd name="T35" fmla="*/ 10 h 110"/>
                <a:gd name="T36" fmla="*/ 39 w 107"/>
                <a:gd name="T37" fmla="*/ 14 h 110"/>
                <a:gd name="T38" fmla="*/ 56 w 107"/>
                <a:gd name="T39" fmla="*/ 25 h 110"/>
                <a:gd name="T40" fmla="*/ 72 w 107"/>
                <a:gd name="T41" fmla="*/ 38 h 110"/>
                <a:gd name="T42" fmla="*/ 85 w 107"/>
                <a:gd name="T43" fmla="*/ 52 h 110"/>
                <a:gd name="T44" fmla="*/ 93 w 107"/>
                <a:gd name="T45" fmla="*/ 69 h 110"/>
                <a:gd name="T46" fmla="*/ 97 w 107"/>
                <a:gd name="T47" fmla="*/ 80 h 110"/>
                <a:gd name="T48" fmla="*/ 99 w 107"/>
                <a:gd name="T49" fmla="*/ 88 h 110"/>
                <a:gd name="T50" fmla="*/ 101 w 107"/>
                <a:gd name="T51" fmla="*/ 99 h 110"/>
                <a:gd name="T52" fmla="*/ 101 w 107"/>
                <a:gd name="T53" fmla="*/ 110 h 110"/>
                <a:gd name="T54" fmla="*/ 101 w 107"/>
                <a:gd name="T55" fmla="*/ 110 h 110"/>
                <a:gd name="T56" fmla="*/ 107 w 107"/>
                <a:gd name="T5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10">
                  <a:moveTo>
                    <a:pt x="107" y="110"/>
                  </a:moveTo>
                  <a:lnTo>
                    <a:pt x="107" y="110"/>
                  </a:lnTo>
                  <a:lnTo>
                    <a:pt x="107" y="99"/>
                  </a:lnTo>
                  <a:lnTo>
                    <a:pt x="105" y="88"/>
                  </a:lnTo>
                  <a:lnTo>
                    <a:pt x="103" y="78"/>
                  </a:lnTo>
                  <a:lnTo>
                    <a:pt x="99" y="67"/>
                  </a:lnTo>
                  <a:lnTo>
                    <a:pt x="89" y="48"/>
                  </a:lnTo>
                  <a:lnTo>
                    <a:pt x="76" y="31"/>
                  </a:lnTo>
                  <a:lnTo>
                    <a:pt x="60" y="19"/>
                  </a:lnTo>
                  <a:lnTo>
                    <a:pt x="41" y="8"/>
                  </a:lnTo>
                  <a:lnTo>
                    <a:pt x="31" y="6"/>
                  </a:lnTo>
                  <a:lnTo>
                    <a:pt x="20" y="2"/>
                  </a:lnTo>
                  <a:lnTo>
                    <a:pt x="10" y="0"/>
                  </a:lnTo>
                  <a:lnTo>
                    <a:pt x="0" y="0"/>
                  </a:lnTo>
                  <a:lnTo>
                    <a:pt x="0" y="6"/>
                  </a:lnTo>
                  <a:lnTo>
                    <a:pt x="10" y="6"/>
                  </a:lnTo>
                  <a:lnTo>
                    <a:pt x="20" y="8"/>
                  </a:lnTo>
                  <a:lnTo>
                    <a:pt x="29" y="10"/>
                  </a:lnTo>
                  <a:lnTo>
                    <a:pt x="39" y="14"/>
                  </a:lnTo>
                  <a:lnTo>
                    <a:pt x="56" y="25"/>
                  </a:lnTo>
                  <a:lnTo>
                    <a:pt x="72" y="38"/>
                  </a:lnTo>
                  <a:lnTo>
                    <a:pt x="85" y="52"/>
                  </a:lnTo>
                  <a:lnTo>
                    <a:pt x="93" y="69"/>
                  </a:lnTo>
                  <a:lnTo>
                    <a:pt x="97" y="80"/>
                  </a:lnTo>
                  <a:lnTo>
                    <a:pt x="99" y="88"/>
                  </a:lnTo>
                  <a:lnTo>
                    <a:pt x="101" y="99"/>
                  </a:lnTo>
                  <a:lnTo>
                    <a:pt x="101" y="110"/>
                  </a:lnTo>
                  <a:lnTo>
                    <a:pt x="101" y="110"/>
                  </a:lnTo>
                  <a:lnTo>
                    <a:pt x="107" y="110"/>
                  </a:lnTo>
                  <a:close/>
                </a:path>
              </a:pathLst>
            </a:custGeom>
            <a:solidFill>
              <a:srgbClr val="DF1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6"/>
            <p:cNvSpPr>
              <a:spLocks/>
            </p:cNvSpPr>
            <p:nvPr/>
          </p:nvSpPr>
          <p:spPr bwMode="auto">
            <a:xfrm>
              <a:off x="5314" y="2159"/>
              <a:ext cx="107" cy="110"/>
            </a:xfrm>
            <a:custGeom>
              <a:avLst/>
              <a:gdLst>
                <a:gd name="T0" fmla="*/ 0 w 107"/>
                <a:gd name="T1" fmla="*/ 110 h 110"/>
                <a:gd name="T2" fmla="*/ 0 w 107"/>
                <a:gd name="T3" fmla="*/ 110 h 110"/>
                <a:gd name="T4" fmla="*/ 10 w 107"/>
                <a:gd name="T5" fmla="*/ 110 h 110"/>
                <a:gd name="T6" fmla="*/ 20 w 107"/>
                <a:gd name="T7" fmla="*/ 108 h 110"/>
                <a:gd name="T8" fmla="*/ 31 w 107"/>
                <a:gd name="T9" fmla="*/ 105 h 110"/>
                <a:gd name="T10" fmla="*/ 41 w 107"/>
                <a:gd name="T11" fmla="*/ 101 h 110"/>
                <a:gd name="T12" fmla="*/ 60 w 107"/>
                <a:gd name="T13" fmla="*/ 91 h 110"/>
                <a:gd name="T14" fmla="*/ 76 w 107"/>
                <a:gd name="T15" fmla="*/ 78 h 110"/>
                <a:gd name="T16" fmla="*/ 89 w 107"/>
                <a:gd name="T17" fmla="*/ 61 h 110"/>
                <a:gd name="T18" fmla="*/ 99 w 107"/>
                <a:gd name="T19" fmla="*/ 42 h 110"/>
                <a:gd name="T20" fmla="*/ 103 w 107"/>
                <a:gd name="T21" fmla="*/ 31 h 110"/>
                <a:gd name="T22" fmla="*/ 105 w 107"/>
                <a:gd name="T23" fmla="*/ 23 h 110"/>
                <a:gd name="T24" fmla="*/ 107 w 107"/>
                <a:gd name="T25" fmla="*/ 10 h 110"/>
                <a:gd name="T26" fmla="*/ 107 w 107"/>
                <a:gd name="T27" fmla="*/ 0 h 110"/>
                <a:gd name="T28" fmla="*/ 101 w 107"/>
                <a:gd name="T29" fmla="*/ 0 h 110"/>
                <a:gd name="T30" fmla="*/ 101 w 107"/>
                <a:gd name="T31" fmla="*/ 10 h 110"/>
                <a:gd name="T32" fmla="*/ 99 w 107"/>
                <a:gd name="T33" fmla="*/ 21 h 110"/>
                <a:gd name="T34" fmla="*/ 97 w 107"/>
                <a:gd name="T35" fmla="*/ 31 h 110"/>
                <a:gd name="T36" fmla="*/ 93 w 107"/>
                <a:gd name="T37" fmla="*/ 40 h 110"/>
                <a:gd name="T38" fmla="*/ 85 w 107"/>
                <a:gd name="T39" fmla="*/ 57 h 110"/>
                <a:gd name="T40" fmla="*/ 72 w 107"/>
                <a:gd name="T41" fmla="*/ 74 h 110"/>
                <a:gd name="T42" fmla="*/ 56 w 107"/>
                <a:gd name="T43" fmla="*/ 86 h 110"/>
                <a:gd name="T44" fmla="*/ 39 w 107"/>
                <a:gd name="T45" fmla="*/ 95 h 110"/>
                <a:gd name="T46" fmla="*/ 29 w 107"/>
                <a:gd name="T47" fmla="*/ 99 h 110"/>
                <a:gd name="T48" fmla="*/ 20 w 107"/>
                <a:gd name="T49" fmla="*/ 101 h 110"/>
                <a:gd name="T50" fmla="*/ 10 w 107"/>
                <a:gd name="T51" fmla="*/ 103 h 110"/>
                <a:gd name="T52" fmla="*/ 0 w 107"/>
                <a:gd name="T53" fmla="*/ 103 h 110"/>
                <a:gd name="T54" fmla="*/ 0 w 107"/>
                <a:gd name="T55" fmla="*/ 103 h 110"/>
                <a:gd name="T56" fmla="*/ 0 w 107"/>
                <a:gd name="T5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10">
                  <a:moveTo>
                    <a:pt x="0" y="110"/>
                  </a:moveTo>
                  <a:lnTo>
                    <a:pt x="0" y="110"/>
                  </a:lnTo>
                  <a:lnTo>
                    <a:pt x="10" y="110"/>
                  </a:lnTo>
                  <a:lnTo>
                    <a:pt x="20" y="108"/>
                  </a:lnTo>
                  <a:lnTo>
                    <a:pt x="31" y="105"/>
                  </a:lnTo>
                  <a:lnTo>
                    <a:pt x="41" y="101"/>
                  </a:lnTo>
                  <a:lnTo>
                    <a:pt x="60" y="91"/>
                  </a:lnTo>
                  <a:lnTo>
                    <a:pt x="76" y="78"/>
                  </a:lnTo>
                  <a:lnTo>
                    <a:pt x="89" y="61"/>
                  </a:lnTo>
                  <a:lnTo>
                    <a:pt x="99" y="42"/>
                  </a:lnTo>
                  <a:lnTo>
                    <a:pt x="103" y="31"/>
                  </a:lnTo>
                  <a:lnTo>
                    <a:pt x="105" y="23"/>
                  </a:lnTo>
                  <a:lnTo>
                    <a:pt x="107" y="10"/>
                  </a:lnTo>
                  <a:lnTo>
                    <a:pt x="107" y="0"/>
                  </a:lnTo>
                  <a:lnTo>
                    <a:pt x="101" y="0"/>
                  </a:lnTo>
                  <a:lnTo>
                    <a:pt x="101" y="10"/>
                  </a:lnTo>
                  <a:lnTo>
                    <a:pt x="99" y="21"/>
                  </a:lnTo>
                  <a:lnTo>
                    <a:pt x="97" y="31"/>
                  </a:lnTo>
                  <a:lnTo>
                    <a:pt x="93" y="40"/>
                  </a:lnTo>
                  <a:lnTo>
                    <a:pt x="85" y="57"/>
                  </a:lnTo>
                  <a:lnTo>
                    <a:pt x="72" y="74"/>
                  </a:lnTo>
                  <a:lnTo>
                    <a:pt x="56" y="86"/>
                  </a:lnTo>
                  <a:lnTo>
                    <a:pt x="39" y="95"/>
                  </a:lnTo>
                  <a:lnTo>
                    <a:pt x="29" y="99"/>
                  </a:lnTo>
                  <a:lnTo>
                    <a:pt x="20" y="101"/>
                  </a:lnTo>
                  <a:lnTo>
                    <a:pt x="10" y="103"/>
                  </a:lnTo>
                  <a:lnTo>
                    <a:pt x="0" y="103"/>
                  </a:lnTo>
                  <a:lnTo>
                    <a:pt x="0" y="103"/>
                  </a:lnTo>
                  <a:lnTo>
                    <a:pt x="0" y="110"/>
                  </a:lnTo>
                  <a:close/>
                </a:path>
              </a:pathLst>
            </a:custGeom>
            <a:solidFill>
              <a:srgbClr val="DF1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7"/>
            <p:cNvSpPr>
              <a:spLocks/>
            </p:cNvSpPr>
            <p:nvPr/>
          </p:nvSpPr>
          <p:spPr bwMode="auto">
            <a:xfrm>
              <a:off x="5206" y="2159"/>
              <a:ext cx="108" cy="110"/>
            </a:xfrm>
            <a:custGeom>
              <a:avLst/>
              <a:gdLst>
                <a:gd name="T0" fmla="*/ 0 w 108"/>
                <a:gd name="T1" fmla="*/ 0 h 110"/>
                <a:gd name="T2" fmla="*/ 0 w 108"/>
                <a:gd name="T3" fmla="*/ 0 h 110"/>
                <a:gd name="T4" fmla="*/ 0 w 108"/>
                <a:gd name="T5" fmla="*/ 10 h 110"/>
                <a:gd name="T6" fmla="*/ 2 w 108"/>
                <a:gd name="T7" fmla="*/ 23 h 110"/>
                <a:gd name="T8" fmla="*/ 4 w 108"/>
                <a:gd name="T9" fmla="*/ 31 h 110"/>
                <a:gd name="T10" fmla="*/ 8 w 108"/>
                <a:gd name="T11" fmla="*/ 42 h 110"/>
                <a:gd name="T12" fmla="*/ 19 w 108"/>
                <a:gd name="T13" fmla="*/ 61 h 110"/>
                <a:gd name="T14" fmla="*/ 31 w 108"/>
                <a:gd name="T15" fmla="*/ 78 h 110"/>
                <a:gd name="T16" fmla="*/ 48 w 108"/>
                <a:gd name="T17" fmla="*/ 91 h 110"/>
                <a:gd name="T18" fmla="*/ 64 w 108"/>
                <a:gd name="T19" fmla="*/ 101 h 110"/>
                <a:gd name="T20" fmla="*/ 75 w 108"/>
                <a:gd name="T21" fmla="*/ 105 h 110"/>
                <a:gd name="T22" fmla="*/ 85 w 108"/>
                <a:gd name="T23" fmla="*/ 108 h 110"/>
                <a:gd name="T24" fmla="*/ 95 w 108"/>
                <a:gd name="T25" fmla="*/ 110 h 110"/>
                <a:gd name="T26" fmla="*/ 108 w 108"/>
                <a:gd name="T27" fmla="*/ 110 h 110"/>
                <a:gd name="T28" fmla="*/ 108 w 108"/>
                <a:gd name="T29" fmla="*/ 103 h 110"/>
                <a:gd name="T30" fmla="*/ 97 w 108"/>
                <a:gd name="T31" fmla="*/ 103 h 110"/>
                <a:gd name="T32" fmla="*/ 87 w 108"/>
                <a:gd name="T33" fmla="*/ 101 h 110"/>
                <a:gd name="T34" fmla="*/ 77 w 108"/>
                <a:gd name="T35" fmla="*/ 99 h 110"/>
                <a:gd name="T36" fmla="*/ 68 w 108"/>
                <a:gd name="T37" fmla="*/ 95 h 110"/>
                <a:gd name="T38" fmla="*/ 50 w 108"/>
                <a:gd name="T39" fmla="*/ 86 h 110"/>
                <a:gd name="T40" fmla="*/ 35 w 108"/>
                <a:gd name="T41" fmla="*/ 74 h 110"/>
                <a:gd name="T42" fmla="*/ 23 w 108"/>
                <a:gd name="T43" fmla="*/ 57 h 110"/>
                <a:gd name="T44" fmla="*/ 12 w 108"/>
                <a:gd name="T45" fmla="*/ 40 h 110"/>
                <a:gd name="T46" fmla="*/ 10 w 108"/>
                <a:gd name="T47" fmla="*/ 31 h 110"/>
                <a:gd name="T48" fmla="*/ 8 w 108"/>
                <a:gd name="T49" fmla="*/ 21 h 110"/>
                <a:gd name="T50" fmla="*/ 6 w 108"/>
                <a:gd name="T51" fmla="*/ 10 h 110"/>
                <a:gd name="T52" fmla="*/ 6 w 108"/>
                <a:gd name="T53" fmla="*/ 0 h 110"/>
                <a:gd name="T54" fmla="*/ 6 w 108"/>
                <a:gd name="T55" fmla="*/ 0 h 110"/>
                <a:gd name="T56" fmla="*/ 0 w 108"/>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10">
                  <a:moveTo>
                    <a:pt x="0" y="0"/>
                  </a:moveTo>
                  <a:lnTo>
                    <a:pt x="0" y="0"/>
                  </a:lnTo>
                  <a:lnTo>
                    <a:pt x="0" y="10"/>
                  </a:lnTo>
                  <a:lnTo>
                    <a:pt x="2" y="23"/>
                  </a:lnTo>
                  <a:lnTo>
                    <a:pt x="4" y="31"/>
                  </a:lnTo>
                  <a:lnTo>
                    <a:pt x="8" y="42"/>
                  </a:lnTo>
                  <a:lnTo>
                    <a:pt x="19" y="61"/>
                  </a:lnTo>
                  <a:lnTo>
                    <a:pt x="31" y="78"/>
                  </a:lnTo>
                  <a:lnTo>
                    <a:pt x="48" y="91"/>
                  </a:lnTo>
                  <a:lnTo>
                    <a:pt x="64" y="101"/>
                  </a:lnTo>
                  <a:lnTo>
                    <a:pt x="75" y="105"/>
                  </a:lnTo>
                  <a:lnTo>
                    <a:pt x="85" y="108"/>
                  </a:lnTo>
                  <a:lnTo>
                    <a:pt x="95" y="110"/>
                  </a:lnTo>
                  <a:lnTo>
                    <a:pt x="108" y="110"/>
                  </a:lnTo>
                  <a:lnTo>
                    <a:pt x="108" y="103"/>
                  </a:lnTo>
                  <a:lnTo>
                    <a:pt x="97" y="103"/>
                  </a:lnTo>
                  <a:lnTo>
                    <a:pt x="87" y="101"/>
                  </a:lnTo>
                  <a:lnTo>
                    <a:pt x="77" y="99"/>
                  </a:lnTo>
                  <a:lnTo>
                    <a:pt x="68" y="95"/>
                  </a:lnTo>
                  <a:lnTo>
                    <a:pt x="50" y="86"/>
                  </a:lnTo>
                  <a:lnTo>
                    <a:pt x="35" y="74"/>
                  </a:lnTo>
                  <a:lnTo>
                    <a:pt x="23" y="57"/>
                  </a:lnTo>
                  <a:lnTo>
                    <a:pt x="12" y="40"/>
                  </a:lnTo>
                  <a:lnTo>
                    <a:pt x="10" y="31"/>
                  </a:lnTo>
                  <a:lnTo>
                    <a:pt x="8" y="21"/>
                  </a:lnTo>
                  <a:lnTo>
                    <a:pt x="6" y="10"/>
                  </a:lnTo>
                  <a:lnTo>
                    <a:pt x="6" y="0"/>
                  </a:lnTo>
                  <a:lnTo>
                    <a:pt x="6" y="0"/>
                  </a:lnTo>
                  <a:lnTo>
                    <a:pt x="0" y="0"/>
                  </a:lnTo>
                  <a:close/>
                </a:path>
              </a:pathLst>
            </a:custGeom>
            <a:solidFill>
              <a:srgbClr val="DF1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8"/>
            <p:cNvSpPr>
              <a:spLocks/>
            </p:cNvSpPr>
            <p:nvPr/>
          </p:nvSpPr>
          <p:spPr bwMode="auto">
            <a:xfrm>
              <a:off x="5206" y="2049"/>
              <a:ext cx="108" cy="110"/>
            </a:xfrm>
            <a:custGeom>
              <a:avLst/>
              <a:gdLst>
                <a:gd name="T0" fmla="*/ 108 w 108"/>
                <a:gd name="T1" fmla="*/ 0 h 110"/>
                <a:gd name="T2" fmla="*/ 108 w 108"/>
                <a:gd name="T3" fmla="*/ 0 h 110"/>
                <a:gd name="T4" fmla="*/ 95 w 108"/>
                <a:gd name="T5" fmla="*/ 0 h 110"/>
                <a:gd name="T6" fmla="*/ 85 w 108"/>
                <a:gd name="T7" fmla="*/ 2 h 110"/>
                <a:gd name="T8" fmla="*/ 75 w 108"/>
                <a:gd name="T9" fmla="*/ 6 h 110"/>
                <a:gd name="T10" fmla="*/ 64 w 108"/>
                <a:gd name="T11" fmla="*/ 8 h 110"/>
                <a:gd name="T12" fmla="*/ 48 w 108"/>
                <a:gd name="T13" fmla="*/ 19 h 110"/>
                <a:gd name="T14" fmla="*/ 31 w 108"/>
                <a:gd name="T15" fmla="*/ 31 h 110"/>
                <a:gd name="T16" fmla="*/ 19 w 108"/>
                <a:gd name="T17" fmla="*/ 48 h 110"/>
                <a:gd name="T18" fmla="*/ 8 w 108"/>
                <a:gd name="T19" fmla="*/ 67 h 110"/>
                <a:gd name="T20" fmla="*/ 4 w 108"/>
                <a:gd name="T21" fmla="*/ 78 h 110"/>
                <a:gd name="T22" fmla="*/ 2 w 108"/>
                <a:gd name="T23" fmla="*/ 88 h 110"/>
                <a:gd name="T24" fmla="*/ 0 w 108"/>
                <a:gd name="T25" fmla="*/ 99 h 110"/>
                <a:gd name="T26" fmla="*/ 0 w 108"/>
                <a:gd name="T27" fmla="*/ 110 h 110"/>
                <a:gd name="T28" fmla="*/ 6 w 108"/>
                <a:gd name="T29" fmla="*/ 110 h 110"/>
                <a:gd name="T30" fmla="*/ 6 w 108"/>
                <a:gd name="T31" fmla="*/ 99 h 110"/>
                <a:gd name="T32" fmla="*/ 8 w 108"/>
                <a:gd name="T33" fmla="*/ 88 h 110"/>
                <a:gd name="T34" fmla="*/ 10 w 108"/>
                <a:gd name="T35" fmla="*/ 80 h 110"/>
                <a:gd name="T36" fmla="*/ 12 w 108"/>
                <a:gd name="T37" fmla="*/ 69 h 110"/>
                <a:gd name="T38" fmla="*/ 23 w 108"/>
                <a:gd name="T39" fmla="*/ 52 h 110"/>
                <a:gd name="T40" fmla="*/ 35 w 108"/>
                <a:gd name="T41" fmla="*/ 38 h 110"/>
                <a:gd name="T42" fmla="*/ 50 w 108"/>
                <a:gd name="T43" fmla="*/ 25 h 110"/>
                <a:gd name="T44" fmla="*/ 68 w 108"/>
                <a:gd name="T45" fmla="*/ 14 h 110"/>
                <a:gd name="T46" fmla="*/ 77 w 108"/>
                <a:gd name="T47" fmla="*/ 10 h 110"/>
                <a:gd name="T48" fmla="*/ 87 w 108"/>
                <a:gd name="T49" fmla="*/ 8 h 110"/>
                <a:gd name="T50" fmla="*/ 97 w 108"/>
                <a:gd name="T51" fmla="*/ 6 h 110"/>
                <a:gd name="T52" fmla="*/ 108 w 108"/>
                <a:gd name="T53" fmla="*/ 6 h 110"/>
                <a:gd name="T54" fmla="*/ 108 w 108"/>
                <a:gd name="T55" fmla="*/ 6 h 110"/>
                <a:gd name="T56" fmla="*/ 108 w 108"/>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10">
                  <a:moveTo>
                    <a:pt x="108" y="0"/>
                  </a:moveTo>
                  <a:lnTo>
                    <a:pt x="108" y="0"/>
                  </a:lnTo>
                  <a:lnTo>
                    <a:pt x="95" y="0"/>
                  </a:lnTo>
                  <a:lnTo>
                    <a:pt x="85" y="2"/>
                  </a:lnTo>
                  <a:lnTo>
                    <a:pt x="75" y="6"/>
                  </a:lnTo>
                  <a:lnTo>
                    <a:pt x="64" y="8"/>
                  </a:lnTo>
                  <a:lnTo>
                    <a:pt x="48" y="19"/>
                  </a:lnTo>
                  <a:lnTo>
                    <a:pt x="31" y="31"/>
                  </a:lnTo>
                  <a:lnTo>
                    <a:pt x="19" y="48"/>
                  </a:lnTo>
                  <a:lnTo>
                    <a:pt x="8" y="67"/>
                  </a:lnTo>
                  <a:lnTo>
                    <a:pt x="4" y="78"/>
                  </a:lnTo>
                  <a:lnTo>
                    <a:pt x="2" y="88"/>
                  </a:lnTo>
                  <a:lnTo>
                    <a:pt x="0" y="99"/>
                  </a:lnTo>
                  <a:lnTo>
                    <a:pt x="0" y="110"/>
                  </a:lnTo>
                  <a:lnTo>
                    <a:pt x="6" y="110"/>
                  </a:lnTo>
                  <a:lnTo>
                    <a:pt x="6" y="99"/>
                  </a:lnTo>
                  <a:lnTo>
                    <a:pt x="8" y="88"/>
                  </a:lnTo>
                  <a:lnTo>
                    <a:pt x="10" y="80"/>
                  </a:lnTo>
                  <a:lnTo>
                    <a:pt x="12" y="69"/>
                  </a:lnTo>
                  <a:lnTo>
                    <a:pt x="23" y="52"/>
                  </a:lnTo>
                  <a:lnTo>
                    <a:pt x="35" y="38"/>
                  </a:lnTo>
                  <a:lnTo>
                    <a:pt x="50" y="25"/>
                  </a:lnTo>
                  <a:lnTo>
                    <a:pt x="68" y="14"/>
                  </a:lnTo>
                  <a:lnTo>
                    <a:pt x="77" y="10"/>
                  </a:lnTo>
                  <a:lnTo>
                    <a:pt x="87" y="8"/>
                  </a:lnTo>
                  <a:lnTo>
                    <a:pt x="97" y="6"/>
                  </a:lnTo>
                  <a:lnTo>
                    <a:pt x="108" y="6"/>
                  </a:lnTo>
                  <a:lnTo>
                    <a:pt x="108" y="6"/>
                  </a:lnTo>
                  <a:lnTo>
                    <a:pt x="108" y="0"/>
                  </a:lnTo>
                  <a:close/>
                </a:path>
              </a:pathLst>
            </a:custGeom>
            <a:solidFill>
              <a:srgbClr val="DF1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9"/>
            <p:cNvSpPr>
              <a:spLocks/>
            </p:cNvSpPr>
            <p:nvPr/>
          </p:nvSpPr>
          <p:spPr bwMode="auto">
            <a:xfrm>
              <a:off x="2776" y="2121"/>
              <a:ext cx="87" cy="86"/>
            </a:xfrm>
            <a:custGeom>
              <a:avLst/>
              <a:gdLst>
                <a:gd name="T0" fmla="*/ 44 w 87"/>
                <a:gd name="T1" fmla="*/ 0 h 86"/>
                <a:gd name="T2" fmla="*/ 54 w 87"/>
                <a:gd name="T3" fmla="*/ 2 h 86"/>
                <a:gd name="T4" fmla="*/ 60 w 87"/>
                <a:gd name="T5" fmla="*/ 4 h 86"/>
                <a:gd name="T6" fmla="*/ 69 w 87"/>
                <a:gd name="T7" fmla="*/ 8 h 86"/>
                <a:gd name="T8" fmla="*/ 75 w 87"/>
                <a:gd name="T9" fmla="*/ 12 h 86"/>
                <a:gd name="T10" fmla="*/ 81 w 87"/>
                <a:gd name="T11" fmla="*/ 19 h 86"/>
                <a:gd name="T12" fmla="*/ 85 w 87"/>
                <a:gd name="T13" fmla="*/ 27 h 86"/>
                <a:gd name="T14" fmla="*/ 87 w 87"/>
                <a:gd name="T15" fmla="*/ 35 h 86"/>
                <a:gd name="T16" fmla="*/ 87 w 87"/>
                <a:gd name="T17" fmla="*/ 44 h 86"/>
                <a:gd name="T18" fmla="*/ 87 w 87"/>
                <a:gd name="T19" fmla="*/ 52 h 86"/>
                <a:gd name="T20" fmla="*/ 85 w 87"/>
                <a:gd name="T21" fmla="*/ 61 h 86"/>
                <a:gd name="T22" fmla="*/ 81 w 87"/>
                <a:gd name="T23" fmla="*/ 67 h 86"/>
                <a:gd name="T24" fmla="*/ 75 w 87"/>
                <a:gd name="T25" fmla="*/ 74 h 86"/>
                <a:gd name="T26" fmla="*/ 69 w 87"/>
                <a:gd name="T27" fmla="*/ 80 h 86"/>
                <a:gd name="T28" fmla="*/ 60 w 87"/>
                <a:gd name="T29" fmla="*/ 84 h 86"/>
                <a:gd name="T30" fmla="*/ 54 w 87"/>
                <a:gd name="T31" fmla="*/ 86 h 86"/>
                <a:gd name="T32" fmla="*/ 44 w 87"/>
                <a:gd name="T33" fmla="*/ 86 h 86"/>
                <a:gd name="T34" fmla="*/ 35 w 87"/>
                <a:gd name="T35" fmla="*/ 86 h 86"/>
                <a:gd name="T36" fmla="*/ 27 w 87"/>
                <a:gd name="T37" fmla="*/ 84 h 86"/>
                <a:gd name="T38" fmla="*/ 21 w 87"/>
                <a:gd name="T39" fmla="*/ 80 h 86"/>
                <a:gd name="T40" fmla="*/ 15 w 87"/>
                <a:gd name="T41" fmla="*/ 74 h 86"/>
                <a:gd name="T42" fmla="*/ 8 w 87"/>
                <a:gd name="T43" fmla="*/ 67 h 86"/>
                <a:gd name="T44" fmla="*/ 4 w 87"/>
                <a:gd name="T45" fmla="*/ 61 h 86"/>
                <a:gd name="T46" fmla="*/ 2 w 87"/>
                <a:gd name="T47" fmla="*/ 52 h 86"/>
                <a:gd name="T48" fmla="*/ 0 w 87"/>
                <a:gd name="T49" fmla="*/ 44 h 86"/>
                <a:gd name="T50" fmla="*/ 2 w 87"/>
                <a:gd name="T51" fmla="*/ 35 h 86"/>
                <a:gd name="T52" fmla="*/ 4 w 87"/>
                <a:gd name="T53" fmla="*/ 27 h 86"/>
                <a:gd name="T54" fmla="*/ 8 w 87"/>
                <a:gd name="T55" fmla="*/ 19 h 86"/>
                <a:gd name="T56" fmla="*/ 15 w 87"/>
                <a:gd name="T57" fmla="*/ 12 h 86"/>
                <a:gd name="T58" fmla="*/ 21 w 87"/>
                <a:gd name="T59" fmla="*/ 8 h 86"/>
                <a:gd name="T60" fmla="*/ 27 w 87"/>
                <a:gd name="T61" fmla="*/ 4 h 86"/>
                <a:gd name="T62" fmla="*/ 35 w 87"/>
                <a:gd name="T63" fmla="*/ 2 h 86"/>
                <a:gd name="T64" fmla="*/ 44 w 87"/>
                <a:gd name="T6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6">
                  <a:moveTo>
                    <a:pt x="44" y="0"/>
                  </a:moveTo>
                  <a:lnTo>
                    <a:pt x="54" y="2"/>
                  </a:lnTo>
                  <a:lnTo>
                    <a:pt x="60" y="4"/>
                  </a:lnTo>
                  <a:lnTo>
                    <a:pt x="69" y="8"/>
                  </a:lnTo>
                  <a:lnTo>
                    <a:pt x="75" y="12"/>
                  </a:lnTo>
                  <a:lnTo>
                    <a:pt x="81" y="19"/>
                  </a:lnTo>
                  <a:lnTo>
                    <a:pt x="85" y="27"/>
                  </a:lnTo>
                  <a:lnTo>
                    <a:pt x="87" y="35"/>
                  </a:lnTo>
                  <a:lnTo>
                    <a:pt x="87" y="44"/>
                  </a:lnTo>
                  <a:lnTo>
                    <a:pt x="87" y="52"/>
                  </a:lnTo>
                  <a:lnTo>
                    <a:pt x="85" y="61"/>
                  </a:lnTo>
                  <a:lnTo>
                    <a:pt x="81" y="67"/>
                  </a:lnTo>
                  <a:lnTo>
                    <a:pt x="75" y="74"/>
                  </a:lnTo>
                  <a:lnTo>
                    <a:pt x="69" y="80"/>
                  </a:lnTo>
                  <a:lnTo>
                    <a:pt x="60" y="84"/>
                  </a:lnTo>
                  <a:lnTo>
                    <a:pt x="54" y="86"/>
                  </a:lnTo>
                  <a:lnTo>
                    <a:pt x="44" y="86"/>
                  </a:lnTo>
                  <a:lnTo>
                    <a:pt x="35" y="86"/>
                  </a:lnTo>
                  <a:lnTo>
                    <a:pt x="27" y="84"/>
                  </a:lnTo>
                  <a:lnTo>
                    <a:pt x="21" y="80"/>
                  </a:lnTo>
                  <a:lnTo>
                    <a:pt x="15" y="74"/>
                  </a:lnTo>
                  <a:lnTo>
                    <a:pt x="8" y="67"/>
                  </a:lnTo>
                  <a:lnTo>
                    <a:pt x="4" y="61"/>
                  </a:lnTo>
                  <a:lnTo>
                    <a:pt x="2" y="52"/>
                  </a:lnTo>
                  <a:lnTo>
                    <a:pt x="0" y="44"/>
                  </a:lnTo>
                  <a:lnTo>
                    <a:pt x="2" y="35"/>
                  </a:lnTo>
                  <a:lnTo>
                    <a:pt x="4" y="27"/>
                  </a:lnTo>
                  <a:lnTo>
                    <a:pt x="8" y="19"/>
                  </a:lnTo>
                  <a:lnTo>
                    <a:pt x="15" y="12"/>
                  </a:lnTo>
                  <a:lnTo>
                    <a:pt x="21" y="8"/>
                  </a:lnTo>
                  <a:lnTo>
                    <a:pt x="27" y="4"/>
                  </a:lnTo>
                  <a:lnTo>
                    <a:pt x="35" y="2"/>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0"/>
            <p:cNvSpPr>
              <a:spLocks/>
            </p:cNvSpPr>
            <p:nvPr/>
          </p:nvSpPr>
          <p:spPr bwMode="auto">
            <a:xfrm>
              <a:off x="2820" y="2118"/>
              <a:ext cx="47" cy="47"/>
            </a:xfrm>
            <a:custGeom>
              <a:avLst/>
              <a:gdLst>
                <a:gd name="T0" fmla="*/ 47 w 47"/>
                <a:gd name="T1" fmla="*/ 47 h 47"/>
                <a:gd name="T2" fmla="*/ 47 w 47"/>
                <a:gd name="T3" fmla="*/ 47 h 47"/>
                <a:gd name="T4" fmla="*/ 45 w 47"/>
                <a:gd name="T5" fmla="*/ 36 h 47"/>
                <a:gd name="T6" fmla="*/ 43 w 47"/>
                <a:gd name="T7" fmla="*/ 28 h 47"/>
                <a:gd name="T8" fmla="*/ 39 w 47"/>
                <a:gd name="T9" fmla="*/ 19 h 47"/>
                <a:gd name="T10" fmla="*/ 33 w 47"/>
                <a:gd name="T11" fmla="*/ 13 h 47"/>
                <a:gd name="T12" fmla="*/ 27 w 47"/>
                <a:gd name="T13" fmla="*/ 7 h 47"/>
                <a:gd name="T14" fmla="*/ 18 w 47"/>
                <a:gd name="T15" fmla="*/ 3 h 47"/>
                <a:gd name="T16" fmla="*/ 10 w 47"/>
                <a:gd name="T17" fmla="*/ 0 h 47"/>
                <a:gd name="T18" fmla="*/ 0 w 47"/>
                <a:gd name="T19" fmla="*/ 0 h 47"/>
                <a:gd name="T20" fmla="*/ 0 w 47"/>
                <a:gd name="T21" fmla="*/ 7 h 47"/>
                <a:gd name="T22" fmla="*/ 8 w 47"/>
                <a:gd name="T23" fmla="*/ 7 h 47"/>
                <a:gd name="T24" fmla="*/ 16 w 47"/>
                <a:gd name="T25" fmla="*/ 9 h 47"/>
                <a:gd name="T26" fmla="*/ 22 w 47"/>
                <a:gd name="T27" fmla="*/ 13 h 47"/>
                <a:gd name="T28" fmla="*/ 29 w 47"/>
                <a:gd name="T29" fmla="*/ 17 h 47"/>
                <a:gd name="T30" fmla="*/ 33 w 47"/>
                <a:gd name="T31" fmla="*/ 24 h 47"/>
                <a:gd name="T32" fmla="*/ 37 w 47"/>
                <a:gd name="T33" fmla="*/ 30 h 47"/>
                <a:gd name="T34" fmla="*/ 39 w 47"/>
                <a:gd name="T35" fmla="*/ 38 h 47"/>
                <a:gd name="T36" fmla="*/ 41 w 47"/>
                <a:gd name="T37" fmla="*/ 47 h 47"/>
                <a:gd name="T38" fmla="*/ 41 w 47"/>
                <a:gd name="T39" fmla="*/ 47 h 47"/>
                <a:gd name="T40" fmla="*/ 47 w 47"/>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7">
                  <a:moveTo>
                    <a:pt x="47" y="47"/>
                  </a:moveTo>
                  <a:lnTo>
                    <a:pt x="47" y="47"/>
                  </a:lnTo>
                  <a:lnTo>
                    <a:pt x="45" y="36"/>
                  </a:lnTo>
                  <a:lnTo>
                    <a:pt x="43" y="28"/>
                  </a:lnTo>
                  <a:lnTo>
                    <a:pt x="39" y="19"/>
                  </a:lnTo>
                  <a:lnTo>
                    <a:pt x="33" y="13"/>
                  </a:lnTo>
                  <a:lnTo>
                    <a:pt x="27" y="7"/>
                  </a:lnTo>
                  <a:lnTo>
                    <a:pt x="18" y="3"/>
                  </a:lnTo>
                  <a:lnTo>
                    <a:pt x="10" y="0"/>
                  </a:lnTo>
                  <a:lnTo>
                    <a:pt x="0" y="0"/>
                  </a:lnTo>
                  <a:lnTo>
                    <a:pt x="0" y="7"/>
                  </a:lnTo>
                  <a:lnTo>
                    <a:pt x="8" y="7"/>
                  </a:lnTo>
                  <a:lnTo>
                    <a:pt x="16" y="9"/>
                  </a:lnTo>
                  <a:lnTo>
                    <a:pt x="22" y="13"/>
                  </a:lnTo>
                  <a:lnTo>
                    <a:pt x="29" y="17"/>
                  </a:lnTo>
                  <a:lnTo>
                    <a:pt x="33" y="24"/>
                  </a:lnTo>
                  <a:lnTo>
                    <a:pt x="37" y="30"/>
                  </a:lnTo>
                  <a:lnTo>
                    <a:pt x="39" y="38"/>
                  </a:lnTo>
                  <a:lnTo>
                    <a:pt x="41" y="47"/>
                  </a:lnTo>
                  <a:lnTo>
                    <a:pt x="41" y="47"/>
                  </a:lnTo>
                  <a:lnTo>
                    <a:pt x="47"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p:cNvSpPr>
              <a:spLocks/>
            </p:cNvSpPr>
            <p:nvPr/>
          </p:nvSpPr>
          <p:spPr bwMode="auto">
            <a:xfrm>
              <a:off x="2820" y="2165"/>
              <a:ext cx="47" cy="46"/>
            </a:xfrm>
            <a:custGeom>
              <a:avLst/>
              <a:gdLst>
                <a:gd name="T0" fmla="*/ 0 w 47"/>
                <a:gd name="T1" fmla="*/ 46 h 46"/>
                <a:gd name="T2" fmla="*/ 0 w 47"/>
                <a:gd name="T3" fmla="*/ 46 h 46"/>
                <a:gd name="T4" fmla="*/ 10 w 47"/>
                <a:gd name="T5" fmla="*/ 44 h 46"/>
                <a:gd name="T6" fmla="*/ 18 w 47"/>
                <a:gd name="T7" fmla="*/ 42 h 46"/>
                <a:gd name="T8" fmla="*/ 27 w 47"/>
                <a:gd name="T9" fmla="*/ 38 h 46"/>
                <a:gd name="T10" fmla="*/ 33 w 47"/>
                <a:gd name="T11" fmla="*/ 32 h 46"/>
                <a:gd name="T12" fmla="*/ 39 w 47"/>
                <a:gd name="T13" fmla="*/ 25 h 46"/>
                <a:gd name="T14" fmla="*/ 43 w 47"/>
                <a:gd name="T15" fmla="*/ 17 h 46"/>
                <a:gd name="T16" fmla="*/ 45 w 47"/>
                <a:gd name="T17" fmla="*/ 8 h 46"/>
                <a:gd name="T18" fmla="*/ 47 w 47"/>
                <a:gd name="T19" fmla="*/ 0 h 46"/>
                <a:gd name="T20" fmla="*/ 41 w 47"/>
                <a:gd name="T21" fmla="*/ 0 h 46"/>
                <a:gd name="T22" fmla="*/ 39 w 47"/>
                <a:gd name="T23" fmla="*/ 8 h 46"/>
                <a:gd name="T24" fmla="*/ 37 w 47"/>
                <a:gd name="T25" fmla="*/ 15 h 46"/>
                <a:gd name="T26" fmla="*/ 33 w 47"/>
                <a:gd name="T27" fmla="*/ 21 h 46"/>
                <a:gd name="T28" fmla="*/ 29 w 47"/>
                <a:gd name="T29" fmla="*/ 27 h 46"/>
                <a:gd name="T30" fmla="*/ 22 w 47"/>
                <a:gd name="T31" fmla="*/ 32 h 46"/>
                <a:gd name="T32" fmla="*/ 16 w 47"/>
                <a:gd name="T33" fmla="*/ 36 h 46"/>
                <a:gd name="T34" fmla="*/ 8 w 47"/>
                <a:gd name="T35" fmla="*/ 38 h 46"/>
                <a:gd name="T36" fmla="*/ 0 w 47"/>
                <a:gd name="T37" fmla="*/ 40 h 46"/>
                <a:gd name="T38" fmla="*/ 0 w 47"/>
                <a:gd name="T39" fmla="*/ 40 h 46"/>
                <a:gd name="T40" fmla="*/ 0 w 47"/>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6">
                  <a:moveTo>
                    <a:pt x="0" y="46"/>
                  </a:moveTo>
                  <a:lnTo>
                    <a:pt x="0" y="46"/>
                  </a:lnTo>
                  <a:lnTo>
                    <a:pt x="10" y="44"/>
                  </a:lnTo>
                  <a:lnTo>
                    <a:pt x="18" y="42"/>
                  </a:lnTo>
                  <a:lnTo>
                    <a:pt x="27" y="38"/>
                  </a:lnTo>
                  <a:lnTo>
                    <a:pt x="33" y="32"/>
                  </a:lnTo>
                  <a:lnTo>
                    <a:pt x="39" y="25"/>
                  </a:lnTo>
                  <a:lnTo>
                    <a:pt x="43" y="17"/>
                  </a:lnTo>
                  <a:lnTo>
                    <a:pt x="45" y="8"/>
                  </a:lnTo>
                  <a:lnTo>
                    <a:pt x="47" y="0"/>
                  </a:lnTo>
                  <a:lnTo>
                    <a:pt x="41" y="0"/>
                  </a:lnTo>
                  <a:lnTo>
                    <a:pt x="39" y="8"/>
                  </a:lnTo>
                  <a:lnTo>
                    <a:pt x="37" y="15"/>
                  </a:lnTo>
                  <a:lnTo>
                    <a:pt x="33" y="21"/>
                  </a:lnTo>
                  <a:lnTo>
                    <a:pt x="29" y="27"/>
                  </a:lnTo>
                  <a:lnTo>
                    <a:pt x="22" y="32"/>
                  </a:lnTo>
                  <a:lnTo>
                    <a:pt x="16" y="36"/>
                  </a:lnTo>
                  <a:lnTo>
                    <a:pt x="8" y="38"/>
                  </a:lnTo>
                  <a:lnTo>
                    <a:pt x="0" y="40"/>
                  </a:lnTo>
                  <a:lnTo>
                    <a:pt x="0" y="40"/>
                  </a:lnTo>
                  <a:lnTo>
                    <a:pt x="0"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2"/>
            <p:cNvSpPr>
              <a:spLocks/>
            </p:cNvSpPr>
            <p:nvPr/>
          </p:nvSpPr>
          <p:spPr bwMode="auto">
            <a:xfrm>
              <a:off x="2774" y="2165"/>
              <a:ext cx="46" cy="46"/>
            </a:xfrm>
            <a:custGeom>
              <a:avLst/>
              <a:gdLst>
                <a:gd name="T0" fmla="*/ 0 w 46"/>
                <a:gd name="T1" fmla="*/ 0 h 46"/>
                <a:gd name="T2" fmla="*/ 0 w 46"/>
                <a:gd name="T3" fmla="*/ 0 h 46"/>
                <a:gd name="T4" fmla="*/ 0 w 46"/>
                <a:gd name="T5" fmla="*/ 8 h 46"/>
                <a:gd name="T6" fmla="*/ 4 w 46"/>
                <a:gd name="T7" fmla="*/ 17 h 46"/>
                <a:gd name="T8" fmla="*/ 8 w 46"/>
                <a:gd name="T9" fmla="*/ 25 h 46"/>
                <a:gd name="T10" fmla="*/ 15 w 46"/>
                <a:gd name="T11" fmla="*/ 32 h 46"/>
                <a:gd name="T12" fmla="*/ 21 w 46"/>
                <a:gd name="T13" fmla="*/ 38 h 46"/>
                <a:gd name="T14" fmla="*/ 29 w 46"/>
                <a:gd name="T15" fmla="*/ 42 h 46"/>
                <a:gd name="T16" fmla="*/ 37 w 46"/>
                <a:gd name="T17" fmla="*/ 44 h 46"/>
                <a:gd name="T18" fmla="*/ 46 w 46"/>
                <a:gd name="T19" fmla="*/ 46 h 46"/>
                <a:gd name="T20" fmla="*/ 46 w 46"/>
                <a:gd name="T21" fmla="*/ 40 h 46"/>
                <a:gd name="T22" fmla="*/ 37 w 46"/>
                <a:gd name="T23" fmla="*/ 38 h 46"/>
                <a:gd name="T24" fmla="*/ 31 w 46"/>
                <a:gd name="T25" fmla="*/ 36 h 46"/>
                <a:gd name="T26" fmla="*/ 23 w 46"/>
                <a:gd name="T27" fmla="*/ 32 h 46"/>
                <a:gd name="T28" fmla="*/ 19 w 46"/>
                <a:gd name="T29" fmla="*/ 27 h 46"/>
                <a:gd name="T30" fmla="*/ 13 w 46"/>
                <a:gd name="T31" fmla="*/ 21 h 46"/>
                <a:gd name="T32" fmla="*/ 8 w 46"/>
                <a:gd name="T33" fmla="*/ 15 h 46"/>
                <a:gd name="T34" fmla="*/ 6 w 46"/>
                <a:gd name="T35" fmla="*/ 8 h 46"/>
                <a:gd name="T36" fmla="*/ 6 w 46"/>
                <a:gd name="T37" fmla="*/ 0 h 46"/>
                <a:gd name="T38" fmla="*/ 6 w 46"/>
                <a:gd name="T39" fmla="*/ 0 h 46"/>
                <a:gd name="T40" fmla="*/ 0 w 46"/>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0" y="0"/>
                  </a:moveTo>
                  <a:lnTo>
                    <a:pt x="0" y="0"/>
                  </a:lnTo>
                  <a:lnTo>
                    <a:pt x="0" y="8"/>
                  </a:lnTo>
                  <a:lnTo>
                    <a:pt x="4" y="17"/>
                  </a:lnTo>
                  <a:lnTo>
                    <a:pt x="8" y="25"/>
                  </a:lnTo>
                  <a:lnTo>
                    <a:pt x="15" y="32"/>
                  </a:lnTo>
                  <a:lnTo>
                    <a:pt x="21" y="38"/>
                  </a:lnTo>
                  <a:lnTo>
                    <a:pt x="29" y="42"/>
                  </a:lnTo>
                  <a:lnTo>
                    <a:pt x="37" y="44"/>
                  </a:lnTo>
                  <a:lnTo>
                    <a:pt x="46" y="46"/>
                  </a:lnTo>
                  <a:lnTo>
                    <a:pt x="46" y="40"/>
                  </a:lnTo>
                  <a:lnTo>
                    <a:pt x="37" y="38"/>
                  </a:lnTo>
                  <a:lnTo>
                    <a:pt x="31" y="36"/>
                  </a:lnTo>
                  <a:lnTo>
                    <a:pt x="23" y="32"/>
                  </a:lnTo>
                  <a:lnTo>
                    <a:pt x="19" y="27"/>
                  </a:lnTo>
                  <a:lnTo>
                    <a:pt x="13" y="21"/>
                  </a:lnTo>
                  <a:lnTo>
                    <a:pt x="8" y="15"/>
                  </a:lnTo>
                  <a:lnTo>
                    <a:pt x="6" y="8"/>
                  </a:lnTo>
                  <a:lnTo>
                    <a:pt x="6" y="0"/>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3"/>
            <p:cNvSpPr>
              <a:spLocks/>
            </p:cNvSpPr>
            <p:nvPr/>
          </p:nvSpPr>
          <p:spPr bwMode="auto">
            <a:xfrm>
              <a:off x="2774" y="2118"/>
              <a:ext cx="46" cy="47"/>
            </a:xfrm>
            <a:custGeom>
              <a:avLst/>
              <a:gdLst>
                <a:gd name="T0" fmla="*/ 46 w 46"/>
                <a:gd name="T1" fmla="*/ 0 h 47"/>
                <a:gd name="T2" fmla="*/ 46 w 46"/>
                <a:gd name="T3" fmla="*/ 0 h 47"/>
                <a:gd name="T4" fmla="*/ 37 w 46"/>
                <a:gd name="T5" fmla="*/ 0 h 47"/>
                <a:gd name="T6" fmla="*/ 29 w 46"/>
                <a:gd name="T7" fmla="*/ 3 h 47"/>
                <a:gd name="T8" fmla="*/ 21 w 46"/>
                <a:gd name="T9" fmla="*/ 7 h 47"/>
                <a:gd name="T10" fmla="*/ 15 w 46"/>
                <a:gd name="T11" fmla="*/ 13 h 47"/>
                <a:gd name="T12" fmla="*/ 8 w 46"/>
                <a:gd name="T13" fmla="*/ 19 h 47"/>
                <a:gd name="T14" fmla="*/ 4 w 46"/>
                <a:gd name="T15" fmla="*/ 28 h 47"/>
                <a:gd name="T16" fmla="*/ 0 w 46"/>
                <a:gd name="T17" fmla="*/ 36 h 47"/>
                <a:gd name="T18" fmla="*/ 0 w 46"/>
                <a:gd name="T19" fmla="*/ 47 h 47"/>
                <a:gd name="T20" fmla="*/ 6 w 46"/>
                <a:gd name="T21" fmla="*/ 47 h 47"/>
                <a:gd name="T22" fmla="*/ 6 w 46"/>
                <a:gd name="T23" fmla="*/ 38 h 47"/>
                <a:gd name="T24" fmla="*/ 8 w 46"/>
                <a:gd name="T25" fmla="*/ 30 h 47"/>
                <a:gd name="T26" fmla="*/ 13 w 46"/>
                <a:gd name="T27" fmla="*/ 24 h 47"/>
                <a:gd name="T28" fmla="*/ 19 w 46"/>
                <a:gd name="T29" fmla="*/ 17 h 47"/>
                <a:gd name="T30" fmla="*/ 23 w 46"/>
                <a:gd name="T31" fmla="*/ 13 h 47"/>
                <a:gd name="T32" fmla="*/ 31 w 46"/>
                <a:gd name="T33" fmla="*/ 9 h 47"/>
                <a:gd name="T34" fmla="*/ 37 w 46"/>
                <a:gd name="T35" fmla="*/ 7 h 47"/>
                <a:gd name="T36" fmla="*/ 46 w 46"/>
                <a:gd name="T37" fmla="*/ 7 h 47"/>
                <a:gd name="T38" fmla="*/ 46 w 46"/>
                <a:gd name="T39" fmla="*/ 7 h 47"/>
                <a:gd name="T40" fmla="*/ 46 w 4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46" y="0"/>
                  </a:moveTo>
                  <a:lnTo>
                    <a:pt x="46" y="0"/>
                  </a:lnTo>
                  <a:lnTo>
                    <a:pt x="37" y="0"/>
                  </a:lnTo>
                  <a:lnTo>
                    <a:pt x="29" y="3"/>
                  </a:lnTo>
                  <a:lnTo>
                    <a:pt x="21" y="7"/>
                  </a:lnTo>
                  <a:lnTo>
                    <a:pt x="15" y="13"/>
                  </a:lnTo>
                  <a:lnTo>
                    <a:pt x="8" y="19"/>
                  </a:lnTo>
                  <a:lnTo>
                    <a:pt x="4" y="28"/>
                  </a:lnTo>
                  <a:lnTo>
                    <a:pt x="0" y="36"/>
                  </a:lnTo>
                  <a:lnTo>
                    <a:pt x="0" y="47"/>
                  </a:lnTo>
                  <a:lnTo>
                    <a:pt x="6" y="47"/>
                  </a:lnTo>
                  <a:lnTo>
                    <a:pt x="6" y="38"/>
                  </a:lnTo>
                  <a:lnTo>
                    <a:pt x="8" y="30"/>
                  </a:lnTo>
                  <a:lnTo>
                    <a:pt x="13" y="24"/>
                  </a:lnTo>
                  <a:lnTo>
                    <a:pt x="19" y="17"/>
                  </a:lnTo>
                  <a:lnTo>
                    <a:pt x="23" y="13"/>
                  </a:lnTo>
                  <a:lnTo>
                    <a:pt x="31" y="9"/>
                  </a:lnTo>
                  <a:lnTo>
                    <a:pt x="37" y="7"/>
                  </a:lnTo>
                  <a:lnTo>
                    <a:pt x="46" y="7"/>
                  </a:lnTo>
                  <a:lnTo>
                    <a:pt x="46" y="7"/>
                  </a:lnTo>
                  <a:lnTo>
                    <a:pt x="4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4"/>
            <p:cNvSpPr>
              <a:spLocks/>
            </p:cNvSpPr>
            <p:nvPr/>
          </p:nvSpPr>
          <p:spPr bwMode="auto">
            <a:xfrm>
              <a:off x="2774" y="1638"/>
              <a:ext cx="87" cy="87"/>
            </a:xfrm>
            <a:custGeom>
              <a:avLst/>
              <a:gdLst>
                <a:gd name="T0" fmla="*/ 44 w 87"/>
                <a:gd name="T1" fmla="*/ 0 h 87"/>
                <a:gd name="T2" fmla="*/ 52 w 87"/>
                <a:gd name="T3" fmla="*/ 0 h 87"/>
                <a:gd name="T4" fmla="*/ 60 w 87"/>
                <a:gd name="T5" fmla="*/ 2 h 87"/>
                <a:gd name="T6" fmla="*/ 68 w 87"/>
                <a:gd name="T7" fmla="*/ 6 h 87"/>
                <a:gd name="T8" fmla="*/ 75 w 87"/>
                <a:gd name="T9" fmla="*/ 13 h 87"/>
                <a:gd name="T10" fmla="*/ 79 w 87"/>
                <a:gd name="T11" fmla="*/ 19 h 87"/>
                <a:gd name="T12" fmla="*/ 83 w 87"/>
                <a:gd name="T13" fmla="*/ 26 h 87"/>
                <a:gd name="T14" fmla="*/ 85 w 87"/>
                <a:gd name="T15" fmla="*/ 34 h 87"/>
                <a:gd name="T16" fmla="*/ 87 w 87"/>
                <a:gd name="T17" fmla="*/ 42 h 87"/>
                <a:gd name="T18" fmla="*/ 85 w 87"/>
                <a:gd name="T19" fmla="*/ 51 h 87"/>
                <a:gd name="T20" fmla="*/ 83 w 87"/>
                <a:gd name="T21" fmla="*/ 59 h 87"/>
                <a:gd name="T22" fmla="*/ 79 w 87"/>
                <a:gd name="T23" fmla="*/ 68 h 87"/>
                <a:gd name="T24" fmla="*/ 75 w 87"/>
                <a:gd name="T25" fmla="*/ 74 h 87"/>
                <a:gd name="T26" fmla="*/ 68 w 87"/>
                <a:gd name="T27" fmla="*/ 78 h 87"/>
                <a:gd name="T28" fmla="*/ 60 w 87"/>
                <a:gd name="T29" fmla="*/ 83 h 87"/>
                <a:gd name="T30" fmla="*/ 52 w 87"/>
                <a:gd name="T31" fmla="*/ 85 h 87"/>
                <a:gd name="T32" fmla="*/ 44 w 87"/>
                <a:gd name="T33" fmla="*/ 87 h 87"/>
                <a:gd name="T34" fmla="*/ 35 w 87"/>
                <a:gd name="T35" fmla="*/ 85 h 87"/>
                <a:gd name="T36" fmla="*/ 27 w 87"/>
                <a:gd name="T37" fmla="*/ 83 h 87"/>
                <a:gd name="T38" fmla="*/ 19 w 87"/>
                <a:gd name="T39" fmla="*/ 78 h 87"/>
                <a:gd name="T40" fmla="*/ 13 w 87"/>
                <a:gd name="T41" fmla="*/ 74 h 87"/>
                <a:gd name="T42" fmla="*/ 8 w 87"/>
                <a:gd name="T43" fmla="*/ 68 h 87"/>
                <a:gd name="T44" fmla="*/ 4 w 87"/>
                <a:gd name="T45" fmla="*/ 59 h 87"/>
                <a:gd name="T46" fmla="*/ 0 w 87"/>
                <a:gd name="T47" fmla="*/ 51 h 87"/>
                <a:gd name="T48" fmla="*/ 0 w 87"/>
                <a:gd name="T49" fmla="*/ 42 h 87"/>
                <a:gd name="T50" fmla="*/ 0 w 87"/>
                <a:gd name="T51" fmla="*/ 34 h 87"/>
                <a:gd name="T52" fmla="*/ 4 w 87"/>
                <a:gd name="T53" fmla="*/ 26 h 87"/>
                <a:gd name="T54" fmla="*/ 8 w 87"/>
                <a:gd name="T55" fmla="*/ 19 h 87"/>
                <a:gd name="T56" fmla="*/ 13 w 87"/>
                <a:gd name="T57" fmla="*/ 13 h 87"/>
                <a:gd name="T58" fmla="*/ 19 w 87"/>
                <a:gd name="T59" fmla="*/ 6 h 87"/>
                <a:gd name="T60" fmla="*/ 27 w 87"/>
                <a:gd name="T61" fmla="*/ 2 h 87"/>
                <a:gd name="T62" fmla="*/ 35 w 87"/>
                <a:gd name="T63" fmla="*/ 0 h 87"/>
                <a:gd name="T64" fmla="*/ 44 w 87"/>
                <a:gd name="T6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7">
                  <a:moveTo>
                    <a:pt x="44" y="0"/>
                  </a:moveTo>
                  <a:lnTo>
                    <a:pt x="52" y="0"/>
                  </a:lnTo>
                  <a:lnTo>
                    <a:pt x="60" y="2"/>
                  </a:lnTo>
                  <a:lnTo>
                    <a:pt x="68" y="6"/>
                  </a:lnTo>
                  <a:lnTo>
                    <a:pt x="75" y="13"/>
                  </a:lnTo>
                  <a:lnTo>
                    <a:pt x="79" y="19"/>
                  </a:lnTo>
                  <a:lnTo>
                    <a:pt x="83" y="26"/>
                  </a:lnTo>
                  <a:lnTo>
                    <a:pt x="85" y="34"/>
                  </a:lnTo>
                  <a:lnTo>
                    <a:pt x="87" y="42"/>
                  </a:lnTo>
                  <a:lnTo>
                    <a:pt x="85" y="51"/>
                  </a:lnTo>
                  <a:lnTo>
                    <a:pt x="83" y="59"/>
                  </a:lnTo>
                  <a:lnTo>
                    <a:pt x="79" y="68"/>
                  </a:lnTo>
                  <a:lnTo>
                    <a:pt x="75" y="74"/>
                  </a:lnTo>
                  <a:lnTo>
                    <a:pt x="68" y="78"/>
                  </a:lnTo>
                  <a:lnTo>
                    <a:pt x="60" y="83"/>
                  </a:lnTo>
                  <a:lnTo>
                    <a:pt x="52" y="85"/>
                  </a:lnTo>
                  <a:lnTo>
                    <a:pt x="44" y="87"/>
                  </a:lnTo>
                  <a:lnTo>
                    <a:pt x="35" y="85"/>
                  </a:lnTo>
                  <a:lnTo>
                    <a:pt x="27" y="83"/>
                  </a:lnTo>
                  <a:lnTo>
                    <a:pt x="19" y="78"/>
                  </a:lnTo>
                  <a:lnTo>
                    <a:pt x="13" y="74"/>
                  </a:lnTo>
                  <a:lnTo>
                    <a:pt x="8" y="68"/>
                  </a:lnTo>
                  <a:lnTo>
                    <a:pt x="4" y="59"/>
                  </a:lnTo>
                  <a:lnTo>
                    <a:pt x="0" y="51"/>
                  </a:lnTo>
                  <a:lnTo>
                    <a:pt x="0" y="42"/>
                  </a:lnTo>
                  <a:lnTo>
                    <a:pt x="0" y="34"/>
                  </a:lnTo>
                  <a:lnTo>
                    <a:pt x="4" y="26"/>
                  </a:lnTo>
                  <a:lnTo>
                    <a:pt x="8" y="19"/>
                  </a:lnTo>
                  <a:lnTo>
                    <a:pt x="13" y="13"/>
                  </a:lnTo>
                  <a:lnTo>
                    <a:pt x="19" y="6"/>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p:cNvSpPr>
              <a:spLocks/>
            </p:cNvSpPr>
            <p:nvPr/>
          </p:nvSpPr>
          <p:spPr bwMode="auto">
            <a:xfrm>
              <a:off x="2818" y="1634"/>
              <a:ext cx="45" cy="46"/>
            </a:xfrm>
            <a:custGeom>
              <a:avLst/>
              <a:gdLst>
                <a:gd name="T0" fmla="*/ 45 w 45"/>
                <a:gd name="T1" fmla="*/ 46 h 46"/>
                <a:gd name="T2" fmla="*/ 45 w 45"/>
                <a:gd name="T3" fmla="*/ 46 h 46"/>
                <a:gd name="T4" fmla="*/ 45 w 45"/>
                <a:gd name="T5" fmla="*/ 38 h 46"/>
                <a:gd name="T6" fmla="*/ 43 w 45"/>
                <a:gd name="T7" fmla="*/ 30 h 46"/>
                <a:gd name="T8" fmla="*/ 37 w 45"/>
                <a:gd name="T9" fmla="*/ 21 h 46"/>
                <a:gd name="T10" fmla="*/ 33 w 45"/>
                <a:gd name="T11" fmla="*/ 15 h 46"/>
                <a:gd name="T12" fmla="*/ 24 w 45"/>
                <a:gd name="T13" fmla="*/ 8 h 46"/>
                <a:gd name="T14" fmla="*/ 18 w 45"/>
                <a:gd name="T15" fmla="*/ 4 h 46"/>
                <a:gd name="T16" fmla="*/ 8 w 45"/>
                <a:gd name="T17" fmla="*/ 2 h 46"/>
                <a:gd name="T18" fmla="*/ 0 w 45"/>
                <a:gd name="T19" fmla="*/ 0 h 46"/>
                <a:gd name="T20" fmla="*/ 0 w 45"/>
                <a:gd name="T21" fmla="*/ 6 h 46"/>
                <a:gd name="T22" fmla="*/ 8 w 45"/>
                <a:gd name="T23" fmla="*/ 8 h 46"/>
                <a:gd name="T24" fmla="*/ 14 w 45"/>
                <a:gd name="T25" fmla="*/ 10 h 46"/>
                <a:gd name="T26" fmla="*/ 22 w 45"/>
                <a:gd name="T27" fmla="*/ 13 h 46"/>
                <a:gd name="T28" fmla="*/ 29 w 45"/>
                <a:gd name="T29" fmla="*/ 19 h 46"/>
                <a:gd name="T30" fmla="*/ 33 w 45"/>
                <a:gd name="T31" fmla="*/ 25 h 46"/>
                <a:gd name="T32" fmla="*/ 37 w 45"/>
                <a:gd name="T33" fmla="*/ 32 h 46"/>
                <a:gd name="T34" fmla="*/ 39 w 45"/>
                <a:gd name="T35" fmla="*/ 38 h 46"/>
                <a:gd name="T36" fmla="*/ 39 w 45"/>
                <a:gd name="T37" fmla="*/ 46 h 46"/>
                <a:gd name="T38" fmla="*/ 39 w 45"/>
                <a:gd name="T39" fmla="*/ 46 h 46"/>
                <a:gd name="T40" fmla="*/ 45 w 45"/>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6">
                  <a:moveTo>
                    <a:pt x="45" y="46"/>
                  </a:moveTo>
                  <a:lnTo>
                    <a:pt x="45" y="46"/>
                  </a:lnTo>
                  <a:lnTo>
                    <a:pt x="45" y="38"/>
                  </a:lnTo>
                  <a:lnTo>
                    <a:pt x="43" y="30"/>
                  </a:lnTo>
                  <a:lnTo>
                    <a:pt x="37" y="21"/>
                  </a:lnTo>
                  <a:lnTo>
                    <a:pt x="33" y="15"/>
                  </a:lnTo>
                  <a:lnTo>
                    <a:pt x="24" y="8"/>
                  </a:lnTo>
                  <a:lnTo>
                    <a:pt x="18" y="4"/>
                  </a:lnTo>
                  <a:lnTo>
                    <a:pt x="8" y="2"/>
                  </a:lnTo>
                  <a:lnTo>
                    <a:pt x="0" y="0"/>
                  </a:lnTo>
                  <a:lnTo>
                    <a:pt x="0" y="6"/>
                  </a:lnTo>
                  <a:lnTo>
                    <a:pt x="8" y="8"/>
                  </a:lnTo>
                  <a:lnTo>
                    <a:pt x="14" y="10"/>
                  </a:lnTo>
                  <a:lnTo>
                    <a:pt x="22" y="13"/>
                  </a:lnTo>
                  <a:lnTo>
                    <a:pt x="29" y="19"/>
                  </a:lnTo>
                  <a:lnTo>
                    <a:pt x="33" y="25"/>
                  </a:lnTo>
                  <a:lnTo>
                    <a:pt x="37" y="32"/>
                  </a:lnTo>
                  <a:lnTo>
                    <a:pt x="39" y="38"/>
                  </a:lnTo>
                  <a:lnTo>
                    <a:pt x="39" y="46"/>
                  </a:lnTo>
                  <a:lnTo>
                    <a:pt x="39" y="46"/>
                  </a:lnTo>
                  <a:lnTo>
                    <a:pt x="45"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p:cNvSpPr>
              <a:spLocks/>
            </p:cNvSpPr>
            <p:nvPr/>
          </p:nvSpPr>
          <p:spPr bwMode="auto">
            <a:xfrm>
              <a:off x="2818" y="1680"/>
              <a:ext cx="45" cy="47"/>
            </a:xfrm>
            <a:custGeom>
              <a:avLst/>
              <a:gdLst>
                <a:gd name="T0" fmla="*/ 0 w 45"/>
                <a:gd name="T1" fmla="*/ 47 h 47"/>
                <a:gd name="T2" fmla="*/ 0 w 45"/>
                <a:gd name="T3" fmla="*/ 47 h 47"/>
                <a:gd name="T4" fmla="*/ 8 w 45"/>
                <a:gd name="T5" fmla="*/ 47 h 47"/>
                <a:gd name="T6" fmla="*/ 18 w 45"/>
                <a:gd name="T7" fmla="*/ 45 h 47"/>
                <a:gd name="T8" fmla="*/ 24 w 45"/>
                <a:gd name="T9" fmla="*/ 41 h 47"/>
                <a:gd name="T10" fmla="*/ 33 w 45"/>
                <a:gd name="T11" fmla="*/ 34 h 47"/>
                <a:gd name="T12" fmla="*/ 37 w 45"/>
                <a:gd name="T13" fmla="*/ 28 h 47"/>
                <a:gd name="T14" fmla="*/ 43 w 45"/>
                <a:gd name="T15" fmla="*/ 19 h 47"/>
                <a:gd name="T16" fmla="*/ 45 w 45"/>
                <a:gd name="T17" fmla="*/ 11 h 47"/>
                <a:gd name="T18" fmla="*/ 45 w 45"/>
                <a:gd name="T19" fmla="*/ 0 h 47"/>
                <a:gd name="T20" fmla="*/ 39 w 45"/>
                <a:gd name="T21" fmla="*/ 0 h 47"/>
                <a:gd name="T22" fmla="*/ 39 w 45"/>
                <a:gd name="T23" fmla="*/ 9 h 47"/>
                <a:gd name="T24" fmla="*/ 37 w 45"/>
                <a:gd name="T25" fmla="*/ 17 h 47"/>
                <a:gd name="T26" fmla="*/ 33 w 45"/>
                <a:gd name="T27" fmla="*/ 24 h 47"/>
                <a:gd name="T28" fmla="*/ 29 w 45"/>
                <a:gd name="T29" fmla="*/ 30 h 47"/>
                <a:gd name="T30" fmla="*/ 22 w 45"/>
                <a:gd name="T31" fmla="*/ 34 h 47"/>
                <a:gd name="T32" fmla="*/ 14 w 45"/>
                <a:gd name="T33" fmla="*/ 39 h 47"/>
                <a:gd name="T34" fmla="*/ 8 w 45"/>
                <a:gd name="T35" fmla="*/ 41 h 47"/>
                <a:gd name="T36" fmla="*/ 0 w 45"/>
                <a:gd name="T37" fmla="*/ 41 h 47"/>
                <a:gd name="T38" fmla="*/ 0 w 45"/>
                <a:gd name="T39" fmla="*/ 41 h 47"/>
                <a:gd name="T40" fmla="*/ 0 w 45"/>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7">
                  <a:moveTo>
                    <a:pt x="0" y="47"/>
                  </a:moveTo>
                  <a:lnTo>
                    <a:pt x="0" y="47"/>
                  </a:lnTo>
                  <a:lnTo>
                    <a:pt x="8" y="47"/>
                  </a:lnTo>
                  <a:lnTo>
                    <a:pt x="18" y="45"/>
                  </a:lnTo>
                  <a:lnTo>
                    <a:pt x="24" y="41"/>
                  </a:lnTo>
                  <a:lnTo>
                    <a:pt x="33" y="34"/>
                  </a:lnTo>
                  <a:lnTo>
                    <a:pt x="37" y="28"/>
                  </a:lnTo>
                  <a:lnTo>
                    <a:pt x="43" y="19"/>
                  </a:lnTo>
                  <a:lnTo>
                    <a:pt x="45" y="11"/>
                  </a:lnTo>
                  <a:lnTo>
                    <a:pt x="45" y="0"/>
                  </a:lnTo>
                  <a:lnTo>
                    <a:pt x="39" y="0"/>
                  </a:lnTo>
                  <a:lnTo>
                    <a:pt x="39" y="9"/>
                  </a:lnTo>
                  <a:lnTo>
                    <a:pt x="37" y="17"/>
                  </a:lnTo>
                  <a:lnTo>
                    <a:pt x="33" y="24"/>
                  </a:lnTo>
                  <a:lnTo>
                    <a:pt x="29" y="30"/>
                  </a:lnTo>
                  <a:lnTo>
                    <a:pt x="22" y="34"/>
                  </a:lnTo>
                  <a:lnTo>
                    <a:pt x="14" y="39"/>
                  </a:lnTo>
                  <a:lnTo>
                    <a:pt x="8" y="41"/>
                  </a:lnTo>
                  <a:lnTo>
                    <a:pt x="0" y="41"/>
                  </a:lnTo>
                  <a:lnTo>
                    <a:pt x="0" y="41"/>
                  </a:lnTo>
                  <a:lnTo>
                    <a:pt x="0"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7"/>
            <p:cNvSpPr>
              <a:spLocks/>
            </p:cNvSpPr>
            <p:nvPr/>
          </p:nvSpPr>
          <p:spPr bwMode="auto">
            <a:xfrm>
              <a:off x="2770" y="1680"/>
              <a:ext cx="48" cy="47"/>
            </a:xfrm>
            <a:custGeom>
              <a:avLst/>
              <a:gdLst>
                <a:gd name="T0" fmla="*/ 0 w 48"/>
                <a:gd name="T1" fmla="*/ 0 h 47"/>
                <a:gd name="T2" fmla="*/ 0 w 48"/>
                <a:gd name="T3" fmla="*/ 0 h 47"/>
                <a:gd name="T4" fmla="*/ 2 w 48"/>
                <a:gd name="T5" fmla="*/ 11 h 47"/>
                <a:gd name="T6" fmla="*/ 4 w 48"/>
                <a:gd name="T7" fmla="*/ 19 h 47"/>
                <a:gd name="T8" fmla="*/ 8 w 48"/>
                <a:gd name="T9" fmla="*/ 28 h 47"/>
                <a:gd name="T10" fmla="*/ 14 w 48"/>
                <a:gd name="T11" fmla="*/ 34 h 47"/>
                <a:gd name="T12" fmla="*/ 21 w 48"/>
                <a:gd name="T13" fmla="*/ 41 h 47"/>
                <a:gd name="T14" fmla="*/ 29 w 48"/>
                <a:gd name="T15" fmla="*/ 45 h 47"/>
                <a:gd name="T16" fmla="*/ 37 w 48"/>
                <a:gd name="T17" fmla="*/ 47 h 47"/>
                <a:gd name="T18" fmla="*/ 48 w 48"/>
                <a:gd name="T19" fmla="*/ 47 h 47"/>
                <a:gd name="T20" fmla="*/ 48 w 48"/>
                <a:gd name="T21" fmla="*/ 41 h 47"/>
                <a:gd name="T22" fmla="*/ 39 w 48"/>
                <a:gd name="T23" fmla="*/ 41 h 47"/>
                <a:gd name="T24" fmla="*/ 31 w 48"/>
                <a:gd name="T25" fmla="*/ 39 h 47"/>
                <a:gd name="T26" fmla="*/ 25 w 48"/>
                <a:gd name="T27" fmla="*/ 34 h 47"/>
                <a:gd name="T28" fmla="*/ 19 w 48"/>
                <a:gd name="T29" fmla="*/ 30 h 47"/>
                <a:gd name="T30" fmla="*/ 14 w 48"/>
                <a:gd name="T31" fmla="*/ 24 h 47"/>
                <a:gd name="T32" fmla="*/ 10 w 48"/>
                <a:gd name="T33" fmla="*/ 17 h 47"/>
                <a:gd name="T34" fmla="*/ 8 w 48"/>
                <a:gd name="T35" fmla="*/ 9 h 47"/>
                <a:gd name="T36" fmla="*/ 6 w 48"/>
                <a:gd name="T37" fmla="*/ 0 h 47"/>
                <a:gd name="T38" fmla="*/ 6 w 48"/>
                <a:gd name="T39" fmla="*/ 0 h 47"/>
                <a:gd name="T40" fmla="*/ 0 w 48"/>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7">
                  <a:moveTo>
                    <a:pt x="0" y="0"/>
                  </a:moveTo>
                  <a:lnTo>
                    <a:pt x="0" y="0"/>
                  </a:lnTo>
                  <a:lnTo>
                    <a:pt x="2" y="11"/>
                  </a:lnTo>
                  <a:lnTo>
                    <a:pt x="4" y="19"/>
                  </a:lnTo>
                  <a:lnTo>
                    <a:pt x="8" y="28"/>
                  </a:lnTo>
                  <a:lnTo>
                    <a:pt x="14" y="34"/>
                  </a:lnTo>
                  <a:lnTo>
                    <a:pt x="21" y="41"/>
                  </a:lnTo>
                  <a:lnTo>
                    <a:pt x="29" y="45"/>
                  </a:lnTo>
                  <a:lnTo>
                    <a:pt x="37" y="47"/>
                  </a:lnTo>
                  <a:lnTo>
                    <a:pt x="48" y="47"/>
                  </a:lnTo>
                  <a:lnTo>
                    <a:pt x="48" y="41"/>
                  </a:lnTo>
                  <a:lnTo>
                    <a:pt x="39" y="41"/>
                  </a:lnTo>
                  <a:lnTo>
                    <a:pt x="31" y="39"/>
                  </a:lnTo>
                  <a:lnTo>
                    <a:pt x="25" y="34"/>
                  </a:lnTo>
                  <a:lnTo>
                    <a:pt x="19" y="30"/>
                  </a:lnTo>
                  <a:lnTo>
                    <a:pt x="14" y="24"/>
                  </a:lnTo>
                  <a:lnTo>
                    <a:pt x="10" y="17"/>
                  </a:lnTo>
                  <a:lnTo>
                    <a:pt x="8" y="9"/>
                  </a:lnTo>
                  <a:lnTo>
                    <a:pt x="6" y="0"/>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8"/>
            <p:cNvSpPr>
              <a:spLocks/>
            </p:cNvSpPr>
            <p:nvPr/>
          </p:nvSpPr>
          <p:spPr bwMode="auto">
            <a:xfrm>
              <a:off x="2770" y="1634"/>
              <a:ext cx="48" cy="46"/>
            </a:xfrm>
            <a:custGeom>
              <a:avLst/>
              <a:gdLst>
                <a:gd name="T0" fmla="*/ 48 w 48"/>
                <a:gd name="T1" fmla="*/ 0 h 46"/>
                <a:gd name="T2" fmla="*/ 48 w 48"/>
                <a:gd name="T3" fmla="*/ 0 h 46"/>
                <a:gd name="T4" fmla="*/ 37 w 48"/>
                <a:gd name="T5" fmla="*/ 2 h 46"/>
                <a:gd name="T6" fmla="*/ 29 w 48"/>
                <a:gd name="T7" fmla="*/ 4 h 46"/>
                <a:gd name="T8" fmla="*/ 21 w 48"/>
                <a:gd name="T9" fmla="*/ 8 h 46"/>
                <a:gd name="T10" fmla="*/ 14 w 48"/>
                <a:gd name="T11" fmla="*/ 15 h 46"/>
                <a:gd name="T12" fmla="*/ 8 w 48"/>
                <a:gd name="T13" fmla="*/ 21 h 46"/>
                <a:gd name="T14" fmla="*/ 4 w 48"/>
                <a:gd name="T15" fmla="*/ 30 h 46"/>
                <a:gd name="T16" fmla="*/ 2 w 48"/>
                <a:gd name="T17" fmla="*/ 38 h 46"/>
                <a:gd name="T18" fmla="*/ 0 w 48"/>
                <a:gd name="T19" fmla="*/ 46 h 46"/>
                <a:gd name="T20" fmla="*/ 6 w 48"/>
                <a:gd name="T21" fmla="*/ 46 h 46"/>
                <a:gd name="T22" fmla="*/ 8 w 48"/>
                <a:gd name="T23" fmla="*/ 38 h 46"/>
                <a:gd name="T24" fmla="*/ 10 w 48"/>
                <a:gd name="T25" fmla="*/ 32 h 46"/>
                <a:gd name="T26" fmla="*/ 14 w 48"/>
                <a:gd name="T27" fmla="*/ 25 h 46"/>
                <a:gd name="T28" fmla="*/ 19 w 48"/>
                <a:gd name="T29" fmla="*/ 19 h 46"/>
                <a:gd name="T30" fmla="*/ 25 w 48"/>
                <a:gd name="T31" fmla="*/ 13 h 46"/>
                <a:gd name="T32" fmla="*/ 31 w 48"/>
                <a:gd name="T33" fmla="*/ 10 h 46"/>
                <a:gd name="T34" fmla="*/ 39 w 48"/>
                <a:gd name="T35" fmla="*/ 8 h 46"/>
                <a:gd name="T36" fmla="*/ 48 w 48"/>
                <a:gd name="T37" fmla="*/ 6 h 46"/>
                <a:gd name="T38" fmla="*/ 48 w 48"/>
                <a:gd name="T39" fmla="*/ 6 h 46"/>
                <a:gd name="T40" fmla="*/ 48 w 48"/>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6">
                  <a:moveTo>
                    <a:pt x="48" y="0"/>
                  </a:moveTo>
                  <a:lnTo>
                    <a:pt x="48" y="0"/>
                  </a:lnTo>
                  <a:lnTo>
                    <a:pt x="37" y="2"/>
                  </a:lnTo>
                  <a:lnTo>
                    <a:pt x="29" y="4"/>
                  </a:lnTo>
                  <a:lnTo>
                    <a:pt x="21" y="8"/>
                  </a:lnTo>
                  <a:lnTo>
                    <a:pt x="14" y="15"/>
                  </a:lnTo>
                  <a:lnTo>
                    <a:pt x="8" y="21"/>
                  </a:lnTo>
                  <a:lnTo>
                    <a:pt x="4" y="30"/>
                  </a:lnTo>
                  <a:lnTo>
                    <a:pt x="2" y="38"/>
                  </a:lnTo>
                  <a:lnTo>
                    <a:pt x="0" y="46"/>
                  </a:lnTo>
                  <a:lnTo>
                    <a:pt x="6" y="46"/>
                  </a:lnTo>
                  <a:lnTo>
                    <a:pt x="8" y="38"/>
                  </a:lnTo>
                  <a:lnTo>
                    <a:pt x="10" y="32"/>
                  </a:lnTo>
                  <a:lnTo>
                    <a:pt x="14" y="25"/>
                  </a:lnTo>
                  <a:lnTo>
                    <a:pt x="19" y="19"/>
                  </a:lnTo>
                  <a:lnTo>
                    <a:pt x="25" y="13"/>
                  </a:lnTo>
                  <a:lnTo>
                    <a:pt x="31" y="10"/>
                  </a:lnTo>
                  <a:lnTo>
                    <a:pt x="39" y="8"/>
                  </a:lnTo>
                  <a:lnTo>
                    <a:pt x="48" y="6"/>
                  </a:lnTo>
                  <a:lnTo>
                    <a:pt x="48" y="6"/>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9"/>
            <p:cNvSpPr>
              <a:spLocks/>
            </p:cNvSpPr>
            <p:nvPr/>
          </p:nvSpPr>
          <p:spPr bwMode="auto">
            <a:xfrm>
              <a:off x="4707" y="3047"/>
              <a:ext cx="215" cy="396"/>
            </a:xfrm>
            <a:custGeom>
              <a:avLst/>
              <a:gdLst>
                <a:gd name="T0" fmla="*/ 4 w 215"/>
                <a:gd name="T1" fmla="*/ 0 h 396"/>
                <a:gd name="T2" fmla="*/ 4 w 215"/>
                <a:gd name="T3" fmla="*/ 13 h 396"/>
                <a:gd name="T4" fmla="*/ 192 w 215"/>
                <a:gd name="T5" fmla="*/ 396 h 396"/>
                <a:gd name="T6" fmla="*/ 215 w 215"/>
                <a:gd name="T7" fmla="*/ 385 h 396"/>
                <a:gd name="T8" fmla="*/ 25 w 215"/>
                <a:gd name="T9" fmla="*/ 2 h 396"/>
                <a:gd name="T10" fmla="*/ 25 w 215"/>
                <a:gd name="T11" fmla="*/ 15 h 396"/>
                <a:gd name="T12" fmla="*/ 4 w 215"/>
                <a:gd name="T13" fmla="*/ 0 h 396"/>
                <a:gd name="T14" fmla="*/ 0 w 215"/>
                <a:gd name="T15" fmla="*/ 7 h 396"/>
                <a:gd name="T16" fmla="*/ 4 w 215"/>
                <a:gd name="T17" fmla="*/ 13 h 396"/>
                <a:gd name="T18" fmla="*/ 4 w 215"/>
                <a:gd name="T1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396">
                  <a:moveTo>
                    <a:pt x="4" y="0"/>
                  </a:moveTo>
                  <a:lnTo>
                    <a:pt x="4" y="13"/>
                  </a:lnTo>
                  <a:lnTo>
                    <a:pt x="192" y="396"/>
                  </a:lnTo>
                  <a:lnTo>
                    <a:pt x="215" y="385"/>
                  </a:lnTo>
                  <a:lnTo>
                    <a:pt x="25" y="2"/>
                  </a:lnTo>
                  <a:lnTo>
                    <a:pt x="25" y="15"/>
                  </a:lnTo>
                  <a:lnTo>
                    <a:pt x="4" y="0"/>
                  </a:lnTo>
                  <a:lnTo>
                    <a:pt x="0" y="7"/>
                  </a:lnTo>
                  <a:lnTo>
                    <a:pt x="4" y="13"/>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20"/>
            <p:cNvSpPr>
              <a:spLocks/>
            </p:cNvSpPr>
            <p:nvPr/>
          </p:nvSpPr>
          <p:spPr bwMode="auto">
            <a:xfrm>
              <a:off x="4711" y="2764"/>
              <a:ext cx="213" cy="298"/>
            </a:xfrm>
            <a:custGeom>
              <a:avLst/>
              <a:gdLst>
                <a:gd name="T0" fmla="*/ 203 w 213"/>
                <a:gd name="T1" fmla="*/ 0 h 298"/>
                <a:gd name="T2" fmla="*/ 193 w 213"/>
                <a:gd name="T3" fmla="*/ 6 h 298"/>
                <a:gd name="T4" fmla="*/ 0 w 213"/>
                <a:gd name="T5" fmla="*/ 283 h 298"/>
                <a:gd name="T6" fmla="*/ 21 w 213"/>
                <a:gd name="T7" fmla="*/ 298 h 298"/>
                <a:gd name="T8" fmla="*/ 213 w 213"/>
                <a:gd name="T9" fmla="*/ 19 h 298"/>
                <a:gd name="T10" fmla="*/ 203 w 213"/>
                <a:gd name="T11" fmla="*/ 25 h 298"/>
                <a:gd name="T12" fmla="*/ 203 w 213"/>
                <a:gd name="T13" fmla="*/ 0 h 298"/>
                <a:gd name="T14" fmla="*/ 197 w 213"/>
                <a:gd name="T15" fmla="*/ 0 h 298"/>
                <a:gd name="T16" fmla="*/ 193 w 213"/>
                <a:gd name="T17" fmla="*/ 6 h 298"/>
                <a:gd name="T18" fmla="*/ 203 w 213"/>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98">
                  <a:moveTo>
                    <a:pt x="203" y="0"/>
                  </a:moveTo>
                  <a:lnTo>
                    <a:pt x="193" y="6"/>
                  </a:lnTo>
                  <a:lnTo>
                    <a:pt x="0" y="283"/>
                  </a:lnTo>
                  <a:lnTo>
                    <a:pt x="21" y="298"/>
                  </a:lnTo>
                  <a:lnTo>
                    <a:pt x="213" y="19"/>
                  </a:lnTo>
                  <a:lnTo>
                    <a:pt x="203" y="25"/>
                  </a:lnTo>
                  <a:lnTo>
                    <a:pt x="203" y="0"/>
                  </a:lnTo>
                  <a:lnTo>
                    <a:pt x="197" y="0"/>
                  </a:lnTo>
                  <a:lnTo>
                    <a:pt x="193" y="6"/>
                  </a:lnTo>
                  <a:lnTo>
                    <a:pt x="20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1"/>
            <p:cNvSpPr>
              <a:spLocks/>
            </p:cNvSpPr>
            <p:nvPr/>
          </p:nvSpPr>
          <p:spPr bwMode="auto">
            <a:xfrm>
              <a:off x="4914" y="2764"/>
              <a:ext cx="201" cy="25"/>
            </a:xfrm>
            <a:custGeom>
              <a:avLst/>
              <a:gdLst>
                <a:gd name="T0" fmla="*/ 201 w 201"/>
                <a:gd name="T1" fmla="*/ 10 h 25"/>
                <a:gd name="T2" fmla="*/ 190 w 201"/>
                <a:gd name="T3" fmla="*/ 0 h 25"/>
                <a:gd name="T4" fmla="*/ 0 w 201"/>
                <a:gd name="T5" fmla="*/ 0 h 25"/>
                <a:gd name="T6" fmla="*/ 0 w 201"/>
                <a:gd name="T7" fmla="*/ 25 h 25"/>
                <a:gd name="T8" fmla="*/ 190 w 201"/>
                <a:gd name="T9" fmla="*/ 25 h 25"/>
                <a:gd name="T10" fmla="*/ 178 w 201"/>
                <a:gd name="T11" fmla="*/ 15 h 25"/>
                <a:gd name="T12" fmla="*/ 201 w 201"/>
                <a:gd name="T13" fmla="*/ 10 h 25"/>
                <a:gd name="T14" fmla="*/ 201 w 201"/>
                <a:gd name="T15" fmla="*/ 0 h 25"/>
                <a:gd name="T16" fmla="*/ 190 w 201"/>
                <a:gd name="T17" fmla="*/ 0 h 25"/>
                <a:gd name="T18" fmla="*/ 201 w 201"/>
                <a:gd name="T1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5">
                  <a:moveTo>
                    <a:pt x="201" y="10"/>
                  </a:moveTo>
                  <a:lnTo>
                    <a:pt x="190" y="0"/>
                  </a:lnTo>
                  <a:lnTo>
                    <a:pt x="0" y="0"/>
                  </a:lnTo>
                  <a:lnTo>
                    <a:pt x="0" y="25"/>
                  </a:lnTo>
                  <a:lnTo>
                    <a:pt x="190" y="25"/>
                  </a:lnTo>
                  <a:lnTo>
                    <a:pt x="178" y="15"/>
                  </a:lnTo>
                  <a:lnTo>
                    <a:pt x="201" y="10"/>
                  </a:lnTo>
                  <a:lnTo>
                    <a:pt x="201" y="0"/>
                  </a:lnTo>
                  <a:lnTo>
                    <a:pt x="190" y="0"/>
                  </a:lnTo>
                  <a:lnTo>
                    <a:pt x="201"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p:cNvSpPr>
              <a:spLocks/>
            </p:cNvSpPr>
            <p:nvPr/>
          </p:nvSpPr>
          <p:spPr bwMode="auto">
            <a:xfrm>
              <a:off x="5092" y="2774"/>
              <a:ext cx="31" cy="72"/>
            </a:xfrm>
            <a:custGeom>
              <a:avLst/>
              <a:gdLst>
                <a:gd name="T0" fmla="*/ 6 w 31"/>
                <a:gd name="T1" fmla="*/ 72 h 72"/>
                <a:gd name="T2" fmla="*/ 31 w 31"/>
                <a:gd name="T3" fmla="*/ 70 h 72"/>
                <a:gd name="T4" fmla="*/ 23 w 31"/>
                <a:gd name="T5" fmla="*/ 0 h 72"/>
                <a:gd name="T6" fmla="*/ 0 w 31"/>
                <a:gd name="T7" fmla="*/ 5 h 72"/>
                <a:gd name="T8" fmla="*/ 6 w 31"/>
                <a:gd name="T9" fmla="*/ 72 h 72"/>
                <a:gd name="T10" fmla="*/ 31 w 31"/>
                <a:gd name="T11" fmla="*/ 70 h 72"/>
                <a:gd name="T12" fmla="*/ 6 w 31"/>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31" h="72">
                  <a:moveTo>
                    <a:pt x="6" y="72"/>
                  </a:moveTo>
                  <a:lnTo>
                    <a:pt x="31" y="70"/>
                  </a:lnTo>
                  <a:lnTo>
                    <a:pt x="23" y="0"/>
                  </a:lnTo>
                  <a:lnTo>
                    <a:pt x="0" y="5"/>
                  </a:lnTo>
                  <a:lnTo>
                    <a:pt x="6" y="72"/>
                  </a:lnTo>
                  <a:lnTo>
                    <a:pt x="31" y="70"/>
                  </a:lnTo>
                  <a:lnTo>
                    <a:pt x="6"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p:cNvSpPr>
              <a:spLocks/>
            </p:cNvSpPr>
            <p:nvPr/>
          </p:nvSpPr>
          <p:spPr bwMode="auto">
            <a:xfrm>
              <a:off x="5092" y="2677"/>
              <a:ext cx="31" cy="169"/>
            </a:xfrm>
            <a:custGeom>
              <a:avLst/>
              <a:gdLst>
                <a:gd name="T0" fmla="*/ 23 w 31"/>
                <a:gd name="T1" fmla="*/ 2 h 169"/>
                <a:gd name="T2" fmla="*/ 0 w 31"/>
                <a:gd name="T3" fmla="*/ 2 h 169"/>
                <a:gd name="T4" fmla="*/ 6 w 31"/>
                <a:gd name="T5" fmla="*/ 169 h 169"/>
                <a:gd name="T6" fmla="*/ 31 w 31"/>
                <a:gd name="T7" fmla="*/ 167 h 169"/>
                <a:gd name="T8" fmla="*/ 23 w 31"/>
                <a:gd name="T9" fmla="*/ 0 h 169"/>
                <a:gd name="T10" fmla="*/ 0 w 31"/>
                <a:gd name="T11" fmla="*/ 2 h 169"/>
                <a:gd name="T12" fmla="*/ 23 w 31"/>
                <a:gd name="T13" fmla="*/ 2 h 169"/>
              </a:gdLst>
              <a:ahLst/>
              <a:cxnLst>
                <a:cxn ang="0">
                  <a:pos x="T0" y="T1"/>
                </a:cxn>
                <a:cxn ang="0">
                  <a:pos x="T2" y="T3"/>
                </a:cxn>
                <a:cxn ang="0">
                  <a:pos x="T4" y="T5"/>
                </a:cxn>
                <a:cxn ang="0">
                  <a:pos x="T6" y="T7"/>
                </a:cxn>
                <a:cxn ang="0">
                  <a:pos x="T8" y="T9"/>
                </a:cxn>
                <a:cxn ang="0">
                  <a:pos x="T10" y="T11"/>
                </a:cxn>
                <a:cxn ang="0">
                  <a:pos x="T12" y="T13"/>
                </a:cxn>
              </a:cxnLst>
              <a:rect l="0" t="0" r="r" b="b"/>
              <a:pathLst>
                <a:path w="31" h="169">
                  <a:moveTo>
                    <a:pt x="23" y="2"/>
                  </a:moveTo>
                  <a:lnTo>
                    <a:pt x="0" y="2"/>
                  </a:lnTo>
                  <a:lnTo>
                    <a:pt x="6" y="169"/>
                  </a:lnTo>
                  <a:lnTo>
                    <a:pt x="31" y="167"/>
                  </a:lnTo>
                  <a:lnTo>
                    <a:pt x="23" y="0"/>
                  </a:lnTo>
                  <a:lnTo>
                    <a:pt x="0" y="2"/>
                  </a:lnTo>
                  <a:lnTo>
                    <a:pt x="2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p:cNvSpPr>
              <a:spLocks/>
            </p:cNvSpPr>
            <p:nvPr/>
          </p:nvSpPr>
          <p:spPr bwMode="auto">
            <a:xfrm>
              <a:off x="5092" y="2679"/>
              <a:ext cx="23" cy="97"/>
            </a:xfrm>
            <a:custGeom>
              <a:avLst/>
              <a:gdLst>
                <a:gd name="T0" fmla="*/ 0 w 23"/>
                <a:gd name="T1" fmla="*/ 97 h 97"/>
                <a:gd name="T2" fmla="*/ 23 w 23"/>
                <a:gd name="T3" fmla="*/ 97 h 97"/>
                <a:gd name="T4" fmla="*/ 23 w 23"/>
                <a:gd name="T5" fmla="*/ 0 h 97"/>
                <a:gd name="T6" fmla="*/ 0 w 23"/>
                <a:gd name="T7" fmla="*/ 0 h 97"/>
                <a:gd name="T8" fmla="*/ 0 w 23"/>
                <a:gd name="T9" fmla="*/ 97 h 97"/>
                <a:gd name="T10" fmla="*/ 23 w 23"/>
                <a:gd name="T11" fmla="*/ 97 h 97"/>
                <a:gd name="T12" fmla="*/ 0 w 23"/>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23" h="97">
                  <a:moveTo>
                    <a:pt x="0" y="97"/>
                  </a:moveTo>
                  <a:lnTo>
                    <a:pt x="23" y="97"/>
                  </a:lnTo>
                  <a:lnTo>
                    <a:pt x="23" y="0"/>
                  </a:lnTo>
                  <a:lnTo>
                    <a:pt x="0" y="0"/>
                  </a:lnTo>
                  <a:lnTo>
                    <a:pt x="0" y="97"/>
                  </a:lnTo>
                  <a:lnTo>
                    <a:pt x="23" y="97"/>
                  </a:lnTo>
                  <a:lnTo>
                    <a:pt x="0" y="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p:cNvSpPr>
              <a:spLocks/>
            </p:cNvSpPr>
            <p:nvPr/>
          </p:nvSpPr>
          <p:spPr bwMode="auto">
            <a:xfrm>
              <a:off x="5092" y="2671"/>
              <a:ext cx="23" cy="105"/>
            </a:xfrm>
            <a:custGeom>
              <a:avLst/>
              <a:gdLst>
                <a:gd name="T0" fmla="*/ 12 w 23"/>
                <a:gd name="T1" fmla="*/ 0 h 105"/>
                <a:gd name="T2" fmla="*/ 0 w 23"/>
                <a:gd name="T3" fmla="*/ 0 h 105"/>
                <a:gd name="T4" fmla="*/ 0 w 23"/>
                <a:gd name="T5" fmla="*/ 105 h 105"/>
                <a:gd name="T6" fmla="*/ 23 w 23"/>
                <a:gd name="T7" fmla="*/ 105 h 105"/>
                <a:gd name="T8" fmla="*/ 23 w 23"/>
                <a:gd name="T9" fmla="*/ 0 h 105"/>
                <a:gd name="T10" fmla="*/ 12 w 23"/>
                <a:gd name="T11" fmla="*/ 0 h 105"/>
              </a:gdLst>
              <a:ahLst/>
              <a:cxnLst>
                <a:cxn ang="0">
                  <a:pos x="T0" y="T1"/>
                </a:cxn>
                <a:cxn ang="0">
                  <a:pos x="T2" y="T3"/>
                </a:cxn>
                <a:cxn ang="0">
                  <a:pos x="T4" y="T5"/>
                </a:cxn>
                <a:cxn ang="0">
                  <a:pos x="T6" y="T7"/>
                </a:cxn>
                <a:cxn ang="0">
                  <a:pos x="T8" y="T9"/>
                </a:cxn>
                <a:cxn ang="0">
                  <a:pos x="T10" y="T11"/>
                </a:cxn>
              </a:cxnLst>
              <a:rect l="0" t="0" r="r" b="b"/>
              <a:pathLst>
                <a:path w="23" h="105">
                  <a:moveTo>
                    <a:pt x="12" y="0"/>
                  </a:moveTo>
                  <a:lnTo>
                    <a:pt x="0" y="0"/>
                  </a:lnTo>
                  <a:lnTo>
                    <a:pt x="0" y="105"/>
                  </a:lnTo>
                  <a:lnTo>
                    <a:pt x="23" y="105"/>
                  </a:lnTo>
                  <a:lnTo>
                    <a:pt x="23" y="0"/>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p:cNvSpPr>
              <a:spLocks/>
            </p:cNvSpPr>
            <p:nvPr/>
          </p:nvSpPr>
          <p:spPr bwMode="auto">
            <a:xfrm>
              <a:off x="2840" y="2146"/>
              <a:ext cx="3495" cy="30"/>
            </a:xfrm>
            <a:custGeom>
              <a:avLst/>
              <a:gdLst>
                <a:gd name="T0" fmla="*/ 3495 w 3495"/>
                <a:gd name="T1" fmla="*/ 17 h 30"/>
                <a:gd name="T2" fmla="*/ 3495 w 3495"/>
                <a:gd name="T3" fmla="*/ 4 h 30"/>
                <a:gd name="T4" fmla="*/ 0 w 3495"/>
                <a:gd name="T5" fmla="*/ 0 h 30"/>
                <a:gd name="T6" fmla="*/ 0 w 3495"/>
                <a:gd name="T7" fmla="*/ 25 h 30"/>
                <a:gd name="T8" fmla="*/ 3495 w 3495"/>
                <a:gd name="T9" fmla="*/ 30 h 30"/>
                <a:gd name="T10" fmla="*/ 3495 w 3495"/>
                <a:gd name="T11" fmla="*/ 17 h 30"/>
              </a:gdLst>
              <a:ahLst/>
              <a:cxnLst>
                <a:cxn ang="0">
                  <a:pos x="T0" y="T1"/>
                </a:cxn>
                <a:cxn ang="0">
                  <a:pos x="T2" y="T3"/>
                </a:cxn>
                <a:cxn ang="0">
                  <a:pos x="T4" y="T5"/>
                </a:cxn>
                <a:cxn ang="0">
                  <a:pos x="T6" y="T7"/>
                </a:cxn>
                <a:cxn ang="0">
                  <a:pos x="T8" y="T9"/>
                </a:cxn>
                <a:cxn ang="0">
                  <a:pos x="T10" y="T11"/>
                </a:cxn>
              </a:cxnLst>
              <a:rect l="0" t="0" r="r" b="b"/>
              <a:pathLst>
                <a:path w="3495" h="30">
                  <a:moveTo>
                    <a:pt x="3495" y="17"/>
                  </a:moveTo>
                  <a:lnTo>
                    <a:pt x="3495" y="4"/>
                  </a:lnTo>
                  <a:lnTo>
                    <a:pt x="0" y="0"/>
                  </a:lnTo>
                  <a:lnTo>
                    <a:pt x="0" y="25"/>
                  </a:lnTo>
                  <a:lnTo>
                    <a:pt x="3495" y="30"/>
                  </a:lnTo>
                  <a:lnTo>
                    <a:pt x="3495"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27"/>
            <p:cNvSpPr>
              <a:spLocks noChangeArrowheads="1"/>
            </p:cNvSpPr>
            <p:nvPr/>
          </p:nvSpPr>
          <p:spPr bwMode="auto">
            <a:xfrm>
              <a:off x="3292" y="1046"/>
              <a:ext cx="963" cy="26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p:cNvSpPr>
              <a:spLocks/>
            </p:cNvSpPr>
            <p:nvPr/>
          </p:nvSpPr>
          <p:spPr bwMode="auto">
            <a:xfrm>
              <a:off x="3292" y="1044"/>
              <a:ext cx="965" cy="4"/>
            </a:xfrm>
            <a:custGeom>
              <a:avLst/>
              <a:gdLst>
                <a:gd name="T0" fmla="*/ 965 w 965"/>
                <a:gd name="T1" fmla="*/ 2 h 4"/>
                <a:gd name="T2" fmla="*/ 963 w 965"/>
                <a:gd name="T3" fmla="*/ 0 h 4"/>
                <a:gd name="T4" fmla="*/ 0 w 965"/>
                <a:gd name="T5" fmla="*/ 0 h 4"/>
                <a:gd name="T6" fmla="*/ 0 w 965"/>
                <a:gd name="T7" fmla="*/ 4 h 4"/>
                <a:gd name="T8" fmla="*/ 963 w 965"/>
                <a:gd name="T9" fmla="*/ 4 h 4"/>
                <a:gd name="T10" fmla="*/ 959 w 965"/>
                <a:gd name="T11" fmla="*/ 2 h 4"/>
                <a:gd name="T12" fmla="*/ 965 w 965"/>
                <a:gd name="T13" fmla="*/ 2 h 4"/>
                <a:gd name="T14" fmla="*/ 965 w 965"/>
                <a:gd name="T15" fmla="*/ 0 h 4"/>
                <a:gd name="T16" fmla="*/ 963 w 965"/>
                <a:gd name="T17" fmla="*/ 0 h 4"/>
                <a:gd name="T18" fmla="*/ 965 w 96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5" h="4">
                  <a:moveTo>
                    <a:pt x="965" y="2"/>
                  </a:moveTo>
                  <a:lnTo>
                    <a:pt x="963" y="0"/>
                  </a:lnTo>
                  <a:lnTo>
                    <a:pt x="0" y="0"/>
                  </a:lnTo>
                  <a:lnTo>
                    <a:pt x="0" y="4"/>
                  </a:lnTo>
                  <a:lnTo>
                    <a:pt x="963" y="4"/>
                  </a:lnTo>
                  <a:lnTo>
                    <a:pt x="959" y="2"/>
                  </a:lnTo>
                  <a:lnTo>
                    <a:pt x="965" y="2"/>
                  </a:lnTo>
                  <a:lnTo>
                    <a:pt x="965" y="0"/>
                  </a:lnTo>
                  <a:lnTo>
                    <a:pt x="963" y="0"/>
                  </a:lnTo>
                  <a:lnTo>
                    <a:pt x="96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p:cNvSpPr>
              <a:spLocks/>
            </p:cNvSpPr>
            <p:nvPr/>
          </p:nvSpPr>
          <p:spPr bwMode="auto">
            <a:xfrm>
              <a:off x="4251" y="1046"/>
              <a:ext cx="6" cy="266"/>
            </a:xfrm>
            <a:custGeom>
              <a:avLst/>
              <a:gdLst>
                <a:gd name="T0" fmla="*/ 4 w 6"/>
                <a:gd name="T1" fmla="*/ 266 h 266"/>
                <a:gd name="T2" fmla="*/ 6 w 6"/>
                <a:gd name="T3" fmla="*/ 264 h 266"/>
                <a:gd name="T4" fmla="*/ 6 w 6"/>
                <a:gd name="T5" fmla="*/ 0 h 266"/>
                <a:gd name="T6" fmla="*/ 0 w 6"/>
                <a:gd name="T7" fmla="*/ 0 h 266"/>
                <a:gd name="T8" fmla="*/ 0 w 6"/>
                <a:gd name="T9" fmla="*/ 264 h 266"/>
                <a:gd name="T10" fmla="*/ 4 w 6"/>
                <a:gd name="T11" fmla="*/ 260 h 266"/>
                <a:gd name="T12" fmla="*/ 4 w 6"/>
                <a:gd name="T13" fmla="*/ 266 h 266"/>
                <a:gd name="T14" fmla="*/ 6 w 6"/>
                <a:gd name="T15" fmla="*/ 266 h 266"/>
                <a:gd name="T16" fmla="*/ 6 w 6"/>
                <a:gd name="T17" fmla="*/ 264 h 266"/>
                <a:gd name="T18" fmla="*/ 4 w 6"/>
                <a:gd name="T19"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66">
                  <a:moveTo>
                    <a:pt x="4" y="266"/>
                  </a:moveTo>
                  <a:lnTo>
                    <a:pt x="6" y="264"/>
                  </a:lnTo>
                  <a:lnTo>
                    <a:pt x="6" y="0"/>
                  </a:lnTo>
                  <a:lnTo>
                    <a:pt x="0" y="0"/>
                  </a:lnTo>
                  <a:lnTo>
                    <a:pt x="0" y="264"/>
                  </a:lnTo>
                  <a:lnTo>
                    <a:pt x="4" y="260"/>
                  </a:lnTo>
                  <a:lnTo>
                    <a:pt x="4" y="266"/>
                  </a:lnTo>
                  <a:lnTo>
                    <a:pt x="6" y="266"/>
                  </a:lnTo>
                  <a:lnTo>
                    <a:pt x="6" y="264"/>
                  </a:lnTo>
                  <a:lnTo>
                    <a:pt x="4" y="2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p:cNvSpPr>
              <a:spLocks/>
            </p:cNvSpPr>
            <p:nvPr/>
          </p:nvSpPr>
          <p:spPr bwMode="auto">
            <a:xfrm>
              <a:off x="3288" y="1306"/>
              <a:ext cx="967" cy="6"/>
            </a:xfrm>
            <a:custGeom>
              <a:avLst/>
              <a:gdLst>
                <a:gd name="T0" fmla="*/ 0 w 967"/>
                <a:gd name="T1" fmla="*/ 4 h 6"/>
                <a:gd name="T2" fmla="*/ 4 w 967"/>
                <a:gd name="T3" fmla="*/ 6 h 6"/>
                <a:gd name="T4" fmla="*/ 967 w 967"/>
                <a:gd name="T5" fmla="*/ 6 h 6"/>
                <a:gd name="T6" fmla="*/ 967 w 967"/>
                <a:gd name="T7" fmla="*/ 0 h 6"/>
                <a:gd name="T8" fmla="*/ 4 w 967"/>
                <a:gd name="T9" fmla="*/ 0 h 6"/>
                <a:gd name="T10" fmla="*/ 6 w 967"/>
                <a:gd name="T11" fmla="*/ 4 h 6"/>
                <a:gd name="T12" fmla="*/ 0 w 967"/>
                <a:gd name="T13" fmla="*/ 4 h 6"/>
                <a:gd name="T14" fmla="*/ 0 w 967"/>
                <a:gd name="T15" fmla="*/ 6 h 6"/>
                <a:gd name="T16" fmla="*/ 4 w 967"/>
                <a:gd name="T17" fmla="*/ 6 h 6"/>
                <a:gd name="T18" fmla="*/ 0 w 967"/>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7" h="6">
                  <a:moveTo>
                    <a:pt x="0" y="4"/>
                  </a:moveTo>
                  <a:lnTo>
                    <a:pt x="4" y="6"/>
                  </a:lnTo>
                  <a:lnTo>
                    <a:pt x="967" y="6"/>
                  </a:lnTo>
                  <a:lnTo>
                    <a:pt x="967" y="0"/>
                  </a:lnTo>
                  <a:lnTo>
                    <a:pt x="4" y="0"/>
                  </a:lnTo>
                  <a:lnTo>
                    <a:pt x="6" y="4"/>
                  </a:lnTo>
                  <a:lnTo>
                    <a:pt x="0" y="4"/>
                  </a:lnTo>
                  <a:lnTo>
                    <a:pt x="0" y="6"/>
                  </a:lnTo>
                  <a:lnTo>
                    <a:pt x="4" y="6"/>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p:cNvSpPr>
              <a:spLocks/>
            </p:cNvSpPr>
            <p:nvPr/>
          </p:nvSpPr>
          <p:spPr bwMode="auto">
            <a:xfrm>
              <a:off x="3288" y="1044"/>
              <a:ext cx="6" cy="266"/>
            </a:xfrm>
            <a:custGeom>
              <a:avLst/>
              <a:gdLst>
                <a:gd name="T0" fmla="*/ 4 w 6"/>
                <a:gd name="T1" fmla="*/ 0 h 266"/>
                <a:gd name="T2" fmla="*/ 0 w 6"/>
                <a:gd name="T3" fmla="*/ 2 h 266"/>
                <a:gd name="T4" fmla="*/ 0 w 6"/>
                <a:gd name="T5" fmla="*/ 266 h 266"/>
                <a:gd name="T6" fmla="*/ 6 w 6"/>
                <a:gd name="T7" fmla="*/ 266 h 266"/>
                <a:gd name="T8" fmla="*/ 6 w 6"/>
                <a:gd name="T9" fmla="*/ 2 h 266"/>
                <a:gd name="T10" fmla="*/ 4 w 6"/>
                <a:gd name="T11" fmla="*/ 4 h 266"/>
                <a:gd name="T12" fmla="*/ 4 w 6"/>
                <a:gd name="T13" fmla="*/ 0 h 266"/>
                <a:gd name="T14" fmla="*/ 0 w 6"/>
                <a:gd name="T15" fmla="*/ 0 h 266"/>
                <a:gd name="T16" fmla="*/ 0 w 6"/>
                <a:gd name="T17" fmla="*/ 2 h 266"/>
                <a:gd name="T18" fmla="*/ 4 w 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66">
                  <a:moveTo>
                    <a:pt x="4" y="0"/>
                  </a:moveTo>
                  <a:lnTo>
                    <a:pt x="0" y="2"/>
                  </a:lnTo>
                  <a:lnTo>
                    <a:pt x="0" y="266"/>
                  </a:lnTo>
                  <a:lnTo>
                    <a:pt x="6" y="266"/>
                  </a:lnTo>
                  <a:lnTo>
                    <a:pt x="6" y="2"/>
                  </a:lnTo>
                  <a:lnTo>
                    <a:pt x="4" y="4"/>
                  </a:lnTo>
                  <a:lnTo>
                    <a:pt x="4" y="0"/>
                  </a:lnTo>
                  <a:lnTo>
                    <a:pt x="0" y="0"/>
                  </a:lnTo>
                  <a:lnTo>
                    <a:pt x="0" y="2"/>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Rectangle 32"/>
            <p:cNvSpPr>
              <a:spLocks noChangeArrowheads="1"/>
            </p:cNvSpPr>
            <p:nvPr/>
          </p:nvSpPr>
          <p:spPr bwMode="auto">
            <a:xfrm>
              <a:off x="3292" y="1556"/>
              <a:ext cx="963" cy="26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p:cNvSpPr>
              <a:spLocks/>
            </p:cNvSpPr>
            <p:nvPr/>
          </p:nvSpPr>
          <p:spPr bwMode="auto">
            <a:xfrm>
              <a:off x="3292" y="1551"/>
              <a:ext cx="965" cy="7"/>
            </a:xfrm>
            <a:custGeom>
              <a:avLst/>
              <a:gdLst>
                <a:gd name="T0" fmla="*/ 965 w 965"/>
                <a:gd name="T1" fmla="*/ 5 h 7"/>
                <a:gd name="T2" fmla="*/ 963 w 965"/>
                <a:gd name="T3" fmla="*/ 0 h 7"/>
                <a:gd name="T4" fmla="*/ 0 w 965"/>
                <a:gd name="T5" fmla="*/ 0 h 7"/>
                <a:gd name="T6" fmla="*/ 0 w 965"/>
                <a:gd name="T7" fmla="*/ 7 h 7"/>
                <a:gd name="T8" fmla="*/ 963 w 965"/>
                <a:gd name="T9" fmla="*/ 7 h 7"/>
                <a:gd name="T10" fmla="*/ 959 w 965"/>
                <a:gd name="T11" fmla="*/ 5 h 7"/>
                <a:gd name="T12" fmla="*/ 965 w 965"/>
                <a:gd name="T13" fmla="*/ 5 h 7"/>
                <a:gd name="T14" fmla="*/ 965 w 965"/>
                <a:gd name="T15" fmla="*/ 0 h 7"/>
                <a:gd name="T16" fmla="*/ 963 w 965"/>
                <a:gd name="T17" fmla="*/ 0 h 7"/>
                <a:gd name="T18" fmla="*/ 965 w 965"/>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5" h="7">
                  <a:moveTo>
                    <a:pt x="965" y="5"/>
                  </a:moveTo>
                  <a:lnTo>
                    <a:pt x="963" y="0"/>
                  </a:lnTo>
                  <a:lnTo>
                    <a:pt x="0" y="0"/>
                  </a:lnTo>
                  <a:lnTo>
                    <a:pt x="0" y="7"/>
                  </a:lnTo>
                  <a:lnTo>
                    <a:pt x="963" y="7"/>
                  </a:lnTo>
                  <a:lnTo>
                    <a:pt x="959" y="5"/>
                  </a:lnTo>
                  <a:lnTo>
                    <a:pt x="965" y="5"/>
                  </a:lnTo>
                  <a:lnTo>
                    <a:pt x="965" y="0"/>
                  </a:lnTo>
                  <a:lnTo>
                    <a:pt x="963" y="0"/>
                  </a:lnTo>
                  <a:lnTo>
                    <a:pt x="96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p:cNvSpPr>
              <a:spLocks/>
            </p:cNvSpPr>
            <p:nvPr/>
          </p:nvSpPr>
          <p:spPr bwMode="auto">
            <a:xfrm>
              <a:off x="4251" y="1556"/>
              <a:ext cx="6" cy="266"/>
            </a:xfrm>
            <a:custGeom>
              <a:avLst/>
              <a:gdLst>
                <a:gd name="T0" fmla="*/ 4 w 6"/>
                <a:gd name="T1" fmla="*/ 266 h 266"/>
                <a:gd name="T2" fmla="*/ 6 w 6"/>
                <a:gd name="T3" fmla="*/ 264 h 266"/>
                <a:gd name="T4" fmla="*/ 6 w 6"/>
                <a:gd name="T5" fmla="*/ 0 h 266"/>
                <a:gd name="T6" fmla="*/ 0 w 6"/>
                <a:gd name="T7" fmla="*/ 0 h 266"/>
                <a:gd name="T8" fmla="*/ 0 w 6"/>
                <a:gd name="T9" fmla="*/ 264 h 266"/>
                <a:gd name="T10" fmla="*/ 4 w 6"/>
                <a:gd name="T11" fmla="*/ 260 h 266"/>
                <a:gd name="T12" fmla="*/ 4 w 6"/>
                <a:gd name="T13" fmla="*/ 266 h 266"/>
                <a:gd name="T14" fmla="*/ 6 w 6"/>
                <a:gd name="T15" fmla="*/ 266 h 266"/>
                <a:gd name="T16" fmla="*/ 6 w 6"/>
                <a:gd name="T17" fmla="*/ 264 h 266"/>
                <a:gd name="T18" fmla="*/ 4 w 6"/>
                <a:gd name="T19"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66">
                  <a:moveTo>
                    <a:pt x="4" y="266"/>
                  </a:moveTo>
                  <a:lnTo>
                    <a:pt x="6" y="264"/>
                  </a:lnTo>
                  <a:lnTo>
                    <a:pt x="6" y="0"/>
                  </a:lnTo>
                  <a:lnTo>
                    <a:pt x="0" y="0"/>
                  </a:lnTo>
                  <a:lnTo>
                    <a:pt x="0" y="264"/>
                  </a:lnTo>
                  <a:lnTo>
                    <a:pt x="4" y="260"/>
                  </a:lnTo>
                  <a:lnTo>
                    <a:pt x="4" y="266"/>
                  </a:lnTo>
                  <a:lnTo>
                    <a:pt x="6" y="266"/>
                  </a:lnTo>
                  <a:lnTo>
                    <a:pt x="6" y="264"/>
                  </a:lnTo>
                  <a:lnTo>
                    <a:pt x="4" y="2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p:cNvSpPr>
              <a:spLocks/>
            </p:cNvSpPr>
            <p:nvPr/>
          </p:nvSpPr>
          <p:spPr bwMode="auto">
            <a:xfrm>
              <a:off x="3288" y="1816"/>
              <a:ext cx="967" cy="6"/>
            </a:xfrm>
            <a:custGeom>
              <a:avLst/>
              <a:gdLst>
                <a:gd name="T0" fmla="*/ 0 w 967"/>
                <a:gd name="T1" fmla="*/ 4 h 6"/>
                <a:gd name="T2" fmla="*/ 4 w 967"/>
                <a:gd name="T3" fmla="*/ 6 h 6"/>
                <a:gd name="T4" fmla="*/ 967 w 967"/>
                <a:gd name="T5" fmla="*/ 6 h 6"/>
                <a:gd name="T6" fmla="*/ 967 w 967"/>
                <a:gd name="T7" fmla="*/ 0 h 6"/>
                <a:gd name="T8" fmla="*/ 4 w 967"/>
                <a:gd name="T9" fmla="*/ 0 h 6"/>
                <a:gd name="T10" fmla="*/ 6 w 967"/>
                <a:gd name="T11" fmla="*/ 4 h 6"/>
                <a:gd name="T12" fmla="*/ 0 w 967"/>
                <a:gd name="T13" fmla="*/ 4 h 6"/>
                <a:gd name="T14" fmla="*/ 0 w 967"/>
                <a:gd name="T15" fmla="*/ 6 h 6"/>
                <a:gd name="T16" fmla="*/ 4 w 967"/>
                <a:gd name="T17" fmla="*/ 6 h 6"/>
                <a:gd name="T18" fmla="*/ 0 w 967"/>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7" h="6">
                  <a:moveTo>
                    <a:pt x="0" y="4"/>
                  </a:moveTo>
                  <a:lnTo>
                    <a:pt x="4" y="6"/>
                  </a:lnTo>
                  <a:lnTo>
                    <a:pt x="967" y="6"/>
                  </a:lnTo>
                  <a:lnTo>
                    <a:pt x="967" y="0"/>
                  </a:lnTo>
                  <a:lnTo>
                    <a:pt x="4" y="0"/>
                  </a:lnTo>
                  <a:lnTo>
                    <a:pt x="6" y="4"/>
                  </a:lnTo>
                  <a:lnTo>
                    <a:pt x="0" y="4"/>
                  </a:lnTo>
                  <a:lnTo>
                    <a:pt x="0" y="6"/>
                  </a:lnTo>
                  <a:lnTo>
                    <a:pt x="4" y="6"/>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p:cNvSpPr>
              <a:spLocks/>
            </p:cNvSpPr>
            <p:nvPr/>
          </p:nvSpPr>
          <p:spPr bwMode="auto">
            <a:xfrm>
              <a:off x="3288" y="1551"/>
              <a:ext cx="6" cy="269"/>
            </a:xfrm>
            <a:custGeom>
              <a:avLst/>
              <a:gdLst>
                <a:gd name="T0" fmla="*/ 4 w 6"/>
                <a:gd name="T1" fmla="*/ 0 h 269"/>
                <a:gd name="T2" fmla="*/ 0 w 6"/>
                <a:gd name="T3" fmla="*/ 5 h 269"/>
                <a:gd name="T4" fmla="*/ 0 w 6"/>
                <a:gd name="T5" fmla="*/ 269 h 269"/>
                <a:gd name="T6" fmla="*/ 6 w 6"/>
                <a:gd name="T7" fmla="*/ 269 h 269"/>
                <a:gd name="T8" fmla="*/ 6 w 6"/>
                <a:gd name="T9" fmla="*/ 5 h 269"/>
                <a:gd name="T10" fmla="*/ 4 w 6"/>
                <a:gd name="T11" fmla="*/ 7 h 269"/>
                <a:gd name="T12" fmla="*/ 4 w 6"/>
                <a:gd name="T13" fmla="*/ 0 h 269"/>
                <a:gd name="T14" fmla="*/ 0 w 6"/>
                <a:gd name="T15" fmla="*/ 0 h 269"/>
                <a:gd name="T16" fmla="*/ 0 w 6"/>
                <a:gd name="T17" fmla="*/ 5 h 269"/>
                <a:gd name="T18" fmla="*/ 4 w 6"/>
                <a:gd name="T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69">
                  <a:moveTo>
                    <a:pt x="4" y="0"/>
                  </a:moveTo>
                  <a:lnTo>
                    <a:pt x="0" y="5"/>
                  </a:lnTo>
                  <a:lnTo>
                    <a:pt x="0" y="269"/>
                  </a:lnTo>
                  <a:lnTo>
                    <a:pt x="6" y="269"/>
                  </a:lnTo>
                  <a:lnTo>
                    <a:pt x="6" y="5"/>
                  </a:lnTo>
                  <a:lnTo>
                    <a:pt x="4" y="7"/>
                  </a:lnTo>
                  <a:lnTo>
                    <a:pt x="4" y="0"/>
                  </a:lnTo>
                  <a:lnTo>
                    <a:pt x="0" y="0"/>
                  </a:lnTo>
                  <a:lnTo>
                    <a:pt x="0" y="5"/>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Rectangle 37"/>
            <p:cNvSpPr>
              <a:spLocks noChangeArrowheads="1"/>
            </p:cNvSpPr>
            <p:nvPr/>
          </p:nvSpPr>
          <p:spPr bwMode="auto">
            <a:xfrm>
              <a:off x="3292" y="2023"/>
              <a:ext cx="963" cy="265"/>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p:cNvSpPr>
              <a:spLocks/>
            </p:cNvSpPr>
            <p:nvPr/>
          </p:nvSpPr>
          <p:spPr bwMode="auto">
            <a:xfrm>
              <a:off x="2805" y="1158"/>
              <a:ext cx="3522" cy="40"/>
            </a:xfrm>
            <a:custGeom>
              <a:avLst/>
              <a:gdLst>
                <a:gd name="T0" fmla="*/ 31 w 3522"/>
                <a:gd name="T1" fmla="*/ 25 h 40"/>
                <a:gd name="T2" fmla="*/ 17 w 3522"/>
                <a:gd name="T3" fmla="*/ 40 h 40"/>
                <a:gd name="T4" fmla="*/ 3522 w 3522"/>
                <a:gd name="T5" fmla="*/ 32 h 40"/>
                <a:gd name="T6" fmla="*/ 3522 w 3522"/>
                <a:gd name="T7" fmla="*/ 0 h 40"/>
                <a:gd name="T8" fmla="*/ 17 w 3522"/>
                <a:gd name="T9" fmla="*/ 8 h 40"/>
                <a:gd name="T10" fmla="*/ 0 w 3522"/>
                <a:gd name="T11" fmla="*/ 25 h 40"/>
                <a:gd name="T12" fmla="*/ 17 w 3522"/>
                <a:gd name="T13" fmla="*/ 8 h 40"/>
                <a:gd name="T14" fmla="*/ 0 w 3522"/>
                <a:gd name="T15" fmla="*/ 8 h 40"/>
                <a:gd name="T16" fmla="*/ 0 w 3522"/>
                <a:gd name="T17" fmla="*/ 25 h 40"/>
                <a:gd name="T18" fmla="*/ 31 w 3522"/>
                <a:gd name="T19"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2" h="40">
                  <a:moveTo>
                    <a:pt x="31" y="25"/>
                  </a:moveTo>
                  <a:lnTo>
                    <a:pt x="17" y="40"/>
                  </a:lnTo>
                  <a:lnTo>
                    <a:pt x="3522" y="32"/>
                  </a:lnTo>
                  <a:lnTo>
                    <a:pt x="3522" y="0"/>
                  </a:lnTo>
                  <a:lnTo>
                    <a:pt x="17" y="8"/>
                  </a:lnTo>
                  <a:lnTo>
                    <a:pt x="0" y="25"/>
                  </a:lnTo>
                  <a:lnTo>
                    <a:pt x="17" y="8"/>
                  </a:lnTo>
                  <a:lnTo>
                    <a:pt x="0" y="8"/>
                  </a:lnTo>
                  <a:lnTo>
                    <a:pt x="0" y="25"/>
                  </a:lnTo>
                  <a:lnTo>
                    <a:pt x="3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p:cNvSpPr>
              <a:spLocks/>
            </p:cNvSpPr>
            <p:nvPr/>
          </p:nvSpPr>
          <p:spPr bwMode="auto">
            <a:xfrm>
              <a:off x="2805" y="1183"/>
              <a:ext cx="31" cy="984"/>
            </a:xfrm>
            <a:custGeom>
              <a:avLst/>
              <a:gdLst>
                <a:gd name="T0" fmla="*/ 0 w 31"/>
                <a:gd name="T1" fmla="*/ 984 h 984"/>
                <a:gd name="T2" fmla="*/ 29 w 31"/>
                <a:gd name="T3" fmla="*/ 984 h 984"/>
                <a:gd name="T4" fmla="*/ 31 w 31"/>
                <a:gd name="T5" fmla="*/ 0 h 984"/>
                <a:gd name="T6" fmla="*/ 0 w 31"/>
                <a:gd name="T7" fmla="*/ 0 h 984"/>
                <a:gd name="T8" fmla="*/ 0 w 31"/>
                <a:gd name="T9" fmla="*/ 984 h 984"/>
                <a:gd name="T10" fmla="*/ 29 w 31"/>
                <a:gd name="T11" fmla="*/ 984 h 984"/>
                <a:gd name="T12" fmla="*/ 0 w 31"/>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31" h="984">
                  <a:moveTo>
                    <a:pt x="0" y="984"/>
                  </a:moveTo>
                  <a:lnTo>
                    <a:pt x="29" y="984"/>
                  </a:lnTo>
                  <a:lnTo>
                    <a:pt x="31" y="0"/>
                  </a:lnTo>
                  <a:lnTo>
                    <a:pt x="0" y="0"/>
                  </a:lnTo>
                  <a:lnTo>
                    <a:pt x="0" y="984"/>
                  </a:lnTo>
                  <a:lnTo>
                    <a:pt x="29" y="984"/>
                  </a:lnTo>
                  <a:lnTo>
                    <a:pt x="0" y="98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p:cNvSpPr>
              <a:spLocks/>
            </p:cNvSpPr>
            <p:nvPr/>
          </p:nvSpPr>
          <p:spPr bwMode="auto">
            <a:xfrm>
              <a:off x="2805" y="1672"/>
              <a:ext cx="31" cy="495"/>
            </a:xfrm>
            <a:custGeom>
              <a:avLst/>
              <a:gdLst>
                <a:gd name="T0" fmla="*/ 17 w 31"/>
                <a:gd name="T1" fmla="*/ 0 h 495"/>
                <a:gd name="T2" fmla="*/ 0 w 31"/>
                <a:gd name="T3" fmla="*/ 15 h 495"/>
                <a:gd name="T4" fmla="*/ 0 w 31"/>
                <a:gd name="T5" fmla="*/ 495 h 495"/>
                <a:gd name="T6" fmla="*/ 29 w 31"/>
                <a:gd name="T7" fmla="*/ 495 h 495"/>
                <a:gd name="T8" fmla="*/ 31 w 31"/>
                <a:gd name="T9" fmla="*/ 15 h 495"/>
                <a:gd name="T10" fmla="*/ 17 w 31"/>
                <a:gd name="T11" fmla="*/ 32 h 495"/>
                <a:gd name="T12" fmla="*/ 17 w 31"/>
                <a:gd name="T13" fmla="*/ 0 h 495"/>
                <a:gd name="T14" fmla="*/ 0 w 31"/>
                <a:gd name="T15" fmla="*/ 0 h 495"/>
                <a:gd name="T16" fmla="*/ 0 w 31"/>
                <a:gd name="T17" fmla="*/ 15 h 495"/>
                <a:gd name="T18" fmla="*/ 17 w 31"/>
                <a:gd name="T1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5">
                  <a:moveTo>
                    <a:pt x="17" y="0"/>
                  </a:moveTo>
                  <a:lnTo>
                    <a:pt x="0" y="15"/>
                  </a:lnTo>
                  <a:lnTo>
                    <a:pt x="0" y="495"/>
                  </a:lnTo>
                  <a:lnTo>
                    <a:pt x="29" y="495"/>
                  </a:lnTo>
                  <a:lnTo>
                    <a:pt x="31" y="15"/>
                  </a:lnTo>
                  <a:lnTo>
                    <a:pt x="17" y="32"/>
                  </a:lnTo>
                  <a:lnTo>
                    <a:pt x="17" y="0"/>
                  </a:lnTo>
                  <a:lnTo>
                    <a:pt x="0" y="0"/>
                  </a:lnTo>
                  <a:lnTo>
                    <a:pt x="0" y="15"/>
                  </a:lnTo>
                  <a:lnTo>
                    <a:pt x="1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p:cNvSpPr>
              <a:spLocks/>
            </p:cNvSpPr>
            <p:nvPr/>
          </p:nvSpPr>
          <p:spPr bwMode="auto">
            <a:xfrm>
              <a:off x="2822" y="1672"/>
              <a:ext cx="3505" cy="32"/>
            </a:xfrm>
            <a:custGeom>
              <a:avLst/>
              <a:gdLst>
                <a:gd name="T0" fmla="*/ 3505 w 3505"/>
                <a:gd name="T1" fmla="*/ 15 h 32"/>
                <a:gd name="T2" fmla="*/ 3505 w 3505"/>
                <a:gd name="T3" fmla="*/ 0 h 32"/>
                <a:gd name="T4" fmla="*/ 0 w 3505"/>
                <a:gd name="T5" fmla="*/ 0 h 32"/>
                <a:gd name="T6" fmla="*/ 0 w 3505"/>
                <a:gd name="T7" fmla="*/ 32 h 32"/>
                <a:gd name="T8" fmla="*/ 3505 w 3505"/>
                <a:gd name="T9" fmla="*/ 32 h 32"/>
                <a:gd name="T10" fmla="*/ 3505 w 3505"/>
                <a:gd name="T11" fmla="*/ 15 h 32"/>
              </a:gdLst>
              <a:ahLst/>
              <a:cxnLst>
                <a:cxn ang="0">
                  <a:pos x="T0" y="T1"/>
                </a:cxn>
                <a:cxn ang="0">
                  <a:pos x="T2" y="T3"/>
                </a:cxn>
                <a:cxn ang="0">
                  <a:pos x="T4" y="T5"/>
                </a:cxn>
                <a:cxn ang="0">
                  <a:pos x="T6" y="T7"/>
                </a:cxn>
                <a:cxn ang="0">
                  <a:pos x="T8" y="T9"/>
                </a:cxn>
                <a:cxn ang="0">
                  <a:pos x="T10" y="T11"/>
                </a:cxn>
              </a:cxnLst>
              <a:rect l="0" t="0" r="r" b="b"/>
              <a:pathLst>
                <a:path w="3505" h="32">
                  <a:moveTo>
                    <a:pt x="3505" y="15"/>
                  </a:moveTo>
                  <a:lnTo>
                    <a:pt x="3505" y="0"/>
                  </a:lnTo>
                  <a:lnTo>
                    <a:pt x="0" y="0"/>
                  </a:lnTo>
                  <a:lnTo>
                    <a:pt x="0" y="32"/>
                  </a:lnTo>
                  <a:lnTo>
                    <a:pt x="3505" y="32"/>
                  </a:lnTo>
                  <a:lnTo>
                    <a:pt x="3505"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p:cNvSpPr>
              <a:spLocks/>
            </p:cNvSpPr>
            <p:nvPr/>
          </p:nvSpPr>
          <p:spPr bwMode="auto">
            <a:xfrm>
              <a:off x="2799" y="2144"/>
              <a:ext cx="2525" cy="32"/>
            </a:xfrm>
            <a:custGeom>
              <a:avLst/>
              <a:gdLst>
                <a:gd name="T0" fmla="*/ 31 w 2525"/>
                <a:gd name="T1" fmla="*/ 15 h 32"/>
                <a:gd name="T2" fmla="*/ 17 w 2525"/>
                <a:gd name="T3" fmla="*/ 32 h 32"/>
                <a:gd name="T4" fmla="*/ 2525 w 2525"/>
                <a:gd name="T5" fmla="*/ 32 h 32"/>
                <a:gd name="T6" fmla="*/ 2525 w 2525"/>
                <a:gd name="T7" fmla="*/ 0 h 32"/>
                <a:gd name="T8" fmla="*/ 17 w 2525"/>
                <a:gd name="T9" fmla="*/ 0 h 32"/>
                <a:gd name="T10" fmla="*/ 0 w 2525"/>
                <a:gd name="T11" fmla="*/ 15 h 32"/>
                <a:gd name="T12" fmla="*/ 17 w 2525"/>
                <a:gd name="T13" fmla="*/ 0 h 32"/>
                <a:gd name="T14" fmla="*/ 0 w 2525"/>
                <a:gd name="T15" fmla="*/ 0 h 32"/>
                <a:gd name="T16" fmla="*/ 0 w 2525"/>
                <a:gd name="T17" fmla="*/ 15 h 32"/>
                <a:gd name="T18" fmla="*/ 31 w 2525"/>
                <a:gd name="T1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5" h="32">
                  <a:moveTo>
                    <a:pt x="31" y="15"/>
                  </a:moveTo>
                  <a:lnTo>
                    <a:pt x="17" y="32"/>
                  </a:lnTo>
                  <a:lnTo>
                    <a:pt x="2525" y="32"/>
                  </a:lnTo>
                  <a:lnTo>
                    <a:pt x="2525" y="0"/>
                  </a:lnTo>
                  <a:lnTo>
                    <a:pt x="17" y="0"/>
                  </a:lnTo>
                  <a:lnTo>
                    <a:pt x="0" y="15"/>
                  </a:lnTo>
                  <a:lnTo>
                    <a:pt x="17" y="0"/>
                  </a:lnTo>
                  <a:lnTo>
                    <a:pt x="0" y="0"/>
                  </a:lnTo>
                  <a:lnTo>
                    <a:pt x="0" y="15"/>
                  </a:lnTo>
                  <a:lnTo>
                    <a:pt x="31"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p:cNvSpPr>
              <a:spLocks/>
            </p:cNvSpPr>
            <p:nvPr/>
          </p:nvSpPr>
          <p:spPr bwMode="auto">
            <a:xfrm>
              <a:off x="2799" y="2159"/>
              <a:ext cx="31" cy="1775"/>
            </a:xfrm>
            <a:custGeom>
              <a:avLst/>
              <a:gdLst>
                <a:gd name="T0" fmla="*/ 17 w 31"/>
                <a:gd name="T1" fmla="*/ 1775 h 1775"/>
                <a:gd name="T2" fmla="*/ 31 w 31"/>
                <a:gd name="T3" fmla="*/ 1775 h 1775"/>
                <a:gd name="T4" fmla="*/ 31 w 31"/>
                <a:gd name="T5" fmla="*/ 0 h 1775"/>
                <a:gd name="T6" fmla="*/ 0 w 31"/>
                <a:gd name="T7" fmla="*/ 0 h 1775"/>
                <a:gd name="T8" fmla="*/ 0 w 31"/>
                <a:gd name="T9" fmla="*/ 1775 h 1775"/>
                <a:gd name="T10" fmla="*/ 17 w 31"/>
                <a:gd name="T11" fmla="*/ 1775 h 1775"/>
              </a:gdLst>
              <a:ahLst/>
              <a:cxnLst>
                <a:cxn ang="0">
                  <a:pos x="T0" y="T1"/>
                </a:cxn>
                <a:cxn ang="0">
                  <a:pos x="T2" y="T3"/>
                </a:cxn>
                <a:cxn ang="0">
                  <a:pos x="T4" y="T5"/>
                </a:cxn>
                <a:cxn ang="0">
                  <a:pos x="T6" y="T7"/>
                </a:cxn>
                <a:cxn ang="0">
                  <a:pos x="T8" y="T9"/>
                </a:cxn>
                <a:cxn ang="0">
                  <a:pos x="T10" y="T11"/>
                </a:cxn>
              </a:cxnLst>
              <a:rect l="0" t="0" r="r" b="b"/>
              <a:pathLst>
                <a:path w="31" h="1775">
                  <a:moveTo>
                    <a:pt x="17" y="1775"/>
                  </a:moveTo>
                  <a:lnTo>
                    <a:pt x="31" y="1775"/>
                  </a:lnTo>
                  <a:lnTo>
                    <a:pt x="31" y="0"/>
                  </a:lnTo>
                  <a:lnTo>
                    <a:pt x="0" y="0"/>
                  </a:lnTo>
                  <a:lnTo>
                    <a:pt x="0" y="1775"/>
                  </a:lnTo>
                  <a:lnTo>
                    <a:pt x="17" y="177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p:cNvSpPr>
              <a:spLocks/>
            </p:cNvSpPr>
            <p:nvPr/>
          </p:nvSpPr>
          <p:spPr bwMode="auto">
            <a:xfrm>
              <a:off x="2772" y="4061"/>
              <a:ext cx="85" cy="29"/>
            </a:xfrm>
            <a:custGeom>
              <a:avLst/>
              <a:gdLst>
                <a:gd name="T0" fmla="*/ 0 w 85"/>
                <a:gd name="T1" fmla="*/ 15 h 29"/>
                <a:gd name="T2" fmla="*/ 0 w 85"/>
                <a:gd name="T3" fmla="*/ 29 h 29"/>
                <a:gd name="T4" fmla="*/ 85 w 85"/>
                <a:gd name="T5" fmla="*/ 29 h 29"/>
                <a:gd name="T6" fmla="*/ 85 w 85"/>
                <a:gd name="T7" fmla="*/ 0 h 29"/>
                <a:gd name="T8" fmla="*/ 0 w 85"/>
                <a:gd name="T9" fmla="*/ 0 h 29"/>
                <a:gd name="T10" fmla="*/ 0 w 85"/>
                <a:gd name="T11" fmla="*/ 15 h 29"/>
              </a:gdLst>
              <a:ahLst/>
              <a:cxnLst>
                <a:cxn ang="0">
                  <a:pos x="T0" y="T1"/>
                </a:cxn>
                <a:cxn ang="0">
                  <a:pos x="T2" y="T3"/>
                </a:cxn>
                <a:cxn ang="0">
                  <a:pos x="T4" y="T5"/>
                </a:cxn>
                <a:cxn ang="0">
                  <a:pos x="T6" y="T7"/>
                </a:cxn>
                <a:cxn ang="0">
                  <a:pos x="T8" y="T9"/>
                </a:cxn>
                <a:cxn ang="0">
                  <a:pos x="T10" y="T11"/>
                </a:cxn>
              </a:cxnLst>
              <a:rect l="0" t="0" r="r" b="b"/>
              <a:pathLst>
                <a:path w="85" h="29">
                  <a:moveTo>
                    <a:pt x="0" y="15"/>
                  </a:moveTo>
                  <a:lnTo>
                    <a:pt x="0" y="29"/>
                  </a:lnTo>
                  <a:lnTo>
                    <a:pt x="85" y="29"/>
                  </a:lnTo>
                  <a:lnTo>
                    <a:pt x="85" y="0"/>
                  </a:lnTo>
                  <a:lnTo>
                    <a:pt x="0" y="0"/>
                  </a:lnTo>
                  <a:lnTo>
                    <a:pt x="0"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p:cNvSpPr>
              <a:spLocks/>
            </p:cNvSpPr>
            <p:nvPr/>
          </p:nvSpPr>
          <p:spPr bwMode="auto">
            <a:xfrm>
              <a:off x="2782" y="4107"/>
              <a:ext cx="65" cy="30"/>
            </a:xfrm>
            <a:custGeom>
              <a:avLst/>
              <a:gdLst>
                <a:gd name="T0" fmla="*/ 0 w 65"/>
                <a:gd name="T1" fmla="*/ 15 h 30"/>
                <a:gd name="T2" fmla="*/ 0 w 65"/>
                <a:gd name="T3" fmla="*/ 30 h 30"/>
                <a:gd name="T4" fmla="*/ 65 w 65"/>
                <a:gd name="T5" fmla="*/ 30 h 30"/>
                <a:gd name="T6" fmla="*/ 65 w 65"/>
                <a:gd name="T7" fmla="*/ 0 h 30"/>
                <a:gd name="T8" fmla="*/ 0 w 65"/>
                <a:gd name="T9" fmla="*/ 0 h 30"/>
                <a:gd name="T10" fmla="*/ 0 w 65"/>
                <a:gd name="T11" fmla="*/ 15 h 30"/>
              </a:gdLst>
              <a:ahLst/>
              <a:cxnLst>
                <a:cxn ang="0">
                  <a:pos x="T0" y="T1"/>
                </a:cxn>
                <a:cxn ang="0">
                  <a:pos x="T2" y="T3"/>
                </a:cxn>
                <a:cxn ang="0">
                  <a:pos x="T4" y="T5"/>
                </a:cxn>
                <a:cxn ang="0">
                  <a:pos x="T6" y="T7"/>
                </a:cxn>
                <a:cxn ang="0">
                  <a:pos x="T8" y="T9"/>
                </a:cxn>
                <a:cxn ang="0">
                  <a:pos x="T10" y="T11"/>
                </a:cxn>
              </a:cxnLst>
              <a:rect l="0" t="0" r="r" b="b"/>
              <a:pathLst>
                <a:path w="65" h="30">
                  <a:moveTo>
                    <a:pt x="0" y="15"/>
                  </a:moveTo>
                  <a:lnTo>
                    <a:pt x="0" y="30"/>
                  </a:lnTo>
                  <a:lnTo>
                    <a:pt x="65" y="30"/>
                  </a:lnTo>
                  <a:lnTo>
                    <a:pt x="65" y="0"/>
                  </a:lnTo>
                  <a:lnTo>
                    <a:pt x="0" y="0"/>
                  </a:lnTo>
                  <a:lnTo>
                    <a:pt x="0"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p:cNvSpPr>
              <a:spLocks/>
            </p:cNvSpPr>
            <p:nvPr/>
          </p:nvSpPr>
          <p:spPr bwMode="auto">
            <a:xfrm>
              <a:off x="2751" y="4014"/>
              <a:ext cx="129" cy="30"/>
            </a:xfrm>
            <a:custGeom>
              <a:avLst/>
              <a:gdLst>
                <a:gd name="T0" fmla="*/ 0 w 129"/>
                <a:gd name="T1" fmla="*/ 15 h 30"/>
                <a:gd name="T2" fmla="*/ 0 w 129"/>
                <a:gd name="T3" fmla="*/ 30 h 30"/>
                <a:gd name="T4" fmla="*/ 129 w 129"/>
                <a:gd name="T5" fmla="*/ 30 h 30"/>
                <a:gd name="T6" fmla="*/ 129 w 129"/>
                <a:gd name="T7" fmla="*/ 0 h 30"/>
                <a:gd name="T8" fmla="*/ 0 w 129"/>
                <a:gd name="T9" fmla="*/ 0 h 30"/>
                <a:gd name="T10" fmla="*/ 0 w 129"/>
                <a:gd name="T11" fmla="*/ 15 h 30"/>
              </a:gdLst>
              <a:ahLst/>
              <a:cxnLst>
                <a:cxn ang="0">
                  <a:pos x="T0" y="T1"/>
                </a:cxn>
                <a:cxn ang="0">
                  <a:pos x="T2" y="T3"/>
                </a:cxn>
                <a:cxn ang="0">
                  <a:pos x="T4" y="T5"/>
                </a:cxn>
                <a:cxn ang="0">
                  <a:pos x="T6" y="T7"/>
                </a:cxn>
                <a:cxn ang="0">
                  <a:pos x="T8" y="T9"/>
                </a:cxn>
                <a:cxn ang="0">
                  <a:pos x="T10" y="T11"/>
                </a:cxn>
              </a:cxnLst>
              <a:rect l="0" t="0" r="r" b="b"/>
              <a:pathLst>
                <a:path w="129" h="30">
                  <a:moveTo>
                    <a:pt x="0" y="15"/>
                  </a:moveTo>
                  <a:lnTo>
                    <a:pt x="0" y="30"/>
                  </a:lnTo>
                  <a:lnTo>
                    <a:pt x="129" y="30"/>
                  </a:lnTo>
                  <a:lnTo>
                    <a:pt x="129" y="0"/>
                  </a:lnTo>
                  <a:lnTo>
                    <a:pt x="0" y="0"/>
                  </a:lnTo>
                  <a:lnTo>
                    <a:pt x="0"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p:cNvSpPr>
              <a:spLocks/>
            </p:cNvSpPr>
            <p:nvPr/>
          </p:nvSpPr>
          <p:spPr bwMode="auto">
            <a:xfrm>
              <a:off x="2718" y="3965"/>
              <a:ext cx="193" cy="32"/>
            </a:xfrm>
            <a:custGeom>
              <a:avLst/>
              <a:gdLst>
                <a:gd name="T0" fmla="*/ 0 w 193"/>
                <a:gd name="T1" fmla="*/ 17 h 32"/>
                <a:gd name="T2" fmla="*/ 0 w 193"/>
                <a:gd name="T3" fmla="*/ 32 h 32"/>
                <a:gd name="T4" fmla="*/ 193 w 193"/>
                <a:gd name="T5" fmla="*/ 32 h 32"/>
                <a:gd name="T6" fmla="*/ 193 w 193"/>
                <a:gd name="T7" fmla="*/ 0 h 32"/>
                <a:gd name="T8" fmla="*/ 0 w 193"/>
                <a:gd name="T9" fmla="*/ 0 h 32"/>
                <a:gd name="T10" fmla="*/ 0 w 193"/>
                <a:gd name="T11" fmla="*/ 17 h 32"/>
              </a:gdLst>
              <a:ahLst/>
              <a:cxnLst>
                <a:cxn ang="0">
                  <a:pos x="T0" y="T1"/>
                </a:cxn>
                <a:cxn ang="0">
                  <a:pos x="T2" y="T3"/>
                </a:cxn>
                <a:cxn ang="0">
                  <a:pos x="T4" y="T5"/>
                </a:cxn>
                <a:cxn ang="0">
                  <a:pos x="T6" y="T7"/>
                </a:cxn>
                <a:cxn ang="0">
                  <a:pos x="T8" y="T9"/>
                </a:cxn>
                <a:cxn ang="0">
                  <a:pos x="T10" y="T11"/>
                </a:cxn>
              </a:cxnLst>
              <a:rect l="0" t="0" r="r" b="b"/>
              <a:pathLst>
                <a:path w="193" h="32">
                  <a:moveTo>
                    <a:pt x="0" y="17"/>
                  </a:moveTo>
                  <a:lnTo>
                    <a:pt x="0" y="32"/>
                  </a:lnTo>
                  <a:lnTo>
                    <a:pt x="193" y="32"/>
                  </a:lnTo>
                  <a:lnTo>
                    <a:pt x="193" y="0"/>
                  </a:lnTo>
                  <a:lnTo>
                    <a:pt x="0"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p:cNvSpPr>
              <a:spLocks/>
            </p:cNvSpPr>
            <p:nvPr/>
          </p:nvSpPr>
          <p:spPr bwMode="auto">
            <a:xfrm>
              <a:off x="2666" y="3919"/>
              <a:ext cx="299" cy="32"/>
            </a:xfrm>
            <a:custGeom>
              <a:avLst/>
              <a:gdLst>
                <a:gd name="T0" fmla="*/ 0 w 299"/>
                <a:gd name="T1" fmla="*/ 17 h 32"/>
                <a:gd name="T2" fmla="*/ 0 w 299"/>
                <a:gd name="T3" fmla="*/ 32 h 32"/>
                <a:gd name="T4" fmla="*/ 299 w 299"/>
                <a:gd name="T5" fmla="*/ 32 h 32"/>
                <a:gd name="T6" fmla="*/ 299 w 299"/>
                <a:gd name="T7" fmla="*/ 0 h 32"/>
                <a:gd name="T8" fmla="*/ 0 w 299"/>
                <a:gd name="T9" fmla="*/ 0 h 32"/>
                <a:gd name="T10" fmla="*/ 0 w 299"/>
                <a:gd name="T11" fmla="*/ 17 h 32"/>
              </a:gdLst>
              <a:ahLst/>
              <a:cxnLst>
                <a:cxn ang="0">
                  <a:pos x="T0" y="T1"/>
                </a:cxn>
                <a:cxn ang="0">
                  <a:pos x="T2" y="T3"/>
                </a:cxn>
                <a:cxn ang="0">
                  <a:pos x="T4" y="T5"/>
                </a:cxn>
                <a:cxn ang="0">
                  <a:pos x="T6" y="T7"/>
                </a:cxn>
                <a:cxn ang="0">
                  <a:pos x="T8" y="T9"/>
                </a:cxn>
                <a:cxn ang="0">
                  <a:pos x="T10" y="T11"/>
                </a:cxn>
              </a:cxnLst>
              <a:rect l="0" t="0" r="r" b="b"/>
              <a:pathLst>
                <a:path w="299" h="32">
                  <a:moveTo>
                    <a:pt x="0" y="17"/>
                  </a:moveTo>
                  <a:lnTo>
                    <a:pt x="0" y="32"/>
                  </a:lnTo>
                  <a:lnTo>
                    <a:pt x="299" y="32"/>
                  </a:lnTo>
                  <a:lnTo>
                    <a:pt x="299" y="0"/>
                  </a:lnTo>
                  <a:lnTo>
                    <a:pt x="0"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p:cNvSpPr>
              <a:spLocks/>
            </p:cNvSpPr>
            <p:nvPr/>
          </p:nvSpPr>
          <p:spPr bwMode="auto">
            <a:xfrm>
              <a:off x="5107" y="2370"/>
              <a:ext cx="159" cy="163"/>
            </a:xfrm>
            <a:custGeom>
              <a:avLst/>
              <a:gdLst>
                <a:gd name="T0" fmla="*/ 159 w 159"/>
                <a:gd name="T1" fmla="*/ 163 h 163"/>
                <a:gd name="T2" fmla="*/ 159 w 159"/>
                <a:gd name="T3" fmla="*/ 163 h 163"/>
                <a:gd name="T4" fmla="*/ 159 w 159"/>
                <a:gd name="T5" fmla="*/ 146 h 163"/>
                <a:gd name="T6" fmla="*/ 157 w 159"/>
                <a:gd name="T7" fmla="*/ 129 h 163"/>
                <a:gd name="T8" fmla="*/ 153 w 159"/>
                <a:gd name="T9" fmla="*/ 114 h 163"/>
                <a:gd name="T10" fmla="*/ 147 w 159"/>
                <a:gd name="T11" fmla="*/ 100 h 163"/>
                <a:gd name="T12" fmla="*/ 140 w 159"/>
                <a:gd name="T13" fmla="*/ 85 h 163"/>
                <a:gd name="T14" fmla="*/ 132 w 159"/>
                <a:gd name="T15" fmla="*/ 72 h 163"/>
                <a:gd name="T16" fmla="*/ 122 w 159"/>
                <a:gd name="T17" fmla="*/ 59 h 163"/>
                <a:gd name="T18" fmla="*/ 113 w 159"/>
                <a:gd name="T19" fmla="*/ 47 h 163"/>
                <a:gd name="T20" fmla="*/ 101 w 159"/>
                <a:gd name="T21" fmla="*/ 36 h 163"/>
                <a:gd name="T22" fmla="*/ 89 w 159"/>
                <a:gd name="T23" fmla="*/ 28 h 163"/>
                <a:gd name="T24" fmla="*/ 76 w 159"/>
                <a:gd name="T25" fmla="*/ 19 h 163"/>
                <a:gd name="T26" fmla="*/ 62 w 159"/>
                <a:gd name="T27" fmla="*/ 13 h 163"/>
                <a:gd name="T28" fmla="*/ 47 w 159"/>
                <a:gd name="T29" fmla="*/ 7 h 163"/>
                <a:gd name="T30" fmla="*/ 33 w 159"/>
                <a:gd name="T31" fmla="*/ 2 h 163"/>
                <a:gd name="T32" fmla="*/ 16 w 159"/>
                <a:gd name="T33" fmla="*/ 0 h 163"/>
                <a:gd name="T34" fmla="*/ 0 w 159"/>
                <a:gd name="T35" fmla="*/ 0 h 163"/>
                <a:gd name="T36" fmla="*/ 0 w 159"/>
                <a:gd name="T37" fmla="*/ 17 h 163"/>
                <a:gd name="T38" fmla="*/ 14 w 159"/>
                <a:gd name="T39" fmla="*/ 19 h 163"/>
                <a:gd name="T40" fmla="*/ 29 w 159"/>
                <a:gd name="T41" fmla="*/ 21 h 163"/>
                <a:gd name="T42" fmla="*/ 41 w 159"/>
                <a:gd name="T43" fmla="*/ 23 h 163"/>
                <a:gd name="T44" fmla="*/ 55 w 159"/>
                <a:gd name="T45" fmla="*/ 30 h 163"/>
                <a:gd name="T46" fmla="*/ 68 w 159"/>
                <a:gd name="T47" fmla="*/ 36 h 163"/>
                <a:gd name="T48" fmla="*/ 78 w 159"/>
                <a:gd name="T49" fmla="*/ 42 h 163"/>
                <a:gd name="T50" fmla="*/ 89 w 159"/>
                <a:gd name="T51" fmla="*/ 51 h 163"/>
                <a:gd name="T52" fmla="*/ 99 w 159"/>
                <a:gd name="T53" fmla="*/ 59 h 163"/>
                <a:gd name="T54" fmla="*/ 109 w 159"/>
                <a:gd name="T55" fmla="*/ 70 h 163"/>
                <a:gd name="T56" fmla="*/ 118 w 159"/>
                <a:gd name="T57" fmla="*/ 83 h 163"/>
                <a:gd name="T58" fmla="*/ 124 w 159"/>
                <a:gd name="T59" fmla="*/ 93 h 163"/>
                <a:gd name="T60" fmla="*/ 130 w 159"/>
                <a:gd name="T61" fmla="*/ 106 h 163"/>
                <a:gd name="T62" fmla="*/ 134 w 159"/>
                <a:gd name="T63" fmla="*/ 119 h 163"/>
                <a:gd name="T64" fmla="*/ 138 w 159"/>
                <a:gd name="T65" fmla="*/ 133 h 163"/>
                <a:gd name="T66" fmla="*/ 140 w 159"/>
                <a:gd name="T67" fmla="*/ 148 h 163"/>
                <a:gd name="T68" fmla="*/ 140 w 159"/>
                <a:gd name="T69" fmla="*/ 163 h 163"/>
                <a:gd name="T70" fmla="*/ 140 w 159"/>
                <a:gd name="T71" fmla="*/ 163 h 163"/>
                <a:gd name="T72" fmla="*/ 159 w 159"/>
                <a:gd name="T7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63">
                  <a:moveTo>
                    <a:pt x="159" y="163"/>
                  </a:moveTo>
                  <a:lnTo>
                    <a:pt x="159" y="163"/>
                  </a:lnTo>
                  <a:lnTo>
                    <a:pt x="159" y="146"/>
                  </a:lnTo>
                  <a:lnTo>
                    <a:pt x="157" y="129"/>
                  </a:lnTo>
                  <a:lnTo>
                    <a:pt x="153" y="114"/>
                  </a:lnTo>
                  <a:lnTo>
                    <a:pt x="147" y="100"/>
                  </a:lnTo>
                  <a:lnTo>
                    <a:pt x="140" y="85"/>
                  </a:lnTo>
                  <a:lnTo>
                    <a:pt x="132" y="72"/>
                  </a:lnTo>
                  <a:lnTo>
                    <a:pt x="122" y="59"/>
                  </a:lnTo>
                  <a:lnTo>
                    <a:pt x="113" y="47"/>
                  </a:lnTo>
                  <a:lnTo>
                    <a:pt x="101" y="36"/>
                  </a:lnTo>
                  <a:lnTo>
                    <a:pt x="89" y="28"/>
                  </a:lnTo>
                  <a:lnTo>
                    <a:pt x="76" y="19"/>
                  </a:lnTo>
                  <a:lnTo>
                    <a:pt x="62" y="13"/>
                  </a:lnTo>
                  <a:lnTo>
                    <a:pt x="47" y="7"/>
                  </a:lnTo>
                  <a:lnTo>
                    <a:pt x="33" y="2"/>
                  </a:lnTo>
                  <a:lnTo>
                    <a:pt x="16" y="0"/>
                  </a:lnTo>
                  <a:lnTo>
                    <a:pt x="0" y="0"/>
                  </a:lnTo>
                  <a:lnTo>
                    <a:pt x="0" y="17"/>
                  </a:lnTo>
                  <a:lnTo>
                    <a:pt x="14" y="19"/>
                  </a:lnTo>
                  <a:lnTo>
                    <a:pt x="29" y="21"/>
                  </a:lnTo>
                  <a:lnTo>
                    <a:pt x="41" y="23"/>
                  </a:lnTo>
                  <a:lnTo>
                    <a:pt x="55" y="30"/>
                  </a:lnTo>
                  <a:lnTo>
                    <a:pt x="68" y="36"/>
                  </a:lnTo>
                  <a:lnTo>
                    <a:pt x="78" y="42"/>
                  </a:lnTo>
                  <a:lnTo>
                    <a:pt x="89" y="51"/>
                  </a:lnTo>
                  <a:lnTo>
                    <a:pt x="99" y="59"/>
                  </a:lnTo>
                  <a:lnTo>
                    <a:pt x="109" y="70"/>
                  </a:lnTo>
                  <a:lnTo>
                    <a:pt x="118" y="83"/>
                  </a:lnTo>
                  <a:lnTo>
                    <a:pt x="124" y="93"/>
                  </a:lnTo>
                  <a:lnTo>
                    <a:pt x="130" y="106"/>
                  </a:lnTo>
                  <a:lnTo>
                    <a:pt x="134" y="119"/>
                  </a:lnTo>
                  <a:lnTo>
                    <a:pt x="138" y="133"/>
                  </a:lnTo>
                  <a:lnTo>
                    <a:pt x="140" y="148"/>
                  </a:lnTo>
                  <a:lnTo>
                    <a:pt x="140" y="163"/>
                  </a:lnTo>
                  <a:lnTo>
                    <a:pt x="140" y="163"/>
                  </a:lnTo>
                  <a:lnTo>
                    <a:pt x="159" y="1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50"/>
            <p:cNvSpPr>
              <a:spLocks/>
            </p:cNvSpPr>
            <p:nvPr/>
          </p:nvSpPr>
          <p:spPr bwMode="auto">
            <a:xfrm>
              <a:off x="5107" y="2533"/>
              <a:ext cx="159" cy="163"/>
            </a:xfrm>
            <a:custGeom>
              <a:avLst/>
              <a:gdLst>
                <a:gd name="T0" fmla="*/ 0 w 159"/>
                <a:gd name="T1" fmla="*/ 163 h 163"/>
                <a:gd name="T2" fmla="*/ 0 w 159"/>
                <a:gd name="T3" fmla="*/ 163 h 163"/>
                <a:gd name="T4" fmla="*/ 16 w 159"/>
                <a:gd name="T5" fmla="*/ 161 h 163"/>
                <a:gd name="T6" fmla="*/ 33 w 159"/>
                <a:gd name="T7" fmla="*/ 159 h 163"/>
                <a:gd name="T8" fmla="*/ 47 w 159"/>
                <a:gd name="T9" fmla="*/ 155 h 163"/>
                <a:gd name="T10" fmla="*/ 62 w 159"/>
                <a:gd name="T11" fmla="*/ 150 h 163"/>
                <a:gd name="T12" fmla="*/ 76 w 159"/>
                <a:gd name="T13" fmla="*/ 142 h 163"/>
                <a:gd name="T14" fmla="*/ 89 w 159"/>
                <a:gd name="T15" fmla="*/ 136 h 163"/>
                <a:gd name="T16" fmla="*/ 101 w 159"/>
                <a:gd name="T17" fmla="*/ 125 h 163"/>
                <a:gd name="T18" fmla="*/ 113 w 159"/>
                <a:gd name="T19" fmla="*/ 114 h 163"/>
                <a:gd name="T20" fmla="*/ 122 w 159"/>
                <a:gd name="T21" fmla="*/ 104 h 163"/>
                <a:gd name="T22" fmla="*/ 132 w 159"/>
                <a:gd name="T23" fmla="*/ 91 h 163"/>
                <a:gd name="T24" fmla="*/ 140 w 159"/>
                <a:gd name="T25" fmla="*/ 76 h 163"/>
                <a:gd name="T26" fmla="*/ 147 w 159"/>
                <a:gd name="T27" fmla="*/ 64 h 163"/>
                <a:gd name="T28" fmla="*/ 153 w 159"/>
                <a:gd name="T29" fmla="*/ 49 h 163"/>
                <a:gd name="T30" fmla="*/ 157 w 159"/>
                <a:gd name="T31" fmla="*/ 32 h 163"/>
                <a:gd name="T32" fmla="*/ 159 w 159"/>
                <a:gd name="T33" fmla="*/ 17 h 163"/>
                <a:gd name="T34" fmla="*/ 159 w 159"/>
                <a:gd name="T35" fmla="*/ 0 h 163"/>
                <a:gd name="T36" fmla="*/ 140 w 159"/>
                <a:gd name="T37" fmla="*/ 0 h 163"/>
                <a:gd name="T38" fmla="*/ 140 w 159"/>
                <a:gd name="T39" fmla="*/ 15 h 163"/>
                <a:gd name="T40" fmla="*/ 138 w 159"/>
                <a:gd name="T41" fmla="*/ 28 h 163"/>
                <a:gd name="T42" fmla="*/ 134 w 159"/>
                <a:gd name="T43" fmla="*/ 42 h 163"/>
                <a:gd name="T44" fmla="*/ 130 w 159"/>
                <a:gd name="T45" fmla="*/ 55 h 163"/>
                <a:gd name="T46" fmla="*/ 124 w 159"/>
                <a:gd name="T47" fmla="*/ 68 h 163"/>
                <a:gd name="T48" fmla="*/ 118 w 159"/>
                <a:gd name="T49" fmla="*/ 80 h 163"/>
                <a:gd name="T50" fmla="*/ 109 w 159"/>
                <a:gd name="T51" fmla="*/ 91 h 163"/>
                <a:gd name="T52" fmla="*/ 99 w 159"/>
                <a:gd name="T53" fmla="*/ 102 h 163"/>
                <a:gd name="T54" fmla="*/ 89 w 159"/>
                <a:gd name="T55" fmla="*/ 110 h 163"/>
                <a:gd name="T56" fmla="*/ 78 w 159"/>
                <a:gd name="T57" fmla="*/ 119 h 163"/>
                <a:gd name="T58" fmla="*/ 68 w 159"/>
                <a:gd name="T59" fmla="*/ 127 h 163"/>
                <a:gd name="T60" fmla="*/ 55 w 159"/>
                <a:gd name="T61" fmla="*/ 133 h 163"/>
                <a:gd name="T62" fmla="*/ 41 w 159"/>
                <a:gd name="T63" fmla="*/ 138 h 163"/>
                <a:gd name="T64" fmla="*/ 29 w 159"/>
                <a:gd name="T65" fmla="*/ 142 h 163"/>
                <a:gd name="T66" fmla="*/ 14 w 159"/>
                <a:gd name="T67" fmla="*/ 144 h 163"/>
                <a:gd name="T68" fmla="*/ 0 w 159"/>
                <a:gd name="T69" fmla="*/ 144 h 163"/>
                <a:gd name="T70" fmla="*/ 0 w 159"/>
                <a:gd name="T71" fmla="*/ 144 h 163"/>
                <a:gd name="T72" fmla="*/ 0 w 159"/>
                <a:gd name="T7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63">
                  <a:moveTo>
                    <a:pt x="0" y="163"/>
                  </a:moveTo>
                  <a:lnTo>
                    <a:pt x="0" y="163"/>
                  </a:lnTo>
                  <a:lnTo>
                    <a:pt x="16" y="161"/>
                  </a:lnTo>
                  <a:lnTo>
                    <a:pt x="33" y="159"/>
                  </a:lnTo>
                  <a:lnTo>
                    <a:pt x="47" y="155"/>
                  </a:lnTo>
                  <a:lnTo>
                    <a:pt x="62" y="150"/>
                  </a:lnTo>
                  <a:lnTo>
                    <a:pt x="76" y="142"/>
                  </a:lnTo>
                  <a:lnTo>
                    <a:pt x="89" y="136"/>
                  </a:lnTo>
                  <a:lnTo>
                    <a:pt x="101" y="125"/>
                  </a:lnTo>
                  <a:lnTo>
                    <a:pt x="113" y="114"/>
                  </a:lnTo>
                  <a:lnTo>
                    <a:pt x="122" y="104"/>
                  </a:lnTo>
                  <a:lnTo>
                    <a:pt x="132" y="91"/>
                  </a:lnTo>
                  <a:lnTo>
                    <a:pt x="140" y="76"/>
                  </a:lnTo>
                  <a:lnTo>
                    <a:pt x="147" y="64"/>
                  </a:lnTo>
                  <a:lnTo>
                    <a:pt x="153" y="49"/>
                  </a:lnTo>
                  <a:lnTo>
                    <a:pt x="157" y="32"/>
                  </a:lnTo>
                  <a:lnTo>
                    <a:pt x="159" y="17"/>
                  </a:lnTo>
                  <a:lnTo>
                    <a:pt x="159" y="0"/>
                  </a:lnTo>
                  <a:lnTo>
                    <a:pt x="140" y="0"/>
                  </a:lnTo>
                  <a:lnTo>
                    <a:pt x="140" y="15"/>
                  </a:lnTo>
                  <a:lnTo>
                    <a:pt x="138" y="28"/>
                  </a:lnTo>
                  <a:lnTo>
                    <a:pt x="134" y="42"/>
                  </a:lnTo>
                  <a:lnTo>
                    <a:pt x="130" y="55"/>
                  </a:lnTo>
                  <a:lnTo>
                    <a:pt x="124" y="68"/>
                  </a:lnTo>
                  <a:lnTo>
                    <a:pt x="118" y="80"/>
                  </a:lnTo>
                  <a:lnTo>
                    <a:pt x="109" y="91"/>
                  </a:lnTo>
                  <a:lnTo>
                    <a:pt x="99" y="102"/>
                  </a:lnTo>
                  <a:lnTo>
                    <a:pt x="89" y="110"/>
                  </a:lnTo>
                  <a:lnTo>
                    <a:pt x="78" y="119"/>
                  </a:lnTo>
                  <a:lnTo>
                    <a:pt x="68" y="127"/>
                  </a:lnTo>
                  <a:lnTo>
                    <a:pt x="55" y="133"/>
                  </a:lnTo>
                  <a:lnTo>
                    <a:pt x="41" y="138"/>
                  </a:lnTo>
                  <a:lnTo>
                    <a:pt x="29" y="142"/>
                  </a:lnTo>
                  <a:lnTo>
                    <a:pt x="14" y="144"/>
                  </a:lnTo>
                  <a:lnTo>
                    <a:pt x="0" y="144"/>
                  </a:lnTo>
                  <a:lnTo>
                    <a:pt x="0" y="144"/>
                  </a:lnTo>
                  <a:lnTo>
                    <a:pt x="0" y="1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51"/>
            <p:cNvSpPr>
              <a:spLocks/>
            </p:cNvSpPr>
            <p:nvPr/>
          </p:nvSpPr>
          <p:spPr bwMode="auto">
            <a:xfrm>
              <a:off x="4947" y="2533"/>
              <a:ext cx="160" cy="163"/>
            </a:xfrm>
            <a:custGeom>
              <a:avLst/>
              <a:gdLst>
                <a:gd name="T0" fmla="*/ 0 w 160"/>
                <a:gd name="T1" fmla="*/ 0 h 163"/>
                <a:gd name="T2" fmla="*/ 0 w 160"/>
                <a:gd name="T3" fmla="*/ 0 h 163"/>
                <a:gd name="T4" fmla="*/ 0 w 160"/>
                <a:gd name="T5" fmla="*/ 17 h 163"/>
                <a:gd name="T6" fmla="*/ 2 w 160"/>
                <a:gd name="T7" fmla="*/ 32 h 163"/>
                <a:gd name="T8" fmla="*/ 6 w 160"/>
                <a:gd name="T9" fmla="*/ 49 h 163"/>
                <a:gd name="T10" fmla="*/ 12 w 160"/>
                <a:gd name="T11" fmla="*/ 64 h 163"/>
                <a:gd name="T12" fmla="*/ 19 w 160"/>
                <a:gd name="T13" fmla="*/ 76 h 163"/>
                <a:gd name="T14" fmla="*/ 27 w 160"/>
                <a:gd name="T15" fmla="*/ 91 h 163"/>
                <a:gd name="T16" fmla="*/ 37 w 160"/>
                <a:gd name="T17" fmla="*/ 104 h 163"/>
                <a:gd name="T18" fmla="*/ 48 w 160"/>
                <a:gd name="T19" fmla="*/ 114 h 163"/>
                <a:gd name="T20" fmla="*/ 58 w 160"/>
                <a:gd name="T21" fmla="*/ 125 h 163"/>
                <a:gd name="T22" fmla="*/ 70 w 160"/>
                <a:gd name="T23" fmla="*/ 136 h 163"/>
                <a:gd name="T24" fmla="*/ 83 w 160"/>
                <a:gd name="T25" fmla="*/ 142 h 163"/>
                <a:gd name="T26" fmla="*/ 97 w 160"/>
                <a:gd name="T27" fmla="*/ 150 h 163"/>
                <a:gd name="T28" fmla="*/ 112 w 160"/>
                <a:gd name="T29" fmla="*/ 155 h 163"/>
                <a:gd name="T30" fmla="*/ 128 w 160"/>
                <a:gd name="T31" fmla="*/ 159 h 163"/>
                <a:gd name="T32" fmla="*/ 143 w 160"/>
                <a:gd name="T33" fmla="*/ 161 h 163"/>
                <a:gd name="T34" fmla="*/ 160 w 160"/>
                <a:gd name="T35" fmla="*/ 163 h 163"/>
                <a:gd name="T36" fmla="*/ 160 w 160"/>
                <a:gd name="T37" fmla="*/ 144 h 163"/>
                <a:gd name="T38" fmla="*/ 145 w 160"/>
                <a:gd name="T39" fmla="*/ 144 h 163"/>
                <a:gd name="T40" fmla="*/ 131 w 160"/>
                <a:gd name="T41" fmla="*/ 142 h 163"/>
                <a:gd name="T42" fmla="*/ 118 w 160"/>
                <a:gd name="T43" fmla="*/ 138 h 163"/>
                <a:gd name="T44" fmla="*/ 104 w 160"/>
                <a:gd name="T45" fmla="*/ 133 h 163"/>
                <a:gd name="T46" fmla="*/ 91 w 160"/>
                <a:gd name="T47" fmla="*/ 127 h 163"/>
                <a:gd name="T48" fmla="*/ 81 w 160"/>
                <a:gd name="T49" fmla="*/ 119 h 163"/>
                <a:gd name="T50" fmla="*/ 70 w 160"/>
                <a:gd name="T51" fmla="*/ 110 h 163"/>
                <a:gd name="T52" fmla="*/ 60 w 160"/>
                <a:gd name="T53" fmla="*/ 102 h 163"/>
                <a:gd name="T54" fmla="*/ 50 w 160"/>
                <a:gd name="T55" fmla="*/ 91 h 163"/>
                <a:gd name="T56" fmla="*/ 41 w 160"/>
                <a:gd name="T57" fmla="*/ 80 h 163"/>
                <a:gd name="T58" fmla="*/ 35 w 160"/>
                <a:gd name="T59" fmla="*/ 68 h 163"/>
                <a:gd name="T60" fmla="*/ 29 w 160"/>
                <a:gd name="T61" fmla="*/ 55 h 163"/>
                <a:gd name="T62" fmla="*/ 25 w 160"/>
                <a:gd name="T63" fmla="*/ 42 h 163"/>
                <a:gd name="T64" fmla="*/ 21 w 160"/>
                <a:gd name="T65" fmla="*/ 28 h 163"/>
                <a:gd name="T66" fmla="*/ 19 w 160"/>
                <a:gd name="T67" fmla="*/ 15 h 163"/>
                <a:gd name="T68" fmla="*/ 19 w 160"/>
                <a:gd name="T69" fmla="*/ 0 h 163"/>
                <a:gd name="T70" fmla="*/ 19 w 160"/>
                <a:gd name="T71" fmla="*/ 0 h 163"/>
                <a:gd name="T72" fmla="*/ 0 w 160"/>
                <a:gd name="T7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63">
                  <a:moveTo>
                    <a:pt x="0" y="0"/>
                  </a:moveTo>
                  <a:lnTo>
                    <a:pt x="0" y="0"/>
                  </a:lnTo>
                  <a:lnTo>
                    <a:pt x="0" y="17"/>
                  </a:lnTo>
                  <a:lnTo>
                    <a:pt x="2" y="32"/>
                  </a:lnTo>
                  <a:lnTo>
                    <a:pt x="6" y="49"/>
                  </a:lnTo>
                  <a:lnTo>
                    <a:pt x="12" y="64"/>
                  </a:lnTo>
                  <a:lnTo>
                    <a:pt x="19" y="76"/>
                  </a:lnTo>
                  <a:lnTo>
                    <a:pt x="27" y="91"/>
                  </a:lnTo>
                  <a:lnTo>
                    <a:pt x="37" y="104"/>
                  </a:lnTo>
                  <a:lnTo>
                    <a:pt x="48" y="114"/>
                  </a:lnTo>
                  <a:lnTo>
                    <a:pt x="58" y="125"/>
                  </a:lnTo>
                  <a:lnTo>
                    <a:pt x="70" y="136"/>
                  </a:lnTo>
                  <a:lnTo>
                    <a:pt x="83" y="142"/>
                  </a:lnTo>
                  <a:lnTo>
                    <a:pt x="97" y="150"/>
                  </a:lnTo>
                  <a:lnTo>
                    <a:pt x="112" y="155"/>
                  </a:lnTo>
                  <a:lnTo>
                    <a:pt x="128" y="159"/>
                  </a:lnTo>
                  <a:lnTo>
                    <a:pt x="143" y="161"/>
                  </a:lnTo>
                  <a:lnTo>
                    <a:pt x="160" y="163"/>
                  </a:lnTo>
                  <a:lnTo>
                    <a:pt x="160" y="144"/>
                  </a:lnTo>
                  <a:lnTo>
                    <a:pt x="145" y="144"/>
                  </a:lnTo>
                  <a:lnTo>
                    <a:pt x="131" y="142"/>
                  </a:lnTo>
                  <a:lnTo>
                    <a:pt x="118" y="138"/>
                  </a:lnTo>
                  <a:lnTo>
                    <a:pt x="104" y="133"/>
                  </a:lnTo>
                  <a:lnTo>
                    <a:pt x="91" y="127"/>
                  </a:lnTo>
                  <a:lnTo>
                    <a:pt x="81" y="119"/>
                  </a:lnTo>
                  <a:lnTo>
                    <a:pt x="70" y="110"/>
                  </a:lnTo>
                  <a:lnTo>
                    <a:pt x="60" y="102"/>
                  </a:lnTo>
                  <a:lnTo>
                    <a:pt x="50" y="91"/>
                  </a:lnTo>
                  <a:lnTo>
                    <a:pt x="41" y="80"/>
                  </a:lnTo>
                  <a:lnTo>
                    <a:pt x="35" y="68"/>
                  </a:lnTo>
                  <a:lnTo>
                    <a:pt x="29" y="55"/>
                  </a:lnTo>
                  <a:lnTo>
                    <a:pt x="25" y="42"/>
                  </a:lnTo>
                  <a:lnTo>
                    <a:pt x="21" y="28"/>
                  </a:lnTo>
                  <a:lnTo>
                    <a:pt x="19" y="15"/>
                  </a:lnTo>
                  <a:lnTo>
                    <a:pt x="19" y="0"/>
                  </a:lnTo>
                  <a:lnTo>
                    <a:pt x="19"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52"/>
            <p:cNvSpPr>
              <a:spLocks/>
            </p:cNvSpPr>
            <p:nvPr/>
          </p:nvSpPr>
          <p:spPr bwMode="auto">
            <a:xfrm>
              <a:off x="4947" y="2370"/>
              <a:ext cx="160" cy="163"/>
            </a:xfrm>
            <a:custGeom>
              <a:avLst/>
              <a:gdLst>
                <a:gd name="T0" fmla="*/ 160 w 160"/>
                <a:gd name="T1" fmla="*/ 0 h 163"/>
                <a:gd name="T2" fmla="*/ 160 w 160"/>
                <a:gd name="T3" fmla="*/ 0 h 163"/>
                <a:gd name="T4" fmla="*/ 143 w 160"/>
                <a:gd name="T5" fmla="*/ 0 h 163"/>
                <a:gd name="T6" fmla="*/ 128 w 160"/>
                <a:gd name="T7" fmla="*/ 2 h 163"/>
                <a:gd name="T8" fmla="*/ 112 w 160"/>
                <a:gd name="T9" fmla="*/ 7 h 163"/>
                <a:gd name="T10" fmla="*/ 97 w 160"/>
                <a:gd name="T11" fmla="*/ 13 h 163"/>
                <a:gd name="T12" fmla="*/ 83 w 160"/>
                <a:gd name="T13" fmla="*/ 19 h 163"/>
                <a:gd name="T14" fmla="*/ 70 w 160"/>
                <a:gd name="T15" fmla="*/ 28 h 163"/>
                <a:gd name="T16" fmla="*/ 58 w 160"/>
                <a:gd name="T17" fmla="*/ 36 h 163"/>
                <a:gd name="T18" fmla="*/ 48 w 160"/>
                <a:gd name="T19" fmla="*/ 47 h 163"/>
                <a:gd name="T20" fmla="*/ 37 w 160"/>
                <a:gd name="T21" fmla="*/ 59 h 163"/>
                <a:gd name="T22" fmla="*/ 27 w 160"/>
                <a:gd name="T23" fmla="*/ 72 h 163"/>
                <a:gd name="T24" fmla="*/ 19 w 160"/>
                <a:gd name="T25" fmla="*/ 85 h 163"/>
                <a:gd name="T26" fmla="*/ 12 w 160"/>
                <a:gd name="T27" fmla="*/ 100 h 163"/>
                <a:gd name="T28" fmla="*/ 6 w 160"/>
                <a:gd name="T29" fmla="*/ 114 h 163"/>
                <a:gd name="T30" fmla="*/ 2 w 160"/>
                <a:gd name="T31" fmla="*/ 129 h 163"/>
                <a:gd name="T32" fmla="*/ 0 w 160"/>
                <a:gd name="T33" fmla="*/ 146 h 163"/>
                <a:gd name="T34" fmla="*/ 0 w 160"/>
                <a:gd name="T35" fmla="*/ 163 h 163"/>
                <a:gd name="T36" fmla="*/ 19 w 160"/>
                <a:gd name="T37" fmla="*/ 163 h 163"/>
                <a:gd name="T38" fmla="*/ 19 w 160"/>
                <a:gd name="T39" fmla="*/ 148 h 163"/>
                <a:gd name="T40" fmla="*/ 21 w 160"/>
                <a:gd name="T41" fmla="*/ 133 h 163"/>
                <a:gd name="T42" fmla="*/ 25 w 160"/>
                <a:gd name="T43" fmla="*/ 119 h 163"/>
                <a:gd name="T44" fmla="*/ 29 w 160"/>
                <a:gd name="T45" fmla="*/ 106 h 163"/>
                <a:gd name="T46" fmla="*/ 35 w 160"/>
                <a:gd name="T47" fmla="*/ 93 h 163"/>
                <a:gd name="T48" fmla="*/ 41 w 160"/>
                <a:gd name="T49" fmla="*/ 83 h 163"/>
                <a:gd name="T50" fmla="*/ 50 w 160"/>
                <a:gd name="T51" fmla="*/ 70 h 163"/>
                <a:gd name="T52" fmla="*/ 60 w 160"/>
                <a:gd name="T53" fmla="*/ 59 h 163"/>
                <a:gd name="T54" fmla="*/ 70 w 160"/>
                <a:gd name="T55" fmla="*/ 51 h 163"/>
                <a:gd name="T56" fmla="*/ 81 w 160"/>
                <a:gd name="T57" fmla="*/ 42 h 163"/>
                <a:gd name="T58" fmla="*/ 91 w 160"/>
                <a:gd name="T59" fmla="*/ 36 h 163"/>
                <a:gd name="T60" fmla="*/ 104 w 160"/>
                <a:gd name="T61" fmla="*/ 30 h 163"/>
                <a:gd name="T62" fmla="*/ 118 w 160"/>
                <a:gd name="T63" fmla="*/ 23 h 163"/>
                <a:gd name="T64" fmla="*/ 131 w 160"/>
                <a:gd name="T65" fmla="*/ 21 h 163"/>
                <a:gd name="T66" fmla="*/ 145 w 160"/>
                <a:gd name="T67" fmla="*/ 19 h 163"/>
                <a:gd name="T68" fmla="*/ 160 w 160"/>
                <a:gd name="T69" fmla="*/ 17 h 163"/>
                <a:gd name="T70" fmla="*/ 160 w 160"/>
                <a:gd name="T71" fmla="*/ 17 h 163"/>
                <a:gd name="T72" fmla="*/ 160 w 160"/>
                <a:gd name="T7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63">
                  <a:moveTo>
                    <a:pt x="160" y="0"/>
                  </a:moveTo>
                  <a:lnTo>
                    <a:pt x="160" y="0"/>
                  </a:lnTo>
                  <a:lnTo>
                    <a:pt x="143" y="0"/>
                  </a:lnTo>
                  <a:lnTo>
                    <a:pt x="128" y="2"/>
                  </a:lnTo>
                  <a:lnTo>
                    <a:pt x="112" y="7"/>
                  </a:lnTo>
                  <a:lnTo>
                    <a:pt x="97" y="13"/>
                  </a:lnTo>
                  <a:lnTo>
                    <a:pt x="83" y="19"/>
                  </a:lnTo>
                  <a:lnTo>
                    <a:pt x="70" y="28"/>
                  </a:lnTo>
                  <a:lnTo>
                    <a:pt x="58" y="36"/>
                  </a:lnTo>
                  <a:lnTo>
                    <a:pt x="48" y="47"/>
                  </a:lnTo>
                  <a:lnTo>
                    <a:pt x="37" y="59"/>
                  </a:lnTo>
                  <a:lnTo>
                    <a:pt x="27" y="72"/>
                  </a:lnTo>
                  <a:lnTo>
                    <a:pt x="19" y="85"/>
                  </a:lnTo>
                  <a:lnTo>
                    <a:pt x="12" y="100"/>
                  </a:lnTo>
                  <a:lnTo>
                    <a:pt x="6" y="114"/>
                  </a:lnTo>
                  <a:lnTo>
                    <a:pt x="2" y="129"/>
                  </a:lnTo>
                  <a:lnTo>
                    <a:pt x="0" y="146"/>
                  </a:lnTo>
                  <a:lnTo>
                    <a:pt x="0" y="163"/>
                  </a:lnTo>
                  <a:lnTo>
                    <a:pt x="19" y="163"/>
                  </a:lnTo>
                  <a:lnTo>
                    <a:pt x="19" y="148"/>
                  </a:lnTo>
                  <a:lnTo>
                    <a:pt x="21" y="133"/>
                  </a:lnTo>
                  <a:lnTo>
                    <a:pt x="25" y="119"/>
                  </a:lnTo>
                  <a:lnTo>
                    <a:pt x="29" y="106"/>
                  </a:lnTo>
                  <a:lnTo>
                    <a:pt x="35" y="93"/>
                  </a:lnTo>
                  <a:lnTo>
                    <a:pt x="41" y="83"/>
                  </a:lnTo>
                  <a:lnTo>
                    <a:pt x="50" y="70"/>
                  </a:lnTo>
                  <a:lnTo>
                    <a:pt x="60" y="59"/>
                  </a:lnTo>
                  <a:lnTo>
                    <a:pt x="70" y="51"/>
                  </a:lnTo>
                  <a:lnTo>
                    <a:pt x="81" y="42"/>
                  </a:lnTo>
                  <a:lnTo>
                    <a:pt x="91" y="36"/>
                  </a:lnTo>
                  <a:lnTo>
                    <a:pt x="104" y="30"/>
                  </a:lnTo>
                  <a:lnTo>
                    <a:pt x="118" y="23"/>
                  </a:lnTo>
                  <a:lnTo>
                    <a:pt x="131" y="21"/>
                  </a:lnTo>
                  <a:lnTo>
                    <a:pt x="145" y="19"/>
                  </a:lnTo>
                  <a:lnTo>
                    <a:pt x="160" y="17"/>
                  </a:lnTo>
                  <a:lnTo>
                    <a:pt x="160" y="17"/>
                  </a:lnTo>
                  <a:lnTo>
                    <a:pt x="16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53"/>
            <p:cNvSpPr>
              <a:spLocks/>
            </p:cNvSpPr>
            <p:nvPr/>
          </p:nvSpPr>
          <p:spPr bwMode="auto">
            <a:xfrm>
              <a:off x="5046" y="2472"/>
              <a:ext cx="34" cy="48"/>
            </a:xfrm>
            <a:custGeom>
              <a:avLst/>
              <a:gdLst>
                <a:gd name="T0" fmla="*/ 34 w 34"/>
                <a:gd name="T1" fmla="*/ 48 h 48"/>
                <a:gd name="T2" fmla="*/ 34 w 34"/>
                <a:gd name="T3" fmla="*/ 48 h 48"/>
                <a:gd name="T4" fmla="*/ 32 w 34"/>
                <a:gd name="T5" fmla="*/ 38 h 48"/>
                <a:gd name="T6" fmla="*/ 32 w 34"/>
                <a:gd name="T7" fmla="*/ 29 h 48"/>
                <a:gd name="T8" fmla="*/ 27 w 34"/>
                <a:gd name="T9" fmla="*/ 21 h 48"/>
                <a:gd name="T10" fmla="*/ 23 w 34"/>
                <a:gd name="T11" fmla="*/ 15 h 48"/>
                <a:gd name="T12" fmla="*/ 19 w 34"/>
                <a:gd name="T13" fmla="*/ 8 h 48"/>
                <a:gd name="T14" fmla="*/ 13 w 34"/>
                <a:gd name="T15" fmla="*/ 4 h 48"/>
                <a:gd name="T16" fmla="*/ 7 w 34"/>
                <a:gd name="T17" fmla="*/ 2 h 48"/>
                <a:gd name="T18" fmla="*/ 0 w 34"/>
                <a:gd name="T19" fmla="*/ 0 h 48"/>
                <a:gd name="T20" fmla="*/ 0 w 34"/>
                <a:gd name="T21" fmla="*/ 8 h 48"/>
                <a:gd name="T22" fmla="*/ 7 w 34"/>
                <a:gd name="T23" fmla="*/ 10 h 48"/>
                <a:gd name="T24" fmla="*/ 11 w 34"/>
                <a:gd name="T25" fmla="*/ 12 h 48"/>
                <a:gd name="T26" fmla="*/ 15 w 34"/>
                <a:gd name="T27" fmla="*/ 17 h 48"/>
                <a:gd name="T28" fmla="*/ 19 w 34"/>
                <a:gd name="T29" fmla="*/ 21 h 48"/>
                <a:gd name="T30" fmla="*/ 23 w 34"/>
                <a:gd name="T31" fmla="*/ 27 h 48"/>
                <a:gd name="T32" fmla="*/ 25 w 34"/>
                <a:gd name="T33" fmla="*/ 34 h 48"/>
                <a:gd name="T34" fmla="*/ 27 w 34"/>
                <a:gd name="T35" fmla="*/ 40 h 48"/>
                <a:gd name="T36" fmla="*/ 27 w 34"/>
                <a:gd name="T37" fmla="*/ 48 h 48"/>
                <a:gd name="T38" fmla="*/ 27 w 34"/>
                <a:gd name="T39" fmla="*/ 48 h 48"/>
                <a:gd name="T40" fmla="*/ 34 w 34"/>
                <a:gd name="T4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8">
                  <a:moveTo>
                    <a:pt x="34" y="48"/>
                  </a:moveTo>
                  <a:lnTo>
                    <a:pt x="34" y="48"/>
                  </a:lnTo>
                  <a:lnTo>
                    <a:pt x="32" y="38"/>
                  </a:lnTo>
                  <a:lnTo>
                    <a:pt x="32" y="29"/>
                  </a:lnTo>
                  <a:lnTo>
                    <a:pt x="27" y="21"/>
                  </a:lnTo>
                  <a:lnTo>
                    <a:pt x="23" y="15"/>
                  </a:lnTo>
                  <a:lnTo>
                    <a:pt x="19" y="8"/>
                  </a:lnTo>
                  <a:lnTo>
                    <a:pt x="13" y="4"/>
                  </a:lnTo>
                  <a:lnTo>
                    <a:pt x="7" y="2"/>
                  </a:lnTo>
                  <a:lnTo>
                    <a:pt x="0" y="0"/>
                  </a:lnTo>
                  <a:lnTo>
                    <a:pt x="0" y="8"/>
                  </a:lnTo>
                  <a:lnTo>
                    <a:pt x="7" y="10"/>
                  </a:lnTo>
                  <a:lnTo>
                    <a:pt x="11" y="12"/>
                  </a:lnTo>
                  <a:lnTo>
                    <a:pt x="15" y="17"/>
                  </a:lnTo>
                  <a:lnTo>
                    <a:pt x="19" y="21"/>
                  </a:lnTo>
                  <a:lnTo>
                    <a:pt x="23" y="27"/>
                  </a:lnTo>
                  <a:lnTo>
                    <a:pt x="25" y="34"/>
                  </a:lnTo>
                  <a:lnTo>
                    <a:pt x="27" y="40"/>
                  </a:lnTo>
                  <a:lnTo>
                    <a:pt x="27" y="48"/>
                  </a:lnTo>
                  <a:lnTo>
                    <a:pt x="27" y="48"/>
                  </a:lnTo>
                  <a:lnTo>
                    <a:pt x="34"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54"/>
            <p:cNvSpPr>
              <a:spLocks/>
            </p:cNvSpPr>
            <p:nvPr/>
          </p:nvSpPr>
          <p:spPr bwMode="auto">
            <a:xfrm>
              <a:off x="5046" y="2520"/>
              <a:ext cx="34" cy="47"/>
            </a:xfrm>
            <a:custGeom>
              <a:avLst/>
              <a:gdLst>
                <a:gd name="T0" fmla="*/ 0 w 34"/>
                <a:gd name="T1" fmla="*/ 47 h 47"/>
                <a:gd name="T2" fmla="*/ 0 w 34"/>
                <a:gd name="T3" fmla="*/ 47 h 47"/>
                <a:gd name="T4" fmla="*/ 7 w 34"/>
                <a:gd name="T5" fmla="*/ 47 h 47"/>
                <a:gd name="T6" fmla="*/ 13 w 34"/>
                <a:gd name="T7" fmla="*/ 45 h 47"/>
                <a:gd name="T8" fmla="*/ 19 w 34"/>
                <a:gd name="T9" fmla="*/ 41 h 47"/>
                <a:gd name="T10" fmla="*/ 23 w 34"/>
                <a:gd name="T11" fmla="*/ 34 h 47"/>
                <a:gd name="T12" fmla="*/ 27 w 34"/>
                <a:gd name="T13" fmla="*/ 26 h 47"/>
                <a:gd name="T14" fmla="*/ 32 w 34"/>
                <a:gd name="T15" fmla="*/ 19 h 47"/>
                <a:gd name="T16" fmla="*/ 32 w 34"/>
                <a:gd name="T17" fmla="*/ 9 h 47"/>
                <a:gd name="T18" fmla="*/ 34 w 34"/>
                <a:gd name="T19" fmla="*/ 0 h 47"/>
                <a:gd name="T20" fmla="*/ 27 w 34"/>
                <a:gd name="T21" fmla="*/ 0 h 47"/>
                <a:gd name="T22" fmla="*/ 27 w 34"/>
                <a:gd name="T23" fmla="*/ 9 h 47"/>
                <a:gd name="T24" fmla="*/ 25 w 34"/>
                <a:gd name="T25" fmla="*/ 15 h 47"/>
                <a:gd name="T26" fmla="*/ 23 w 34"/>
                <a:gd name="T27" fmla="*/ 22 h 47"/>
                <a:gd name="T28" fmla="*/ 19 w 34"/>
                <a:gd name="T29" fmla="*/ 28 h 47"/>
                <a:gd name="T30" fmla="*/ 15 w 34"/>
                <a:gd name="T31" fmla="*/ 32 h 47"/>
                <a:gd name="T32" fmla="*/ 11 w 34"/>
                <a:gd name="T33" fmla="*/ 36 h 47"/>
                <a:gd name="T34" fmla="*/ 7 w 34"/>
                <a:gd name="T35" fmla="*/ 38 h 47"/>
                <a:gd name="T36" fmla="*/ 0 w 34"/>
                <a:gd name="T37" fmla="*/ 38 h 47"/>
                <a:gd name="T38" fmla="*/ 0 w 34"/>
                <a:gd name="T39" fmla="*/ 38 h 47"/>
                <a:gd name="T40" fmla="*/ 0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0" y="47"/>
                  </a:moveTo>
                  <a:lnTo>
                    <a:pt x="0" y="47"/>
                  </a:lnTo>
                  <a:lnTo>
                    <a:pt x="7" y="47"/>
                  </a:lnTo>
                  <a:lnTo>
                    <a:pt x="13" y="45"/>
                  </a:lnTo>
                  <a:lnTo>
                    <a:pt x="19" y="41"/>
                  </a:lnTo>
                  <a:lnTo>
                    <a:pt x="23" y="34"/>
                  </a:lnTo>
                  <a:lnTo>
                    <a:pt x="27" y="26"/>
                  </a:lnTo>
                  <a:lnTo>
                    <a:pt x="32" y="19"/>
                  </a:lnTo>
                  <a:lnTo>
                    <a:pt x="32" y="9"/>
                  </a:lnTo>
                  <a:lnTo>
                    <a:pt x="34" y="0"/>
                  </a:lnTo>
                  <a:lnTo>
                    <a:pt x="27" y="0"/>
                  </a:lnTo>
                  <a:lnTo>
                    <a:pt x="27" y="9"/>
                  </a:lnTo>
                  <a:lnTo>
                    <a:pt x="25" y="15"/>
                  </a:lnTo>
                  <a:lnTo>
                    <a:pt x="23" y="22"/>
                  </a:lnTo>
                  <a:lnTo>
                    <a:pt x="19" y="28"/>
                  </a:lnTo>
                  <a:lnTo>
                    <a:pt x="15" y="32"/>
                  </a:lnTo>
                  <a:lnTo>
                    <a:pt x="11" y="36"/>
                  </a:lnTo>
                  <a:lnTo>
                    <a:pt x="7" y="38"/>
                  </a:lnTo>
                  <a:lnTo>
                    <a:pt x="0" y="38"/>
                  </a:lnTo>
                  <a:lnTo>
                    <a:pt x="0" y="38"/>
                  </a:lnTo>
                  <a:lnTo>
                    <a:pt x="0"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55"/>
            <p:cNvSpPr>
              <a:spLocks/>
            </p:cNvSpPr>
            <p:nvPr/>
          </p:nvSpPr>
          <p:spPr bwMode="auto">
            <a:xfrm>
              <a:off x="5015" y="2520"/>
              <a:ext cx="31" cy="47"/>
            </a:xfrm>
            <a:custGeom>
              <a:avLst/>
              <a:gdLst>
                <a:gd name="T0" fmla="*/ 0 w 31"/>
                <a:gd name="T1" fmla="*/ 0 h 47"/>
                <a:gd name="T2" fmla="*/ 0 w 31"/>
                <a:gd name="T3" fmla="*/ 0 h 47"/>
                <a:gd name="T4" fmla="*/ 0 w 31"/>
                <a:gd name="T5" fmla="*/ 9 h 47"/>
                <a:gd name="T6" fmla="*/ 2 w 31"/>
                <a:gd name="T7" fmla="*/ 19 h 47"/>
                <a:gd name="T8" fmla="*/ 7 w 31"/>
                <a:gd name="T9" fmla="*/ 26 h 47"/>
                <a:gd name="T10" fmla="*/ 9 w 31"/>
                <a:gd name="T11" fmla="*/ 34 h 47"/>
                <a:gd name="T12" fmla="*/ 15 w 31"/>
                <a:gd name="T13" fmla="*/ 41 h 47"/>
                <a:gd name="T14" fmla="*/ 19 w 31"/>
                <a:gd name="T15" fmla="*/ 45 h 47"/>
                <a:gd name="T16" fmla="*/ 25 w 31"/>
                <a:gd name="T17" fmla="*/ 47 h 47"/>
                <a:gd name="T18" fmla="*/ 31 w 31"/>
                <a:gd name="T19" fmla="*/ 47 h 47"/>
                <a:gd name="T20" fmla="*/ 31 w 31"/>
                <a:gd name="T21" fmla="*/ 38 h 47"/>
                <a:gd name="T22" fmla="*/ 27 w 31"/>
                <a:gd name="T23" fmla="*/ 38 h 47"/>
                <a:gd name="T24" fmla="*/ 23 w 31"/>
                <a:gd name="T25" fmla="*/ 36 h 47"/>
                <a:gd name="T26" fmla="*/ 17 w 31"/>
                <a:gd name="T27" fmla="*/ 32 h 47"/>
                <a:gd name="T28" fmla="*/ 15 w 31"/>
                <a:gd name="T29" fmla="*/ 28 h 47"/>
                <a:gd name="T30" fmla="*/ 11 w 31"/>
                <a:gd name="T31" fmla="*/ 22 h 47"/>
                <a:gd name="T32" fmla="*/ 9 w 31"/>
                <a:gd name="T33" fmla="*/ 15 h 47"/>
                <a:gd name="T34" fmla="*/ 7 w 31"/>
                <a:gd name="T35" fmla="*/ 9 h 47"/>
                <a:gd name="T36" fmla="*/ 7 w 31"/>
                <a:gd name="T37" fmla="*/ 0 h 47"/>
                <a:gd name="T38" fmla="*/ 7 w 31"/>
                <a:gd name="T39" fmla="*/ 0 h 47"/>
                <a:gd name="T40" fmla="*/ 0 w 31"/>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7">
                  <a:moveTo>
                    <a:pt x="0" y="0"/>
                  </a:moveTo>
                  <a:lnTo>
                    <a:pt x="0" y="0"/>
                  </a:lnTo>
                  <a:lnTo>
                    <a:pt x="0" y="9"/>
                  </a:lnTo>
                  <a:lnTo>
                    <a:pt x="2" y="19"/>
                  </a:lnTo>
                  <a:lnTo>
                    <a:pt x="7" y="26"/>
                  </a:lnTo>
                  <a:lnTo>
                    <a:pt x="9" y="34"/>
                  </a:lnTo>
                  <a:lnTo>
                    <a:pt x="15" y="41"/>
                  </a:lnTo>
                  <a:lnTo>
                    <a:pt x="19" y="45"/>
                  </a:lnTo>
                  <a:lnTo>
                    <a:pt x="25" y="47"/>
                  </a:lnTo>
                  <a:lnTo>
                    <a:pt x="31" y="47"/>
                  </a:lnTo>
                  <a:lnTo>
                    <a:pt x="31" y="38"/>
                  </a:lnTo>
                  <a:lnTo>
                    <a:pt x="27" y="38"/>
                  </a:lnTo>
                  <a:lnTo>
                    <a:pt x="23" y="36"/>
                  </a:lnTo>
                  <a:lnTo>
                    <a:pt x="17" y="32"/>
                  </a:lnTo>
                  <a:lnTo>
                    <a:pt x="15" y="28"/>
                  </a:lnTo>
                  <a:lnTo>
                    <a:pt x="11" y="22"/>
                  </a:lnTo>
                  <a:lnTo>
                    <a:pt x="9" y="15"/>
                  </a:lnTo>
                  <a:lnTo>
                    <a:pt x="7" y="9"/>
                  </a:lnTo>
                  <a:lnTo>
                    <a:pt x="7" y="0"/>
                  </a:lnTo>
                  <a:lnTo>
                    <a:pt x="7"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56"/>
            <p:cNvSpPr>
              <a:spLocks/>
            </p:cNvSpPr>
            <p:nvPr/>
          </p:nvSpPr>
          <p:spPr bwMode="auto">
            <a:xfrm>
              <a:off x="5015" y="2472"/>
              <a:ext cx="31" cy="48"/>
            </a:xfrm>
            <a:custGeom>
              <a:avLst/>
              <a:gdLst>
                <a:gd name="T0" fmla="*/ 31 w 31"/>
                <a:gd name="T1" fmla="*/ 0 h 48"/>
                <a:gd name="T2" fmla="*/ 31 w 31"/>
                <a:gd name="T3" fmla="*/ 0 h 48"/>
                <a:gd name="T4" fmla="*/ 25 w 31"/>
                <a:gd name="T5" fmla="*/ 2 h 48"/>
                <a:gd name="T6" fmla="*/ 19 w 31"/>
                <a:gd name="T7" fmla="*/ 4 h 48"/>
                <a:gd name="T8" fmla="*/ 15 w 31"/>
                <a:gd name="T9" fmla="*/ 8 h 48"/>
                <a:gd name="T10" fmla="*/ 9 w 31"/>
                <a:gd name="T11" fmla="*/ 15 h 48"/>
                <a:gd name="T12" fmla="*/ 7 w 31"/>
                <a:gd name="T13" fmla="*/ 21 h 48"/>
                <a:gd name="T14" fmla="*/ 2 w 31"/>
                <a:gd name="T15" fmla="*/ 29 h 48"/>
                <a:gd name="T16" fmla="*/ 0 w 31"/>
                <a:gd name="T17" fmla="*/ 38 h 48"/>
                <a:gd name="T18" fmla="*/ 0 w 31"/>
                <a:gd name="T19" fmla="*/ 48 h 48"/>
                <a:gd name="T20" fmla="*/ 7 w 31"/>
                <a:gd name="T21" fmla="*/ 48 h 48"/>
                <a:gd name="T22" fmla="*/ 7 w 31"/>
                <a:gd name="T23" fmla="*/ 40 h 48"/>
                <a:gd name="T24" fmla="*/ 9 w 31"/>
                <a:gd name="T25" fmla="*/ 34 h 48"/>
                <a:gd name="T26" fmla="*/ 11 w 31"/>
                <a:gd name="T27" fmla="*/ 27 h 48"/>
                <a:gd name="T28" fmla="*/ 15 w 31"/>
                <a:gd name="T29" fmla="*/ 21 h 48"/>
                <a:gd name="T30" fmla="*/ 17 w 31"/>
                <a:gd name="T31" fmla="*/ 17 h 48"/>
                <a:gd name="T32" fmla="*/ 23 w 31"/>
                <a:gd name="T33" fmla="*/ 12 h 48"/>
                <a:gd name="T34" fmla="*/ 27 w 31"/>
                <a:gd name="T35" fmla="*/ 10 h 48"/>
                <a:gd name="T36" fmla="*/ 31 w 31"/>
                <a:gd name="T37" fmla="*/ 8 h 48"/>
                <a:gd name="T38" fmla="*/ 31 w 31"/>
                <a:gd name="T39" fmla="*/ 8 h 48"/>
                <a:gd name="T40" fmla="*/ 31 w 31"/>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8">
                  <a:moveTo>
                    <a:pt x="31" y="0"/>
                  </a:moveTo>
                  <a:lnTo>
                    <a:pt x="31" y="0"/>
                  </a:lnTo>
                  <a:lnTo>
                    <a:pt x="25" y="2"/>
                  </a:lnTo>
                  <a:lnTo>
                    <a:pt x="19" y="4"/>
                  </a:lnTo>
                  <a:lnTo>
                    <a:pt x="15" y="8"/>
                  </a:lnTo>
                  <a:lnTo>
                    <a:pt x="9" y="15"/>
                  </a:lnTo>
                  <a:lnTo>
                    <a:pt x="7" y="21"/>
                  </a:lnTo>
                  <a:lnTo>
                    <a:pt x="2" y="29"/>
                  </a:lnTo>
                  <a:lnTo>
                    <a:pt x="0" y="38"/>
                  </a:lnTo>
                  <a:lnTo>
                    <a:pt x="0" y="48"/>
                  </a:lnTo>
                  <a:lnTo>
                    <a:pt x="7" y="48"/>
                  </a:lnTo>
                  <a:lnTo>
                    <a:pt x="7" y="40"/>
                  </a:lnTo>
                  <a:lnTo>
                    <a:pt x="9" y="34"/>
                  </a:lnTo>
                  <a:lnTo>
                    <a:pt x="11" y="27"/>
                  </a:lnTo>
                  <a:lnTo>
                    <a:pt x="15" y="21"/>
                  </a:lnTo>
                  <a:lnTo>
                    <a:pt x="17" y="17"/>
                  </a:lnTo>
                  <a:lnTo>
                    <a:pt x="23" y="12"/>
                  </a:lnTo>
                  <a:lnTo>
                    <a:pt x="27" y="10"/>
                  </a:lnTo>
                  <a:lnTo>
                    <a:pt x="31" y="8"/>
                  </a:lnTo>
                  <a:lnTo>
                    <a:pt x="31" y="8"/>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57"/>
            <p:cNvSpPr>
              <a:spLocks/>
            </p:cNvSpPr>
            <p:nvPr/>
          </p:nvSpPr>
          <p:spPr bwMode="auto">
            <a:xfrm>
              <a:off x="5160" y="2470"/>
              <a:ext cx="34" cy="46"/>
            </a:xfrm>
            <a:custGeom>
              <a:avLst/>
              <a:gdLst>
                <a:gd name="T0" fmla="*/ 34 w 34"/>
                <a:gd name="T1" fmla="*/ 46 h 46"/>
                <a:gd name="T2" fmla="*/ 34 w 34"/>
                <a:gd name="T3" fmla="*/ 46 h 46"/>
                <a:gd name="T4" fmla="*/ 34 w 34"/>
                <a:gd name="T5" fmla="*/ 38 h 46"/>
                <a:gd name="T6" fmla="*/ 31 w 34"/>
                <a:gd name="T7" fmla="*/ 29 h 46"/>
                <a:gd name="T8" fmla="*/ 27 w 34"/>
                <a:gd name="T9" fmla="*/ 21 h 46"/>
                <a:gd name="T10" fmla="*/ 23 w 34"/>
                <a:gd name="T11" fmla="*/ 12 h 46"/>
                <a:gd name="T12" fmla="*/ 19 w 34"/>
                <a:gd name="T13" fmla="*/ 8 h 46"/>
                <a:gd name="T14" fmla="*/ 13 w 34"/>
                <a:gd name="T15" fmla="*/ 2 h 46"/>
                <a:gd name="T16" fmla="*/ 9 w 34"/>
                <a:gd name="T17" fmla="*/ 0 h 46"/>
                <a:gd name="T18" fmla="*/ 0 w 34"/>
                <a:gd name="T19" fmla="*/ 0 h 46"/>
                <a:gd name="T20" fmla="*/ 0 w 34"/>
                <a:gd name="T21" fmla="*/ 8 h 46"/>
                <a:gd name="T22" fmla="*/ 7 w 34"/>
                <a:gd name="T23" fmla="*/ 8 h 46"/>
                <a:gd name="T24" fmla="*/ 11 w 34"/>
                <a:gd name="T25" fmla="*/ 10 h 46"/>
                <a:gd name="T26" fmla="*/ 15 w 34"/>
                <a:gd name="T27" fmla="*/ 14 h 46"/>
                <a:gd name="T28" fmla="*/ 19 w 34"/>
                <a:gd name="T29" fmla="*/ 19 h 46"/>
                <a:gd name="T30" fmla="*/ 23 w 34"/>
                <a:gd name="T31" fmla="*/ 25 h 46"/>
                <a:gd name="T32" fmla="*/ 25 w 34"/>
                <a:gd name="T33" fmla="*/ 31 h 46"/>
                <a:gd name="T34" fmla="*/ 27 w 34"/>
                <a:gd name="T35" fmla="*/ 40 h 46"/>
                <a:gd name="T36" fmla="*/ 27 w 34"/>
                <a:gd name="T37" fmla="*/ 46 h 46"/>
                <a:gd name="T38" fmla="*/ 27 w 34"/>
                <a:gd name="T39" fmla="*/ 46 h 46"/>
                <a:gd name="T40" fmla="*/ 34 w 34"/>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34" y="46"/>
                  </a:moveTo>
                  <a:lnTo>
                    <a:pt x="34" y="46"/>
                  </a:lnTo>
                  <a:lnTo>
                    <a:pt x="34" y="38"/>
                  </a:lnTo>
                  <a:lnTo>
                    <a:pt x="31" y="29"/>
                  </a:lnTo>
                  <a:lnTo>
                    <a:pt x="27" y="21"/>
                  </a:lnTo>
                  <a:lnTo>
                    <a:pt x="23" y="12"/>
                  </a:lnTo>
                  <a:lnTo>
                    <a:pt x="19" y="8"/>
                  </a:lnTo>
                  <a:lnTo>
                    <a:pt x="13" y="2"/>
                  </a:lnTo>
                  <a:lnTo>
                    <a:pt x="9" y="0"/>
                  </a:lnTo>
                  <a:lnTo>
                    <a:pt x="0" y="0"/>
                  </a:lnTo>
                  <a:lnTo>
                    <a:pt x="0" y="8"/>
                  </a:lnTo>
                  <a:lnTo>
                    <a:pt x="7" y="8"/>
                  </a:lnTo>
                  <a:lnTo>
                    <a:pt x="11" y="10"/>
                  </a:lnTo>
                  <a:lnTo>
                    <a:pt x="15" y="14"/>
                  </a:lnTo>
                  <a:lnTo>
                    <a:pt x="19" y="19"/>
                  </a:lnTo>
                  <a:lnTo>
                    <a:pt x="23" y="25"/>
                  </a:lnTo>
                  <a:lnTo>
                    <a:pt x="25" y="31"/>
                  </a:lnTo>
                  <a:lnTo>
                    <a:pt x="27" y="40"/>
                  </a:lnTo>
                  <a:lnTo>
                    <a:pt x="27" y="46"/>
                  </a:lnTo>
                  <a:lnTo>
                    <a:pt x="27" y="46"/>
                  </a:lnTo>
                  <a:lnTo>
                    <a:pt x="34"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58"/>
            <p:cNvSpPr>
              <a:spLocks/>
            </p:cNvSpPr>
            <p:nvPr/>
          </p:nvSpPr>
          <p:spPr bwMode="auto">
            <a:xfrm>
              <a:off x="5160" y="2516"/>
              <a:ext cx="34" cy="49"/>
            </a:xfrm>
            <a:custGeom>
              <a:avLst/>
              <a:gdLst>
                <a:gd name="T0" fmla="*/ 0 w 34"/>
                <a:gd name="T1" fmla="*/ 49 h 49"/>
                <a:gd name="T2" fmla="*/ 0 w 34"/>
                <a:gd name="T3" fmla="*/ 49 h 49"/>
                <a:gd name="T4" fmla="*/ 9 w 34"/>
                <a:gd name="T5" fmla="*/ 49 h 49"/>
                <a:gd name="T6" fmla="*/ 13 w 34"/>
                <a:gd name="T7" fmla="*/ 45 h 49"/>
                <a:gd name="T8" fmla="*/ 19 w 34"/>
                <a:gd name="T9" fmla="*/ 40 h 49"/>
                <a:gd name="T10" fmla="*/ 23 w 34"/>
                <a:gd name="T11" fmla="*/ 34 h 49"/>
                <a:gd name="T12" fmla="*/ 27 w 34"/>
                <a:gd name="T13" fmla="*/ 28 h 49"/>
                <a:gd name="T14" fmla="*/ 31 w 34"/>
                <a:gd name="T15" fmla="*/ 19 h 49"/>
                <a:gd name="T16" fmla="*/ 34 w 34"/>
                <a:gd name="T17" fmla="*/ 11 h 49"/>
                <a:gd name="T18" fmla="*/ 34 w 34"/>
                <a:gd name="T19" fmla="*/ 0 h 49"/>
                <a:gd name="T20" fmla="*/ 27 w 34"/>
                <a:gd name="T21" fmla="*/ 0 h 49"/>
                <a:gd name="T22" fmla="*/ 27 w 34"/>
                <a:gd name="T23" fmla="*/ 9 h 49"/>
                <a:gd name="T24" fmla="*/ 25 w 34"/>
                <a:gd name="T25" fmla="*/ 17 h 49"/>
                <a:gd name="T26" fmla="*/ 23 w 34"/>
                <a:gd name="T27" fmla="*/ 23 h 49"/>
                <a:gd name="T28" fmla="*/ 19 w 34"/>
                <a:gd name="T29" fmla="*/ 28 h 49"/>
                <a:gd name="T30" fmla="*/ 15 w 34"/>
                <a:gd name="T31" fmla="*/ 34 h 49"/>
                <a:gd name="T32" fmla="*/ 11 w 34"/>
                <a:gd name="T33" fmla="*/ 36 h 49"/>
                <a:gd name="T34" fmla="*/ 7 w 34"/>
                <a:gd name="T35" fmla="*/ 38 h 49"/>
                <a:gd name="T36" fmla="*/ 0 w 34"/>
                <a:gd name="T37" fmla="*/ 40 h 49"/>
                <a:gd name="T38" fmla="*/ 0 w 34"/>
                <a:gd name="T39" fmla="*/ 40 h 49"/>
                <a:gd name="T40" fmla="*/ 0 w 34"/>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9">
                  <a:moveTo>
                    <a:pt x="0" y="49"/>
                  </a:moveTo>
                  <a:lnTo>
                    <a:pt x="0" y="49"/>
                  </a:lnTo>
                  <a:lnTo>
                    <a:pt x="9" y="49"/>
                  </a:lnTo>
                  <a:lnTo>
                    <a:pt x="13" y="45"/>
                  </a:lnTo>
                  <a:lnTo>
                    <a:pt x="19" y="40"/>
                  </a:lnTo>
                  <a:lnTo>
                    <a:pt x="23" y="34"/>
                  </a:lnTo>
                  <a:lnTo>
                    <a:pt x="27" y="28"/>
                  </a:lnTo>
                  <a:lnTo>
                    <a:pt x="31" y="19"/>
                  </a:lnTo>
                  <a:lnTo>
                    <a:pt x="34" y="11"/>
                  </a:lnTo>
                  <a:lnTo>
                    <a:pt x="34" y="0"/>
                  </a:lnTo>
                  <a:lnTo>
                    <a:pt x="27" y="0"/>
                  </a:lnTo>
                  <a:lnTo>
                    <a:pt x="27" y="9"/>
                  </a:lnTo>
                  <a:lnTo>
                    <a:pt x="25" y="17"/>
                  </a:lnTo>
                  <a:lnTo>
                    <a:pt x="23" y="23"/>
                  </a:lnTo>
                  <a:lnTo>
                    <a:pt x="19" y="28"/>
                  </a:lnTo>
                  <a:lnTo>
                    <a:pt x="15" y="34"/>
                  </a:lnTo>
                  <a:lnTo>
                    <a:pt x="11" y="36"/>
                  </a:lnTo>
                  <a:lnTo>
                    <a:pt x="7" y="38"/>
                  </a:lnTo>
                  <a:lnTo>
                    <a:pt x="0" y="40"/>
                  </a:lnTo>
                  <a:lnTo>
                    <a:pt x="0" y="40"/>
                  </a:lnTo>
                  <a:lnTo>
                    <a:pt x="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59"/>
            <p:cNvSpPr>
              <a:spLocks/>
            </p:cNvSpPr>
            <p:nvPr/>
          </p:nvSpPr>
          <p:spPr bwMode="auto">
            <a:xfrm>
              <a:off x="5129" y="2516"/>
              <a:ext cx="31" cy="49"/>
            </a:xfrm>
            <a:custGeom>
              <a:avLst/>
              <a:gdLst>
                <a:gd name="T0" fmla="*/ 0 w 31"/>
                <a:gd name="T1" fmla="*/ 0 h 49"/>
                <a:gd name="T2" fmla="*/ 0 w 31"/>
                <a:gd name="T3" fmla="*/ 0 h 49"/>
                <a:gd name="T4" fmla="*/ 0 w 31"/>
                <a:gd name="T5" fmla="*/ 11 h 49"/>
                <a:gd name="T6" fmla="*/ 2 w 31"/>
                <a:gd name="T7" fmla="*/ 19 h 49"/>
                <a:gd name="T8" fmla="*/ 7 w 31"/>
                <a:gd name="T9" fmla="*/ 28 h 49"/>
                <a:gd name="T10" fmla="*/ 11 w 31"/>
                <a:gd name="T11" fmla="*/ 34 h 49"/>
                <a:gd name="T12" fmla="*/ 15 w 31"/>
                <a:gd name="T13" fmla="*/ 40 h 49"/>
                <a:gd name="T14" fmla="*/ 19 w 31"/>
                <a:gd name="T15" fmla="*/ 45 h 49"/>
                <a:gd name="T16" fmla="*/ 25 w 31"/>
                <a:gd name="T17" fmla="*/ 49 h 49"/>
                <a:gd name="T18" fmla="*/ 31 w 31"/>
                <a:gd name="T19" fmla="*/ 49 h 49"/>
                <a:gd name="T20" fmla="*/ 31 w 31"/>
                <a:gd name="T21" fmla="*/ 40 h 49"/>
                <a:gd name="T22" fmla="*/ 27 w 31"/>
                <a:gd name="T23" fmla="*/ 38 h 49"/>
                <a:gd name="T24" fmla="*/ 23 w 31"/>
                <a:gd name="T25" fmla="*/ 36 h 49"/>
                <a:gd name="T26" fmla="*/ 17 w 31"/>
                <a:gd name="T27" fmla="*/ 34 h 49"/>
                <a:gd name="T28" fmla="*/ 15 w 31"/>
                <a:gd name="T29" fmla="*/ 28 h 49"/>
                <a:gd name="T30" fmla="*/ 11 w 31"/>
                <a:gd name="T31" fmla="*/ 23 h 49"/>
                <a:gd name="T32" fmla="*/ 9 w 31"/>
                <a:gd name="T33" fmla="*/ 17 h 49"/>
                <a:gd name="T34" fmla="*/ 7 w 31"/>
                <a:gd name="T35" fmla="*/ 9 h 49"/>
                <a:gd name="T36" fmla="*/ 7 w 31"/>
                <a:gd name="T37" fmla="*/ 0 h 49"/>
                <a:gd name="T38" fmla="*/ 7 w 31"/>
                <a:gd name="T39" fmla="*/ 0 h 49"/>
                <a:gd name="T40" fmla="*/ 0 w 31"/>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9">
                  <a:moveTo>
                    <a:pt x="0" y="0"/>
                  </a:moveTo>
                  <a:lnTo>
                    <a:pt x="0" y="0"/>
                  </a:lnTo>
                  <a:lnTo>
                    <a:pt x="0" y="11"/>
                  </a:lnTo>
                  <a:lnTo>
                    <a:pt x="2" y="19"/>
                  </a:lnTo>
                  <a:lnTo>
                    <a:pt x="7" y="28"/>
                  </a:lnTo>
                  <a:lnTo>
                    <a:pt x="11" y="34"/>
                  </a:lnTo>
                  <a:lnTo>
                    <a:pt x="15" y="40"/>
                  </a:lnTo>
                  <a:lnTo>
                    <a:pt x="19" y="45"/>
                  </a:lnTo>
                  <a:lnTo>
                    <a:pt x="25" y="49"/>
                  </a:lnTo>
                  <a:lnTo>
                    <a:pt x="31" y="49"/>
                  </a:lnTo>
                  <a:lnTo>
                    <a:pt x="31" y="40"/>
                  </a:lnTo>
                  <a:lnTo>
                    <a:pt x="27" y="38"/>
                  </a:lnTo>
                  <a:lnTo>
                    <a:pt x="23" y="36"/>
                  </a:lnTo>
                  <a:lnTo>
                    <a:pt x="17" y="34"/>
                  </a:lnTo>
                  <a:lnTo>
                    <a:pt x="15" y="28"/>
                  </a:lnTo>
                  <a:lnTo>
                    <a:pt x="11" y="23"/>
                  </a:lnTo>
                  <a:lnTo>
                    <a:pt x="9" y="17"/>
                  </a:lnTo>
                  <a:lnTo>
                    <a:pt x="7" y="9"/>
                  </a:lnTo>
                  <a:lnTo>
                    <a:pt x="7" y="0"/>
                  </a:lnTo>
                  <a:lnTo>
                    <a:pt x="7"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60"/>
            <p:cNvSpPr>
              <a:spLocks/>
            </p:cNvSpPr>
            <p:nvPr/>
          </p:nvSpPr>
          <p:spPr bwMode="auto">
            <a:xfrm>
              <a:off x="5129" y="2470"/>
              <a:ext cx="31" cy="46"/>
            </a:xfrm>
            <a:custGeom>
              <a:avLst/>
              <a:gdLst>
                <a:gd name="T0" fmla="*/ 31 w 31"/>
                <a:gd name="T1" fmla="*/ 0 h 46"/>
                <a:gd name="T2" fmla="*/ 31 w 31"/>
                <a:gd name="T3" fmla="*/ 0 h 46"/>
                <a:gd name="T4" fmla="*/ 25 w 31"/>
                <a:gd name="T5" fmla="*/ 0 h 46"/>
                <a:gd name="T6" fmla="*/ 19 w 31"/>
                <a:gd name="T7" fmla="*/ 2 h 46"/>
                <a:gd name="T8" fmla="*/ 15 w 31"/>
                <a:gd name="T9" fmla="*/ 8 h 46"/>
                <a:gd name="T10" fmla="*/ 11 w 31"/>
                <a:gd name="T11" fmla="*/ 12 h 46"/>
                <a:gd name="T12" fmla="*/ 7 w 31"/>
                <a:gd name="T13" fmla="*/ 21 h 46"/>
                <a:gd name="T14" fmla="*/ 2 w 31"/>
                <a:gd name="T15" fmla="*/ 29 h 46"/>
                <a:gd name="T16" fmla="*/ 0 w 31"/>
                <a:gd name="T17" fmla="*/ 38 h 46"/>
                <a:gd name="T18" fmla="*/ 0 w 31"/>
                <a:gd name="T19" fmla="*/ 46 h 46"/>
                <a:gd name="T20" fmla="*/ 7 w 31"/>
                <a:gd name="T21" fmla="*/ 46 h 46"/>
                <a:gd name="T22" fmla="*/ 7 w 31"/>
                <a:gd name="T23" fmla="*/ 40 h 46"/>
                <a:gd name="T24" fmla="*/ 9 w 31"/>
                <a:gd name="T25" fmla="*/ 31 h 46"/>
                <a:gd name="T26" fmla="*/ 11 w 31"/>
                <a:gd name="T27" fmla="*/ 25 h 46"/>
                <a:gd name="T28" fmla="*/ 15 w 31"/>
                <a:gd name="T29" fmla="*/ 19 h 46"/>
                <a:gd name="T30" fmla="*/ 17 w 31"/>
                <a:gd name="T31" fmla="*/ 14 h 46"/>
                <a:gd name="T32" fmla="*/ 23 w 31"/>
                <a:gd name="T33" fmla="*/ 10 h 46"/>
                <a:gd name="T34" fmla="*/ 27 w 31"/>
                <a:gd name="T35" fmla="*/ 8 h 46"/>
                <a:gd name="T36" fmla="*/ 31 w 31"/>
                <a:gd name="T37" fmla="*/ 8 h 46"/>
                <a:gd name="T38" fmla="*/ 31 w 31"/>
                <a:gd name="T39" fmla="*/ 8 h 46"/>
                <a:gd name="T40" fmla="*/ 31 w 31"/>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6">
                  <a:moveTo>
                    <a:pt x="31" y="0"/>
                  </a:moveTo>
                  <a:lnTo>
                    <a:pt x="31" y="0"/>
                  </a:lnTo>
                  <a:lnTo>
                    <a:pt x="25" y="0"/>
                  </a:lnTo>
                  <a:lnTo>
                    <a:pt x="19" y="2"/>
                  </a:lnTo>
                  <a:lnTo>
                    <a:pt x="15" y="8"/>
                  </a:lnTo>
                  <a:lnTo>
                    <a:pt x="11" y="12"/>
                  </a:lnTo>
                  <a:lnTo>
                    <a:pt x="7" y="21"/>
                  </a:lnTo>
                  <a:lnTo>
                    <a:pt x="2" y="29"/>
                  </a:lnTo>
                  <a:lnTo>
                    <a:pt x="0" y="38"/>
                  </a:lnTo>
                  <a:lnTo>
                    <a:pt x="0" y="46"/>
                  </a:lnTo>
                  <a:lnTo>
                    <a:pt x="7" y="46"/>
                  </a:lnTo>
                  <a:lnTo>
                    <a:pt x="7" y="40"/>
                  </a:lnTo>
                  <a:lnTo>
                    <a:pt x="9" y="31"/>
                  </a:lnTo>
                  <a:lnTo>
                    <a:pt x="11" y="25"/>
                  </a:lnTo>
                  <a:lnTo>
                    <a:pt x="15" y="19"/>
                  </a:lnTo>
                  <a:lnTo>
                    <a:pt x="17" y="14"/>
                  </a:lnTo>
                  <a:lnTo>
                    <a:pt x="23" y="10"/>
                  </a:lnTo>
                  <a:lnTo>
                    <a:pt x="27" y="8"/>
                  </a:lnTo>
                  <a:lnTo>
                    <a:pt x="31" y="8"/>
                  </a:lnTo>
                  <a:lnTo>
                    <a:pt x="31" y="8"/>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61"/>
            <p:cNvSpPr>
              <a:spLocks/>
            </p:cNvSpPr>
            <p:nvPr/>
          </p:nvSpPr>
          <p:spPr bwMode="auto">
            <a:xfrm>
              <a:off x="5046" y="2603"/>
              <a:ext cx="61" cy="32"/>
            </a:xfrm>
            <a:custGeom>
              <a:avLst/>
              <a:gdLst>
                <a:gd name="T0" fmla="*/ 61 w 61"/>
                <a:gd name="T1" fmla="*/ 0 h 32"/>
                <a:gd name="T2" fmla="*/ 61 w 61"/>
                <a:gd name="T3" fmla="*/ 0 h 32"/>
                <a:gd name="T4" fmla="*/ 52 w 61"/>
                <a:gd name="T5" fmla="*/ 2 h 32"/>
                <a:gd name="T6" fmla="*/ 42 w 61"/>
                <a:gd name="T7" fmla="*/ 4 h 32"/>
                <a:gd name="T8" fmla="*/ 34 w 61"/>
                <a:gd name="T9" fmla="*/ 6 h 32"/>
                <a:gd name="T10" fmla="*/ 25 w 61"/>
                <a:gd name="T11" fmla="*/ 10 h 32"/>
                <a:gd name="T12" fmla="*/ 19 w 61"/>
                <a:gd name="T13" fmla="*/ 15 h 32"/>
                <a:gd name="T14" fmla="*/ 11 w 61"/>
                <a:gd name="T15" fmla="*/ 19 h 32"/>
                <a:gd name="T16" fmla="*/ 5 w 61"/>
                <a:gd name="T17" fmla="*/ 23 h 32"/>
                <a:gd name="T18" fmla="*/ 0 w 61"/>
                <a:gd name="T19" fmla="*/ 27 h 32"/>
                <a:gd name="T20" fmla="*/ 5 w 61"/>
                <a:gd name="T21" fmla="*/ 32 h 32"/>
                <a:gd name="T22" fmla="*/ 9 w 61"/>
                <a:gd name="T23" fmla="*/ 27 h 32"/>
                <a:gd name="T24" fmla="*/ 15 w 61"/>
                <a:gd name="T25" fmla="*/ 23 h 32"/>
                <a:gd name="T26" fmla="*/ 21 w 61"/>
                <a:gd name="T27" fmla="*/ 21 h 32"/>
                <a:gd name="T28" fmla="*/ 27 w 61"/>
                <a:gd name="T29" fmla="*/ 17 h 32"/>
                <a:gd name="T30" fmla="*/ 36 w 61"/>
                <a:gd name="T31" fmla="*/ 13 h 32"/>
                <a:gd name="T32" fmla="*/ 44 w 61"/>
                <a:gd name="T33" fmla="*/ 10 h 32"/>
                <a:gd name="T34" fmla="*/ 52 w 61"/>
                <a:gd name="T35" fmla="*/ 8 h 32"/>
                <a:gd name="T36" fmla="*/ 61 w 61"/>
                <a:gd name="T37" fmla="*/ 6 h 32"/>
                <a:gd name="T38" fmla="*/ 61 w 61"/>
                <a:gd name="T39" fmla="*/ 6 h 32"/>
                <a:gd name="T40" fmla="*/ 61 w 61"/>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32">
                  <a:moveTo>
                    <a:pt x="61" y="0"/>
                  </a:moveTo>
                  <a:lnTo>
                    <a:pt x="61" y="0"/>
                  </a:lnTo>
                  <a:lnTo>
                    <a:pt x="52" y="2"/>
                  </a:lnTo>
                  <a:lnTo>
                    <a:pt x="42" y="4"/>
                  </a:lnTo>
                  <a:lnTo>
                    <a:pt x="34" y="6"/>
                  </a:lnTo>
                  <a:lnTo>
                    <a:pt x="25" y="10"/>
                  </a:lnTo>
                  <a:lnTo>
                    <a:pt x="19" y="15"/>
                  </a:lnTo>
                  <a:lnTo>
                    <a:pt x="11" y="19"/>
                  </a:lnTo>
                  <a:lnTo>
                    <a:pt x="5" y="23"/>
                  </a:lnTo>
                  <a:lnTo>
                    <a:pt x="0" y="27"/>
                  </a:lnTo>
                  <a:lnTo>
                    <a:pt x="5" y="32"/>
                  </a:lnTo>
                  <a:lnTo>
                    <a:pt x="9" y="27"/>
                  </a:lnTo>
                  <a:lnTo>
                    <a:pt x="15" y="23"/>
                  </a:lnTo>
                  <a:lnTo>
                    <a:pt x="21" y="21"/>
                  </a:lnTo>
                  <a:lnTo>
                    <a:pt x="27" y="17"/>
                  </a:lnTo>
                  <a:lnTo>
                    <a:pt x="36" y="13"/>
                  </a:lnTo>
                  <a:lnTo>
                    <a:pt x="44" y="10"/>
                  </a:lnTo>
                  <a:lnTo>
                    <a:pt x="52" y="8"/>
                  </a:lnTo>
                  <a:lnTo>
                    <a:pt x="61" y="6"/>
                  </a:lnTo>
                  <a:lnTo>
                    <a:pt x="61" y="6"/>
                  </a:lnTo>
                  <a:lnTo>
                    <a:pt x="6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62"/>
            <p:cNvSpPr>
              <a:spLocks/>
            </p:cNvSpPr>
            <p:nvPr/>
          </p:nvSpPr>
          <p:spPr bwMode="auto">
            <a:xfrm>
              <a:off x="5107" y="2603"/>
              <a:ext cx="66" cy="30"/>
            </a:xfrm>
            <a:custGeom>
              <a:avLst/>
              <a:gdLst>
                <a:gd name="T0" fmla="*/ 66 w 66"/>
                <a:gd name="T1" fmla="*/ 30 h 30"/>
                <a:gd name="T2" fmla="*/ 62 w 66"/>
                <a:gd name="T3" fmla="*/ 25 h 30"/>
                <a:gd name="T4" fmla="*/ 58 w 66"/>
                <a:gd name="T5" fmla="*/ 19 h 30"/>
                <a:gd name="T6" fmla="*/ 49 w 66"/>
                <a:gd name="T7" fmla="*/ 15 h 30"/>
                <a:gd name="T8" fmla="*/ 41 w 66"/>
                <a:gd name="T9" fmla="*/ 10 h 30"/>
                <a:gd name="T10" fmla="*/ 31 w 66"/>
                <a:gd name="T11" fmla="*/ 6 h 30"/>
                <a:gd name="T12" fmla="*/ 20 w 66"/>
                <a:gd name="T13" fmla="*/ 4 h 30"/>
                <a:gd name="T14" fmla="*/ 10 w 66"/>
                <a:gd name="T15" fmla="*/ 2 h 30"/>
                <a:gd name="T16" fmla="*/ 0 w 66"/>
                <a:gd name="T17" fmla="*/ 0 h 30"/>
                <a:gd name="T18" fmla="*/ 0 w 66"/>
                <a:gd name="T19" fmla="*/ 6 h 30"/>
                <a:gd name="T20" fmla="*/ 8 w 66"/>
                <a:gd name="T21" fmla="*/ 8 h 30"/>
                <a:gd name="T22" fmla="*/ 18 w 66"/>
                <a:gd name="T23" fmla="*/ 8 h 30"/>
                <a:gd name="T24" fmla="*/ 29 w 66"/>
                <a:gd name="T25" fmla="*/ 13 h 30"/>
                <a:gd name="T26" fmla="*/ 39 w 66"/>
                <a:gd name="T27" fmla="*/ 17 h 30"/>
                <a:gd name="T28" fmla="*/ 47 w 66"/>
                <a:gd name="T29" fmla="*/ 21 h 30"/>
                <a:gd name="T30" fmla="*/ 53 w 66"/>
                <a:gd name="T31" fmla="*/ 25 h 30"/>
                <a:gd name="T32" fmla="*/ 58 w 66"/>
                <a:gd name="T33" fmla="*/ 30 h 30"/>
                <a:gd name="T34" fmla="*/ 60 w 66"/>
                <a:gd name="T35" fmla="*/ 30 h 30"/>
                <a:gd name="T36" fmla="*/ 66 w 6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0">
                  <a:moveTo>
                    <a:pt x="66" y="30"/>
                  </a:moveTo>
                  <a:lnTo>
                    <a:pt x="62" y="25"/>
                  </a:lnTo>
                  <a:lnTo>
                    <a:pt x="58" y="19"/>
                  </a:lnTo>
                  <a:lnTo>
                    <a:pt x="49" y="15"/>
                  </a:lnTo>
                  <a:lnTo>
                    <a:pt x="41" y="10"/>
                  </a:lnTo>
                  <a:lnTo>
                    <a:pt x="31" y="6"/>
                  </a:lnTo>
                  <a:lnTo>
                    <a:pt x="20" y="4"/>
                  </a:lnTo>
                  <a:lnTo>
                    <a:pt x="10" y="2"/>
                  </a:lnTo>
                  <a:lnTo>
                    <a:pt x="0" y="0"/>
                  </a:lnTo>
                  <a:lnTo>
                    <a:pt x="0" y="6"/>
                  </a:lnTo>
                  <a:lnTo>
                    <a:pt x="8" y="8"/>
                  </a:lnTo>
                  <a:lnTo>
                    <a:pt x="18" y="8"/>
                  </a:lnTo>
                  <a:lnTo>
                    <a:pt x="29" y="13"/>
                  </a:lnTo>
                  <a:lnTo>
                    <a:pt x="39" y="17"/>
                  </a:lnTo>
                  <a:lnTo>
                    <a:pt x="47" y="21"/>
                  </a:lnTo>
                  <a:lnTo>
                    <a:pt x="53" y="25"/>
                  </a:lnTo>
                  <a:lnTo>
                    <a:pt x="58" y="30"/>
                  </a:lnTo>
                  <a:lnTo>
                    <a:pt x="60" y="30"/>
                  </a:lnTo>
                  <a:lnTo>
                    <a:pt x="66"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63"/>
            <p:cNvSpPr>
              <a:spLocks/>
            </p:cNvSpPr>
            <p:nvPr/>
          </p:nvSpPr>
          <p:spPr bwMode="auto">
            <a:xfrm>
              <a:off x="5034" y="2527"/>
              <a:ext cx="33" cy="31"/>
            </a:xfrm>
            <a:custGeom>
              <a:avLst/>
              <a:gdLst>
                <a:gd name="T0" fmla="*/ 17 w 33"/>
                <a:gd name="T1" fmla="*/ 0 h 31"/>
                <a:gd name="T2" fmla="*/ 21 w 33"/>
                <a:gd name="T3" fmla="*/ 0 h 31"/>
                <a:gd name="T4" fmla="*/ 23 w 33"/>
                <a:gd name="T5" fmla="*/ 0 h 31"/>
                <a:gd name="T6" fmla="*/ 27 w 33"/>
                <a:gd name="T7" fmla="*/ 2 h 31"/>
                <a:gd name="T8" fmla="*/ 29 w 33"/>
                <a:gd name="T9" fmla="*/ 4 h 31"/>
                <a:gd name="T10" fmla="*/ 31 w 33"/>
                <a:gd name="T11" fmla="*/ 6 h 31"/>
                <a:gd name="T12" fmla="*/ 31 w 33"/>
                <a:gd name="T13" fmla="*/ 8 h 31"/>
                <a:gd name="T14" fmla="*/ 33 w 33"/>
                <a:gd name="T15" fmla="*/ 12 h 31"/>
                <a:gd name="T16" fmla="*/ 33 w 33"/>
                <a:gd name="T17" fmla="*/ 15 h 31"/>
                <a:gd name="T18" fmla="*/ 33 w 33"/>
                <a:gd name="T19" fmla="*/ 19 h 31"/>
                <a:gd name="T20" fmla="*/ 31 w 33"/>
                <a:gd name="T21" fmla="*/ 21 h 31"/>
                <a:gd name="T22" fmla="*/ 31 w 33"/>
                <a:gd name="T23" fmla="*/ 25 h 31"/>
                <a:gd name="T24" fmla="*/ 29 w 33"/>
                <a:gd name="T25" fmla="*/ 27 h 31"/>
                <a:gd name="T26" fmla="*/ 27 w 33"/>
                <a:gd name="T27" fmla="*/ 29 h 31"/>
                <a:gd name="T28" fmla="*/ 23 w 33"/>
                <a:gd name="T29" fmla="*/ 31 h 31"/>
                <a:gd name="T30" fmla="*/ 21 w 33"/>
                <a:gd name="T31" fmla="*/ 31 h 31"/>
                <a:gd name="T32" fmla="*/ 17 w 33"/>
                <a:gd name="T33" fmla="*/ 31 h 31"/>
                <a:gd name="T34" fmla="*/ 15 w 33"/>
                <a:gd name="T35" fmla="*/ 31 h 31"/>
                <a:gd name="T36" fmla="*/ 10 w 33"/>
                <a:gd name="T37" fmla="*/ 31 h 31"/>
                <a:gd name="T38" fmla="*/ 8 w 33"/>
                <a:gd name="T39" fmla="*/ 29 h 31"/>
                <a:gd name="T40" fmla="*/ 6 w 33"/>
                <a:gd name="T41" fmla="*/ 27 h 31"/>
                <a:gd name="T42" fmla="*/ 4 w 33"/>
                <a:gd name="T43" fmla="*/ 25 h 31"/>
                <a:gd name="T44" fmla="*/ 2 w 33"/>
                <a:gd name="T45" fmla="*/ 21 h 31"/>
                <a:gd name="T46" fmla="*/ 2 w 33"/>
                <a:gd name="T47" fmla="*/ 19 h 31"/>
                <a:gd name="T48" fmla="*/ 0 w 33"/>
                <a:gd name="T49" fmla="*/ 15 h 31"/>
                <a:gd name="T50" fmla="*/ 2 w 33"/>
                <a:gd name="T51" fmla="*/ 12 h 31"/>
                <a:gd name="T52" fmla="*/ 2 w 33"/>
                <a:gd name="T53" fmla="*/ 8 h 31"/>
                <a:gd name="T54" fmla="*/ 4 w 33"/>
                <a:gd name="T55" fmla="*/ 6 h 31"/>
                <a:gd name="T56" fmla="*/ 6 w 33"/>
                <a:gd name="T57" fmla="*/ 4 h 31"/>
                <a:gd name="T58" fmla="*/ 8 w 33"/>
                <a:gd name="T59" fmla="*/ 2 h 31"/>
                <a:gd name="T60" fmla="*/ 10 w 33"/>
                <a:gd name="T61" fmla="*/ 0 h 31"/>
                <a:gd name="T62" fmla="*/ 15 w 33"/>
                <a:gd name="T63" fmla="*/ 0 h 31"/>
                <a:gd name="T64" fmla="*/ 17 w 33"/>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1">
                  <a:moveTo>
                    <a:pt x="17" y="0"/>
                  </a:moveTo>
                  <a:lnTo>
                    <a:pt x="21" y="0"/>
                  </a:lnTo>
                  <a:lnTo>
                    <a:pt x="23" y="0"/>
                  </a:lnTo>
                  <a:lnTo>
                    <a:pt x="27" y="2"/>
                  </a:lnTo>
                  <a:lnTo>
                    <a:pt x="29" y="4"/>
                  </a:lnTo>
                  <a:lnTo>
                    <a:pt x="31" y="6"/>
                  </a:lnTo>
                  <a:lnTo>
                    <a:pt x="31" y="8"/>
                  </a:lnTo>
                  <a:lnTo>
                    <a:pt x="33" y="12"/>
                  </a:lnTo>
                  <a:lnTo>
                    <a:pt x="33" y="15"/>
                  </a:lnTo>
                  <a:lnTo>
                    <a:pt x="33" y="19"/>
                  </a:lnTo>
                  <a:lnTo>
                    <a:pt x="31" y="21"/>
                  </a:lnTo>
                  <a:lnTo>
                    <a:pt x="31" y="25"/>
                  </a:lnTo>
                  <a:lnTo>
                    <a:pt x="29" y="27"/>
                  </a:lnTo>
                  <a:lnTo>
                    <a:pt x="27" y="29"/>
                  </a:lnTo>
                  <a:lnTo>
                    <a:pt x="23" y="31"/>
                  </a:lnTo>
                  <a:lnTo>
                    <a:pt x="21" y="31"/>
                  </a:lnTo>
                  <a:lnTo>
                    <a:pt x="17" y="31"/>
                  </a:lnTo>
                  <a:lnTo>
                    <a:pt x="15" y="31"/>
                  </a:lnTo>
                  <a:lnTo>
                    <a:pt x="10" y="31"/>
                  </a:lnTo>
                  <a:lnTo>
                    <a:pt x="8" y="29"/>
                  </a:lnTo>
                  <a:lnTo>
                    <a:pt x="6" y="27"/>
                  </a:lnTo>
                  <a:lnTo>
                    <a:pt x="4" y="25"/>
                  </a:lnTo>
                  <a:lnTo>
                    <a:pt x="2" y="21"/>
                  </a:lnTo>
                  <a:lnTo>
                    <a:pt x="2" y="19"/>
                  </a:lnTo>
                  <a:lnTo>
                    <a:pt x="0" y="15"/>
                  </a:lnTo>
                  <a:lnTo>
                    <a:pt x="2" y="12"/>
                  </a:lnTo>
                  <a:lnTo>
                    <a:pt x="2" y="8"/>
                  </a:lnTo>
                  <a:lnTo>
                    <a:pt x="4" y="6"/>
                  </a:lnTo>
                  <a:lnTo>
                    <a:pt x="6" y="4"/>
                  </a:lnTo>
                  <a:lnTo>
                    <a:pt x="8" y="2"/>
                  </a:lnTo>
                  <a:lnTo>
                    <a:pt x="10" y="0"/>
                  </a:lnTo>
                  <a:lnTo>
                    <a:pt x="15" y="0"/>
                  </a:lnTo>
                  <a:lnTo>
                    <a:pt x="17"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64"/>
            <p:cNvSpPr>
              <a:spLocks/>
            </p:cNvSpPr>
            <p:nvPr/>
          </p:nvSpPr>
          <p:spPr bwMode="auto">
            <a:xfrm>
              <a:off x="5051" y="2523"/>
              <a:ext cx="18" cy="19"/>
            </a:xfrm>
            <a:custGeom>
              <a:avLst/>
              <a:gdLst>
                <a:gd name="T0" fmla="*/ 18 w 18"/>
                <a:gd name="T1" fmla="*/ 19 h 19"/>
                <a:gd name="T2" fmla="*/ 18 w 18"/>
                <a:gd name="T3" fmla="*/ 19 h 19"/>
                <a:gd name="T4" fmla="*/ 18 w 18"/>
                <a:gd name="T5" fmla="*/ 16 h 19"/>
                <a:gd name="T6" fmla="*/ 18 w 18"/>
                <a:gd name="T7" fmla="*/ 12 h 19"/>
                <a:gd name="T8" fmla="*/ 16 w 18"/>
                <a:gd name="T9" fmla="*/ 8 h 19"/>
                <a:gd name="T10" fmla="*/ 14 w 18"/>
                <a:gd name="T11" fmla="*/ 6 h 19"/>
                <a:gd name="T12" fmla="*/ 10 w 18"/>
                <a:gd name="T13" fmla="*/ 4 h 19"/>
                <a:gd name="T14" fmla="*/ 8 w 18"/>
                <a:gd name="T15" fmla="*/ 2 h 19"/>
                <a:gd name="T16" fmla="*/ 4 w 18"/>
                <a:gd name="T17" fmla="*/ 0 h 19"/>
                <a:gd name="T18" fmla="*/ 0 w 18"/>
                <a:gd name="T19" fmla="*/ 0 h 19"/>
                <a:gd name="T20" fmla="*/ 0 w 18"/>
                <a:gd name="T21" fmla="*/ 6 h 19"/>
                <a:gd name="T22" fmla="*/ 2 w 18"/>
                <a:gd name="T23" fmla="*/ 6 h 19"/>
                <a:gd name="T24" fmla="*/ 6 w 18"/>
                <a:gd name="T25" fmla="*/ 8 h 19"/>
                <a:gd name="T26" fmla="*/ 8 w 18"/>
                <a:gd name="T27" fmla="*/ 8 h 19"/>
                <a:gd name="T28" fmla="*/ 10 w 18"/>
                <a:gd name="T29" fmla="*/ 10 h 19"/>
                <a:gd name="T30" fmla="*/ 10 w 18"/>
                <a:gd name="T31" fmla="*/ 12 h 19"/>
                <a:gd name="T32" fmla="*/ 12 w 18"/>
                <a:gd name="T33" fmla="*/ 14 h 19"/>
                <a:gd name="T34" fmla="*/ 12 w 18"/>
                <a:gd name="T35" fmla="*/ 16 h 19"/>
                <a:gd name="T36" fmla="*/ 12 w 18"/>
                <a:gd name="T37" fmla="*/ 19 h 19"/>
                <a:gd name="T38" fmla="*/ 12 w 18"/>
                <a:gd name="T39" fmla="*/ 19 h 19"/>
                <a:gd name="T40" fmla="*/ 18 w 18"/>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9">
                  <a:moveTo>
                    <a:pt x="18" y="19"/>
                  </a:moveTo>
                  <a:lnTo>
                    <a:pt x="18" y="19"/>
                  </a:lnTo>
                  <a:lnTo>
                    <a:pt x="18" y="16"/>
                  </a:lnTo>
                  <a:lnTo>
                    <a:pt x="18" y="12"/>
                  </a:lnTo>
                  <a:lnTo>
                    <a:pt x="16" y="8"/>
                  </a:lnTo>
                  <a:lnTo>
                    <a:pt x="14" y="6"/>
                  </a:lnTo>
                  <a:lnTo>
                    <a:pt x="10" y="4"/>
                  </a:lnTo>
                  <a:lnTo>
                    <a:pt x="8" y="2"/>
                  </a:lnTo>
                  <a:lnTo>
                    <a:pt x="4" y="0"/>
                  </a:lnTo>
                  <a:lnTo>
                    <a:pt x="0" y="0"/>
                  </a:lnTo>
                  <a:lnTo>
                    <a:pt x="0" y="6"/>
                  </a:lnTo>
                  <a:lnTo>
                    <a:pt x="2" y="6"/>
                  </a:lnTo>
                  <a:lnTo>
                    <a:pt x="6" y="8"/>
                  </a:lnTo>
                  <a:lnTo>
                    <a:pt x="8" y="8"/>
                  </a:lnTo>
                  <a:lnTo>
                    <a:pt x="10" y="10"/>
                  </a:lnTo>
                  <a:lnTo>
                    <a:pt x="10" y="12"/>
                  </a:lnTo>
                  <a:lnTo>
                    <a:pt x="12" y="14"/>
                  </a:lnTo>
                  <a:lnTo>
                    <a:pt x="12" y="16"/>
                  </a:lnTo>
                  <a:lnTo>
                    <a:pt x="12" y="19"/>
                  </a:lnTo>
                  <a:lnTo>
                    <a:pt x="12" y="19"/>
                  </a:lnTo>
                  <a:lnTo>
                    <a:pt x="18"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65"/>
            <p:cNvSpPr>
              <a:spLocks/>
            </p:cNvSpPr>
            <p:nvPr/>
          </p:nvSpPr>
          <p:spPr bwMode="auto">
            <a:xfrm>
              <a:off x="5051" y="2542"/>
              <a:ext cx="18" cy="21"/>
            </a:xfrm>
            <a:custGeom>
              <a:avLst/>
              <a:gdLst>
                <a:gd name="T0" fmla="*/ 0 w 18"/>
                <a:gd name="T1" fmla="*/ 21 h 21"/>
                <a:gd name="T2" fmla="*/ 0 w 18"/>
                <a:gd name="T3" fmla="*/ 21 h 21"/>
                <a:gd name="T4" fmla="*/ 4 w 18"/>
                <a:gd name="T5" fmla="*/ 19 h 21"/>
                <a:gd name="T6" fmla="*/ 8 w 18"/>
                <a:gd name="T7" fmla="*/ 19 h 21"/>
                <a:gd name="T8" fmla="*/ 10 w 18"/>
                <a:gd name="T9" fmla="*/ 16 h 21"/>
                <a:gd name="T10" fmla="*/ 14 w 18"/>
                <a:gd name="T11" fmla="*/ 14 h 21"/>
                <a:gd name="T12" fmla="*/ 16 w 18"/>
                <a:gd name="T13" fmla="*/ 12 h 21"/>
                <a:gd name="T14" fmla="*/ 18 w 18"/>
                <a:gd name="T15" fmla="*/ 8 h 21"/>
                <a:gd name="T16" fmla="*/ 18 w 18"/>
                <a:gd name="T17" fmla="*/ 4 h 21"/>
                <a:gd name="T18" fmla="*/ 18 w 18"/>
                <a:gd name="T19" fmla="*/ 0 h 21"/>
                <a:gd name="T20" fmla="*/ 12 w 18"/>
                <a:gd name="T21" fmla="*/ 0 h 21"/>
                <a:gd name="T22" fmla="*/ 12 w 18"/>
                <a:gd name="T23" fmla="*/ 4 h 21"/>
                <a:gd name="T24" fmla="*/ 12 w 18"/>
                <a:gd name="T25" fmla="*/ 6 h 21"/>
                <a:gd name="T26" fmla="*/ 10 w 18"/>
                <a:gd name="T27" fmla="*/ 8 h 21"/>
                <a:gd name="T28" fmla="*/ 10 w 18"/>
                <a:gd name="T29" fmla="*/ 10 h 21"/>
                <a:gd name="T30" fmla="*/ 8 w 18"/>
                <a:gd name="T31" fmla="*/ 12 h 21"/>
                <a:gd name="T32" fmla="*/ 6 w 18"/>
                <a:gd name="T33" fmla="*/ 12 h 21"/>
                <a:gd name="T34" fmla="*/ 2 w 18"/>
                <a:gd name="T35" fmla="*/ 14 h 21"/>
                <a:gd name="T36" fmla="*/ 0 w 18"/>
                <a:gd name="T37" fmla="*/ 14 h 21"/>
                <a:gd name="T38" fmla="*/ 0 w 18"/>
                <a:gd name="T39" fmla="*/ 14 h 21"/>
                <a:gd name="T40" fmla="*/ 0 w 18"/>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1">
                  <a:moveTo>
                    <a:pt x="0" y="21"/>
                  </a:moveTo>
                  <a:lnTo>
                    <a:pt x="0" y="21"/>
                  </a:lnTo>
                  <a:lnTo>
                    <a:pt x="4" y="19"/>
                  </a:lnTo>
                  <a:lnTo>
                    <a:pt x="8" y="19"/>
                  </a:lnTo>
                  <a:lnTo>
                    <a:pt x="10" y="16"/>
                  </a:lnTo>
                  <a:lnTo>
                    <a:pt x="14" y="14"/>
                  </a:lnTo>
                  <a:lnTo>
                    <a:pt x="16" y="12"/>
                  </a:lnTo>
                  <a:lnTo>
                    <a:pt x="18" y="8"/>
                  </a:lnTo>
                  <a:lnTo>
                    <a:pt x="18" y="4"/>
                  </a:lnTo>
                  <a:lnTo>
                    <a:pt x="18" y="0"/>
                  </a:lnTo>
                  <a:lnTo>
                    <a:pt x="12" y="0"/>
                  </a:lnTo>
                  <a:lnTo>
                    <a:pt x="12" y="4"/>
                  </a:lnTo>
                  <a:lnTo>
                    <a:pt x="12" y="6"/>
                  </a:lnTo>
                  <a:lnTo>
                    <a:pt x="10" y="8"/>
                  </a:lnTo>
                  <a:lnTo>
                    <a:pt x="10" y="10"/>
                  </a:lnTo>
                  <a:lnTo>
                    <a:pt x="8" y="12"/>
                  </a:lnTo>
                  <a:lnTo>
                    <a:pt x="6" y="12"/>
                  </a:lnTo>
                  <a:lnTo>
                    <a:pt x="2" y="14"/>
                  </a:lnTo>
                  <a:lnTo>
                    <a:pt x="0" y="14"/>
                  </a:lnTo>
                  <a:lnTo>
                    <a:pt x="0" y="14"/>
                  </a:lnTo>
                  <a:lnTo>
                    <a:pt x="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66"/>
            <p:cNvSpPr>
              <a:spLocks/>
            </p:cNvSpPr>
            <p:nvPr/>
          </p:nvSpPr>
          <p:spPr bwMode="auto">
            <a:xfrm>
              <a:off x="5032" y="2542"/>
              <a:ext cx="19" cy="21"/>
            </a:xfrm>
            <a:custGeom>
              <a:avLst/>
              <a:gdLst>
                <a:gd name="T0" fmla="*/ 0 w 19"/>
                <a:gd name="T1" fmla="*/ 0 h 21"/>
                <a:gd name="T2" fmla="*/ 0 w 19"/>
                <a:gd name="T3" fmla="*/ 0 h 21"/>
                <a:gd name="T4" fmla="*/ 0 w 19"/>
                <a:gd name="T5" fmla="*/ 4 h 21"/>
                <a:gd name="T6" fmla="*/ 2 w 19"/>
                <a:gd name="T7" fmla="*/ 8 h 21"/>
                <a:gd name="T8" fmla="*/ 4 w 19"/>
                <a:gd name="T9" fmla="*/ 12 h 21"/>
                <a:gd name="T10" fmla="*/ 6 w 19"/>
                <a:gd name="T11" fmla="*/ 14 h 21"/>
                <a:gd name="T12" fmla="*/ 8 w 19"/>
                <a:gd name="T13" fmla="*/ 16 h 21"/>
                <a:gd name="T14" fmla="*/ 12 w 19"/>
                <a:gd name="T15" fmla="*/ 19 h 21"/>
                <a:gd name="T16" fmla="*/ 14 w 19"/>
                <a:gd name="T17" fmla="*/ 19 h 21"/>
                <a:gd name="T18" fmla="*/ 19 w 19"/>
                <a:gd name="T19" fmla="*/ 21 h 21"/>
                <a:gd name="T20" fmla="*/ 19 w 19"/>
                <a:gd name="T21" fmla="*/ 14 h 21"/>
                <a:gd name="T22" fmla="*/ 17 w 19"/>
                <a:gd name="T23" fmla="*/ 14 h 21"/>
                <a:gd name="T24" fmla="*/ 14 w 19"/>
                <a:gd name="T25" fmla="*/ 12 h 21"/>
                <a:gd name="T26" fmla="*/ 12 w 19"/>
                <a:gd name="T27" fmla="*/ 12 h 21"/>
                <a:gd name="T28" fmla="*/ 10 w 19"/>
                <a:gd name="T29" fmla="*/ 10 h 21"/>
                <a:gd name="T30" fmla="*/ 8 w 19"/>
                <a:gd name="T31" fmla="*/ 8 h 21"/>
                <a:gd name="T32" fmla="*/ 6 w 19"/>
                <a:gd name="T33" fmla="*/ 6 h 21"/>
                <a:gd name="T34" fmla="*/ 6 w 19"/>
                <a:gd name="T35" fmla="*/ 4 h 21"/>
                <a:gd name="T36" fmla="*/ 6 w 19"/>
                <a:gd name="T37" fmla="*/ 0 h 21"/>
                <a:gd name="T38" fmla="*/ 6 w 19"/>
                <a:gd name="T39" fmla="*/ 0 h 21"/>
                <a:gd name="T40" fmla="*/ 0 w 1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1">
                  <a:moveTo>
                    <a:pt x="0" y="0"/>
                  </a:moveTo>
                  <a:lnTo>
                    <a:pt x="0" y="0"/>
                  </a:lnTo>
                  <a:lnTo>
                    <a:pt x="0" y="4"/>
                  </a:lnTo>
                  <a:lnTo>
                    <a:pt x="2" y="8"/>
                  </a:lnTo>
                  <a:lnTo>
                    <a:pt x="4" y="12"/>
                  </a:lnTo>
                  <a:lnTo>
                    <a:pt x="6" y="14"/>
                  </a:lnTo>
                  <a:lnTo>
                    <a:pt x="8" y="16"/>
                  </a:lnTo>
                  <a:lnTo>
                    <a:pt x="12" y="19"/>
                  </a:lnTo>
                  <a:lnTo>
                    <a:pt x="14" y="19"/>
                  </a:lnTo>
                  <a:lnTo>
                    <a:pt x="19" y="21"/>
                  </a:lnTo>
                  <a:lnTo>
                    <a:pt x="19" y="14"/>
                  </a:lnTo>
                  <a:lnTo>
                    <a:pt x="17" y="14"/>
                  </a:lnTo>
                  <a:lnTo>
                    <a:pt x="14" y="12"/>
                  </a:lnTo>
                  <a:lnTo>
                    <a:pt x="12" y="12"/>
                  </a:lnTo>
                  <a:lnTo>
                    <a:pt x="10" y="10"/>
                  </a:lnTo>
                  <a:lnTo>
                    <a:pt x="8" y="8"/>
                  </a:lnTo>
                  <a:lnTo>
                    <a:pt x="6" y="6"/>
                  </a:lnTo>
                  <a:lnTo>
                    <a:pt x="6" y="4"/>
                  </a:lnTo>
                  <a:lnTo>
                    <a:pt x="6" y="0"/>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67"/>
            <p:cNvSpPr>
              <a:spLocks/>
            </p:cNvSpPr>
            <p:nvPr/>
          </p:nvSpPr>
          <p:spPr bwMode="auto">
            <a:xfrm>
              <a:off x="5032" y="2523"/>
              <a:ext cx="19" cy="19"/>
            </a:xfrm>
            <a:custGeom>
              <a:avLst/>
              <a:gdLst>
                <a:gd name="T0" fmla="*/ 19 w 19"/>
                <a:gd name="T1" fmla="*/ 0 h 19"/>
                <a:gd name="T2" fmla="*/ 19 w 19"/>
                <a:gd name="T3" fmla="*/ 0 h 19"/>
                <a:gd name="T4" fmla="*/ 14 w 19"/>
                <a:gd name="T5" fmla="*/ 0 h 19"/>
                <a:gd name="T6" fmla="*/ 12 w 19"/>
                <a:gd name="T7" fmla="*/ 2 h 19"/>
                <a:gd name="T8" fmla="*/ 8 w 19"/>
                <a:gd name="T9" fmla="*/ 4 h 19"/>
                <a:gd name="T10" fmla="*/ 6 w 19"/>
                <a:gd name="T11" fmla="*/ 6 h 19"/>
                <a:gd name="T12" fmla="*/ 4 w 19"/>
                <a:gd name="T13" fmla="*/ 8 h 19"/>
                <a:gd name="T14" fmla="*/ 2 w 19"/>
                <a:gd name="T15" fmla="*/ 12 h 19"/>
                <a:gd name="T16" fmla="*/ 0 w 19"/>
                <a:gd name="T17" fmla="*/ 16 h 19"/>
                <a:gd name="T18" fmla="*/ 0 w 19"/>
                <a:gd name="T19" fmla="*/ 19 h 19"/>
                <a:gd name="T20" fmla="*/ 6 w 19"/>
                <a:gd name="T21" fmla="*/ 19 h 19"/>
                <a:gd name="T22" fmla="*/ 6 w 19"/>
                <a:gd name="T23" fmla="*/ 16 h 19"/>
                <a:gd name="T24" fmla="*/ 6 w 19"/>
                <a:gd name="T25" fmla="*/ 14 h 19"/>
                <a:gd name="T26" fmla="*/ 8 w 19"/>
                <a:gd name="T27" fmla="*/ 12 h 19"/>
                <a:gd name="T28" fmla="*/ 10 w 19"/>
                <a:gd name="T29" fmla="*/ 10 h 19"/>
                <a:gd name="T30" fmla="*/ 12 w 19"/>
                <a:gd name="T31" fmla="*/ 8 h 19"/>
                <a:gd name="T32" fmla="*/ 14 w 19"/>
                <a:gd name="T33" fmla="*/ 8 h 19"/>
                <a:gd name="T34" fmla="*/ 17 w 19"/>
                <a:gd name="T35" fmla="*/ 6 h 19"/>
                <a:gd name="T36" fmla="*/ 19 w 19"/>
                <a:gd name="T37" fmla="*/ 6 h 19"/>
                <a:gd name="T38" fmla="*/ 19 w 19"/>
                <a:gd name="T39" fmla="*/ 6 h 19"/>
                <a:gd name="T40" fmla="*/ 19 w 19"/>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19" y="0"/>
                  </a:moveTo>
                  <a:lnTo>
                    <a:pt x="19" y="0"/>
                  </a:lnTo>
                  <a:lnTo>
                    <a:pt x="14" y="0"/>
                  </a:lnTo>
                  <a:lnTo>
                    <a:pt x="12" y="2"/>
                  </a:lnTo>
                  <a:lnTo>
                    <a:pt x="8" y="4"/>
                  </a:lnTo>
                  <a:lnTo>
                    <a:pt x="6" y="6"/>
                  </a:lnTo>
                  <a:lnTo>
                    <a:pt x="4" y="8"/>
                  </a:lnTo>
                  <a:lnTo>
                    <a:pt x="2" y="12"/>
                  </a:lnTo>
                  <a:lnTo>
                    <a:pt x="0" y="16"/>
                  </a:lnTo>
                  <a:lnTo>
                    <a:pt x="0" y="19"/>
                  </a:lnTo>
                  <a:lnTo>
                    <a:pt x="6" y="19"/>
                  </a:lnTo>
                  <a:lnTo>
                    <a:pt x="6" y="16"/>
                  </a:lnTo>
                  <a:lnTo>
                    <a:pt x="6" y="14"/>
                  </a:lnTo>
                  <a:lnTo>
                    <a:pt x="8" y="12"/>
                  </a:lnTo>
                  <a:lnTo>
                    <a:pt x="10" y="10"/>
                  </a:lnTo>
                  <a:lnTo>
                    <a:pt x="12" y="8"/>
                  </a:lnTo>
                  <a:lnTo>
                    <a:pt x="14" y="8"/>
                  </a:lnTo>
                  <a:lnTo>
                    <a:pt x="17" y="6"/>
                  </a:lnTo>
                  <a:lnTo>
                    <a:pt x="19" y="6"/>
                  </a:lnTo>
                  <a:lnTo>
                    <a:pt x="19" y="6"/>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68"/>
            <p:cNvSpPr>
              <a:spLocks/>
            </p:cNvSpPr>
            <p:nvPr/>
          </p:nvSpPr>
          <p:spPr bwMode="auto">
            <a:xfrm>
              <a:off x="5142" y="2525"/>
              <a:ext cx="31" cy="31"/>
            </a:xfrm>
            <a:custGeom>
              <a:avLst/>
              <a:gdLst>
                <a:gd name="T0" fmla="*/ 16 w 31"/>
                <a:gd name="T1" fmla="*/ 0 h 31"/>
                <a:gd name="T2" fmla="*/ 18 w 31"/>
                <a:gd name="T3" fmla="*/ 0 h 31"/>
                <a:gd name="T4" fmla="*/ 23 w 31"/>
                <a:gd name="T5" fmla="*/ 2 h 31"/>
                <a:gd name="T6" fmla="*/ 25 w 31"/>
                <a:gd name="T7" fmla="*/ 2 h 31"/>
                <a:gd name="T8" fmla="*/ 27 w 31"/>
                <a:gd name="T9" fmla="*/ 4 h 31"/>
                <a:gd name="T10" fmla="*/ 29 w 31"/>
                <a:gd name="T11" fmla="*/ 6 h 31"/>
                <a:gd name="T12" fmla="*/ 31 w 31"/>
                <a:gd name="T13" fmla="*/ 10 h 31"/>
                <a:gd name="T14" fmla="*/ 31 w 31"/>
                <a:gd name="T15" fmla="*/ 12 h 31"/>
                <a:gd name="T16" fmla="*/ 31 w 31"/>
                <a:gd name="T17" fmla="*/ 17 h 31"/>
                <a:gd name="T18" fmla="*/ 31 w 31"/>
                <a:gd name="T19" fmla="*/ 19 h 31"/>
                <a:gd name="T20" fmla="*/ 31 w 31"/>
                <a:gd name="T21" fmla="*/ 23 h 31"/>
                <a:gd name="T22" fmla="*/ 29 w 31"/>
                <a:gd name="T23" fmla="*/ 25 h 31"/>
                <a:gd name="T24" fmla="*/ 27 w 31"/>
                <a:gd name="T25" fmla="*/ 27 h 31"/>
                <a:gd name="T26" fmla="*/ 25 w 31"/>
                <a:gd name="T27" fmla="*/ 29 h 31"/>
                <a:gd name="T28" fmla="*/ 23 w 31"/>
                <a:gd name="T29" fmla="*/ 31 h 31"/>
                <a:gd name="T30" fmla="*/ 18 w 31"/>
                <a:gd name="T31" fmla="*/ 31 h 31"/>
                <a:gd name="T32" fmla="*/ 16 w 31"/>
                <a:gd name="T33" fmla="*/ 31 h 31"/>
                <a:gd name="T34" fmla="*/ 12 w 31"/>
                <a:gd name="T35" fmla="*/ 31 h 31"/>
                <a:gd name="T36" fmla="*/ 10 w 31"/>
                <a:gd name="T37" fmla="*/ 31 h 31"/>
                <a:gd name="T38" fmla="*/ 6 w 31"/>
                <a:gd name="T39" fmla="*/ 29 h 31"/>
                <a:gd name="T40" fmla="*/ 4 w 31"/>
                <a:gd name="T41" fmla="*/ 27 h 31"/>
                <a:gd name="T42" fmla="*/ 2 w 31"/>
                <a:gd name="T43" fmla="*/ 25 h 31"/>
                <a:gd name="T44" fmla="*/ 2 w 31"/>
                <a:gd name="T45" fmla="*/ 23 h 31"/>
                <a:gd name="T46" fmla="*/ 0 w 31"/>
                <a:gd name="T47" fmla="*/ 19 h 31"/>
                <a:gd name="T48" fmla="*/ 0 w 31"/>
                <a:gd name="T49" fmla="*/ 17 h 31"/>
                <a:gd name="T50" fmla="*/ 0 w 31"/>
                <a:gd name="T51" fmla="*/ 12 h 31"/>
                <a:gd name="T52" fmla="*/ 2 w 31"/>
                <a:gd name="T53" fmla="*/ 10 h 31"/>
                <a:gd name="T54" fmla="*/ 2 w 31"/>
                <a:gd name="T55" fmla="*/ 6 h 31"/>
                <a:gd name="T56" fmla="*/ 4 w 31"/>
                <a:gd name="T57" fmla="*/ 4 h 31"/>
                <a:gd name="T58" fmla="*/ 6 w 31"/>
                <a:gd name="T59" fmla="*/ 2 h 31"/>
                <a:gd name="T60" fmla="*/ 10 w 31"/>
                <a:gd name="T61" fmla="*/ 2 h 31"/>
                <a:gd name="T62" fmla="*/ 12 w 31"/>
                <a:gd name="T63" fmla="*/ 0 h 31"/>
                <a:gd name="T64" fmla="*/ 16 w 31"/>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1">
                  <a:moveTo>
                    <a:pt x="16" y="0"/>
                  </a:moveTo>
                  <a:lnTo>
                    <a:pt x="18" y="0"/>
                  </a:lnTo>
                  <a:lnTo>
                    <a:pt x="23" y="2"/>
                  </a:lnTo>
                  <a:lnTo>
                    <a:pt x="25" y="2"/>
                  </a:lnTo>
                  <a:lnTo>
                    <a:pt x="27" y="4"/>
                  </a:lnTo>
                  <a:lnTo>
                    <a:pt x="29" y="6"/>
                  </a:lnTo>
                  <a:lnTo>
                    <a:pt x="31" y="10"/>
                  </a:lnTo>
                  <a:lnTo>
                    <a:pt x="31" y="12"/>
                  </a:lnTo>
                  <a:lnTo>
                    <a:pt x="31" y="17"/>
                  </a:lnTo>
                  <a:lnTo>
                    <a:pt x="31" y="19"/>
                  </a:lnTo>
                  <a:lnTo>
                    <a:pt x="31" y="23"/>
                  </a:lnTo>
                  <a:lnTo>
                    <a:pt x="29" y="25"/>
                  </a:lnTo>
                  <a:lnTo>
                    <a:pt x="27" y="27"/>
                  </a:lnTo>
                  <a:lnTo>
                    <a:pt x="25" y="29"/>
                  </a:lnTo>
                  <a:lnTo>
                    <a:pt x="23" y="31"/>
                  </a:lnTo>
                  <a:lnTo>
                    <a:pt x="18" y="31"/>
                  </a:lnTo>
                  <a:lnTo>
                    <a:pt x="16" y="31"/>
                  </a:lnTo>
                  <a:lnTo>
                    <a:pt x="12" y="31"/>
                  </a:lnTo>
                  <a:lnTo>
                    <a:pt x="10" y="31"/>
                  </a:lnTo>
                  <a:lnTo>
                    <a:pt x="6" y="29"/>
                  </a:lnTo>
                  <a:lnTo>
                    <a:pt x="4" y="27"/>
                  </a:lnTo>
                  <a:lnTo>
                    <a:pt x="2" y="25"/>
                  </a:lnTo>
                  <a:lnTo>
                    <a:pt x="2" y="23"/>
                  </a:lnTo>
                  <a:lnTo>
                    <a:pt x="0" y="19"/>
                  </a:lnTo>
                  <a:lnTo>
                    <a:pt x="0" y="17"/>
                  </a:lnTo>
                  <a:lnTo>
                    <a:pt x="0" y="12"/>
                  </a:lnTo>
                  <a:lnTo>
                    <a:pt x="2" y="10"/>
                  </a:lnTo>
                  <a:lnTo>
                    <a:pt x="2" y="6"/>
                  </a:lnTo>
                  <a:lnTo>
                    <a:pt x="4" y="4"/>
                  </a:lnTo>
                  <a:lnTo>
                    <a:pt x="6" y="2"/>
                  </a:lnTo>
                  <a:lnTo>
                    <a:pt x="10" y="2"/>
                  </a:lnTo>
                  <a:lnTo>
                    <a:pt x="12" y="0"/>
                  </a:lnTo>
                  <a:lnTo>
                    <a:pt x="16"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9"/>
            <p:cNvSpPr>
              <a:spLocks/>
            </p:cNvSpPr>
            <p:nvPr/>
          </p:nvSpPr>
          <p:spPr bwMode="auto">
            <a:xfrm>
              <a:off x="5158" y="2523"/>
              <a:ext cx="19" cy="19"/>
            </a:xfrm>
            <a:custGeom>
              <a:avLst/>
              <a:gdLst>
                <a:gd name="T0" fmla="*/ 19 w 19"/>
                <a:gd name="T1" fmla="*/ 19 h 19"/>
                <a:gd name="T2" fmla="*/ 19 w 19"/>
                <a:gd name="T3" fmla="*/ 19 h 19"/>
                <a:gd name="T4" fmla="*/ 19 w 19"/>
                <a:gd name="T5" fmla="*/ 14 h 19"/>
                <a:gd name="T6" fmla="*/ 17 w 19"/>
                <a:gd name="T7" fmla="*/ 10 h 19"/>
                <a:gd name="T8" fmla="*/ 15 w 19"/>
                <a:gd name="T9" fmla="*/ 8 h 19"/>
                <a:gd name="T10" fmla="*/ 13 w 19"/>
                <a:gd name="T11" fmla="*/ 4 h 19"/>
                <a:gd name="T12" fmla="*/ 11 w 19"/>
                <a:gd name="T13" fmla="*/ 2 h 19"/>
                <a:gd name="T14" fmla="*/ 7 w 19"/>
                <a:gd name="T15" fmla="*/ 0 h 19"/>
                <a:gd name="T16" fmla="*/ 2 w 19"/>
                <a:gd name="T17" fmla="*/ 0 h 19"/>
                <a:gd name="T18" fmla="*/ 0 w 19"/>
                <a:gd name="T19" fmla="*/ 0 h 19"/>
                <a:gd name="T20" fmla="*/ 0 w 19"/>
                <a:gd name="T21" fmla="*/ 6 h 19"/>
                <a:gd name="T22" fmla="*/ 2 w 19"/>
                <a:gd name="T23" fmla="*/ 6 h 19"/>
                <a:gd name="T24" fmla="*/ 4 w 19"/>
                <a:gd name="T25" fmla="*/ 6 h 19"/>
                <a:gd name="T26" fmla="*/ 7 w 19"/>
                <a:gd name="T27" fmla="*/ 8 h 19"/>
                <a:gd name="T28" fmla="*/ 9 w 19"/>
                <a:gd name="T29" fmla="*/ 8 h 19"/>
                <a:gd name="T30" fmla="*/ 11 w 19"/>
                <a:gd name="T31" fmla="*/ 10 h 19"/>
                <a:gd name="T32" fmla="*/ 11 w 19"/>
                <a:gd name="T33" fmla="*/ 12 h 19"/>
                <a:gd name="T34" fmla="*/ 13 w 19"/>
                <a:gd name="T35" fmla="*/ 14 h 19"/>
                <a:gd name="T36" fmla="*/ 13 w 19"/>
                <a:gd name="T37" fmla="*/ 19 h 19"/>
                <a:gd name="T38" fmla="*/ 13 w 19"/>
                <a:gd name="T39" fmla="*/ 19 h 19"/>
                <a:gd name="T40" fmla="*/ 19 w 19"/>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19" y="19"/>
                  </a:moveTo>
                  <a:lnTo>
                    <a:pt x="19" y="19"/>
                  </a:lnTo>
                  <a:lnTo>
                    <a:pt x="19" y="14"/>
                  </a:lnTo>
                  <a:lnTo>
                    <a:pt x="17" y="10"/>
                  </a:lnTo>
                  <a:lnTo>
                    <a:pt x="15" y="8"/>
                  </a:lnTo>
                  <a:lnTo>
                    <a:pt x="13" y="4"/>
                  </a:lnTo>
                  <a:lnTo>
                    <a:pt x="11" y="2"/>
                  </a:lnTo>
                  <a:lnTo>
                    <a:pt x="7" y="0"/>
                  </a:lnTo>
                  <a:lnTo>
                    <a:pt x="2" y="0"/>
                  </a:lnTo>
                  <a:lnTo>
                    <a:pt x="0" y="0"/>
                  </a:lnTo>
                  <a:lnTo>
                    <a:pt x="0" y="6"/>
                  </a:lnTo>
                  <a:lnTo>
                    <a:pt x="2" y="6"/>
                  </a:lnTo>
                  <a:lnTo>
                    <a:pt x="4" y="6"/>
                  </a:lnTo>
                  <a:lnTo>
                    <a:pt x="7" y="8"/>
                  </a:lnTo>
                  <a:lnTo>
                    <a:pt x="9" y="8"/>
                  </a:lnTo>
                  <a:lnTo>
                    <a:pt x="11" y="10"/>
                  </a:lnTo>
                  <a:lnTo>
                    <a:pt x="11" y="12"/>
                  </a:lnTo>
                  <a:lnTo>
                    <a:pt x="13" y="14"/>
                  </a:lnTo>
                  <a:lnTo>
                    <a:pt x="13" y="19"/>
                  </a:lnTo>
                  <a:lnTo>
                    <a:pt x="13" y="19"/>
                  </a:lnTo>
                  <a:lnTo>
                    <a:pt x="19"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70"/>
            <p:cNvSpPr>
              <a:spLocks/>
            </p:cNvSpPr>
            <p:nvPr/>
          </p:nvSpPr>
          <p:spPr bwMode="auto">
            <a:xfrm>
              <a:off x="5158" y="2542"/>
              <a:ext cx="19" cy="19"/>
            </a:xfrm>
            <a:custGeom>
              <a:avLst/>
              <a:gdLst>
                <a:gd name="T0" fmla="*/ 0 w 19"/>
                <a:gd name="T1" fmla="*/ 19 h 19"/>
                <a:gd name="T2" fmla="*/ 0 w 19"/>
                <a:gd name="T3" fmla="*/ 19 h 19"/>
                <a:gd name="T4" fmla="*/ 2 w 19"/>
                <a:gd name="T5" fmla="*/ 19 h 19"/>
                <a:gd name="T6" fmla="*/ 7 w 19"/>
                <a:gd name="T7" fmla="*/ 16 h 19"/>
                <a:gd name="T8" fmla="*/ 11 w 19"/>
                <a:gd name="T9" fmla="*/ 14 h 19"/>
                <a:gd name="T10" fmla="*/ 13 w 19"/>
                <a:gd name="T11" fmla="*/ 12 h 19"/>
                <a:gd name="T12" fmla="*/ 15 w 19"/>
                <a:gd name="T13" fmla="*/ 10 h 19"/>
                <a:gd name="T14" fmla="*/ 17 w 19"/>
                <a:gd name="T15" fmla="*/ 6 h 19"/>
                <a:gd name="T16" fmla="*/ 19 w 19"/>
                <a:gd name="T17" fmla="*/ 4 h 19"/>
                <a:gd name="T18" fmla="*/ 19 w 19"/>
                <a:gd name="T19" fmla="*/ 0 h 19"/>
                <a:gd name="T20" fmla="*/ 13 w 19"/>
                <a:gd name="T21" fmla="*/ 0 h 19"/>
                <a:gd name="T22" fmla="*/ 13 w 19"/>
                <a:gd name="T23" fmla="*/ 2 h 19"/>
                <a:gd name="T24" fmla="*/ 11 w 19"/>
                <a:gd name="T25" fmla="*/ 4 h 19"/>
                <a:gd name="T26" fmla="*/ 11 w 19"/>
                <a:gd name="T27" fmla="*/ 6 h 19"/>
                <a:gd name="T28" fmla="*/ 9 w 19"/>
                <a:gd name="T29" fmla="*/ 8 h 19"/>
                <a:gd name="T30" fmla="*/ 7 w 19"/>
                <a:gd name="T31" fmla="*/ 10 h 19"/>
                <a:gd name="T32" fmla="*/ 4 w 19"/>
                <a:gd name="T33" fmla="*/ 10 h 19"/>
                <a:gd name="T34" fmla="*/ 2 w 19"/>
                <a:gd name="T35" fmla="*/ 12 h 19"/>
                <a:gd name="T36" fmla="*/ 0 w 19"/>
                <a:gd name="T37" fmla="*/ 12 h 19"/>
                <a:gd name="T38" fmla="*/ 0 w 19"/>
                <a:gd name="T39" fmla="*/ 12 h 19"/>
                <a:gd name="T40" fmla="*/ 0 w 19"/>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0" y="19"/>
                  </a:moveTo>
                  <a:lnTo>
                    <a:pt x="0" y="19"/>
                  </a:lnTo>
                  <a:lnTo>
                    <a:pt x="2" y="19"/>
                  </a:lnTo>
                  <a:lnTo>
                    <a:pt x="7" y="16"/>
                  </a:lnTo>
                  <a:lnTo>
                    <a:pt x="11" y="14"/>
                  </a:lnTo>
                  <a:lnTo>
                    <a:pt x="13" y="12"/>
                  </a:lnTo>
                  <a:lnTo>
                    <a:pt x="15" y="10"/>
                  </a:lnTo>
                  <a:lnTo>
                    <a:pt x="17" y="6"/>
                  </a:lnTo>
                  <a:lnTo>
                    <a:pt x="19" y="4"/>
                  </a:lnTo>
                  <a:lnTo>
                    <a:pt x="19" y="0"/>
                  </a:lnTo>
                  <a:lnTo>
                    <a:pt x="13" y="0"/>
                  </a:lnTo>
                  <a:lnTo>
                    <a:pt x="13" y="2"/>
                  </a:lnTo>
                  <a:lnTo>
                    <a:pt x="11" y="4"/>
                  </a:lnTo>
                  <a:lnTo>
                    <a:pt x="11" y="6"/>
                  </a:lnTo>
                  <a:lnTo>
                    <a:pt x="9" y="8"/>
                  </a:lnTo>
                  <a:lnTo>
                    <a:pt x="7" y="10"/>
                  </a:lnTo>
                  <a:lnTo>
                    <a:pt x="4" y="10"/>
                  </a:lnTo>
                  <a:lnTo>
                    <a:pt x="2" y="12"/>
                  </a:lnTo>
                  <a:lnTo>
                    <a:pt x="0" y="12"/>
                  </a:lnTo>
                  <a:lnTo>
                    <a:pt x="0" y="12"/>
                  </a:lnTo>
                  <a:lnTo>
                    <a:pt x="0"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71"/>
            <p:cNvSpPr>
              <a:spLocks/>
            </p:cNvSpPr>
            <p:nvPr/>
          </p:nvSpPr>
          <p:spPr bwMode="auto">
            <a:xfrm>
              <a:off x="5138" y="2542"/>
              <a:ext cx="20" cy="19"/>
            </a:xfrm>
            <a:custGeom>
              <a:avLst/>
              <a:gdLst>
                <a:gd name="T0" fmla="*/ 0 w 20"/>
                <a:gd name="T1" fmla="*/ 0 h 19"/>
                <a:gd name="T2" fmla="*/ 0 w 20"/>
                <a:gd name="T3" fmla="*/ 0 h 19"/>
                <a:gd name="T4" fmla="*/ 2 w 20"/>
                <a:gd name="T5" fmla="*/ 4 h 19"/>
                <a:gd name="T6" fmla="*/ 2 w 20"/>
                <a:gd name="T7" fmla="*/ 6 h 19"/>
                <a:gd name="T8" fmla="*/ 4 w 20"/>
                <a:gd name="T9" fmla="*/ 10 h 19"/>
                <a:gd name="T10" fmla="*/ 6 w 20"/>
                <a:gd name="T11" fmla="*/ 12 h 19"/>
                <a:gd name="T12" fmla="*/ 8 w 20"/>
                <a:gd name="T13" fmla="*/ 14 h 19"/>
                <a:gd name="T14" fmla="*/ 12 w 20"/>
                <a:gd name="T15" fmla="*/ 16 h 19"/>
                <a:gd name="T16" fmla="*/ 16 w 20"/>
                <a:gd name="T17" fmla="*/ 19 h 19"/>
                <a:gd name="T18" fmla="*/ 20 w 20"/>
                <a:gd name="T19" fmla="*/ 19 h 19"/>
                <a:gd name="T20" fmla="*/ 20 w 20"/>
                <a:gd name="T21" fmla="*/ 12 h 19"/>
                <a:gd name="T22" fmla="*/ 16 w 20"/>
                <a:gd name="T23" fmla="*/ 12 h 19"/>
                <a:gd name="T24" fmla="*/ 14 w 20"/>
                <a:gd name="T25" fmla="*/ 10 h 19"/>
                <a:gd name="T26" fmla="*/ 12 w 20"/>
                <a:gd name="T27" fmla="*/ 10 h 19"/>
                <a:gd name="T28" fmla="*/ 10 w 20"/>
                <a:gd name="T29" fmla="*/ 8 h 19"/>
                <a:gd name="T30" fmla="*/ 8 w 20"/>
                <a:gd name="T31" fmla="*/ 6 h 19"/>
                <a:gd name="T32" fmla="*/ 8 w 20"/>
                <a:gd name="T33" fmla="*/ 4 h 19"/>
                <a:gd name="T34" fmla="*/ 6 w 20"/>
                <a:gd name="T35" fmla="*/ 2 h 19"/>
                <a:gd name="T36" fmla="*/ 6 w 20"/>
                <a:gd name="T37" fmla="*/ 0 h 19"/>
                <a:gd name="T38" fmla="*/ 6 w 20"/>
                <a:gd name="T39" fmla="*/ 0 h 19"/>
                <a:gd name="T40" fmla="*/ 0 w 20"/>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9">
                  <a:moveTo>
                    <a:pt x="0" y="0"/>
                  </a:moveTo>
                  <a:lnTo>
                    <a:pt x="0" y="0"/>
                  </a:lnTo>
                  <a:lnTo>
                    <a:pt x="2" y="4"/>
                  </a:lnTo>
                  <a:lnTo>
                    <a:pt x="2" y="6"/>
                  </a:lnTo>
                  <a:lnTo>
                    <a:pt x="4" y="10"/>
                  </a:lnTo>
                  <a:lnTo>
                    <a:pt x="6" y="12"/>
                  </a:lnTo>
                  <a:lnTo>
                    <a:pt x="8" y="14"/>
                  </a:lnTo>
                  <a:lnTo>
                    <a:pt x="12" y="16"/>
                  </a:lnTo>
                  <a:lnTo>
                    <a:pt x="16" y="19"/>
                  </a:lnTo>
                  <a:lnTo>
                    <a:pt x="20" y="19"/>
                  </a:lnTo>
                  <a:lnTo>
                    <a:pt x="20" y="12"/>
                  </a:lnTo>
                  <a:lnTo>
                    <a:pt x="16" y="12"/>
                  </a:lnTo>
                  <a:lnTo>
                    <a:pt x="14" y="10"/>
                  </a:lnTo>
                  <a:lnTo>
                    <a:pt x="12" y="10"/>
                  </a:lnTo>
                  <a:lnTo>
                    <a:pt x="10" y="8"/>
                  </a:lnTo>
                  <a:lnTo>
                    <a:pt x="8" y="6"/>
                  </a:lnTo>
                  <a:lnTo>
                    <a:pt x="8" y="4"/>
                  </a:lnTo>
                  <a:lnTo>
                    <a:pt x="6" y="2"/>
                  </a:lnTo>
                  <a:lnTo>
                    <a:pt x="6" y="0"/>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72"/>
            <p:cNvSpPr>
              <a:spLocks/>
            </p:cNvSpPr>
            <p:nvPr/>
          </p:nvSpPr>
          <p:spPr bwMode="auto">
            <a:xfrm>
              <a:off x="5138" y="2523"/>
              <a:ext cx="20" cy="19"/>
            </a:xfrm>
            <a:custGeom>
              <a:avLst/>
              <a:gdLst>
                <a:gd name="T0" fmla="*/ 20 w 20"/>
                <a:gd name="T1" fmla="*/ 0 h 19"/>
                <a:gd name="T2" fmla="*/ 20 w 20"/>
                <a:gd name="T3" fmla="*/ 0 h 19"/>
                <a:gd name="T4" fmla="*/ 16 w 20"/>
                <a:gd name="T5" fmla="*/ 0 h 19"/>
                <a:gd name="T6" fmla="*/ 12 w 20"/>
                <a:gd name="T7" fmla="*/ 0 h 19"/>
                <a:gd name="T8" fmla="*/ 8 w 20"/>
                <a:gd name="T9" fmla="*/ 2 h 19"/>
                <a:gd name="T10" fmla="*/ 6 w 20"/>
                <a:gd name="T11" fmla="*/ 4 h 19"/>
                <a:gd name="T12" fmla="*/ 4 w 20"/>
                <a:gd name="T13" fmla="*/ 8 h 19"/>
                <a:gd name="T14" fmla="*/ 2 w 20"/>
                <a:gd name="T15" fmla="*/ 10 h 19"/>
                <a:gd name="T16" fmla="*/ 2 w 20"/>
                <a:gd name="T17" fmla="*/ 14 h 19"/>
                <a:gd name="T18" fmla="*/ 0 w 20"/>
                <a:gd name="T19" fmla="*/ 19 h 19"/>
                <a:gd name="T20" fmla="*/ 6 w 20"/>
                <a:gd name="T21" fmla="*/ 19 h 19"/>
                <a:gd name="T22" fmla="*/ 6 w 20"/>
                <a:gd name="T23" fmla="*/ 14 h 19"/>
                <a:gd name="T24" fmla="*/ 8 w 20"/>
                <a:gd name="T25" fmla="*/ 12 h 19"/>
                <a:gd name="T26" fmla="*/ 8 w 20"/>
                <a:gd name="T27" fmla="*/ 10 h 19"/>
                <a:gd name="T28" fmla="*/ 10 w 20"/>
                <a:gd name="T29" fmla="*/ 8 h 19"/>
                <a:gd name="T30" fmla="*/ 12 w 20"/>
                <a:gd name="T31" fmla="*/ 8 h 19"/>
                <a:gd name="T32" fmla="*/ 14 w 20"/>
                <a:gd name="T33" fmla="*/ 6 h 19"/>
                <a:gd name="T34" fmla="*/ 16 w 20"/>
                <a:gd name="T35" fmla="*/ 6 h 19"/>
                <a:gd name="T36" fmla="*/ 20 w 20"/>
                <a:gd name="T37" fmla="*/ 6 h 19"/>
                <a:gd name="T38" fmla="*/ 20 w 20"/>
                <a:gd name="T39" fmla="*/ 6 h 19"/>
                <a:gd name="T40" fmla="*/ 20 w 20"/>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9">
                  <a:moveTo>
                    <a:pt x="20" y="0"/>
                  </a:moveTo>
                  <a:lnTo>
                    <a:pt x="20" y="0"/>
                  </a:lnTo>
                  <a:lnTo>
                    <a:pt x="16" y="0"/>
                  </a:lnTo>
                  <a:lnTo>
                    <a:pt x="12" y="0"/>
                  </a:lnTo>
                  <a:lnTo>
                    <a:pt x="8" y="2"/>
                  </a:lnTo>
                  <a:lnTo>
                    <a:pt x="6" y="4"/>
                  </a:lnTo>
                  <a:lnTo>
                    <a:pt x="4" y="8"/>
                  </a:lnTo>
                  <a:lnTo>
                    <a:pt x="2" y="10"/>
                  </a:lnTo>
                  <a:lnTo>
                    <a:pt x="2" y="14"/>
                  </a:lnTo>
                  <a:lnTo>
                    <a:pt x="0" y="19"/>
                  </a:lnTo>
                  <a:lnTo>
                    <a:pt x="6" y="19"/>
                  </a:lnTo>
                  <a:lnTo>
                    <a:pt x="6" y="14"/>
                  </a:lnTo>
                  <a:lnTo>
                    <a:pt x="8" y="12"/>
                  </a:lnTo>
                  <a:lnTo>
                    <a:pt x="8" y="10"/>
                  </a:lnTo>
                  <a:lnTo>
                    <a:pt x="10" y="8"/>
                  </a:lnTo>
                  <a:lnTo>
                    <a:pt x="12" y="8"/>
                  </a:lnTo>
                  <a:lnTo>
                    <a:pt x="14" y="6"/>
                  </a:lnTo>
                  <a:lnTo>
                    <a:pt x="16" y="6"/>
                  </a:lnTo>
                  <a:lnTo>
                    <a:pt x="20" y="6"/>
                  </a:lnTo>
                  <a:lnTo>
                    <a:pt x="20" y="6"/>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73"/>
            <p:cNvSpPr>
              <a:spLocks/>
            </p:cNvSpPr>
            <p:nvPr/>
          </p:nvSpPr>
          <p:spPr bwMode="auto">
            <a:xfrm>
              <a:off x="5104" y="2764"/>
              <a:ext cx="216" cy="25"/>
            </a:xfrm>
            <a:custGeom>
              <a:avLst/>
              <a:gdLst>
                <a:gd name="T0" fmla="*/ 195 w 216"/>
                <a:gd name="T1" fmla="*/ 6 h 25"/>
                <a:gd name="T2" fmla="*/ 206 w 216"/>
                <a:gd name="T3" fmla="*/ 0 h 25"/>
                <a:gd name="T4" fmla="*/ 0 w 216"/>
                <a:gd name="T5" fmla="*/ 0 h 25"/>
                <a:gd name="T6" fmla="*/ 0 w 216"/>
                <a:gd name="T7" fmla="*/ 25 h 25"/>
                <a:gd name="T8" fmla="*/ 206 w 216"/>
                <a:gd name="T9" fmla="*/ 25 h 25"/>
                <a:gd name="T10" fmla="*/ 216 w 216"/>
                <a:gd name="T11" fmla="*/ 19 h 25"/>
                <a:gd name="T12" fmla="*/ 206 w 216"/>
                <a:gd name="T13" fmla="*/ 25 h 25"/>
                <a:gd name="T14" fmla="*/ 212 w 216"/>
                <a:gd name="T15" fmla="*/ 25 h 25"/>
                <a:gd name="T16" fmla="*/ 216 w 216"/>
                <a:gd name="T17" fmla="*/ 19 h 25"/>
                <a:gd name="T18" fmla="*/ 195 w 216"/>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5">
                  <a:moveTo>
                    <a:pt x="195" y="6"/>
                  </a:moveTo>
                  <a:lnTo>
                    <a:pt x="206" y="0"/>
                  </a:lnTo>
                  <a:lnTo>
                    <a:pt x="0" y="0"/>
                  </a:lnTo>
                  <a:lnTo>
                    <a:pt x="0" y="25"/>
                  </a:lnTo>
                  <a:lnTo>
                    <a:pt x="206" y="25"/>
                  </a:lnTo>
                  <a:lnTo>
                    <a:pt x="216" y="19"/>
                  </a:lnTo>
                  <a:lnTo>
                    <a:pt x="206" y="25"/>
                  </a:lnTo>
                  <a:lnTo>
                    <a:pt x="212" y="25"/>
                  </a:lnTo>
                  <a:lnTo>
                    <a:pt x="216" y="19"/>
                  </a:lnTo>
                  <a:lnTo>
                    <a:pt x="195" y="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74"/>
            <p:cNvSpPr>
              <a:spLocks/>
            </p:cNvSpPr>
            <p:nvPr/>
          </p:nvSpPr>
          <p:spPr bwMode="auto">
            <a:xfrm>
              <a:off x="5299" y="2514"/>
              <a:ext cx="197" cy="269"/>
            </a:xfrm>
            <a:custGeom>
              <a:avLst/>
              <a:gdLst>
                <a:gd name="T0" fmla="*/ 172 w 197"/>
                <a:gd name="T1" fmla="*/ 13 h 269"/>
                <a:gd name="T2" fmla="*/ 174 w 197"/>
                <a:gd name="T3" fmla="*/ 0 h 269"/>
                <a:gd name="T4" fmla="*/ 0 w 197"/>
                <a:gd name="T5" fmla="*/ 256 h 269"/>
                <a:gd name="T6" fmla="*/ 21 w 197"/>
                <a:gd name="T7" fmla="*/ 269 h 269"/>
                <a:gd name="T8" fmla="*/ 193 w 197"/>
                <a:gd name="T9" fmla="*/ 15 h 269"/>
                <a:gd name="T10" fmla="*/ 195 w 197"/>
                <a:gd name="T11" fmla="*/ 2 h 269"/>
                <a:gd name="T12" fmla="*/ 193 w 197"/>
                <a:gd name="T13" fmla="*/ 15 h 269"/>
                <a:gd name="T14" fmla="*/ 197 w 197"/>
                <a:gd name="T15" fmla="*/ 9 h 269"/>
                <a:gd name="T16" fmla="*/ 195 w 197"/>
                <a:gd name="T17" fmla="*/ 2 h 269"/>
                <a:gd name="T18" fmla="*/ 172 w 197"/>
                <a:gd name="T19" fmla="*/ 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69">
                  <a:moveTo>
                    <a:pt x="172" y="13"/>
                  </a:moveTo>
                  <a:lnTo>
                    <a:pt x="174" y="0"/>
                  </a:lnTo>
                  <a:lnTo>
                    <a:pt x="0" y="256"/>
                  </a:lnTo>
                  <a:lnTo>
                    <a:pt x="21" y="269"/>
                  </a:lnTo>
                  <a:lnTo>
                    <a:pt x="193" y="15"/>
                  </a:lnTo>
                  <a:lnTo>
                    <a:pt x="195" y="2"/>
                  </a:lnTo>
                  <a:lnTo>
                    <a:pt x="193" y="15"/>
                  </a:lnTo>
                  <a:lnTo>
                    <a:pt x="197" y="9"/>
                  </a:lnTo>
                  <a:lnTo>
                    <a:pt x="195" y="2"/>
                  </a:lnTo>
                  <a:lnTo>
                    <a:pt x="172" y="1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75"/>
            <p:cNvSpPr>
              <a:spLocks/>
            </p:cNvSpPr>
            <p:nvPr/>
          </p:nvSpPr>
          <p:spPr bwMode="auto">
            <a:xfrm>
              <a:off x="5285" y="2150"/>
              <a:ext cx="209" cy="377"/>
            </a:xfrm>
            <a:custGeom>
              <a:avLst/>
              <a:gdLst>
                <a:gd name="T0" fmla="*/ 10 w 209"/>
                <a:gd name="T1" fmla="*/ 6 h 377"/>
                <a:gd name="T2" fmla="*/ 0 w 209"/>
                <a:gd name="T3" fmla="*/ 13 h 377"/>
                <a:gd name="T4" fmla="*/ 186 w 209"/>
                <a:gd name="T5" fmla="*/ 377 h 377"/>
                <a:gd name="T6" fmla="*/ 209 w 209"/>
                <a:gd name="T7" fmla="*/ 366 h 377"/>
                <a:gd name="T8" fmla="*/ 20 w 209"/>
                <a:gd name="T9" fmla="*/ 0 h 377"/>
                <a:gd name="T10" fmla="*/ 10 w 209"/>
                <a:gd name="T11" fmla="*/ 6 h 377"/>
              </a:gdLst>
              <a:ahLst/>
              <a:cxnLst>
                <a:cxn ang="0">
                  <a:pos x="T0" y="T1"/>
                </a:cxn>
                <a:cxn ang="0">
                  <a:pos x="T2" y="T3"/>
                </a:cxn>
                <a:cxn ang="0">
                  <a:pos x="T4" y="T5"/>
                </a:cxn>
                <a:cxn ang="0">
                  <a:pos x="T6" y="T7"/>
                </a:cxn>
                <a:cxn ang="0">
                  <a:pos x="T8" y="T9"/>
                </a:cxn>
                <a:cxn ang="0">
                  <a:pos x="T10" y="T11"/>
                </a:cxn>
              </a:cxnLst>
              <a:rect l="0" t="0" r="r" b="b"/>
              <a:pathLst>
                <a:path w="209" h="377">
                  <a:moveTo>
                    <a:pt x="10" y="6"/>
                  </a:moveTo>
                  <a:lnTo>
                    <a:pt x="0" y="13"/>
                  </a:lnTo>
                  <a:lnTo>
                    <a:pt x="186" y="377"/>
                  </a:lnTo>
                  <a:lnTo>
                    <a:pt x="209" y="366"/>
                  </a:lnTo>
                  <a:lnTo>
                    <a:pt x="20" y="0"/>
                  </a:lnTo>
                  <a:lnTo>
                    <a:pt x="10" y="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Rectangle 76"/>
            <p:cNvSpPr>
              <a:spLocks noChangeArrowheads="1"/>
            </p:cNvSpPr>
            <p:nvPr/>
          </p:nvSpPr>
          <p:spPr bwMode="auto">
            <a:xfrm>
              <a:off x="5009" y="2831"/>
              <a:ext cx="176" cy="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77"/>
            <p:cNvSpPr>
              <a:spLocks/>
            </p:cNvSpPr>
            <p:nvPr/>
          </p:nvSpPr>
          <p:spPr bwMode="auto">
            <a:xfrm>
              <a:off x="5009" y="2815"/>
              <a:ext cx="189" cy="31"/>
            </a:xfrm>
            <a:custGeom>
              <a:avLst/>
              <a:gdLst>
                <a:gd name="T0" fmla="*/ 189 w 189"/>
                <a:gd name="T1" fmla="*/ 16 h 31"/>
                <a:gd name="T2" fmla="*/ 176 w 189"/>
                <a:gd name="T3" fmla="*/ 0 h 31"/>
                <a:gd name="T4" fmla="*/ 0 w 189"/>
                <a:gd name="T5" fmla="*/ 0 h 31"/>
                <a:gd name="T6" fmla="*/ 0 w 189"/>
                <a:gd name="T7" fmla="*/ 31 h 31"/>
                <a:gd name="T8" fmla="*/ 176 w 189"/>
                <a:gd name="T9" fmla="*/ 31 h 31"/>
                <a:gd name="T10" fmla="*/ 164 w 189"/>
                <a:gd name="T11" fmla="*/ 16 h 31"/>
                <a:gd name="T12" fmla="*/ 189 w 189"/>
                <a:gd name="T13" fmla="*/ 16 h 31"/>
                <a:gd name="T14" fmla="*/ 189 w 189"/>
                <a:gd name="T15" fmla="*/ 0 h 31"/>
                <a:gd name="T16" fmla="*/ 176 w 189"/>
                <a:gd name="T17" fmla="*/ 0 h 31"/>
                <a:gd name="T18" fmla="*/ 189 w 189"/>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31">
                  <a:moveTo>
                    <a:pt x="189" y="16"/>
                  </a:moveTo>
                  <a:lnTo>
                    <a:pt x="176" y="0"/>
                  </a:lnTo>
                  <a:lnTo>
                    <a:pt x="0" y="0"/>
                  </a:lnTo>
                  <a:lnTo>
                    <a:pt x="0" y="31"/>
                  </a:lnTo>
                  <a:lnTo>
                    <a:pt x="176" y="31"/>
                  </a:lnTo>
                  <a:lnTo>
                    <a:pt x="164" y="16"/>
                  </a:lnTo>
                  <a:lnTo>
                    <a:pt x="189" y="16"/>
                  </a:lnTo>
                  <a:lnTo>
                    <a:pt x="189" y="0"/>
                  </a:lnTo>
                  <a:lnTo>
                    <a:pt x="176" y="0"/>
                  </a:lnTo>
                  <a:lnTo>
                    <a:pt x="189"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78"/>
            <p:cNvSpPr>
              <a:spLocks/>
            </p:cNvSpPr>
            <p:nvPr/>
          </p:nvSpPr>
          <p:spPr bwMode="auto">
            <a:xfrm>
              <a:off x="5173" y="2831"/>
              <a:ext cx="25" cy="515"/>
            </a:xfrm>
            <a:custGeom>
              <a:avLst/>
              <a:gdLst>
                <a:gd name="T0" fmla="*/ 12 w 25"/>
                <a:gd name="T1" fmla="*/ 515 h 515"/>
                <a:gd name="T2" fmla="*/ 25 w 25"/>
                <a:gd name="T3" fmla="*/ 500 h 515"/>
                <a:gd name="T4" fmla="*/ 25 w 25"/>
                <a:gd name="T5" fmla="*/ 0 h 515"/>
                <a:gd name="T6" fmla="*/ 0 w 25"/>
                <a:gd name="T7" fmla="*/ 0 h 515"/>
                <a:gd name="T8" fmla="*/ 0 w 25"/>
                <a:gd name="T9" fmla="*/ 500 h 515"/>
                <a:gd name="T10" fmla="*/ 12 w 25"/>
                <a:gd name="T11" fmla="*/ 485 h 515"/>
                <a:gd name="T12" fmla="*/ 12 w 25"/>
                <a:gd name="T13" fmla="*/ 515 h 515"/>
                <a:gd name="T14" fmla="*/ 25 w 25"/>
                <a:gd name="T15" fmla="*/ 515 h 515"/>
                <a:gd name="T16" fmla="*/ 25 w 25"/>
                <a:gd name="T17" fmla="*/ 500 h 515"/>
                <a:gd name="T18" fmla="*/ 12 w 25"/>
                <a:gd name="T19"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15">
                  <a:moveTo>
                    <a:pt x="12" y="515"/>
                  </a:moveTo>
                  <a:lnTo>
                    <a:pt x="25" y="500"/>
                  </a:lnTo>
                  <a:lnTo>
                    <a:pt x="25" y="0"/>
                  </a:lnTo>
                  <a:lnTo>
                    <a:pt x="0" y="0"/>
                  </a:lnTo>
                  <a:lnTo>
                    <a:pt x="0" y="500"/>
                  </a:lnTo>
                  <a:lnTo>
                    <a:pt x="12" y="485"/>
                  </a:lnTo>
                  <a:lnTo>
                    <a:pt x="12" y="515"/>
                  </a:lnTo>
                  <a:lnTo>
                    <a:pt x="25" y="515"/>
                  </a:lnTo>
                  <a:lnTo>
                    <a:pt x="25" y="500"/>
                  </a:lnTo>
                  <a:lnTo>
                    <a:pt x="12" y="5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79"/>
            <p:cNvSpPr>
              <a:spLocks/>
            </p:cNvSpPr>
            <p:nvPr/>
          </p:nvSpPr>
          <p:spPr bwMode="auto">
            <a:xfrm>
              <a:off x="4997" y="3316"/>
              <a:ext cx="188" cy="30"/>
            </a:xfrm>
            <a:custGeom>
              <a:avLst/>
              <a:gdLst>
                <a:gd name="T0" fmla="*/ 0 w 188"/>
                <a:gd name="T1" fmla="*/ 15 h 30"/>
                <a:gd name="T2" fmla="*/ 12 w 188"/>
                <a:gd name="T3" fmla="*/ 30 h 30"/>
                <a:gd name="T4" fmla="*/ 188 w 188"/>
                <a:gd name="T5" fmla="*/ 30 h 30"/>
                <a:gd name="T6" fmla="*/ 188 w 188"/>
                <a:gd name="T7" fmla="*/ 0 h 30"/>
                <a:gd name="T8" fmla="*/ 12 w 188"/>
                <a:gd name="T9" fmla="*/ 0 h 30"/>
                <a:gd name="T10" fmla="*/ 25 w 188"/>
                <a:gd name="T11" fmla="*/ 15 h 30"/>
                <a:gd name="T12" fmla="*/ 0 w 188"/>
                <a:gd name="T13" fmla="*/ 15 h 30"/>
                <a:gd name="T14" fmla="*/ 0 w 188"/>
                <a:gd name="T15" fmla="*/ 30 h 30"/>
                <a:gd name="T16" fmla="*/ 12 w 188"/>
                <a:gd name="T17" fmla="*/ 30 h 30"/>
                <a:gd name="T18" fmla="*/ 0 w 188"/>
                <a:gd name="T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30">
                  <a:moveTo>
                    <a:pt x="0" y="15"/>
                  </a:moveTo>
                  <a:lnTo>
                    <a:pt x="12" y="30"/>
                  </a:lnTo>
                  <a:lnTo>
                    <a:pt x="188" y="30"/>
                  </a:lnTo>
                  <a:lnTo>
                    <a:pt x="188" y="0"/>
                  </a:lnTo>
                  <a:lnTo>
                    <a:pt x="12" y="0"/>
                  </a:lnTo>
                  <a:lnTo>
                    <a:pt x="25" y="15"/>
                  </a:lnTo>
                  <a:lnTo>
                    <a:pt x="0" y="15"/>
                  </a:lnTo>
                  <a:lnTo>
                    <a:pt x="0" y="30"/>
                  </a:lnTo>
                  <a:lnTo>
                    <a:pt x="12" y="30"/>
                  </a:lnTo>
                  <a:lnTo>
                    <a:pt x="0"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80"/>
            <p:cNvSpPr>
              <a:spLocks/>
            </p:cNvSpPr>
            <p:nvPr/>
          </p:nvSpPr>
          <p:spPr bwMode="auto">
            <a:xfrm>
              <a:off x="4997" y="2815"/>
              <a:ext cx="25" cy="516"/>
            </a:xfrm>
            <a:custGeom>
              <a:avLst/>
              <a:gdLst>
                <a:gd name="T0" fmla="*/ 12 w 25"/>
                <a:gd name="T1" fmla="*/ 0 h 516"/>
                <a:gd name="T2" fmla="*/ 0 w 25"/>
                <a:gd name="T3" fmla="*/ 16 h 516"/>
                <a:gd name="T4" fmla="*/ 0 w 25"/>
                <a:gd name="T5" fmla="*/ 516 h 516"/>
                <a:gd name="T6" fmla="*/ 25 w 25"/>
                <a:gd name="T7" fmla="*/ 516 h 516"/>
                <a:gd name="T8" fmla="*/ 25 w 25"/>
                <a:gd name="T9" fmla="*/ 16 h 516"/>
                <a:gd name="T10" fmla="*/ 12 w 25"/>
                <a:gd name="T11" fmla="*/ 31 h 516"/>
                <a:gd name="T12" fmla="*/ 12 w 25"/>
                <a:gd name="T13" fmla="*/ 0 h 516"/>
                <a:gd name="T14" fmla="*/ 0 w 25"/>
                <a:gd name="T15" fmla="*/ 0 h 516"/>
                <a:gd name="T16" fmla="*/ 0 w 25"/>
                <a:gd name="T17" fmla="*/ 16 h 516"/>
                <a:gd name="T18" fmla="*/ 12 w 25"/>
                <a:gd name="T19"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16">
                  <a:moveTo>
                    <a:pt x="12" y="0"/>
                  </a:moveTo>
                  <a:lnTo>
                    <a:pt x="0" y="16"/>
                  </a:lnTo>
                  <a:lnTo>
                    <a:pt x="0" y="516"/>
                  </a:lnTo>
                  <a:lnTo>
                    <a:pt x="25" y="516"/>
                  </a:lnTo>
                  <a:lnTo>
                    <a:pt x="25" y="16"/>
                  </a:lnTo>
                  <a:lnTo>
                    <a:pt x="12" y="31"/>
                  </a:lnTo>
                  <a:lnTo>
                    <a:pt x="12" y="0"/>
                  </a:lnTo>
                  <a:lnTo>
                    <a:pt x="0" y="0"/>
                  </a:lnTo>
                  <a:lnTo>
                    <a:pt x="0" y="16"/>
                  </a:lnTo>
                  <a:lnTo>
                    <a:pt x="12"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81"/>
            <p:cNvSpPr>
              <a:spLocks/>
            </p:cNvSpPr>
            <p:nvPr/>
          </p:nvSpPr>
          <p:spPr bwMode="auto">
            <a:xfrm>
              <a:off x="4899" y="4059"/>
              <a:ext cx="87" cy="31"/>
            </a:xfrm>
            <a:custGeom>
              <a:avLst/>
              <a:gdLst>
                <a:gd name="T0" fmla="*/ 85 w 87"/>
                <a:gd name="T1" fmla="*/ 14 h 31"/>
                <a:gd name="T2" fmla="*/ 85 w 87"/>
                <a:gd name="T3" fmla="*/ 31 h 31"/>
                <a:gd name="T4" fmla="*/ 0 w 87"/>
                <a:gd name="T5" fmla="*/ 29 h 31"/>
                <a:gd name="T6" fmla="*/ 0 w 87"/>
                <a:gd name="T7" fmla="*/ 0 h 31"/>
                <a:gd name="T8" fmla="*/ 87 w 87"/>
                <a:gd name="T9" fmla="*/ 0 h 31"/>
                <a:gd name="T10" fmla="*/ 85 w 87"/>
                <a:gd name="T11" fmla="*/ 14 h 31"/>
              </a:gdLst>
              <a:ahLst/>
              <a:cxnLst>
                <a:cxn ang="0">
                  <a:pos x="T0" y="T1"/>
                </a:cxn>
                <a:cxn ang="0">
                  <a:pos x="T2" y="T3"/>
                </a:cxn>
                <a:cxn ang="0">
                  <a:pos x="T4" y="T5"/>
                </a:cxn>
                <a:cxn ang="0">
                  <a:pos x="T6" y="T7"/>
                </a:cxn>
                <a:cxn ang="0">
                  <a:pos x="T8" y="T9"/>
                </a:cxn>
                <a:cxn ang="0">
                  <a:pos x="T10" y="T11"/>
                </a:cxn>
              </a:cxnLst>
              <a:rect l="0" t="0" r="r" b="b"/>
              <a:pathLst>
                <a:path w="87" h="31">
                  <a:moveTo>
                    <a:pt x="85" y="14"/>
                  </a:moveTo>
                  <a:lnTo>
                    <a:pt x="85" y="31"/>
                  </a:lnTo>
                  <a:lnTo>
                    <a:pt x="0" y="29"/>
                  </a:lnTo>
                  <a:lnTo>
                    <a:pt x="0" y="0"/>
                  </a:lnTo>
                  <a:lnTo>
                    <a:pt x="87" y="0"/>
                  </a:lnTo>
                  <a:lnTo>
                    <a:pt x="85" y="14"/>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82"/>
            <p:cNvSpPr>
              <a:spLocks/>
            </p:cNvSpPr>
            <p:nvPr/>
          </p:nvSpPr>
          <p:spPr bwMode="auto">
            <a:xfrm>
              <a:off x="4910" y="4105"/>
              <a:ext cx="64" cy="32"/>
            </a:xfrm>
            <a:custGeom>
              <a:avLst/>
              <a:gdLst>
                <a:gd name="T0" fmla="*/ 64 w 64"/>
                <a:gd name="T1" fmla="*/ 15 h 32"/>
                <a:gd name="T2" fmla="*/ 64 w 64"/>
                <a:gd name="T3" fmla="*/ 32 h 32"/>
                <a:gd name="T4" fmla="*/ 0 w 64"/>
                <a:gd name="T5" fmla="*/ 30 h 32"/>
                <a:gd name="T6" fmla="*/ 0 w 64"/>
                <a:gd name="T7" fmla="*/ 0 h 32"/>
                <a:gd name="T8" fmla="*/ 64 w 64"/>
                <a:gd name="T9" fmla="*/ 0 h 32"/>
                <a:gd name="T10" fmla="*/ 64 w 64"/>
                <a:gd name="T11" fmla="*/ 15 h 32"/>
              </a:gdLst>
              <a:ahLst/>
              <a:cxnLst>
                <a:cxn ang="0">
                  <a:pos x="T0" y="T1"/>
                </a:cxn>
                <a:cxn ang="0">
                  <a:pos x="T2" y="T3"/>
                </a:cxn>
                <a:cxn ang="0">
                  <a:pos x="T4" y="T5"/>
                </a:cxn>
                <a:cxn ang="0">
                  <a:pos x="T6" y="T7"/>
                </a:cxn>
                <a:cxn ang="0">
                  <a:pos x="T8" y="T9"/>
                </a:cxn>
                <a:cxn ang="0">
                  <a:pos x="T10" y="T11"/>
                </a:cxn>
              </a:cxnLst>
              <a:rect l="0" t="0" r="r" b="b"/>
              <a:pathLst>
                <a:path w="64" h="32">
                  <a:moveTo>
                    <a:pt x="64" y="15"/>
                  </a:moveTo>
                  <a:lnTo>
                    <a:pt x="64" y="32"/>
                  </a:lnTo>
                  <a:lnTo>
                    <a:pt x="0" y="30"/>
                  </a:lnTo>
                  <a:lnTo>
                    <a:pt x="0" y="0"/>
                  </a:lnTo>
                  <a:lnTo>
                    <a:pt x="64" y="0"/>
                  </a:lnTo>
                  <a:lnTo>
                    <a:pt x="64"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83"/>
            <p:cNvSpPr>
              <a:spLocks/>
            </p:cNvSpPr>
            <p:nvPr/>
          </p:nvSpPr>
          <p:spPr bwMode="auto">
            <a:xfrm>
              <a:off x="4879" y="4012"/>
              <a:ext cx="128" cy="32"/>
            </a:xfrm>
            <a:custGeom>
              <a:avLst/>
              <a:gdLst>
                <a:gd name="T0" fmla="*/ 128 w 128"/>
                <a:gd name="T1" fmla="*/ 17 h 32"/>
                <a:gd name="T2" fmla="*/ 128 w 128"/>
                <a:gd name="T3" fmla="*/ 32 h 32"/>
                <a:gd name="T4" fmla="*/ 0 w 128"/>
                <a:gd name="T5" fmla="*/ 30 h 32"/>
                <a:gd name="T6" fmla="*/ 0 w 128"/>
                <a:gd name="T7" fmla="*/ 0 h 32"/>
                <a:gd name="T8" fmla="*/ 128 w 128"/>
                <a:gd name="T9" fmla="*/ 0 h 32"/>
                <a:gd name="T10" fmla="*/ 128 w 128"/>
                <a:gd name="T11" fmla="*/ 17 h 32"/>
              </a:gdLst>
              <a:ahLst/>
              <a:cxnLst>
                <a:cxn ang="0">
                  <a:pos x="T0" y="T1"/>
                </a:cxn>
                <a:cxn ang="0">
                  <a:pos x="T2" y="T3"/>
                </a:cxn>
                <a:cxn ang="0">
                  <a:pos x="T4" y="T5"/>
                </a:cxn>
                <a:cxn ang="0">
                  <a:pos x="T6" y="T7"/>
                </a:cxn>
                <a:cxn ang="0">
                  <a:pos x="T8" y="T9"/>
                </a:cxn>
                <a:cxn ang="0">
                  <a:pos x="T10" y="T11"/>
                </a:cxn>
              </a:cxnLst>
              <a:rect l="0" t="0" r="r" b="b"/>
              <a:pathLst>
                <a:path w="128" h="32">
                  <a:moveTo>
                    <a:pt x="128" y="17"/>
                  </a:moveTo>
                  <a:lnTo>
                    <a:pt x="128" y="32"/>
                  </a:lnTo>
                  <a:lnTo>
                    <a:pt x="0" y="30"/>
                  </a:lnTo>
                  <a:lnTo>
                    <a:pt x="0" y="0"/>
                  </a:lnTo>
                  <a:lnTo>
                    <a:pt x="128" y="0"/>
                  </a:lnTo>
                  <a:lnTo>
                    <a:pt x="128"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84"/>
            <p:cNvSpPr>
              <a:spLocks/>
            </p:cNvSpPr>
            <p:nvPr/>
          </p:nvSpPr>
          <p:spPr bwMode="auto">
            <a:xfrm>
              <a:off x="4848" y="3965"/>
              <a:ext cx="192" cy="32"/>
            </a:xfrm>
            <a:custGeom>
              <a:avLst/>
              <a:gdLst>
                <a:gd name="T0" fmla="*/ 192 w 192"/>
                <a:gd name="T1" fmla="*/ 17 h 32"/>
                <a:gd name="T2" fmla="*/ 190 w 192"/>
                <a:gd name="T3" fmla="*/ 32 h 32"/>
                <a:gd name="T4" fmla="*/ 0 w 192"/>
                <a:gd name="T5" fmla="*/ 30 h 32"/>
                <a:gd name="T6" fmla="*/ 0 w 192"/>
                <a:gd name="T7" fmla="*/ 0 h 32"/>
                <a:gd name="T8" fmla="*/ 192 w 192"/>
                <a:gd name="T9" fmla="*/ 0 h 32"/>
                <a:gd name="T10" fmla="*/ 192 w 192"/>
                <a:gd name="T11" fmla="*/ 17 h 32"/>
              </a:gdLst>
              <a:ahLst/>
              <a:cxnLst>
                <a:cxn ang="0">
                  <a:pos x="T0" y="T1"/>
                </a:cxn>
                <a:cxn ang="0">
                  <a:pos x="T2" y="T3"/>
                </a:cxn>
                <a:cxn ang="0">
                  <a:pos x="T4" y="T5"/>
                </a:cxn>
                <a:cxn ang="0">
                  <a:pos x="T6" y="T7"/>
                </a:cxn>
                <a:cxn ang="0">
                  <a:pos x="T8" y="T9"/>
                </a:cxn>
                <a:cxn ang="0">
                  <a:pos x="T10" y="T11"/>
                </a:cxn>
              </a:cxnLst>
              <a:rect l="0" t="0" r="r" b="b"/>
              <a:pathLst>
                <a:path w="192" h="32">
                  <a:moveTo>
                    <a:pt x="192" y="17"/>
                  </a:moveTo>
                  <a:lnTo>
                    <a:pt x="190" y="32"/>
                  </a:lnTo>
                  <a:lnTo>
                    <a:pt x="0" y="30"/>
                  </a:lnTo>
                  <a:lnTo>
                    <a:pt x="0" y="0"/>
                  </a:lnTo>
                  <a:lnTo>
                    <a:pt x="192" y="0"/>
                  </a:lnTo>
                  <a:lnTo>
                    <a:pt x="192"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85"/>
            <p:cNvSpPr>
              <a:spLocks/>
            </p:cNvSpPr>
            <p:nvPr/>
          </p:nvSpPr>
          <p:spPr bwMode="auto">
            <a:xfrm>
              <a:off x="4794" y="3917"/>
              <a:ext cx="298" cy="34"/>
            </a:xfrm>
            <a:custGeom>
              <a:avLst/>
              <a:gdLst>
                <a:gd name="T0" fmla="*/ 298 w 298"/>
                <a:gd name="T1" fmla="*/ 19 h 34"/>
                <a:gd name="T2" fmla="*/ 298 w 298"/>
                <a:gd name="T3" fmla="*/ 34 h 34"/>
                <a:gd name="T4" fmla="*/ 0 w 298"/>
                <a:gd name="T5" fmla="*/ 32 h 34"/>
                <a:gd name="T6" fmla="*/ 2 w 298"/>
                <a:gd name="T7" fmla="*/ 0 h 34"/>
                <a:gd name="T8" fmla="*/ 298 w 298"/>
                <a:gd name="T9" fmla="*/ 4 h 34"/>
                <a:gd name="T10" fmla="*/ 298 w 298"/>
                <a:gd name="T11" fmla="*/ 19 h 34"/>
              </a:gdLst>
              <a:ahLst/>
              <a:cxnLst>
                <a:cxn ang="0">
                  <a:pos x="T0" y="T1"/>
                </a:cxn>
                <a:cxn ang="0">
                  <a:pos x="T2" y="T3"/>
                </a:cxn>
                <a:cxn ang="0">
                  <a:pos x="T4" y="T5"/>
                </a:cxn>
                <a:cxn ang="0">
                  <a:pos x="T6" y="T7"/>
                </a:cxn>
                <a:cxn ang="0">
                  <a:pos x="T8" y="T9"/>
                </a:cxn>
                <a:cxn ang="0">
                  <a:pos x="T10" y="T11"/>
                </a:cxn>
              </a:cxnLst>
              <a:rect l="0" t="0" r="r" b="b"/>
              <a:pathLst>
                <a:path w="298" h="34">
                  <a:moveTo>
                    <a:pt x="298" y="19"/>
                  </a:moveTo>
                  <a:lnTo>
                    <a:pt x="298" y="34"/>
                  </a:lnTo>
                  <a:lnTo>
                    <a:pt x="0" y="32"/>
                  </a:lnTo>
                  <a:lnTo>
                    <a:pt x="2" y="0"/>
                  </a:lnTo>
                  <a:lnTo>
                    <a:pt x="298" y="4"/>
                  </a:lnTo>
                  <a:lnTo>
                    <a:pt x="298"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86"/>
            <p:cNvSpPr>
              <a:spLocks/>
            </p:cNvSpPr>
            <p:nvPr/>
          </p:nvSpPr>
          <p:spPr bwMode="auto">
            <a:xfrm>
              <a:off x="4928" y="3593"/>
              <a:ext cx="34" cy="341"/>
            </a:xfrm>
            <a:custGeom>
              <a:avLst/>
              <a:gdLst>
                <a:gd name="T0" fmla="*/ 5 w 34"/>
                <a:gd name="T1" fmla="*/ 0 h 341"/>
                <a:gd name="T2" fmla="*/ 5 w 34"/>
                <a:gd name="T3" fmla="*/ 6 h 341"/>
                <a:gd name="T4" fmla="*/ 0 w 34"/>
                <a:gd name="T5" fmla="*/ 341 h 341"/>
                <a:gd name="T6" fmla="*/ 31 w 34"/>
                <a:gd name="T7" fmla="*/ 341 h 341"/>
                <a:gd name="T8" fmla="*/ 34 w 34"/>
                <a:gd name="T9" fmla="*/ 6 h 341"/>
                <a:gd name="T10" fmla="*/ 31 w 34"/>
                <a:gd name="T11" fmla="*/ 15 h 341"/>
                <a:gd name="T12" fmla="*/ 5 w 34"/>
                <a:gd name="T13" fmla="*/ 0 h 341"/>
              </a:gdLst>
              <a:ahLst/>
              <a:cxnLst>
                <a:cxn ang="0">
                  <a:pos x="T0" y="T1"/>
                </a:cxn>
                <a:cxn ang="0">
                  <a:pos x="T2" y="T3"/>
                </a:cxn>
                <a:cxn ang="0">
                  <a:pos x="T4" y="T5"/>
                </a:cxn>
                <a:cxn ang="0">
                  <a:pos x="T6" y="T7"/>
                </a:cxn>
                <a:cxn ang="0">
                  <a:pos x="T8" y="T9"/>
                </a:cxn>
                <a:cxn ang="0">
                  <a:pos x="T10" y="T11"/>
                </a:cxn>
                <a:cxn ang="0">
                  <a:pos x="T12" y="T13"/>
                </a:cxn>
              </a:cxnLst>
              <a:rect l="0" t="0" r="r" b="b"/>
              <a:pathLst>
                <a:path w="34" h="341">
                  <a:moveTo>
                    <a:pt x="5" y="0"/>
                  </a:moveTo>
                  <a:lnTo>
                    <a:pt x="5" y="6"/>
                  </a:lnTo>
                  <a:lnTo>
                    <a:pt x="0" y="341"/>
                  </a:lnTo>
                  <a:lnTo>
                    <a:pt x="31" y="341"/>
                  </a:lnTo>
                  <a:lnTo>
                    <a:pt x="34" y="6"/>
                  </a:lnTo>
                  <a:lnTo>
                    <a:pt x="31" y="15"/>
                  </a:lnTo>
                  <a:lnTo>
                    <a:pt x="5"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87"/>
            <p:cNvSpPr>
              <a:spLocks/>
            </p:cNvSpPr>
            <p:nvPr/>
          </p:nvSpPr>
          <p:spPr bwMode="auto">
            <a:xfrm>
              <a:off x="4933" y="3301"/>
              <a:ext cx="167" cy="307"/>
            </a:xfrm>
            <a:custGeom>
              <a:avLst/>
              <a:gdLst>
                <a:gd name="T0" fmla="*/ 167 w 167"/>
                <a:gd name="T1" fmla="*/ 23 h 307"/>
                <a:gd name="T2" fmla="*/ 140 w 167"/>
                <a:gd name="T3" fmla="*/ 23 h 307"/>
                <a:gd name="T4" fmla="*/ 0 w 167"/>
                <a:gd name="T5" fmla="*/ 292 h 307"/>
                <a:gd name="T6" fmla="*/ 26 w 167"/>
                <a:gd name="T7" fmla="*/ 307 h 307"/>
                <a:gd name="T8" fmla="*/ 167 w 167"/>
                <a:gd name="T9" fmla="*/ 38 h 307"/>
                <a:gd name="T10" fmla="*/ 140 w 167"/>
                <a:gd name="T11" fmla="*/ 38 h 307"/>
                <a:gd name="T12" fmla="*/ 167 w 167"/>
                <a:gd name="T13" fmla="*/ 23 h 307"/>
                <a:gd name="T14" fmla="*/ 153 w 167"/>
                <a:gd name="T15" fmla="*/ 0 h 307"/>
                <a:gd name="T16" fmla="*/ 140 w 167"/>
                <a:gd name="T17" fmla="*/ 23 h 307"/>
                <a:gd name="T18" fmla="*/ 167 w 167"/>
                <a:gd name="T19" fmla="*/ 2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307">
                  <a:moveTo>
                    <a:pt x="167" y="23"/>
                  </a:moveTo>
                  <a:lnTo>
                    <a:pt x="140" y="23"/>
                  </a:lnTo>
                  <a:lnTo>
                    <a:pt x="0" y="292"/>
                  </a:lnTo>
                  <a:lnTo>
                    <a:pt x="26" y="307"/>
                  </a:lnTo>
                  <a:lnTo>
                    <a:pt x="167" y="38"/>
                  </a:lnTo>
                  <a:lnTo>
                    <a:pt x="140" y="38"/>
                  </a:lnTo>
                  <a:lnTo>
                    <a:pt x="167" y="23"/>
                  </a:lnTo>
                  <a:lnTo>
                    <a:pt x="153" y="0"/>
                  </a:lnTo>
                  <a:lnTo>
                    <a:pt x="140" y="23"/>
                  </a:lnTo>
                  <a:lnTo>
                    <a:pt x="167" y="2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88"/>
            <p:cNvSpPr>
              <a:spLocks/>
            </p:cNvSpPr>
            <p:nvPr/>
          </p:nvSpPr>
          <p:spPr bwMode="auto">
            <a:xfrm>
              <a:off x="5073" y="3324"/>
              <a:ext cx="176" cy="299"/>
            </a:xfrm>
            <a:custGeom>
              <a:avLst/>
              <a:gdLst>
                <a:gd name="T0" fmla="*/ 176 w 176"/>
                <a:gd name="T1" fmla="*/ 290 h 299"/>
                <a:gd name="T2" fmla="*/ 174 w 176"/>
                <a:gd name="T3" fmla="*/ 284 h 299"/>
                <a:gd name="T4" fmla="*/ 27 w 176"/>
                <a:gd name="T5" fmla="*/ 0 h 299"/>
                <a:gd name="T6" fmla="*/ 0 w 176"/>
                <a:gd name="T7" fmla="*/ 15 h 299"/>
                <a:gd name="T8" fmla="*/ 147 w 176"/>
                <a:gd name="T9" fmla="*/ 299 h 299"/>
                <a:gd name="T10" fmla="*/ 145 w 176"/>
                <a:gd name="T11" fmla="*/ 292 h 299"/>
                <a:gd name="T12" fmla="*/ 176 w 176"/>
                <a:gd name="T13" fmla="*/ 290 h 299"/>
              </a:gdLst>
              <a:ahLst/>
              <a:cxnLst>
                <a:cxn ang="0">
                  <a:pos x="T0" y="T1"/>
                </a:cxn>
                <a:cxn ang="0">
                  <a:pos x="T2" y="T3"/>
                </a:cxn>
                <a:cxn ang="0">
                  <a:pos x="T4" y="T5"/>
                </a:cxn>
                <a:cxn ang="0">
                  <a:pos x="T6" y="T7"/>
                </a:cxn>
                <a:cxn ang="0">
                  <a:pos x="T8" y="T9"/>
                </a:cxn>
                <a:cxn ang="0">
                  <a:pos x="T10" y="T11"/>
                </a:cxn>
                <a:cxn ang="0">
                  <a:pos x="T12" y="T13"/>
                </a:cxn>
              </a:cxnLst>
              <a:rect l="0" t="0" r="r" b="b"/>
              <a:pathLst>
                <a:path w="176" h="299">
                  <a:moveTo>
                    <a:pt x="176" y="290"/>
                  </a:moveTo>
                  <a:lnTo>
                    <a:pt x="174" y="284"/>
                  </a:lnTo>
                  <a:lnTo>
                    <a:pt x="27" y="0"/>
                  </a:lnTo>
                  <a:lnTo>
                    <a:pt x="0" y="15"/>
                  </a:lnTo>
                  <a:lnTo>
                    <a:pt x="147" y="299"/>
                  </a:lnTo>
                  <a:lnTo>
                    <a:pt x="145" y="292"/>
                  </a:lnTo>
                  <a:lnTo>
                    <a:pt x="176" y="29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89"/>
            <p:cNvSpPr>
              <a:spLocks/>
            </p:cNvSpPr>
            <p:nvPr/>
          </p:nvSpPr>
          <p:spPr bwMode="auto">
            <a:xfrm>
              <a:off x="5218" y="3614"/>
              <a:ext cx="40" cy="320"/>
            </a:xfrm>
            <a:custGeom>
              <a:avLst/>
              <a:gdLst>
                <a:gd name="T0" fmla="*/ 23 w 40"/>
                <a:gd name="T1" fmla="*/ 320 h 320"/>
                <a:gd name="T2" fmla="*/ 40 w 40"/>
                <a:gd name="T3" fmla="*/ 320 h 320"/>
                <a:gd name="T4" fmla="*/ 31 w 40"/>
                <a:gd name="T5" fmla="*/ 0 h 320"/>
                <a:gd name="T6" fmla="*/ 0 w 40"/>
                <a:gd name="T7" fmla="*/ 2 h 320"/>
                <a:gd name="T8" fmla="*/ 9 w 40"/>
                <a:gd name="T9" fmla="*/ 320 h 320"/>
                <a:gd name="T10" fmla="*/ 23 w 40"/>
                <a:gd name="T11" fmla="*/ 320 h 320"/>
              </a:gdLst>
              <a:ahLst/>
              <a:cxnLst>
                <a:cxn ang="0">
                  <a:pos x="T0" y="T1"/>
                </a:cxn>
                <a:cxn ang="0">
                  <a:pos x="T2" y="T3"/>
                </a:cxn>
                <a:cxn ang="0">
                  <a:pos x="T4" y="T5"/>
                </a:cxn>
                <a:cxn ang="0">
                  <a:pos x="T6" y="T7"/>
                </a:cxn>
                <a:cxn ang="0">
                  <a:pos x="T8" y="T9"/>
                </a:cxn>
                <a:cxn ang="0">
                  <a:pos x="T10" y="T11"/>
                </a:cxn>
              </a:cxnLst>
              <a:rect l="0" t="0" r="r" b="b"/>
              <a:pathLst>
                <a:path w="40" h="320">
                  <a:moveTo>
                    <a:pt x="23" y="320"/>
                  </a:moveTo>
                  <a:lnTo>
                    <a:pt x="40" y="320"/>
                  </a:lnTo>
                  <a:lnTo>
                    <a:pt x="31" y="0"/>
                  </a:lnTo>
                  <a:lnTo>
                    <a:pt x="0" y="2"/>
                  </a:lnTo>
                  <a:lnTo>
                    <a:pt x="9" y="320"/>
                  </a:lnTo>
                  <a:lnTo>
                    <a:pt x="23" y="32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90"/>
            <p:cNvSpPr>
              <a:spLocks/>
            </p:cNvSpPr>
            <p:nvPr/>
          </p:nvSpPr>
          <p:spPr bwMode="auto">
            <a:xfrm>
              <a:off x="5202" y="4056"/>
              <a:ext cx="87" cy="34"/>
            </a:xfrm>
            <a:custGeom>
              <a:avLst/>
              <a:gdLst>
                <a:gd name="T0" fmla="*/ 0 w 87"/>
                <a:gd name="T1" fmla="*/ 20 h 34"/>
                <a:gd name="T2" fmla="*/ 2 w 87"/>
                <a:gd name="T3" fmla="*/ 34 h 34"/>
                <a:gd name="T4" fmla="*/ 87 w 87"/>
                <a:gd name="T5" fmla="*/ 32 h 34"/>
                <a:gd name="T6" fmla="*/ 85 w 87"/>
                <a:gd name="T7" fmla="*/ 0 h 34"/>
                <a:gd name="T8" fmla="*/ 0 w 87"/>
                <a:gd name="T9" fmla="*/ 3 h 34"/>
                <a:gd name="T10" fmla="*/ 0 w 87"/>
                <a:gd name="T11" fmla="*/ 20 h 34"/>
              </a:gdLst>
              <a:ahLst/>
              <a:cxnLst>
                <a:cxn ang="0">
                  <a:pos x="T0" y="T1"/>
                </a:cxn>
                <a:cxn ang="0">
                  <a:pos x="T2" y="T3"/>
                </a:cxn>
                <a:cxn ang="0">
                  <a:pos x="T4" y="T5"/>
                </a:cxn>
                <a:cxn ang="0">
                  <a:pos x="T6" y="T7"/>
                </a:cxn>
                <a:cxn ang="0">
                  <a:pos x="T8" y="T9"/>
                </a:cxn>
                <a:cxn ang="0">
                  <a:pos x="T10" y="T11"/>
                </a:cxn>
              </a:cxnLst>
              <a:rect l="0" t="0" r="r" b="b"/>
              <a:pathLst>
                <a:path w="87" h="34">
                  <a:moveTo>
                    <a:pt x="0" y="20"/>
                  </a:moveTo>
                  <a:lnTo>
                    <a:pt x="2" y="34"/>
                  </a:lnTo>
                  <a:lnTo>
                    <a:pt x="87" y="32"/>
                  </a:lnTo>
                  <a:lnTo>
                    <a:pt x="85" y="0"/>
                  </a:lnTo>
                  <a:lnTo>
                    <a:pt x="0" y="3"/>
                  </a:lnTo>
                  <a:lnTo>
                    <a:pt x="0" y="2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91"/>
            <p:cNvSpPr>
              <a:spLocks/>
            </p:cNvSpPr>
            <p:nvPr/>
          </p:nvSpPr>
          <p:spPr bwMode="auto">
            <a:xfrm>
              <a:off x="5214" y="4103"/>
              <a:ext cx="64" cy="34"/>
            </a:xfrm>
            <a:custGeom>
              <a:avLst/>
              <a:gdLst>
                <a:gd name="T0" fmla="*/ 0 w 64"/>
                <a:gd name="T1" fmla="*/ 19 h 34"/>
                <a:gd name="T2" fmla="*/ 0 w 64"/>
                <a:gd name="T3" fmla="*/ 34 h 34"/>
                <a:gd name="T4" fmla="*/ 64 w 64"/>
                <a:gd name="T5" fmla="*/ 32 h 34"/>
                <a:gd name="T6" fmla="*/ 64 w 64"/>
                <a:gd name="T7" fmla="*/ 0 h 34"/>
                <a:gd name="T8" fmla="*/ 0 w 64"/>
                <a:gd name="T9" fmla="*/ 2 h 34"/>
                <a:gd name="T10" fmla="*/ 0 w 64"/>
                <a:gd name="T11" fmla="*/ 19 h 34"/>
              </a:gdLst>
              <a:ahLst/>
              <a:cxnLst>
                <a:cxn ang="0">
                  <a:pos x="T0" y="T1"/>
                </a:cxn>
                <a:cxn ang="0">
                  <a:pos x="T2" y="T3"/>
                </a:cxn>
                <a:cxn ang="0">
                  <a:pos x="T4" y="T5"/>
                </a:cxn>
                <a:cxn ang="0">
                  <a:pos x="T6" y="T7"/>
                </a:cxn>
                <a:cxn ang="0">
                  <a:pos x="T8" y="T9"/>
                </a:cxn>
                <a:cxn ang="0">
                  <a:pos x="T10" y="T11"/>
                </a:cxn>
              </a:cxnLst>
              <a:rect l="0" t="0" r="r" b="b"/>
              <a:pathLst>
                <a:path w="64" h="34">
                  <a:moveTo>
                    <a:pt x="0" y="19"/>
                  </a:moveTo>
                  <a:lnTo>
                    <a:pt x="0" y="34"/>
                  </a:lnTo>
                  <a:lnTo>
                    <a:pt x="64" y="32"/>
                  </a:lnTo>
                  <a:lnTo>
                    <a:pt x="64" y="0"/>
                  </a:lnTo>
                  <a:lnTo>
                    <a:pt x="0" y="2"/>
                  </a:lnTo>
                  <a:lnTo>
                    <a:pt x="0"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92"/>
            <p:cNvSpPr>
              <a:spLocks/>
            </p:cNvSpPr>
            <p:nvPr/>
          </p:nvSpPr>
          <p:spPr bwMode="auto">
            <a:xfrm>
              <a:off x="5179" y="4010"/>
              <a:ext cx="128" cy="34"/>
            </a:xfrm>
            <a:custGeom>
              <a:avLst/>
              <a:gdLst>
                <a:gd name="T0" fmla="*/ 2 w 128"/>
                <a:gd name="T1" fmla="*/ 19 h 34"/>
                <a:gd name="T2" fmla="*/ 2 w 128"/>
                <a:gd name="T3" fmla="*/ 34 h 34"/>
                <a:gd name="T4" fmla="*/ 128 w 128"/>
                <a:gd name="T5" fmla="*/ 32 h 34"/>
                <a:gd name="T6" fmla="*/ 128 w 128"/>
                <a:gd name="T7" fmla="*/ 0 h 34"/>
                <a:gd name="T8" fmla="*/ 0 w 128"/>
                <a:gd name="T9" fmla="*/ 4 h 34"/>
                <a:gd name="T10" fmla="*/ 2 w 128"/>
                <a:gd name="T11" fmla="*/ 19 h 34"/>
              </a:gdLst>
              <a:ahLst/>
              <a:cxnLst>
                <a:cxn ang="0">
                  <a:pos x="T0" y="T1"/>
                </a:cxn>
                <a:cxn ang="0">
                  <a:pos x="T2" y="T3"/>
                </a:cxn>
                <a:cxn ang="0">
                  <a:pos x="T4" y="T5"/>
                </a:cxn>
                <a:cxn ang="0">
                  <a:pos x="T6" y="T7"/>
                </a:cxn>
                <a:cxn ang="0">
                  <a:pos x="T8" y="T9"/>
                </a:cxn>
                <a:cxn ang="0">
                  <a:pos x="T10" y="T11"/>
                </a:cxn>
              </a:cxnLst>
              <a:rect l="0" t="0" r="r" b="b"/>
              <a:pathLst>
                <a:path w="128" h="34">
                  <a:moveTo>
                    <a:pt x="2" y="19"/>
                  </a:moveTo>
                  <a:lnTo>
                    <a:pt x="2" y="34"/>
                  </a:lnTo>
                  <a:lnTo>
                    <a:pt x="128" y="32"/>
                  </a:lnTo>
                  <a:lnTo>
                    <a:pt x="128" y="0"/>
                  </a:lnTo>
                  <a:lnTo>
                    <a:pt x="0" y="4"/>
                  </a:lnTo>
                  <a:lnTo>
                    <a:pt x="2"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93"/>
            <p:cNvSpPr>
              <a:spLocks/>
            </p:cNvSpPr>
            <p:nvPr/>
          </p:nvSpPr>
          <p:spPr bwMode="auto">
            <a:xfrm>
              <a:off x="5146" y="3963"/>
              <a:ext cx="193" cy="36"/>
            </a:xfrm>
            <a:custGeom>
              <a:avLst/>
              <a:gdLst>
                <a:gd name="T0" fmla="*/ 2 w 193"/>
                <a:gd name="T1" fmla="*/ 19 h 36"/>
                <a:gd name="T2" fmla="*/ 2 w 193"/>
                <a:gd name="T3" fmla="*/ 36 h 36"/>
                <a:gd name="T4" fmla="*/ 193 w 193"/>
                <a:gd name="T5" fmla="*/ 32 h 36"/>
                <a:gd name="T6" fmla="*/ 193 w 193"/>
                <a:gd name="T7" fmla="*/ 0 h 36"/>
                <a:gd name="T8" fmla="*/ 0 w 193"/>
                <a:gd name="T9" fmla="*/ 5 h 36"/>
                <a:gd name="T10" fmla="*/ 2 w 193"/>
                <a:gd name="T11" fmla="*/ 19 h 36"/>
              </a:gdLst>
              <a:ahLst/>
              <a:cxnLst>
                <a:cxn ang="0">
                  <a:pos x="T0" y="T1"/>
                </a:cxn>
                <a:cxn ang="0">
                  <a:pos x="T2" y="T3"/>
                </a:cxn>
                <a:cxn ang="0">
                  <a:pos x="T4" y="T5"/>
                </a:cxn>
                <a:cxn ang="0">
                  <a:pos x="T6" y="T7"/>
                </a:cxn>
                <a:cxn ang="0">
                  <a:pos x="T8" y="T9"/>
                </a:cxn>
                <a:cxn ang="0">
                  <a:pos x="T10" y="T11"/>
                </a:cxn>
              </a:cxnLst>
              <a:rect l="0" t="0" r="r" b="b"/>
              <a:pathLst>
                <a:path w="193" h="36">
                  <a:moveTo>
                    <a:pt x="2" y="19"/>
                  </a:moveTo>
                  <a:lnTo>
                    <a:pt x="2" y="36"/>
                  </a:lnTo>
                  <a:lnTo>
                    <a:pt x="193" y="32"/>
                  </a:lnTo>
                  <a:lnTo>
                    <a:pt x="193" y="0"/>
                  </a:lnTo>
                  <a:lnTo>
                    <a:pt x="0" y="5"/>
                  </a:lnTo>
                  <a:lnTo>
                    <a:pt x="2"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94"/>
            <p:cNvSpPr>
              <a:spLocks/>
            </p:cNvSpPr>
            <p:nvPr/>
          </p:nvSpPr>
          <p:spPr bwMode="auto">
            <a:xfrm>
              <a:off x="5092" y="3915"/>
              <a:ext cx="300" cy="38"/>
            </a:xfrm>
            <a:custGeom>
              <a:avLst/>
              <a:gdLst>
                <a:gd name="T0" fmla="*/ 0 w 300"/>
                <a:gd name="T1" fmla="*/ 23 h 38"/>
                <a:gd name="T2" fmla="*/ 2 w 300"/>
                <a:gd name="T3" fmla="*/ 38 h 38"/>
                <a:gd name="T4" fmla="*/ 300 w 300"/>
                <a:gd name="T5" fmla="*/ 31 h 38"/>
                <a:gd name="T6" fmla="*/ 298 w 300"/>
                <a:gd name="T7" fmla="*/ 0 h 38"/>
                <a:gd name="T8" fmla="*/ 0 w 300"/>
                <a:gd name="T9" fmla="*/ 8 h 38"/>
                <a:gd name="T10" fmla="*/ 0 w 300"/>
                <a:gd name="T11" fmla="*/ 23 h 38"/>
              </a:gdLst>
              <a:ahLst/>
              <a:cxnLst>
                <a:cxn ang="0">
                  <a:pos x="T0" y="T1"/>
                </a:cxn>
                <a:cxn ang="0">
                  <a:pos x="T2" y="T3"/>
                </a:cxn>
                <a:cxn ang="0">
                  <a:pos x="T4" y="T5"/>
                </a:cxn>
                <a:cxn ang="0">
                  <a:pos x="T6" y="T7"/>
                </a:cxn>
                <a:cxn ang="0">
                  <a:pos x="T8" y="T9"/>
                </a:cxn>
                <a:cxn ang="0">
                  <a:pos x="T10" y="T11"/>
                </a:cxn>
              </a:cxnLst>
              <a:rect l="0" t="0" r="r" b="b"/>
              <a:pathLst>
                <a:path w="300" h="38">
                  <a:moveTo>
                    <a:pt x="0" y="23"/>
                  </a:moveTo>
                  <a:lnTo>
                    <a:pt x="2" y="38"/>
                  </a:lnTo>
                  <a:lnTo>
                    <a:pt x="300" y="31"/>
                  </a:lnTo>
                  <a:lnTo>
                    <a:pt x="298" y="0"/>
                  </a:lnTo>
                  <a:lnTo>
                    <a:pt x="0" y="8"/>
                  </a:lnTo>
                  <a:lnTo>
                    <a:pt x="0" y="2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95"/>
            <p:cNvSpPr>
              <a:spLocks/>
            </p:cNvSpPr>
            <p:nvPr/>
          </p:nvSpPr>
          <p:spPr bwMode="auto">
            <a:xfrm>
              <a:off x="4817" y="4111"/>
              <a:ext cx="93" cy="49"/>
            </a:xfrm>
            <a:custGeom>
              <a:avLst/>
              <a:gdLst>
                <a:gd name="T0" fmla="*/ 6 w 93"/>
                <a:gd name="T1" fmla="*/ 49 h 49"/>
                <a:gd name="T2" fmla="*/ 0 w 93"/>
                <a:gd name="T3" fmla="*/ 32 h 49"/>
                <a:gd name="T4" fmla="*/ 87 w 93"/>
                <a:gd name="T5" fmla="*/ 0 h 49"/>
                <a:gd name="T6" fmla="*/ 93 w 93"/>
                <a:gd name="T7" fmla="*/ 17 h 49"/>
                <a:gd name="T8" fmla="*/ 6 w 93"/>
                <a:gd name="T9" fmla="*/ 49 h 49"/>
              </a:gdLst>
              <a:ahLst/>
              <a:cxnLst>
                <a:cxn ang="0">
                  <a:pos x="T0" y="T1"/>
                </a:cxn>
                <a:cxn ang="0">
                  <a:pos x="T2" y="T3"/>
                </a:cxn>
                <a:cxn ang="0">
                  <a:pos x="T4" y="T5"/>
                </a:cxn>
                <a:cxn ang="0">
                  <a:pos x="T6" y="T7"/>
                </a:cxn>
                <a:cxn ang="0">
                  <a:pos x="T8" y="T9"/>
                </a:cxn>
              </a:cxnLst>
              <a:rect l="0" t="0" r="r" b="b"/>
              <a:pathLst>
                <a:path w="93" h="49">
                  <a:moveTo>
                    <a:pt x="6" y="49"/>
                  </a:moveTo>
                  <a:lnTo>
                    <a:pt x="0" y="32"/>
                  </a:lnTo>
                  <a:lnTo>
                    <a:pt x="87" y="0"/>
                  </a:lnTo>
                  <a:lnTo>
                    <a:pt x="93" y="17"/>
                  </a:lnTo>
                  <a:lnTo>
                    <a:pt x="6" y="4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96"/>
            <p:cNvSpPr>
              <a:spLocks/>
            </p:cNvSpPr>
            <p:nvPr/>
          </p:nvSpPr>
          <p:spPr bwMode="auto">
            <a:xfrm>
              <a:off x="4645" y="4173"/>
              <a:ext cx="91" cy="46"/>
            </a:xfrm>
            <a:custGeom>
              <a:avLst/>
              <a:gdLst>
                <a:gd name="T0" fmla="*/ 6 w 91"/>
                <a:gd name="T1" fmla="*/ 46 h 46"/>
                <a:gd name="T2" fmla="*/ 0 w 91"/>
                <a:gd name="T3" fmla="*/ 29 h 46"/>
                <a:gd name="T4" fmla="*/ 85 w 91"/>
                <a:gd name="T5" fmla="*/ 0 h 46"/>
                <a:gd name="T6" fmla="*/ 91 w 91"/>
                <a:gd name="T7" fmla="*/ 17 h 46"/>
                <a:gd name="T8" fmla="*/ 6 w 91"/>
                <a:gd name="T9" fmla="*/ 46 h 46"/>
              </a:gdLst>
              <a:ahLst/>
              <a:cxnLst>
                <a:cxn ang="0">
                  <a:pos x="T0" y="T1"/>
                </a:cxn>
                <a:cxn ang="0">
                  <a:pos x="T2" y="T3"/>
                </a:cxn>
                <a:cxn ang="0">
                  <a:pos x="T4" y="T5"/>
                </a:cxn>
                <a:cxn ang="0">
                  <a:pos x="T6" y="T7"/>
                </a:cxn>
                <a:cxn ang="0">
                  <a:pos x="T8" y="T9"/>
                </a:cxn>
              </a:cxnLst>
              <a:rect l="0" t="0" r="r" b="b"/>
              <a:pathLst>
                <a:path w="91" h="46">
                  <a:moveTo>
                    <a:pt x="6" y="46"/>
                  </a:moveTo>
                  <a:lnTo>
                    <a:pt x="0" y="29"/>
                  </a:lnTo>
                  <a:lnTo>
                    <a:pt x="85" y="0"/>
                  </a:lnTo>
                  <a:lnTo>
                    <a:pt x="91" y="17"/>
                  </a:lnTo>
                  <a:lnTo>
                    <a:pt x="6" y="4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97"/>
            <p:cNvSpPr>
              <a:spLocks/>
            </p:cNvSpPr>
            <p:nvPr/>
          </p:nvSpPr>
          <p:spPr bwMode="auto">
            <a:xfrm>
              <a:off x="4471" y="4232"/>
              <a:ext cx="93" cy="45"/>
            </a:xfrm>
            <a:custGeom>
              <a:avLst/>
              <a:gdLst>
                <a:gd name="T0" fmla="*/ 4 w 93"/>
                <a:gd name="T1" fmla="*/ 45 h 45"/>
                <a:gd name="T2" fmla="*/ 39 w 93"/>
                <a:gd name="T3" fmla="*/ 34 h 45"/>
                <a:gd name="T4" fmla="*/ 93 w 93"/>
                <a:gd name="T5" fmla="*/ 17 h 45"/>
                <a:gd name="T6" fmla="*/ 87 w 93"/>
                <a:gd name="T7" fmla="*/ 0 h 45"/>
                <a:gd name="T8" fmla="*/ 33 w 93"/>
                <a:gd name="T9" fmla="*/ 17 h 45"/>
                <a:gd name="T10" fmla="*/ 0 w 93"/>
                <a:gd name="T11" fmla="*/ 25 h 45"/>
                <a:gd name="T12" fmla="*/ 4 w 9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93" h="45">
                  <a:moveTo>
                    <a:pt x="4" y="45"/>
                  </a:moveTo>
                  <a:lnTo>
                    <a:pt x="39" y="34"/>
                  </a:lnTo>
                  <a:lnTo>
                    <a:pt x="93" y="17"/>
                  </a:lnTo>
                  <a:lnTo>
                    <a:pt x="87" y="0"/>
                  </a:lnTo>
                  <a:lnTo>
                    <a:pt x="33" y="17"/>
                  </a:lnTo>
                  <a:lnTo>
                    <a:pt x="0" y="25"/>
                  </a:lnTo>
                  <a:lnTo>
                    <a:pt x="4" y="4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98"/>
            <p:cNvSpPr>
              <a:spLocks/>
            </p:cNvSpPr>
            <p:nvPr/>
          </p:nvSpPr>
          <p:spPr bwMode="auto">
            <a:xfrm>
              <a:off x="4295" y="4285"/>
              <a:ext cx="93" cy="42"/>
            </a:xfrm>
            <a:custGeom>
              <a:avLst/>
              <a:gdLst>
                <a:gd name="T0" fmla="*/ 4 w 93"/>
                <a:gd name="T1" fmla="*/ 42 h 42"/>
                <a:gd name="T2" fmla="*/ 14 w 93"/>
                <a:gd name="T3" fmla="*/ 38 h 42"/>
                <a:gd name="T4" fmla="*/ 80 w 93"/>
                <a:gd name="T5" fmla="*/ 21 h 42"/>
                <a:gd name="T6" fmla="*/ 93 w 93"/>
                <a:gd name="T7" fmla="*/ 17 h 42"/>
                <a:gd name="T8" fmla="*/ 87 w 93"/>
                <a:gd name="T9" fmla="*/ 0 h 42"/>
                <a:gd name="T10" fmla="*/ 76 w 93"/>
                <a:gd name="T11" fmla="*/ 2 h 42"/>
                <a:gd name="T12" fmla="*/ 10 w 93"/>
                <a:gd name="T13" fmla="*/ 21 h 42"/>
                <a:gd name="T14" fmla="*/ 0 w 93"/>
                <a:gd name="T15" fmla="*/ 23 h 42"/>
                <a:gd name="T16" fmla="*/ 4 w 93"/>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2">
                  <a:moveTo>
                    <a:pt x="4" y="42"/>
                  </a:moveTo>
                  <a:lnTo>
                    <a:pt x="14" y="38"/>
                  </a:lnTo>
                  <a:lnTo>
                    <a:pt x="80" y="21"/>
                  </a:lnTo>
                  <a:lnTo>
                    <a:pt x="93" y="17"/>
                  </a:lnTo>
                  <a:lnTo>
                    <a:pt x="87" y="0"/>
                  </a:lnTo>
                  <a:lnTo>
                    <a:pt x="76" y="2"/>
                  </a:lnTo>
                  <a:lnTo>
                    <a:pt x="10" y="21"/>
                  </a:lnTo>
                  <a:lnTo>
                    <a:pt x="0" y="23"/>
                  </a:lnTo>
                  <a:lnTo>
                    <a:pt x="4" y="4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99"/>
            <p:cNvSpPr>
              <a:spLocks/>
            </p:cNvSpPr>
            <p:nvPr/>
          </p:nvSpPr>
          <p:spPr bwMode="auto">
            <a:xfrm>
              <a:off x="4116" y="4329"/>
              <a:ext cx="94" cy="36"/>
            </a:xfrm>
            <a:custGeom>
              <a:avLst/>
              <a:gdLst>
                <a:gd name="T0" fmla="*/ 5 w 94"/>
                <a:gd name="T1" fmla="*/ 36 h 36"/>
                <a:gd name="T2" fmla="*/ 63 w 94"/>
                <a:gd name="T3" fmla="*/ 26 h 36"/>
                <a:gd name="T4" fmla="*/ 94 w 94"/>
                <a:gd name="T5" fmla="*/ 17 h 36"/>
                <a:gd name="T6" fmla="*/ 89 w 94"/>
                <a:gd name="T7" fmla="*/ 0 h 36"/>
                <a:gd name="T8" fmla="*/ 58 w 94"/>
                <a:gd name="T9" fmla="*/ 7 h 36"/>
                <a:gd name="T10" fmla="*/ 0 w 94"/>
                <a:gd name="T11" fmla="*/ 17 h 36"/>
                <a:gd name="T12" fmla="*/ 5 w 9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4" h="36">
                  <a:moveTo>
                    <a:pt x="5" y="36"/>
                  </a:moveTo>
                  <a:lnTo>
                    <a:pt x="63" y="26"/>
                  </a:lnTo>
                  <a:lnTo>
                    <a:pt x="94" y="17"/>
                  </a:lnTo>
                  <a:lnTo>
                    <a:pt x="89" y="0"/>
                  </a:lnTo>
                  <a:lnTo>
                    <a:pt x="58" y="7"/>
                  </a:lnTo>
                  <a:lnTo>
                    <a:pt x="0" y="17"/>
                  </a:lnTo>
                  <a:lnTo>
                    <a:pt x="5" y="3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100"/>
            <p:cNvSpPr>
              <a:spLocks/>
            </p:cNvSpPr>
            <p:nvPr/>
          </p:nvSpPr>
          <p:spPr bwMode="auto">
            <a:xfrm>
              <a:off x="3936" y="4359"/>
              <a:ext cx="93" cy="28"/>
            </a:xfrm>
            <a:custGeom>
              <a:avLst/>
              <a:gdLst>
                <a:gd name="T0" fmla="*/ 2 w 93"/>
                <a:gd name="T1" fmla="*/ 28 h 28"/>
                <a:gd name="T2" fmla="*/ 56 w 93"/>
                <a:gd name="T3" fmla="*/ 23 h 28"/>
                <a:gd name="T4" fmla="*/ 93 w 93"/>
                <a:gd name="T5" fmla="*/ 19 h 28"/>
                <a:gd name="T6" fmla="*/ 91 w 93"/>
                <a:gd name="T7" fmla="*/ 0 h 28"/>
                <a:gd name="T8" fmla="*/ 54 w 93"/>
                <a:gd name="T9" fmla="*/ 4 h 28"/>
                <a:gd name="T10" fmla="*/ 0 w 93"/>
                <a:gd name="T11" fmla="*/ 8 h 28"/>
                <a:gd name="T12" fmla="*/ 2 w 9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93" h="28">
                  <a:moveTo>
                    <a:pt x="2" y="28"/>
                  </a:moveTo>
                  <a:lnTo>
                    <a:pt x="56" y="23"/>
                  </a:lnTo>
                  <a:lnTo>
                    <a:pt x="93" y="19"/>
                  </a:lnTo>
                  <a:lnTo>
                    <a:pt x="91" y="0"/>
                  </a:lnTo>
                  <a:lnTo>
                    <a:pt x="54" y="4"/>
                  </a:lnTo>
                  <a:lnTo>
                    <a:pt x="0" y="8"/>
                  </a:lnTo>
                  <a:lnTo>
                    <a:pt x="2" y="28"/>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101"/>
            <p:cNvSpPr>
              <a:spLocks/>
            </p:cNvSpPr>
            <p:nvPr/>
          </p:nvSpPr>
          <p:spPr bwMode="auto">
            <a:xfrm>
              <a:off x="3754" y="4361"/>
              <a:ext cx="91" cy="26"/>
            </a:xfrm>
            <a:custGeom>
              <a:avLst/>
              <a:gdLst>
                <a:gd name="T0" fmla="*/ 0 w 91"/>
                <a:gd name="T1" fmla="*/ 17 h 26"/>
                <a:gd name="T2" fmla="*/ 12 w 91"/>
                <a:gd name="T3" fmla="*/ 19 h 26"/>
                <a:gd name="T4" fmla="*/ 68 w 91"/>
                <a:gd name="T5" fmla="*/ 23 h 26"/>
                <a:gd name="T6" fmla="*/ 91 w 91"/>
                <a:gd name="T7" fmla="*/ 26 h 26"/>
                <a:gd name="T8" fmla="*/ 91 w 91"/>
                <a:gd name="T9" fmla="*/ 6 h 26"/>
                <a:gd name="T10" fmla="*/ 68 w 91"/>
                <a:gd name="T11" fmla="*/ 6 h 26"/>
                <a:gd name="T12" fmla="*/ 14 w 91"/>
                <a:gd name="T13" fmla="*/ 0 h 26"/>
                <a:gd name="T14" fmla="*/ 2 w 91"/>
                <a:gd name="T15" fmla="*/ 0 h 26"/>
                <a:gd name="T16" fmla="*/ 0 w 91"/>
                <a:gd name="T1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26">
                  <a:moveTo>
                    <a:pt x="0" y="17"/>
                  </a:moveTo>
                  <a:lnTo>
                    <a:pt x="12" y="19"/>
                  </a:lnTo>
                  <a:lnTo>
                    <a:pt x="68" y="23"/>
                  </a:lnTo>
                  <a:lnTo>
                    <a:pt x="91" y="26"/>
                  </a:lnTo>
                  <a:lnTo>
                    <a:pt x="91" y="6"/>
                  </a:lnTo>
                  <a:lnTo>
                    <a:pt x="68" y="6"/>
                  </a:lnTo>
                  <a:lnTo>
                    <a:pt x="14" y="0"/>
                  </a:lnTo>
                  <a:lnTo>
                    <a:pt x="2"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102"/>
            <p:cNvSpPr>
              <a:spLocks/>
            </p:cNvSpPr>
            <p:nvPr/>
          </p:nvSpPr>
          <p:spPr bwMode="auto">
            <a:xfrm>
              <a:off x="3574" y="4327"/>
              <a:ext cx="91" cy="38"/>
            </a:xfrm>
            <a:custGeom>
              <a:avLst/>
              <a:gdLst>
                <a:gd name="T0" fmla="*/ 0 w 91"/>
                <a:gd name="T1" fmla="*/ 19 h 38"/>
                <a:gd name="T2" fmla="*/ 20 w 91"/>
                <a:gd name="T3" fmla="*/ 24 h 38"/>
                <a:gd name="T4" fmla="*/ 78 w 91"/>
                <a:gd name="T5" fmla="*/ 36 h 38"/>
                <a:gd name="T6" fmla="*/ 89 w 91"/>
                <a:gd name="T7" fmla="*/ 38 h 38"/>
                <a:gd name="T8" fmla="*/ 91 w 91"/>
                <a:gd name="T9" fmla="*/ 19 h 38"/>
                <a:gd name="T10" fmla="*/ 80 w 91"/>
                <a:gd name="T11" fmla="*/ 17 h 38"/>
                <a:gd name="T12" fmla="*/ 25 w 91"/>
                <a:gd name="T13" fmla="*/ 7 h 38"/>
                <a:gd name="T14" fmla="*/ 4 w 91"/>
                <a:gd name="T15" fmla="*/ 0 h 38"/>
                <a:gd name="T16" fmla="*/ 0 w 91"/>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8">
                  <a:moveTo>
                    <a:pt x="0" y="19"/>
                  </a:moveTo>
                  <a:lnTo>
                    <a:pt x="20" y="24"/>
                  </a:lnTo>
                  <a:lnTo>
                    <a:pt x="78" y="36"/>
                  </a:lnTo>
                  <a:lnTo>
                    <a:pt x="89" y="38"/>
                  </a:lnTo>
                  <a:lnTo>
                    <a:pt x="91" y="19"/>
                  </a:lnTo>
                  <a:lnTo>
                    <a:pt x="80" y="17"/>
                  </a:lnTo>
                  <a:lnTo>
                    <a:pt x="25" y="7"/>
                  </a:lnTo>
                  <a:lnTo>
                    <a:pt x="4" y="0"/>
                  </a:lnTo>
                  <a:lnTo>
                    <a:pt x="0"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103"/>
            <p:cNvSpPr>
              <a:spLocks/>
            </p:cNvSpPr>
            <p:nvPr/>
          </p:nvSpPr>
          <p:spPr bwMode="auto">
            <a:xfrm>
              <a:off x="3396" y="4279"/>
              <a:ext cx="93" cy="44"/>
            </a:xfrm>
            <a:custGeom>
              <a:avLst/>
              <a:gdLst>
                <a:gd name="T0" fmla="*/ 0 w 93"/>
                <a:gd name="T1" fmla="*/ 17 h 44"/>
                <a:gd name="T2" fmla="*/ 24 w 93"/>
                <a:gd name="T3" fmla="*/ 25 h 44"/>
                <a:gd name="T4" fmla="*/ 82 w 93"/>
                <a:gd name="T5" fmla="*/ 42 h 44"/>
                <a:gd name="T6" fmla="*/ 89 w 93"/>
                <a:gd name="T7" fmla="*/ 44 h 44"/>
                <a:gd name="T8" fmla="*/ 93 w 93"/>
                <a:gd name="T9" fmla="*/ 25 h 44"/>
                <a:gd name="T10" fmla="*/ 89 w 93"/>
                <a:gd name="T11" fmla="*/ 25 h 44"/>
                <a:gd name="T12" fmla="*/ 31 w 93"/>
                <a:gd name="T13" fmla="*/ 8 h 44"/>
                <a:gd name="T14" fmla="*/ 6 w 93"/>
                <a:gd name="T15" fmla="*/ 0 h 44"/>
                <a:gd name="T16" fmla="*/ 0 w 93"/>
                <a:gd name="T17"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4">
                  <a:moveTo>
                    <a:pt x="0" y="17"/>
                  </a:moveTo>
                  <a:lnTo>
                    <a:pt x="24" y="25"/>
                  </a:lnTo>
                  <a:lnTo>
                    <a:pt x="82" y="42"/>
                  </a:lnTo>
                  <a:lnTo>
                    <a:pt x="89" y="44"/>
                  </a:lnTo>
                  <a:lnTo>
                    <a:pt x="93" y="25"/>
                  </a:lnTo>
                  <a:lnTo>
                    <a:pt x="89" y="25"/>
                  </a:lnTo>
                  <a:lnTo>
                    <a:pt x="31" y="8"/>
                  </a:lnTo>
                  <a:lnTo>
                    <a:pt x="6"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104"/>
            <p:cNvSpPr>
              <a:spLocks/>
            </p:cNvSpPr>
            <p:nvPr/>
          </p:nvSpPr>
          <p:spPr bwMode="auto">
            <a:xfrm>
              <a:off x="3224" y="4217"/>
              <a:ext cx="91" cy="49"/>
            </a:xfrm>
            <a:custGeom>
              <a:avLst/>
              <a:gdLst>
                <a:gd name="T0" fmla="*/ 0 w 91"/>
                <a:gd name="T1" fmla="*/ 17 h 49"/>
                <a:gd name="T2" fmla="*/ 24 w 91"/>
                <a:gd name="T3" fmla="*/ 28 h 49"/>
                <a:gd name="T4" fmla="*/ 80 w 91"/>
                <a:gd name="T5" fmla="*/ 49 h 49"/>
                <a:gd name="T6" fmla="*/ 85 w 91"/>
                <a:gd name="T7" fmla="*/ 49 h 49"/>
                <a:gd name="T8" fmla="*/ 91 w 91"/>
                <a:gd name="T9" fmla="*/ 32 h 49"/>
                <a:gd name="T10" fmla="*/ 87 w 91"/>
                <a:gd name="T11" fmla="*/ 30 h 49"/>
                <a:gd name="T12" fmla="*/ 31 w 91"/>
                <a:gd name="T13" fmla="*/ 11 h 49"/>
                <a:gd name="T14" fmla="*/ 6 w 91"/>
                <a:gd name="T15" fmla="*/ 0 h 49"/>
                <a:gd name="T16" fmla="*/ 0 w 91"/>
                <a:gd name="T1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9">
                  <a:moveTo>
                    <a:pt x="0" y="17"/>
                  </a:moveTo>
                  <a:lnTo>
                    <a:pt x="24" y="28"/>
                  </a:lnTo>
                  <a:lnTo>
                    <a:pt x="80" y="49"/>
                  </a:lnTo>
                  <a:lnTo>
                    <a:pt x="85" y="49"/>
                  </a:lnTo>
                  <a:lnTo>
                    <a:pt x="91" y="32"/>
                  </a:lnTo>
                  <a:lnTo>
                    <a:pt x="87" y="30"/>
                  </a:lnTo>
                  <a:lnTo>
                    <a:pt x="31" y="11"/>
                  </a:lnTo>
                  <a:lnTo>
                    <a:pt x="6"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105"/>
            <p:cNvSpPr>
              <a:spLocks/>
            </p:cNvSpPr>
            <p:nvPr/>
          </p:nvSpPr>
          <p:spPr bwMode="auto">
            <a:xfrm>
              <a:off x="3054" y="4150"/>
              <a:ext cx="91" cy="50"/>
            </a:xfrm>
            <a:custGeom>
              <a:avLst/>
              <a:gdLst>
                <a:gd name="T0" fmla="*/ 0 w 91"/>
                <a:gd name="T1" fmla="*/ 16 h 50"/>
                <a:gd name="T2" fmla="*/ 23 w 91"/>
                <a:gd name="T3" fmla="*/ 27 h 50"/>
                <a:gd name="T4" fmla="*/ 85 w 91"/>
                <a:gd name="T5" fmla="*/ 50 h 50"/>
                <a:gd name="T6" fmla="*/ 91 w 91"/>
                <a:gd name="T7" fmla="*/ 33 h 50"/>
                <a:gd name="T8" fmla="*/ 31 w 91"/>
                <a:gd name="T9" fmla="*/ 10 h 50"/>
                <a:gd name="T10" fmla="*/ 6 w 91"/>
                <a:gd name="T11" fmla="*/ 0 h 50"/>
                <a:gd name="T12" fmla="*/ 0 w 91"/>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91" h="50">
                  <a:moveTo>
                    <a:pt x="0" y="16"/>
                  </a:moveTo>
                  <a:lnTo>
                    <a:pt x="23" y="27"/>
                  </a:lnTo>
                  <a:lnTo>
                    <a:pt x="85" y="50"/>
                  </a:lnTo>
                  <a:lnTo>
                    <a:pt x="91" y="33"/>
                  </a:lnTo>
                  <a:lnTo>
                    <a:pt x="31" y="10"/>
                  </a:lnTo>
                  <a:lnTo>
                    <a:pt x="6" y="0"/>
                  </a:lnTo>
                  <a:lnTo>
                    <a:pt x="0"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106"/>
            <p:cNvSpPr>
              <a:spLocks/>
            </p:cNvSpPr>
            <p:nvPr/>
          </p:nvSpPr>
          <p:spPr bwMode="auto">
            <a:xfrm>
              <a:off x="2967" y="4111"/>
              <a:ext cx="8" cy="20"/>
            </a:xfrm>
            <a:custGeom>
              <a:avLst/>
              <a:gdLst>
                <a:gd name="T0" fmla="*/ 0 w 8"/>
                <a:gd name="T1" fmla="*/ 17 h 20"/>
                <a:gd name="T2" fmla="*/ 2 w 8"/>
                <a:gd name="T3" fmla="*/ 20 h 20"/>
                <a:gd name="T4" fmla="*/ 8 w 8"/>
                <a:gd name="T5" fmla="*/ 3 h 20"/>
                <a:gd name="T6" fmla="*/ 6 w 8"/>
                <a:gd name="T7" fmla="*/ 0 h 20"/>
                <a:gd name="T8" fmla="*/ 0 w 8"/>
                <a:gd name="T9" fmla="*/ 17 h 20"/>
              </a:gdLst>
              <a:ahLst/>
              <a:cxnLst>
                <a:cxn ang="0">
                  <a:pos x="T0" y="T1"/>
                </a:cxn>
                <a:cxn ang="0">
                  <a:pos x="T2" y="T3"/>
                </a:cxn>
                <a:cxn ang="0">
                  <a:pos x="T4" y="T5"/>
                </a:cxn>
                <a:cxn ang="0">
                  <a:pos x="T6" y="T7"/>
                </a:cxn>
                <a:cxn ang="0">
                  <a:pos x="T8" y="T9"/>
                </a:cxn>
              </a:cxnLst>
              <a:rect l="0" t="0" r="r" b="b"/>
              <a:pathLst>
                <a:path w="8" h="20">
                  <a:moveTo>
                    <a:pt x="0" y="17"/>
                  </a:moveTo>
                  <a:lnTo>
                    <a:pt x="2" y="20"/>
                  </a:lnTo>
                  <a:lnTo>
                    <a:pt x="8" y="3"/>
                  </a:lnTo>
                  <a:lnTo>
                    <a:pt x="6"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107"/>
            <p:cNvSpPr>
              <a:spLocks/>
            </p:cNvSpPr>
            <p:nvPr/>
          </p:nvSpPr>
          <p:spPr bwMode="auto">
            <a:xfrm>
              <a:off x="2911" y="4095"/>
              <a:ext cx="139" cy="101"/>
            </a:xfrm>
            <a:custGeom>
              <a:avLst/>
              <a:gdLst>
                <a:gd name="T0" fmla="*/ 0 w 139"/>
                <a:gd name="T1" fmla="*/ 0 h 101"/>
                <a:gd name="T2" fmla="*/ 95 w 139"/>
                <a:gd name="T3" fmla="*/ 101 h 101"/>
                <a:gd name="T4" fmla="*/ 95 w 139"/>
                <a:gd name="T5" fmla="*/ 101 h 101"/>
                <a:gd name="T6" fmla="*/ 95 w 139"/>
                <a:gd name="T7" fmla="*/ 99 h 101"/>
                <a:gd name="T8" fmla="*/ 95 w 139"/>
                <a:gd name="T9" fmla="*/ 95 h 101"/>
                <a:gd name="T10" fmla="*/ 95 w 139"/>
                <a:gd name="T11" fmla="*/ 91 h 101"/>
                <a:gd name="T12" fmla="*/ 95 w 139"/>
                <a:gd name="T13" fmla="*/ 86 h 101"/>
                <a:gd name="T14" fmla="*/ 95 w 139"/>
                <a:gd name="T15" fmla="*/ 84 h 101"/>
                <a:gd name="T16" fmla="*/ 97 w 139"/>
                <a:gd name="T17" fmla="*/ 80 h 101"/>
                <a:gd name="T18" fmla="*/ 97 w 139"/>
                <a:gd name="T19" fmla="*/ 76 h 101"/>
                <a:gd name="T20" fmla="*/ 97 w 139"/>
                <a:gd name="T21" fmla="*/ 71 h 101"/>
                <a:gd name="T22" fmla="*/ 97 w 139"/>
                <a:gd name="T23" fmla="*/ 69 h 101"/>
                <a:gd name="T24" fmla="*/ 99 w 139"/>
                <a:gd name="T25" fmla="*/ 65 h 101"/>
                <a:gd name="T26" fmla="*/ 99 w 139"/>
                <a:gd name="T27" fmla="*/ 61 h 101"/>
                <a:gd name="T28" fmla="*/ 101 w 139"/>
                <a:gd name="T29" fmla="*/ 59 h 101"/>
                <a:gd name="T30" fmla="*/ 101 w 139"/>
                <a:gd name="T31" fmla="*/ 55 h 101"/>
                <a:gd name="T32" fmla="*/ 103 w 139"/>
                <a:gd name="T33" fmla="*/ 52 h 101"/>
                <a:gd name="T34" fmla="*/ 103 w 139"/>
                <a:gd name="T35" fmla="*/ 48 h 101"/>
                <a:gd name="T36" fmla="*/ 105 w 139"/>
                <a:gd name="T37" fmla="*/ 46 h 101"/>
                <a:gd name="T38" fmla="*/ 105 w 139"/>
                <a:gd name="T39" fmla="*/ 42 h 101"/>
                <a:gd name="T40" fmla="*/ 108 w 139"/>
                <a:gd name="T41" fmla="*/ 40 h 101"/>
                <a:gd name="T42" fmla="*/ 110 w 139"/>
                <a:gd name="T43" fmla="*/ 36 h 101"/>
                <a:gd name="T44" fmla="*/ 112 w 139"/>
                <a:gd name="T45" fmla="*/ 33 h 101"/>
                <a:gd name="T46" fmla="*/ 114 w 139"/>
                <a:gd name="T47" fmla="*/ 29 h 101"/>
                <a:gd name="T48" fmla="*/ 116 w 139"/>
                <a:gd name="T49" fmla="*/ 27 h 101"/>
                <a:gd name="T50" fmla="*/ 116 w 139"/>
                <a:gd name="T51" fmla="*/ 25 h 101"/>
                <a:gd name="T52" fmla="*/ 118 w 139"/>
                <a:gd name="T53" fmla="*/ 21 h 101"/>
                <a:gd name="T54" fmla="*/ 122 w 139"/>
                <a:gd name="T55" fmla="*/ 19 h 101"/>
                <a:gd name="T56" fmla="*/ 124 w 139"/>
                <a:gd name="T57" fmla="*/ 16 h 101"/>
                <a:gd name="T58" fmla="*/ 126 w 139"/>
                <a:gd name="T59" fmla="*/ 12 h 101"/>
                <a:gd name="T60" fmla="*/ 128 w 139"/>
                <a:gd name="T61" fmla="*/ 10 h 101"/>
                <a:gd name="T62" fmla="*/ 130 w 139"/>
                <a:gd name="T63" fmla="*/ 8 h 101"/>
                <a:gd name="T64" fmla="*/ 134 w 139"/>
                <a:gd name="T65" fmla="*/ 4 h 101"/>
                <a:gd name="T66" fmla="*/ 137 w 139"/>
                <a:gd name="T67" fmla="*/ 2 h 101"/>
                <a:gd name="T68" fmla="*/ 139 w 139"/>
                <a:gd name="T69" fmla="*/ 0 h 101"/>
                <a:gd name="T70" fmla="*/ 0 w 139"/>
                <a:gd name="T71" fmla="*/ 0 h 101"/>
                <a:gd name="T72" fmla="*/ 0 w 139"/>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01">
                  <a:moveTo>
                    <a:pt x="0" y="0"/>
                  </a:moveTo>
                  <a:lnTo>
                    <a:pt x="95" y="101"/>
                  </a:lnTo>
                  <a:lnTo>
                    <a:pt x="95" y="101"/>
                  </a:lnTo>
                  <a:lnTo>
                    <a:pt x="95" y="99"/>
                  </a:lnTo>
                  <a:lnTo>
                    <a:pt x="95" y="95"/>
                  </a:lnTo>
                  <a:lnTo>
                    <a:pt x="95" y="91"/>
                  </a:lnTo>
                  <a:lnTo>
                    <a:pt x="95" y="86"/>
                  </a:lnTo>
                  <a:lnTo>
                    <a:pt x="95" y="84"/>
                  </a:lnTo>
                  <a:lnTo>
                    <a:pt x="97" y="80"/>
                  </a:lnTo>
                  <a:lnTo>
                    <a:pt x="97" y="76"/>
                  </a:lnTo>
                  <a:lnTo>
                    <a:pt x="97" y="71"/>
                  </a:lnTo>
                  <a:lnTo>
                    <a:pt x="97" y="69"/>
                  </a:lnTo>
                  <a:lnTo>
                    <a:pt x="99" y="65"/>
                  </a:lnTo>
                  <a:lnTo>
                    <a:pt x="99" y="61"/>
                  </a:lnTo>
                  <a:lnTo>
                    <a:pt x="101" y="59"/>
                  </a:lnTo>
                  <a:lnTo>
                    <a:pt x="101" y="55"/>
                  </a:lnTo>
                  <a:lnTo>
                    <a:pt x="103" y="52"/>
                  </a:lnTo>
                  <a:lnTo>
                    <a:pt x="103" y="48"/>
                  </a:lnTo>
                  <a:lnTo>
                    <a:pt x="105" y="46"/>
                  </a:lnTo>
                  <a:lnTo>
                    <a:pt x="105" y="42"/>
                  </a:lnTo>
                  <a:lnTo>
                    <a:pt x="108" y="40"/>
                  </a:lnTo>
                  <a:lnTo>
                    <a:pt x="110" y="36"/>
                  </a:lnTo>
                  <a:lnTo>
                    <a:pt x="112" y="33"/>
                  </a:lnTo>
                  <a:lnTo>
                    <a:pt x="114" y="29"/>
                  </a:lnTo>
                  <a:lnTo>
                    <a:pt x="116" y="27"/>
                  </a:lnTo>
                  <a:lnTo>
                    <a:pt x="116" y="25"/>
                  </a:lnTo>
                  <a:lnTo>
                    <a:pt x="118" y="21"/>
                  </a:lnTo>
                  <a:lnTo>
                    <a:pt x="122" y="19"/>
                  </a:lnTo>
                  <a:lnTo>
                    <a:pt x="124" y="16"/>
                  </a:lnTo>
                  <a:lnTo>
                    <a:pt x="126" y="12"/>
                  </a:lnTo>
                  <a:lnTo>
                    <a:pt x="128" y="10"/>
                  </a:lnTo>
                  <a:lnTo>
                    <a:pt x="130" y="8"/>
                  </a:lnTo>
                  <a:lnTo>
                    <a:pt x="134" y="4"/>
                  </a:lnTo>
                  <a:lnTo>
                    <a:pt x="137" y="2"/>
                  </a:lnTo>
                  <a:lnTo>
                    <a:pt x="139" y="0"/>
                  </a:lnTo>
                  <a:lnTo>
                    <a:pt x="0" y="0"/>
                  </a:lnTo>
                  <a:lnTo>
                    <a:pt x="0"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108"/>
            <p:cNvSpPr>
              <a:spLocks/>
            </p:cNvSpPr>
            <p:nvPr/>
          </p:nvSpPr>
          <p:spPr bwMode="auto">
            <a:xfrm>
              <a:off x="4877" y="2142"/>
              <a:ext cx="56" cy="25"/>
            </a:xfrm>
            <a:custGeom>
              <a:avLst/>
              <a:gdLst>
                <a:gd name="T0" fmla="*/ 53 w 56"/>
                <a:gd name="T1" fmla="*/ 12 h 25"/>
                <a:gd name="T2" fmla="*/ 56 w 56"/>
                <a:gd name="T3" fmla="*/ 2 h 25"/>
                <a:gd name="T4" fmla="*/ 0 w 56"/>
                <a:gd name="T5" fmla="*/ 0 h 25"/>
                <a:gd name="T6" fmla="*/ 0 w 56"/>
                <a:gd name="T7" fmla="*/ 23 h 25"/>
                <a:gd name="T8" fmla="*/ 53 w 56"/>
                <a:gd name="T9" fmla="*/ 25 h 25"/>
                <a:gd name="T10" fmla="*/ 53 w 56"/>
                <a:gd name="T11" fmla="*/ 12 h 25"/>
              </a:gdLst>
              <a:ahLst/>
              <a:cxnLst>
                <a:cxn ang="0">
                  <a:pos x="T0" y="T1"/>
                </a:cxn>
                <a:cxn ang="0">
                  <a:pos x="T2" y="T3"/>
                </a:cxn>
                <a:cxn ang="0">
                  <a:pos x="T4" y="T5"/>
                </a:cxn>
                <a:cxn ang="0">
                  <a:pos x="T6" y="T7"/>
                </a:cxn>
                <a:cxn ang="0">
                  <a:pos x="T8" y="T9"/>
                </a:cxn>
                <a:cxn ang="0">
                  <a:pos x="T10" y="T11"/>
                </a:cxn>
              </a:cxnLst>
              <a:rect l="0" t="0" r="r" b="b"/>
              <a:pathLst>
                <a:path w="56" h="25">
                  <a:moveTo>
                    <a:pt x="53" y="12"/>
                  </a:moveTo>
                  <a:lnTo>
                    <a:pt x="56" y="2"/>
                  </a:lnTo>
                  <a:lnTo>
                    <a:pt x="0" y="0"/>
                  </a:lnTo>
                  <a:lnTo>
                    <a:pt x="0" y="23"/>
                  </a:lnTo>
                  <a:lnTo>
                    <a:pt x="53" y="25"/>
                  </a:lnTo>
                  <a:lnTo>
                    <a:pt x="53" y="1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109"/>
            <p:cNvSpPr>
              <a:spLocks/>
            </p:cNvSpPr>
            <p:nvPr/>
          </p:nvSpPr>
          <p:spPr bwMode="auto">
            <a:xfrm>
              <a:off x="4846" y="2078"/>
              <a:ext cx="171" cy="148"/>
            </a:xfrm>
            <a:custGeom>
              <a:avLst/>
              <a:gdLst>
                <a:gd name="T0" fmla="*/ 171 w 171"/>
                <a:gd name="T1" fmla="*/ 81 h 148"/>
                <a:gd name="T2" fmla="*/ 4 w 171"/>
                <a:gd name="T3" fmla="*/ 0 h 148"/>
                <a:gd name="T4" fmla="*/ 4 w 171"/>
                <a:gd name="T5" fmla="*/ 0 h 148"/>
                <a:gd name="T6" fmla="*/ 6 w 171"/>
                <a:gd name="T7" fmla="*/ 4 h 148"/>
                <a:gd name="T8" fmla="*/ 8 w 171"/>
                <a:gd name="T9" fmla="*/ 9 h 148"/>
                <a:gd name="T10" fmla="*/ 10 w 171"/>
                <a:gd name="T11" fmla="*/ 15 h 148"/>
                <a:gd name="T12" fmla="*/ 10 w 171"/>
                <a:gd name="T13" fmla="*/ 19 h 148"/>
                <a:gd name="T14" fmla="*/ 12 w 171"/>
                <a:gd name="T15" fmla="*/ 23 h 148"/>
                <a:gd name="T16" fmla="*/ 14 w 171"/>
                <a:gd name="T17" fmla="*/ 28 h 148"/>
                <a:gd name="T18" fmla="*/ 14 w 171"/>
                <a:gd name="T19" fmla="*/ 34 h 148"/>
                <a:gd name="T20" fmla="*/ 16 w 171"/>
                <a:gd name="T21" fmla="*/ 38 h 148"/>
                <a:gd name="T22" fmla="*/ 16 w 171"/>
                <a:gd name="T23" fmla="*/ 43 h 148"/>
                <a:gd name="T24" fmla="*/ 18 w 171"/>
                <a:gd name="T25" fmla="*/ 47 h 148"/>
                <a:gd name="T26" fmla="*/ 18 w 171"/>
                <a:gd name="T27" fmla="*/ 51 h 148"/>
                <a:gd name="T28" fmla="*/ 18 w 171"/>
                <a:gd name="T29" fmla="*/ 57 h 148"/>
                <a:gd name="T30" fmla="*/ 18 w 171"/>
                <a:gd name="T31" fmla="*/ 62 h 148"/>
                <a:gd name="T32" fmla="*/ 20 w 171"/>
                <a:gd name="T33" fmla="*/ 66 h 148"/>
                <a:gd name="T34" fmla="*/ 20 w 171"/>
                <a:gd name="T35" fmla="*/ 70 h 148"/>
                <a:gd name="T36" fmla="*/ 18 w 171"/>
                <a:gd name="T37" fmla="*/ 74 h 148"/>
                <a:gd name="T38" fmla="*/ 18 w 171"/>
                <a:gd name="T39" fmla="*/ 81 h 148"/>
                <a:gd name="T40" fmla="*/ 18 w 171"/>
                <a:gd name="T41" fmla="*/ 85 h 148"/>
                <a:gd name="T42" fmla="*/ 18 w 171"/>
                <a:gd name="T43" fmla="*/ 89 h 148"/>
                <a:gd name="T44" fmla="*/ 18 w 171"/>
                <a:gd name="T45" fmla="*/ 93 h 148"/>
                <a:gd name="T46" fmla="*/ 16 w 171"/>
                <a:gd name="T47" fmla="*/ 98 h 148"/>
                <a:gd name="T48" fmla="*/ 16 w 171"/>
                <a:gd name="T49" fmla="*/ 102 h 148"/>
                <a:gd name="T50" fmla="*/ 14 w 171"/>
                <a:gd name="T51" fmla="*/ 108 h 148"/>
                <a:gd name="T52" fmla="*/ 14 w 171"/>
                <a:gd name="T53" fmla="*/ 112 h 148"/>
                <a:gd name="T54" fmla="*/ 12 w 171"/>
                <a:gd name="T55" fmla="*/ 117 h 148"/>
                <a:gd name="T56" fmla="*/ 10 w 171"/>
                <a:gd name="T57" fmla="*/ 121 h 148"/>
                <a:gd name="T58" fmla="*/ 10 w 171"/>
                <a:gd name="T59" fmla="*/ 125 h 148"/>
                <a:gd name="T60" fmla="*/ 8 w 171"/>
                <a:gd name="T61" fmla="*/ 131 h 148"/>
                <a:gd name="T62" fmla="*/ 6 w 171"/>
                <a:gd name="T63" fmla="*/ 136 h 148"/>
                <a:gd name="T64" fmla="*/ 4 w 171"/>
                <a:gd name="T65" fmla="*/ 140 h 148"/>
                <a:gd name="T66" fmla="*/ 2 w 171"/>
                <a:gd name="T67" fmla="*/ 144 h 148"/>
                <a:gd name="T68" fmla="*/ 0 w 171"/>
                <a:gd name="T69" fmla="*/ 148 h 148"/>
                <a:gd name="T70" fmla="*/ 171 w 171"/>
                <a:gd name="T71" fmla="*/ 81 h 148"/>
                <a:gd name="T72" fmla="*/ 171 w 171"/>
                <a:gd name="T73"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48">
                  <a:moveTo>
                    <a:pt x="171" y="81"/>
                  </a:moveTo>
                  <a:lnTo>
                    <a:pt x="4" y="0"/>
                  </a:lnTo>
                  <a:lnTo>
                    <a:pt x="4" y="0"/>
                  </a:lnTo>
                  <a:lnTo>
                    <a:pt x="6" y="4"/>
                  </a:lnTo>
                  <a:lnTo>
                    <a:pt x="8" y="9"/>
                  </a:lnTo>
                  <a:lnTo>
                    <a:pt x="10" y="15"/>
                  </a:lnTo>
                  <a:lnTo>
                    <a:pt x="10" y="19"/>
                  </a:lnTo>
                  <a:lnTo>
                    <a:pt x="12" y="23"/>
                  </a:lnTo>
                  <a:lnTo>
                    <a:pt x="14" y="28"/>
                  </a:lnTo>
                  <a:lnTo>
                    <a:pt x="14" y="34"/>
                  </a:lnTo>
                  <a:lnTo>
                    <a:pt x="16" y="38"/>
                  </a:lnTo>
                  <a:lnTo>
                    <a:pt x="16" y="43"/>
                  </a:lnTo>
                  <a:lnTo>
                    <a:pt x="18" y="47"/>
                  </a:lnTo>
                  <a:lnTo>
                    <a:pt x="18" y="51"/>
                  </a:lnTo>
                  <a:lnTo>
                    <a:pt x="18" y="57"/>
                  </a:lnTo>
                  <a:lnTo>
                    <a:pt x="18" y="62"/>
                  </a:lnTo>
                  <a:lnTo>
                    <a:pt x="20" y="66"/>
                  </a:lnTo>
                  <a:lnTo>
                    <a:pt x="20" y="70"/>
                  </a:lnTo>
                  <a:lnTo>
                    <a:pt x="18" y="74"/>
                  </a:lnTo>
                  <a:lnTo>
                    <a:pt x="18" y="81"/>
                  </a:lnTo>
                  <a:lnTo>
                    <a:pt x="18" y="85"/>
                  </a:lnTo>
                  <a:lnTo>
                    <a:pt x="18" y="89"/>
                  </a:lnTo>
                  <a:lnTo>
                    <a:pt x="18" y="93"/>
                  </a:lnTo>
                  <a:lnTo>
                    <a:pt x="16" y="98"/>
                  </a:lnTo>
                  <a:lnTo>
                    <a:pt x="16" y="102"/>
                  </a:lnTo>
                  <a:lnTo>
                    <a:pt x="14" y="108"/>
                  </a:lnTo>
                  <a:lnTo>
                    <a:pt x="14" y="112"/>
                  </a:lnTo>
                  <a:lnTo>
                    <a:pt x="12" y="117"/>
                  </a:lnTo>
                  <a:lnTo>
                    <a:pt x="10" y="121"/>
                  </a:lnTo>
                  <a:lnTo>
                    <a:pt x="10" y="125"/>
                  </a:lnTo>
                  <a:lnTo>
                    <a:pt x="8" y="131"/>
                  </a:lnTo>
                  <a:lnTo>
                    <a:pt x="6" y="136"/>
                  </a:lnTo>
                  <a:lnTo>
                    <a:pt x="4" y="140"/>
                  </a:lnTo>
                  <a:lnTo>
                    <a:pt x="2" y="144"/>
                  </a:lnTo>
                  <a:lnTo>
                    <a:pt x="0" y="148"/>
                  </a:lnTo>
                  <a:lnTo>
                    <a:pt x="171" y="81"/>
                  </a:lnTo>
                  <a:lnTo>
                    <a:pt x="171" y="81"/>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110"/>
            <p:cNvSpPr>
              <a:spLocks/>
            </p:cNvSpPr>
            <p:nvPr/>
          </p:nvSpPr>
          <p:spPr bwMode="auto">
            <a:xfrm>
              <a:off x="2801" y="3056"/>
              <a:ext cx="27" cy="82"/>
            </a:xfrm>
            <a:custGeom>
              <a:avLst/>
              <a:gdLst>
                <a:gd name="T0" fmla="*/ 12 w 27"/>
                <a:gd name="T1" fmla="*/ 0 h 82"/>
                <a:gd name="T2" fmla="*/ 0 w 27"/>
                <a:gd name="T3" fmla="*/ 0 h 82"/>
                <a:gd name="T4" fmla="*/ 2 w 27"/>
                <a:gd name="T5" fmla="*/ 82 h 82"/>
                <a:gd name="T6" fmla="*/ 27 w 27"/>
                <a:gd name="T7" fmla="*/ 80 h 82"/>
                <a:gd name="T8" fmla="*/ 25 w 27"/>
                <a:gd name="T9" fmla="*/ 0 h 82"/>
                <a:gd name="T10" fmla="*/ 12 w 27"/>
                <a:gd name="T11" fmla="*/ 0 h 82"/>
              </a:gdLst>
              <a:ahLst/>
              <a:cxnLst>
                <a:cxn ang="0">
                  <a:pos x="T0" y="T1"/>
                </a:cxn>
                <a:cxn ang="0">
                  <a:pos x="T2" y="T3"/>
                </a:cxn>
                <a:cxn ang="0">
                  <a:pos x="T4" y="T5"/>
                </a:cxn>
                <a:cxn ang="0">
                  <a:pos x="T6" y="T7"/>
                </a:cxn>
                <a:cxn ang="0">
                  <a:pos x="T8" y="T9"/>
                </a:cxn>
                <a:cxn ang="0">
                  <a:pos x="T10" y="T11"/>
                </a:cxn>
              </a:cxnLst>
              <a:rect l="0" t="0" r="r" b="b"/>
              <a:pathLst>
                <a:path w="27" h="82">
                  <a:moveTo>
                    <a:pt x="12" y="0"/>
                  </a:moveTo>
                  <a:lnTo>
                    <a:pt x="0" y="0"/>
                  </a:lnTo>
                  <a:lnTo>
                    <a:pt x="2" y="82"/>
                  </a:lnTo>
                  <a:lnTo>
                    <a:pt x="27" y="80"/>
                  </a:lnTo>
                  <a:lnTo>
                    <a:pt x="25" y="0"/>
                  </a:lnTo>
                  <a:lnTo>
                    <a:pt x="12"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111"/>
            <p:cNvSpPr>
              <a:spLocks/>
            </p:cNvSpPr>
            <p:nvPr/>
          </p:nvSpPr>
          <p:spPr bwMode="auto">
            <a:xfrm>
              <a:off x="2743" y="2969"/>
              <a:ext cx="145" cy="176"/>
            </a:xfrm>
            <a:custGeom>
              <a:avLst/>
              <a:gdLst>
                <a:gd name="T0" fmla="*/ 68 w 145"/>
                <a:gd name="T1" fmla="*/ 0 h 176"/>
                <a:gd name="T2" fmla="*/ 0 w 145"/>
                <a:gd name="T3" fmla="*/ 176 h 176"/>
                <a:gd name="T4" fmla="*/ 0 w 145"/>
                <a:gd name="T5" fmla="*/ 176 h 176"/>
                <a:gd name="T6" fmla="*/ 4 w 145"/>
                <a:gd name="T7" fmla="*/ 173 h 176"/>
                <a:gd name="T8" fmla="*/ 8 w 145"/>
                <a:gd name="T9" fmla="*/ 171 h 176"/>
                <a:gd name="T10" fmla="*/ 12 w 145"/>
                <a:gd name="T11" fmla="*/ 169 h 176"/>
                <a:gd name="T12" fmla="*/ 17 w 145"/>
                <a:gd name="T13" fmla="*/ 167 h 176"/>
                <a:gd name="T14" fmla="*/ 23 w 145"/>
                <a:gd name="T15" fmla="*/ 165 h 176"/>
                <a:gd name="T16" fmla="*/ 27 w 145"/>
                <a:gd name="T17" fmla="*/ 163 h 176"/>
                <a:gd name="T18" fmla="*/ 31 w 145"/>
                <a:gd name="T19" fmla="*/ 163 h 176"/>
                <a:gd name="T20" fmla="*/ 35 w 145"/>
                <a:gd name="T21" fmla="*/ 161 h 176"/>
                <a:gd name="T22" fmla="*/ 39 w 145"/>
                <a:gd name="T23" fmla="*/ 159 h 176"/>
                <a:gd name="T24" fmla="*/ 44 w 145"/>
                <a:gd name="T25" fmla="*/ 159 h 176"/>
                <a:gd name="T26" fmla="*/ 50 w 145"/>
                <a:gd name="T27" fmla="*/ 157 h 176"/>
                <a:gd name="T28" fmla="*/ 54 w 145"/>
                <a:gd name="T29" fmla="*/ 157 h 176"/>
                <a:gd name="T30" fmla="*/ 58 w 145"/>
                <a:gd name="T31" fmla="*/ 157 h 176"/>
                <a:gd name="T32" fmla="*/ 62 w 145"/>
                <a:gd name="T33" fmla="*/ 154 h 176"/>
                <a:gd name="T34" fmla="*/ 66 w 145"/>
                <a:gd name="T35" fmla="*/ 154 h 176"/>
                <a:gd name="T36" fmla="*/ 73 w 145"/>
                <a:gd name="T37" fmla="*/ 154 h 176"/>
                <a:gd name="T38" fmla="*/ 77 w 145"/>
                <a:gd name="T39" fmla="*/ 154 h 176"/>
                <a:gd name="T40" fmla="*/ 81 w 145"/>
                <a:gd name="T41" fmla="*/ 154 h 176"/>
                <a:gd name="T42" fmla="*/ 85 w 145"/>
                <a:gd name="T43" fmla="*/ 154 h 176"/>
                <a:gd name="T44" fmla="*/ 89 w 145"/>
                <a:gd name="T45" fmla="*/ 154 h 176"/>
                <a:gd name="T46" fmla="*/ 95 w 145"/>
                <a:gd name="T47" fmla="*/ 157 h 176"/>
                <a:gd name="T48" fmla="*/ 99 w 145"/>
                <a:gd name="T49" fmla="*/ 157 h 176"/>
                <a:gd name="T50" fmla="*/ 104 w 145"/>
                <a:gd name="T51" fmla="*/ 157 h 176"/>
                <a:gd name="T52" fmla="*/ 108 w 145"/>
                <a:gd name="T53" fmla="*/ 159 h 176"/>
                <a:gd name="T54" fmla="*/ 112 w 145"/>
                <a:gd name="T55" fmla="*/ 159 h 176"/>
                <a:gd name="T56" fmla="*/ 118 w 145"/>
                <a:gd name="T57" fmla="*/ 161 h 176"/>
                <a:gd name="T58" fmla="*/ 122 w 145"/>
                <a:gd name="T59" fmla="*/ 163 h 176"/>
                <a:gd name="T60" fmla="*/ 126 w 145"/>
                <a:gd name="T61" fmla="*/ 163 h 176"/>
                <a:gd name="T62" fmla="*/ 131 w 145"/>
                <a:gd name="T63" fmla="*/ 165 h 176"/>
                <a:gd name="T64" fmla="*/ 137 w 145"/>
                <a:gd name="T65" fmla="*/ 167 h 176"/>
                <a:gd name="T66" fmla="*/ 141 w 145"/>
                <a:gd name="T67" fmla="*/ 169 h 176"/>
                <a:gd name="T68" fmla="*/ 145 w 145"/>
                <a:gd name="T69" fmla="*/ 171 h 176"/>
                <a:gd name="T70" fmla="*/ 68 w 145"/>
                <a:gd name="T71" fmla="*/ 0 h 176"/>
                <a:gd name="T72" fmla="*/ 68 w 145"/>
                <a:gd name="T7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76">
                  <a:moveTo>
                    <a:pt x="68" y="0"/>
                  </a:moveTo>
                  <a:lnTo>
                    <a:pt x="0" y="176"/>
                  </a:lnTo>
                  <a:lnTo>
                    <a:pt x="0" y="176"/>
                  </a:lnTo>
                  <a:lnTo>
                    <a:pt x="4" y="173"/>
                  </a:lnTo>
                  <a:lnTo>
                    <a:pt x="8" y="171"/>
                  </a:lnTo>
                  <a:lnTo>
                    <a:pt x="12" y="169"/>
                  </a:lnTo>
                  <a:lnTo>
                    <a:pt x="17" y="167"/>
                  </a:lnTo>
                  <a:lnTo>
                    <a:pt x="23" y="165"/>
                  </a:lnTo>
                  <a:lnTo>
                    <a:pt x="27" y="163"/>
                  </a:lnTo>
                  <a:lnTo>
                    <a:pt x="31" y="163"/>
                  </a:lnTo>
                  <a:lnTo>
                    <a:pt x="35" y="161"/>
                  </a:lnTo>
                  <a:lnTo>
                    <a:pt x="39" y="159"/>
                  </a:lnTo>
                  <a:lnTo>
                    <a:pt x="44" y="159"/>
                  </a:lnTo>
                  <a:lnTo>
                    <a:pt x="50" y="157"/>
                  </a:lnTo>
                  <a:lnTo>
                    <a:pt x="54" y="157"/>
                  </a:lnTo>
                  <a:lnTo>
                    <a:pt x="58" y="157"/>
                  </a:lnTo>
                  <a:lnTo>
                    <a:pt x="62" y="154"/>
                  </a:lnTo>
                  <a:lnTo>
                    <a:pt x="66" y="154"/>
                  </a:lnTo>
                  <a:lnTo>
                    <a:pt x="73" y="154"/>
                  </a:lnTo>
                  <a:lnTo>
                    <a:pt x="77" y="154"/>
                  </a:lnTo>
                  <a:lnTo>
                    <a:pt x="81" y="154"/>
                  </a:lnTo>
                  <a:lnTo>
                    <a:pt x="85" y="154"/>
                  </a:lnTo>
                  <a:lnTo>
                    <a:pt x="89" y="154"/>
                  </a:lnTo>
                  <a:lnTo>
                    <a:pt x="95" y="157"/>
                  </a:lnTo>
                  <a:lnTo>
                    <a:pt x="99" y="157"/>
                  </a:lnTo>
                  <a:lnTo>
                    <a:pt x="104" y="157"/>
                  </a:lnTo>
                  <a:lnTo>
                    <a:pt x="108" y="159"/>
                  </a:lnTo>
                  <a:lnTo>
                    <a:pt x="112" y="159"/>
                  </a:lnTo>
                  <a:lnTo>
                    <a:pt x="118" y="161"/>
                  </a:lnTo>
                  <a:lnTo>
                    <a:pt x="122" y="163"/>
                  </a:lnTo>
                  <a:lnTo>
                    <a:pt x="126" y="163"/>
                  </a:lnTo>
                  <a:lnTo>
                    <a:pt x="131" y="165"/>
                  </a:lnTo>
                  <a:lnTo>
                    <a:pt x="137" y="167"/>
                  </a:lnTo>
                  <a:lnTo>
                    <a:pt x="141" y="169"/>
                  </a:lnTo>
                  <a:lnTo>
                    <a:pt x="145" y="171"/>
                  </a:lnTo>
                  <a:lnTo>
                    <a:pt x="68" y="0"/>
                  </a:lnTo>
                  <a:lnTo>
                    <a:pt x="68"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112"/>
            <p:cNvSpPr>
              <a:spLocks/>
            </p:cNvSpPr>
            <p:nvPr/>
          </p:nvSpPr>
          <p:spPr bwMode="auto">
            <a:xfrm>
              <a:off x="5384" y="2586"/>
              <a:ext cx="56" cy="63"/>
            </a:xfrm>
            <a:custGeom>
              <a:avLst/>
              <a:gdLst>
                <a:gd name="T0" fmla="*/ 10 w 56"/>
                <a:gd name="T1" fmla="*/ 57 h 63"/>
                <a:gd name="T2" fmla="*/ 19 w 56"/>
                <a:gd name="T3" fmla="*/ 63 h 63"/>
                <a:gd name="T4" fmla="*/ 56 w 56"/>
                <a:gd name="T5" fmla="*/ 15 h 63"/>
                <a:gd name="T6" fmla="*/ 37 w 56"/>
                <a:gd name="T7" fmla="*/ 0 h 63"/>
                <a:gd name="T8" fmla="*/ 0 w 56"/>
                <a:gd name="T9" fmla="*/ 49 h 63"/>
                <a:gd name="T10" fmla="*/ 10 w 56"/>
                <a:gd name="T11" fmla="*/ 57 h 63"/>
              </a:gdLst>
              <a:ahLst/>
              <a:cxnLst>
                <a:cxn ang="0">
                  <a:pos x="T0" y="T1"/>
                </a:cxn>
                <a:cxn ang="0">
                  <a:pos x="T2" y="T3"/>
                </a:cxn>
                <a:cxn ang="0">
                  <a:pos x="T4" y="T5"/>
                </a:cxn>
                <a:cxn ang="0">
                  <a:pos x="T6" y="T7"/>
                </a:cxn>
                <a:cxn ang="0">
                  <a:pos x="T8" y="T9"/>
                </a:cxn>
                <a:cxn ang="0">
                  <a:pos x="T10" y="T11"/>
                </a:cxn>
              </a:cxnLst>
              <a:rect l="0" t="0" r="r" b="b"/>
              <a:pathLst>
                <a:path w="56" h="63">
                  <a:moveTo>
                    <a:pt x="10" y="57"/>
                  </a:moveTo>
                  <a:lnTo>
                    <a:pt x="19" y="63"/>
                  </a:lnTo>
                  <a:lnTo>
                    <a:pt x="56" y="15"/>
                  </a:lnTo>
                  <a:lnTo>
                    <a:pt x="37" y="0"/>
                  </a:lnTo>
                  <a:lnTo>
                    <a:pt x="0" y="49"/>
                  </a:lnTo>
                  <a:lnTo>
                    <a:pt x="10" y="5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113"/>
            <p:cNvSpPr>
              <a:spLocks/>
            </p:cNvSpPr>
            <p:nvPr/>
          </p:nvSpPr>
          <p:spPr bwMode="auto">
            <a:xfrm>
              <a:off x="5343" y="2529"/>
              <a:ext cx="159" cy="184"/>
            </a:xfrm>
            <a:custGeom>
              <a:avLst/>
              <a:gdLst>
                <a:gd name="T0" fmla="*/ 0 w 159"/>
                <a:gd name="T1" fmla="*/ 184 h 184"/>
                <a:gd name="T2" fmla="*/ 159 w 159"/>
                <a:gd name="T3" fmla="*/ 89 h 184"/>
                <a:gd name="T4" fmla="*/ 159 w 159"/>
                <a:gd name="T5" fmla="*/ 89 h 184"/>
                <a:gd name="T6" fmla="*/ 155 w 159"/>
                <a:gd name="T7" fmla="*/ 89 h 184"/>
                <a:gd name="T8" fmla="*/ 151 w 159"/>
                <a:gd name="T9" fmla="*/ 87 h 184"/>
                <a:gd name="T10" fmla="*/ 145 w 159"/>
                <a:gd name="T11" fmla="*/ 87 h 184"/>
                <a:gd name="T12" fmla="*/ 141 w 159"/>
                <a:gd name="T13" fmla="*/ 84 h 184"/>
                <a:gd name="T14" fmla="*/ 136 w 159"/>
                <a:gd name="T15" fmla="*/ 84 h 184"/>
                <a:gd name="T16" fmla="*/ 132 w 159"/>
                <a:gd name="T17" fmla="*/ 82 h 184"/>
                <a:gd name="T18" fmla="*/ 128 w 159"/>
                <a:gd name="T19" fmla="*/ 80 h 184"/>
                <a:gd name="T20" fmla="*/ 122 w 159"/>
                <a:gd name="T21" fmla="*/ 78 h 184"/>
                <a:gd name="T22" fmla="*/ 118 w 159"/>
                <a:gd name="T23" fmla="*/ 76 h 184"/>
                <a:gd name="T24" fmla="*/ 114 w 159"/>
                <a:gd name="T25" fmla="*/ 74 h 184"/>
                <a:gd name="T26" fmla="*/ 109 w 159"/>
                <a:gd name="T27" fmla="*/ 72 h 184"/>
                <a:gd name="T28" fmla="*/ 105 w 159"/>
                <a:gd name="T29" fmla="*/ 70 h 184"/>
                <a:gd name="T30" fmla="*/ 101 w 159"/>
                <a:gd name="T31" fmla="*/ 68 h 184"/>
                <a:gd name="T32" fmla="*/ 99 w 159"/>
                <a:gd name="T33" fmla="*/ 65 h 184"/>
                <a:gd name="T34" fmla="*/ 95 w 159"/>
                <a:gd name="T35" fmla="*/ 63 h 184"/>
                <a:gd name="T36" fmla="*/ 91 w 159"/>
                <a:gd name="T37" fmla="*/ 59 h 184"/>
                <a:gd name="T38" fmla="*/ 87 w 159"/>
                <a:gd name="T39" fmla="*/ 57 h 184"/>
                <a:gd name="T40" fmla="*/ 85 w 159"/>
                <a:gd name="T41" fmla="*/ 55 h 184"/>
                <a:gd name="T42" fmla="*/ 80 w 159"/>
                <a:gd name="T43" fmla="*/ 51 h 184"/>
                <a:gd name="T44" fmla="*/ 76 w 159"/>
                <a:gd name="T45" fmla="*/ 49 h 184"/>
                <a:gd name="T46" fmla="*/ 74 w 159"/>
                <a:gd name="T47" fmla="*/ 44 h 184"/>
                <a:gd name="T48" fmla="*/ 70 w 159"/>
                <a:gd name="T49" fmla="*/ 40 h 184"/>
                <a:gd name="T50" fmla="*/ 68 w 159"/>
                <a:gd name="T51" fmla="*/ 38 h 184"/>
                <a:gd name="T52" fmla="*/ 64 w 159"/>
                <a:gd name="T53" fmla="*/ 34 h 184"/>
                <a:gd name="T54" fmla="*/ 62 w 159"/>
                <a:gd name="T55" fmla="*/ 29 h 184"/>
                <a:gd name="T56" fmla="*/ 60 w 159"/>
                <a:gd name="T57" fmla="*/ 25 h 184"/>
                <a:gd name="T58" fmla="*/ 56 w 159"/>
                <a:gd name="T59" fmla="*/ 21 h 184"/>
                <a:gd name="T60" fmla="*/ 54 w 159"/>
                <a:gd name="T61" fmla="*/ 17 h 184"/>
                <a:gd name="T62" fmla="*/ 51 w 159"/>
                <a:gd name="T63" fmla="*/ 13 h 184"/>
                <a:gd name="T64" fmla="*/ 47 w 159"/>
                <a:gd name="T65" fmla="*/ 8 h 184"/>
                <a:gd name="T66" fmla="*/ 45 w 159"/>
                <a:gd name="T67" fmla="*/ 4 h 184"/>
                <a:gd name="T68" fmla="*/ 43 w 159"/>
                <a:gd name="T69" fmla="*/ 0 h 184"/>
                <a:gd name="T70" fmla="*/ 0 w 159"/>
                <a:gd name="T71" fmla="*/ 184 h 184"/>
                <a:gd name="T72" fmla="*/ 0 w 159"/>
                <a:gd name="T7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84">
                  <a:moveTo>
                    <a:pt x="0" y="184"/>
                  </a:moveTo>
                  <a:lnTo>
                    <a:pt x="159" y="89"/>
                  </a:lnTo>
                  <a:lnTo>
                    <a:pt x="159" y="89"/>
                  </a:lnTo>
                  <a:lnTo>
                    <a:pt x="155" y="89"/>
                  </a:lnTo>
                  <a:lnTo>
                    <a:pt x="151" y="87"/>
                  </a:lnTo>
                  <a:lnTo>
                    <a:pt x="145" y="87"/>
                  </a:lnTo>
                  <a:lnTo>
                    <a:pt x="141" y="84"/>
                  </a:lnTo>
                  <a:lnTo>
                    <a:pt x="136" y="84"/>
                  </a:lnTo>
                  <a:lnTo>
                    <a:pt x="132" y="82"/>
                  </a:lnTo>
                  <a:lnTo>
                    <a:pt x="128" y="80"/>
                  </a:lnTo>
                  <a:lnTo>
                    <a:pt x="122" y="78"/>
                  </a:lnTo>
                  <a:lnTo>
                    <a:pt x="118" y="76"/>
                  </a:lnTo>
                  <a:lnTo>
                    <a:pt x="114" y="74"/>
                  </a:lnTo>
                  <a:lnTo>
                    <a:pt x="109" y="72"/>
                  </a:lnTo>
                  <a:lnTo>
                    <a:pt x="105" y="70"/>
                  </a:lnTo>
                  <a:lnTo>
                    <a:pt x="101" y="68"/>
                  </a:lnTo>
                  <a:lnTo>
                    <a:pt x="99" y="65"/>
                  </a:lnTo>
                  <a:lnTo>
                    <a:pt x="95" y="63"/>
                  </a:lnTo>
                  <a:lnTo>
                    <a:pt x="91" y="59"/>
                  </a:lnTo>
                  <a:lnTo>
                    <a:pt x="87" y="57"/>
                  </a:lnTo>
                  <a:lnTo>
                    <a:pt x="85" y="55"/>
                  </a:lnTo>
                  <a:lnTo>
                    <a:pt x="80" y="51"/>
                  </a:lnTo>
                  <a:lnTo>
                    <a:pt x="76" y="49"/>
                  </a:lnTo>
                  <a:lnTo>
                    <a:pt x="74" y="44"/>
                  </a:lnTo>
                  <a:lnTo>
                    <a:pt x="70" y="40"/>
                  </a:lnTo>
                  <a:lnTo>
                    <a:pt x="68" y="38"/>
                  </a:lnTo>
                  <a:lnTo>
                    <a:pt x="64" y="34"/>
                  </a:lnTo>
                  <a:lnTo>
                    <a:pt x="62" y="29"/>
                  </a:lnTo>
                  <a:lnTo>
                    <a:pt x="60" y="25"/>
                  </a:lnTo>
                  <a:lnTo>
                    <a:pt x="56" y="21"/>
                  </a:lnTo>
                  <a:lnTo>
                    <a:pt x="54" y="17"/>
                  </a:lnTo>
                  <a:lnTo>
                    <a:pt x="51" y="13"/>
                  </a:lnTo>
                  <a:lnTo>
                    <a:pt x="47" y="8"/>
                  </a:lnTo>
                  <a:lnTo>
                    <a:pt x="45" y="4"/>
                  </a:lnTo>
                  <a:lnTo>
                    <a:pt x="43" y="0"/>
                  </a:lnTo>
                  <a:lnTo>
                    <a:pt x="0" y="184"/>
                  </a:lnTo>
                  <a:lnTo>
                    <a:pt x="0" y="184"/>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8" name="Textfeld 117"/>
          <p:cNvSpPr txBox="1"/>
          <p:nvPr/>
        </p:nvSpPr>
        <p:spPr>
          <a:xfrm>
            <a:off x="5918470" y="5261810"/>
            <a:ext cx="2088054" cy="707886"/>
          </a:xfrm>
          <a:prstGeom prst="rect">
            <a:avLst/>
          </a:prstGeom>
          <a:noFill/>
        </p:spPr>
        <p:txBody>
          <a:bodyPr wrap="square" rtlCol="0">
            <a:spAutoFit/>
          </a:bodyPr>
          <a:lstStyle/>
          <a:p>
            <a:pPr>
              <a:lnSpc>
                <a:spcPct val="100000"/>
              </a:lnSpc>
            </a:pPr>
            <a:r>
              <a:rPr lang="de-DE" sz="2000" dirty="0">
                <a:latin typeface="Arial" panose="020B0604020202020204" pitchFamily="34" charset="0"/>
                <a:cs typeface="Arial" panose="020B0604020202020204" pitchFamily="34" charset="0"/>
              </a:rPr>
              <a:t>Erdverbindung durch Standort</a:t>
            </a:r>
          </a:p>
        </p:txBody>
      </p:sp>
      <p:sp>
        <p:nvSpPr>
          <p:cNvPr id="119" name="Textfeld 118"/>
          <p:cNvSpPr txBox="1"/>
          <p:nvPr/>
        </p:nvSpPr>
        <p:spPr>
          <a:xfrm>
            <a:off x="9008807" y="4652664"/>
            <a:ext cx="1684593" cy="707886"/>
          </a:xfrm>
          <a:prstGeom prst="rect">
            <a:avLst/>
          </a:prstGeom>
          <a:noFill/>
        </p:spPr>
        <p:txBody>
          <a:bodyPr wrap="square" rtlCol="0">
            <a:spAutoFit/>
          </a:bodyPr>
          <a:lstStyle/>
          <a:p>
            <a:pPr>
              <a:lnSpc>
                <a:spcPct val="100000"/>
              </a:lnSpc>
            </a:pPr>
            <a:r>
              <a:rPr lang="de-DE" sz="2000" b="0" dirty="0">
                <a:latin typeface="Arial" panose="020B0604020202020204" pitchFamily="34" charset="0"/>
                <a:cs typeface="Arial" panose="020B0604020202020204" pitchFamily="34" charset="0"/>
              </a:rPr>
              <a:t>Z=1000 </a:t>
            </a:r>
            <a:r>
              <a:rPr lang="el-GR" sz="2000" dirty="0">
                <a:latin typeface="Arial" panose="020B0604020202020204" pitchFamily="34" charset="0"/>
                <a:cs typeface="Arial" panose="020B0604020202020204" pitchFamily="34" charset="0"/>
              </a:rPr>
              <a:t>Ω</a:t>
            </a:r>
            <a:endParaRPr lang="de-DE" sz="2000" dirty="0">
              <a:latin typeface="Arial" panose="020B0604020202020204" pitchFamily="34" charset="0"/>
              <a:cs typeface="Arial" panose="020B0604020202020204" pitchFamily="34" charset="0"/>
            </a:endParaRPr>
          </a:p>
          <a:p>
            <a:pPr>
              <a:lnSpc>
                <a:spcPct val="100000"/>
              </a:lnSpc>
            </a:pPr>
            <a:r>
              <a:rPr lang="de-DE" sz="2000" b="0" dirty="0">
                <a:latin typeface="Arial" panose="020B0604020202020204" pitchFamily="34" charset="0"/>
                <a:cs typeface="Arial" panose="020B0604020202020204" pitchFamily="34" charset="0"/>
              </a:rPr>
              <a:t>(Impedanz)</a:t>
            </a:r>
          </a:p>
        </p:txBody>
      </p:sp>
    </p:spTree>
    <p:extLst>
      <p:ext uri="{BB962C8B-B14F-4D97-AF65-F5344CB8AC3E}">
        <p14:creationId xmlns:p14="http://schemas.microsoft.com/office/powerpoint/2010/main" val="340801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a:t>
            </a:r>
            <a:r>
              <a:rPr lang="de-DE" dirty="0" err="1">
                <a:solidFill>
                  <a:schemeClr val="tx1"/>
                </a:solidFill>
              </a:rPr>
              <a:t>Körperdurchströmung</a:t>
            </a:r>
            <a:endParaRPr lang="de-DE" dirty="0">
              <a:solidFill>
                <a:schemeClr val="tx1"/>
              </a:solidFill>
            </a:endParaRP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5</a:t>
            </a:fld>
            <a:endParaRPr lang="de-DE" dirty="0"/>
          </a:p>
        </p:txBody>
      </p:sp>
      <p:sp>
        <p:nvSpPr>
          <p:cNvPr id="2" name="Inhaltsplatzhalter 1"/>
          <p:cNvSpPr>
            <a:spLocks noGrp="1"/>
          </p:cNvSpPr>
          <p:nvPr>
            <p:ph sz="quarter" idx="1"/>
          </p:nvPr>
        </p:nvSpPr>
        <p:spPr/>
        <p:txBody>
          <a:bodyPr>
            <a:normAutofit/>
          </a:bodyPr>
          <a:lstStyle/>
          <a:p>
            <a:pPr marL="0" indent="0">
              <a:buNone/>
            </a:pPr>
            <a:r>
              <a:rPr lang="de-DE" dirty="0"/>
              <a:t>Wo fließt der Strom durch den Körper?</a:t>
            </a:r>
          </a:p>
          <a:p>
            <a:endParaRPr lang="de-DE" dirty="0"/>
          </a:p>
          <a:p>
            <a:r>
              <a:rPr lang="de-DE" dirty="0"/>
              <a:t>Strom nimmt immer den Weg des geringsten Widerstandes. Im menschlichen Körper sind das die Muskeln, und die Nervenbahnen.</a:t>
            </a:r>
          </a:p>
          <a:p>
            <a:r>
              <a:rPr lang="de-DE" dirty="0"/>
              <a:t>Oft führt der Weg des Stroms über das Herz. Kommt das Herz mit Wechselstrom bestimmter Stärken in Berührung, so führt das zum Herzstillstand oder zum Herzkammerflimmern. </a:t>
            </a:r>
          </a:p>
          <a:p>
            <a:r>
              <a:rPr lang="de-DE" dirty="0"/>
              <a:t>Das Herz verliert den natürlichen Rhythmus, der zur Aufrechterhaltung der Blutzirkulation notwendig ist. </a:t>
            </a:r>
          </a:p>
          <a:p>
            <a:r>
              <a:rPr lang="de-DE" dirty="0"/>
              <a:t>Bleibt das Herz länger als etwa 3 Minuten stehen oder flimmert es, so stirbt der Mensch als Folge der fehlenden Durchblutung des Gehirns.</a:t>
            </a:r>
          </a:p>
          <a:p>
            <a:endParaRPr lang="de-DE" dirty="0"/>
          </a:p>
          <a:p>
            <a:endParaRPr lang="de-DE" dirty="0"/>
          </a:p>
          <a:p>
            <a:endParaRPr lang="de-DE" dirty="0"/>
          </a:p>
        </p:txBody>
      </p:sp>
    </p:spTree>
    <p:extLst>
      <p:ext uri="{BB962C8B-B14F-4D97-AF65-F5344CB8AC3E}">
        <p14:creationId xmlns:p14="http://schemas.microsoft.com/office/powerpoint/2010/main" val="116063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a:t>
            </a:r>
            <a:r>
              <a:rPr lang="de-DE" dirty="0" err="1">
                <a:solidFill>
                  <a:schemeClr val="tx1"/>
                </a:solidFill>
              </a:rPr>
              <a:t>Körperdurchströmung</a:t>
            </a:r>
            <a:endParaRPr lang="de-DE" dirty="0">
              <a:solidFill>
                <a:schemeClr val="tx1"/>
              </a:solidFill>
            </a:endParaRP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sp>
        <p:nvSpPr>
          <p:cNvPr id="2" name="Inhaltsplatzhalter 1"/>
          <p:cNvSpPr>
            <a:spLocks noGrp="1"/>
          </p:cNvSpPr>
          <p:nvPr>
            <p:ph sz="quarter" idx="1"/>
          </p:nvPr>
        </p:nvSpPr>
        <p:spPr>
          <a:xfrm>
            <a:off x="716457" y="1764294"/>
            <a:ext cx="7455106" cy="5450324"/>
          </a:xfrm>
        </p:spPr>
        <p:txBody>
          <a:bodyPr>
            <a:normAutofit/>
          </a:bodyPr>
          <a:lstStyle/>
          <a:p>
            <a:pPr marL="0" indent="0">
              <a:buNone/>
            </a:pPr>
            <a:r>
              <a:rPr lang="de-DE" dirty="0"/>
              <a:t>Wirkungen auf den menschlichen Körper</a:t>
            </a:r>
          </a:p>
          <a:p>
            <a:pPr marL="0" indent="0">
              <a:buNone/>
            </a:pPr>
            <a:endParaRPr lang="de-DE" dirty="0"/>
          </a:p>
          <a:p>
            <a:r>
              <a:rPr lang="de-DE" dirty="0"/>
              <a:t>Physiologische Vorgänge</a:t>
            </a:r>
          </a:p>
          <a:p>
            <a:pPr lvl="1"/>
            <a:r>
              <a:rPr lang="de-DE" dirty="0"/>
              <a:t>	Muskelkrämpfe, </a:t>
            </a:r>
          </a:p>
          <a:p>
            <a:pPr lvl="1"/>
            <a:r>
              <a:rPr lang="de-DE" dirty="0"/>
              <a:t>	Atemstillstand, </a:t>
            </a:r>
          </a:p>
          <a:p>
            <a:pPr lvl="1"/>
            <a:r>
              <a:rPr lang="de-DE" dirty="0"/>
              <a:t>	Herzunregelmäßigkeiten, </a:t>
            </a:r>
          </a:p>
          <a:p>
            <a:pPr lvl="1"/>
            <a:r>
              <a:rPr lang="de-DE" dirty="0"/>
              <a:t>	Herzkammerflimmern, </a:t>
            </a:r>
          </a:p>
          <a:p>
            <a:pPr lvl="1"/>
            <a:r>
              <a:rPr lang="de-DE" dirty="0"/>
              <a:t>	Herzstillstand</a:t>
            </a:r>
          </a:p>
          <a:p>
            <a:r>
              <a:rPr lang="de-DE" dirty="0"/>
              <a:t>Physikalische Vorgänge</a:t>
            </a:r>
          </a:p>
          <a:p>
            <a:pPr lvl="1"/>
            <a:r>
              <a:rPr lang="de-DE" dirty="0"/>
              <a:t>	Flüssigkeitsverluste, </a:t>
            </a:r>
          </a:p>
          <a:p>
            <a:pPr lvl="1"/>
            <a:r>
              <a:rPr lang="de-DE" dirty="0"/>
              <a:t>	Verbrennungen </a:t>
            </a:r>
          </a:p>
          <a:p>
            <a:r>
              <a:rPr lang="de-DE" dirty="0"/>
              <a:t>Chemische Vorgänge</a:t>
            </a:r>
          </a:p>
          <a:p>
            <a:pPr lvl="1"/>
            <a:r>
              <a:rPr lang="de-DE" dirty="0"/>
              <a:t>	Zerstörung der Zellen </a:t>
            </a:r>
          </a:p>
        </p:txBody>
      </p:sp>
      <p:sp>
        <p:nvSpPr>
          <p:cNvPr id="18" name="Textfeld 17"/>
          <p:cNvSpPr txBox="1"/>
          <p:nvPr/>
        </p:nvSpPr>
        <p:spPr>
          <a:xfrm>
            <a:off x="8171563" y="2103109"/>
            <a:ext cx="2251701" cy="1938992"/>
          </a:xfrm>
          <a:prstGeom prst="rect">
            <a:avLst/>
          </a:prstGeom>
          <a:noFill/>
        </p:spPr>
        <p:txBody>
          <a:bodyPr wrap="square" rtlCol="0">
            <a:spAutoFit/>
          </a:bodyPr>
          <a:lstStyle/>
          <a:p>
            <a:pPr>
              <a:lnSpc>
                <a:spcPct val="100000"/>
              </a:lnSpc>
            </a:pPr>
            <a:r>
              <a:rPr lang="pl-PL" sz="2000" b="0" dirty="0">
                <a:latin typeface="Arial" panose="020B0604020202020204" pitchFamily="34" charset="0"/>
                <a:cs typeface="Arial" panose="020B0604020202020204" pitchFamily="34" charset="0"/>
              </a:rPr>
              <a:t>a bis b ~ 1300 </a:t>
            </a:r>
            <a:r>
              <a:rPr lang="el-GR" sz="2000" b="0" dirty="0">
                <a:latin typeface="Arial" panose="020B0604020202020204" pitchFamily="34" charset="0"/>
                <a:cs typeface="Arial" panose="020B0604020202020204" pitchFamily="34" charset="0"/>
              </a:rPr>
              <a:t>Ω</a:t>
            </a:r>
            <a:endParaRPr lang="de-DE" sz="2000" b="0" dirty="0">
              <a:solidFill>
                <a:schemeClr val="tx1"/>
              </a:solidFill>
              <a:latin typeface="Arial" panose="020B0604020202020204" pitchFamily="34" charset="0"/>
              <a:cs typeface="Arial" panose="020B0604020202020204" pitchFamily="34" charset="0"/>
            </a:endParaRPr>
          </a:p>
          <a:p>
            <a:r>
              <a:rPr lang="de-DE" sz="2000" b="0" dirty="0">
                <a:latin typeface="Arial" panose="020B0604020202020204" pitchFamily="34" charset="0"/>
                <a:cs typeface="Arial" panose="020B0604020202020204" pitchFamily="34" charset="0"/>
              </a:rPr>
              <a:t>c bis d ~ 1000 </a:t>
            </a:r>
            <a:r>
              <a:rPr lang="el-GR" sz="2000" dirty="0">
                <a:latin typeface="Arial" panose="020B0604020202020204" pitchFamily="34" charset="0"/>
                <a:cs typeface="Arial" panose="020B0604020202020204" pitchFamily="34" charset="0"/>
              </a:rPr>
              <a:t>Ω</a:t>
            </a:r>
            <a:endParaRPr lang="de-DE" sz="2000" dirty="0">
              <a:latin typeface="Arial" panose="020B0604020202020204" pitchFamily="34" charset="0"/>
              <a:cs typeface="Arial" panose="020B0604020202020204" pitchFamily="34" charset="0"/>
            </a:endParaRPr>
          </a:p>
          <a:p>
            <a:pPr>
              <a:lnSpc>
                <a:spcPct val="100000"/>
              </a:lnSpc>
            </a:pPr>
            <a:endParaRPr lang="de-DE" sz="2000" b="0" dirty="0">
              <a:latin typeface="Arial" panose="020B0604020202020204" pitchFamily="34" charset="0"/>
              <a:cs typeface="Arial" panose="020B0604020202020204" pitchFamily="34" charset="0"/>
            </a:endParaRPr>
          </a:p>
          <a:p>
            <a:pPr>
              <a:lnSpc>
                <a:spcPct val="100000"/>
              </a:lnSpc>
            </a:pPr>
            <a:r>
              <a:rPr lang="de-DE" sz="2000" b="0" dirty="0">
                <a:latin typeface="Arial" panose="020B0604020202020204" pitchFamily="34" charset="0"/>
                <a:cs typeface="Arial" panose="020B0604020202020204" pitchFamily="34" charset="0"/>
              </a:rPr>
              <a:t>Der Weg des Stromes führt oft über das Herz!</a:t>
            </a:r>
          </a:p>
        </p:txBody>
      </p:sp>
      <p:grpSp>
        <p:nvGrpSpPr>
          <p:cNvPr id="5" name="Gruppieren 4">
            <a:extLst>
              <a:ext uri="{FF2B5EF4-FFF2-40B4-BE49-F238E27FC236}">
                <a16:creationId xmlns:a16="http://schemas.microsoft.com/office/drawing/2014/main" id="{1BC9CA8B-BB2E-447C-BB50-1A43B9EB0928}"/>
              </a:ext>
            </a:extLst>
          </p:cNvPr>
          <p:cNvGrpSpPr/>
          <p:nvPr/>
        </p:nvGrpSpPr>
        <p:grpSpPr>
          <a:xfrm>
            <a:off x="5261549" y="1508349"/>
            <a:ext cx="3267336" cy="5456152"/>
            <a:chOff x="5261549" y="1508349"/>
            <a:chExt cx="3267336" cy="5456152"/>
          </a:xfrm>
        </p:grpSpPr>
        <p:grpSp>
          <p:nvGrpSpPr>
            <p:cNvPr id="19" name="Gruppieren 18"/>
            <p:cNvGrpSpPr/>
            <p:nvPr/>
          </p:nvGrpSpPr>
          <p:grpSpPr>
            <a:xfrm>
              <a:off x="5261549" y="1508349"/>
              <a:ext cx="3267336" cy="5456152"/>
              <a:chOff x="598989" y="1514938"/>
              <a:chExt cx="3267336" cy="5456152"/>
            </a:xfrm>
          </p:grpSpPr>
          <p:pic>
            <p:nvPicPr>
              <p:cNvPr id="20" name="Picture 3"/>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1230897" y="2278296"/>
                <a:ext cx="2023843" cy="4172808"/>
              </a:xfrm>
              <a:prstGeom prst="rect">
                <a:avLst/>
              </a:prstGeom>
              <a:noFill/>
              <a:ln w="9525">
                <a:noFill/>
                <a:miter lim="800000"/>
                <a:headEnd/>
                <a:tailEnd/>
              </a:ln>
            </p:spPr>
          </p:pic>
          <p:sp>
            <p:nvSpPr>
              <p:cNvPr id="21" name="Freeform 5"/>
              <p:cNvSpPr>
                <a:spLocks/>
              </p:cNvSpPr>
              <p:nvPr/>
            </p:nvSpPr>
            <p:spPr bwMode="auto">
              <a:xfrm>
                <a:off x="904393" y="2186310"/>
                <a:ext cx="2425971" cy="3003275"/>
              </a:xfrm>
              <a:custGeom>
                <a:avLst/>
                <a:gdLst>
                  <a:gd name="T0" fmla="*/ 0 w 1728"/>
                  <a:gd name="T1" fmla="*/ 2088 h 2280"/>
                  <a:gd name="T2" fmla="*/ 576 w 1728"/>
                  <a:gd name="T3" fmla="*/ 2136 h 2280"/>
                  <a:gd name="T4" fmla="*/ 336 w 1728"/>
                  <a:gd name="T5" fmla="*/ 1224 h 2280"/>
                  <a:gd name="T6" fmla="*/ 768 w 1728"/>
                  <a:gd name="T7" fmla="*/ 1128 h 2280"/>
                  <a:gd name="T8" fmla="*/ 1584 w 1728"/>
                  <a:gd name="T9" fmla="*/ 1080 h 2280"/>
                  <a:gd name="T10" fmla="*/ 1392 w 1728"/>
                  <a:gd name="T11" fmla="*/ 168 h 2280"/>
                  <a:gd name="T12" fmla="*/ 1728 w 1728"/>
                  <a:gd name="T13" fmla="*/ 72 h 2280"/>
                  <a:gd name="T14" fmla="*/ 0 60000 65536"/>
                  <a:gd name="T15" fmla="*/ 0 60000 65536"/>
                  <a:gd name="T16" fmla="*/ 0 60000 65536"/>
                  <a:gd name="T17" fmla="*/ 0 60000 65536"/>
                  <a:gd name="T18" fmla="*/ 0 60000 65536"/>
                  <a:gd name="T19" fmla="*/ 0 60000 65536"/>
                  <a:gd name="T20" fmla="*/ 0 60000 65536"/>
                  <a:gd name="T21" fmla="*/ 0 w 1728"/>
                  <a:gd name="T22" fmla="*/ 0 h 2280"/>
                  <a:gd name="T23" fmla="*/ 1728 w 1728"/>
                  <a:gd name="T24" fmla="*/ 2280 h 2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2280">
                    <a:moveTo>
                      <a:pt x="0" y="2088"/>
                    </a:moveTo>
                    <a:cubicBezTo>
                      <a:pt x="260" y="2184"/>
                      <a:pt x="520" y="2280"/>
                      <a:pt x="576" y="2136"/>
                    </a:cubicBezTo>
                    <a:cubicBezTo>
                      <a:pt x="632" y="1992"/>
                      <a:pt x="304" y="1392"/>
                      <a:pt x="336" y="1224"/>
                    </a:cubicBezTo>
                    <a:cubicBezTo>
                      <a:pt x="368" y="1056"/>
                      <a:pt x="560" y="1152"/>
                      <a:pt x="768" y="1128"/>
                    </a:cubicBezTo>
                    <a:cubicBezTo>
                      <a:pt x="976" y="1104"/>
                      <a:pt x="1480" y="1240"/>
                      <a:pt x="1584" y="1080"/>
                    </a:cubicBezTo>
                    <a:cubicBezTo>
                      <a:pt x="1688" y="920"/>
                      <a:pt x="1368" y="336"/>
                      <a:pt x="1392" y="168"/>
                    </a:cubicBezTo>
                    <a:cubicBezTo>
                      <a:pt x="1416" y="0"/>
                      <a:pt x="1664" y="88"/>
                      <a:pt x="1728" y="72"/>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sp>
            <p:nvSpPr>
              <p:cNvPr id="22" name="Text Box 6"/>
              <p:cNvSpPr txBox="1">
                <a:spLocks noChangeArrowheads="1"/>
              </p:cNvSpPr>
              <p:nvPr/>
            </p:nvSpPr>
            <p:spPr bwMode="auto">
              <a:xfrm>
                <a:off x="598989" y="4711906"/>
                <a:ext cx="337122" cy="408220"/>
              </a:xfrm>
              <a:prstGeom prst="rect">
                <a:avLst/>
              </a:prstGeom>
              <a:noFill/>
              <a:ln w="9525">
                <a:noFill/>
                <a:miter lim="800000"/>
                <a:headEnd/>
                <a:tailEnd/>
              </a:ln>
            </p:spPr>
            <p:txBody>
              <a:bodyPr wrap="none" lIns="99462" tIns="49736" rIns="99462" bIns="49736" anchor="ctr">
                <a:spAutoFit/>
              </a:bodyPr>
              <a:lstStyle/>
              <a:p>
                <a:pPr algn="ctr" defTabSz="994110">
                  <a:lnSpc>
                    <a:spcPct val="100000"/>
                  </a:lnSpc>
                  <a:spcBef>
                    <a:spcPct val="50000"/>
                  </a:spcBef>
                </a:pPr>
                <a:r>
                  <a:rPr lang="de-DE" sz="2000" dirty="0">
                    <a:solidFill>
                      <a:srgbClr val="F7B320"/>
                    </a:solidFill>
                    <a:latin typeface="Geogrotesque Regular"/>
                  </a:rPr>
                  <a:t>a</a:t>
                </a:r>
              </a:p>
            </p:txBody>
          </p:sp>
          <p:sp>
            <p:nvSpPr>
              <p:cNvPr id="23" name="Text Box 7"/>
              <p:cNvSpPr txBox="1">
                <a:spLocks noChangeArrowheads="1"/>
              </p:cNvSpPr>
              <p:nvPr/>
            </p:nvSpPr>
            <p:spPr bwMode="auto">
              <a:xfrm>
                <a:off x="3302844" y="2118984"/>
                <a:ext cx="341931" cy="408220"/>
              </a:xfrm>
              <a:prstGeom prst="rect">
                <a:avLst/>
              </a:prstGeom>
              <a:noFill/>
              <a:ln w="9525">
                <a:noFill/>
                <a:miter lim="800000"/>
                <a:headEnd/>
                <a:tailEnd/>
              </a:ln>
            </p:spPr>
            <p:txBody>
              <a:bodyPr wrap="none" lIns="99462" tIns="49736" rIns="99462" bIns="49736" anchor="ctr">
                <a:spAutoFit/>
              </a:bodyPr>
              <a:lstStyle/>
              <a:p>
                <a:pPr algn="ctr" defTabSz="994110">
                  <a:lnSpc>
                    <a:spcPct val="100000"/>
                  </a:lnSpc>
                </a:pPr>
                <a:r>
                  <a:rPr lang="de-DE" sz="2000" dirty="0">
                    <a:solidFill>
                      <a:srgbClr val="F7B320"/>
                    </a:solidFill>
                    <a:latin typeface="Geogrotesque Regular"/>
                  </a:rPr>
                  <a:t>b</a:t>
                </a:r>
              </a:p>
            </p:txBody>
          </p:sp>
          <p:grpSp>
            <p:nvGrpSpPr>
              <p:cNvPr id="24" name="Group 9"/>
              <p:cNvGrpSpPr>
                <a:grpSpLocks/>
              </p:cNvGrpSpPr>
              <p:nvPr/>
            </p:nvGrpSpPr>
            <p:grpSpPr bwMode="auto">
              <a:xfrm>
                <a:off x="1163675" y="1876903"/>
                <a:ext cx="2424771" cy="4932586"/>
                <a:chOff x="432" y="288"/>
                <a:chExt cx="1728" cy="3744"/>
              </a:xfrm>
            </p:grpSpPr>
            <p:sp>
              <p:nvSpPr>
                <p:cNvPr id="30" name="Freeform 10"/>
                <p:cNvSpPr>
                  <a:spLocks/>
                </p:cNvSpPr>
                <p:nvPr/>
              </p:nvSpPr>
              <p:spPr bwMode="auto">
                <a:xfrm>
                  <a:off x="1296" y="288"/>
                  <a:ext cx="864" cy="3744"/>
                </a:xfrm>
                <a:custGeom>
                  <a:avLst/>
                  <a:gdLst>
                    <a:gd name="T0" fmla="*/ 0 w 864"/>
                    <a:gd name="T1" fmla="*/ 0 h 3600"/>
                    <a:gd name="T2" fmla="*/ 144 w 864"/>
                    <a:gd name="T3" fmla="*/ 2208 h 3600"/>
                    <a:gd name="T4" fmla="*/ 864 w 864"/>
                    <a:gd name="T5" fmla="*/ 3600 h 3600"/>
                    <a:gd name="T6" fmla="*/ 0 60000 65536"/>
                    <a:gd name="T7" fmla="*/ 0 60000 65536"/>
                    <a:gd name="T8" fmla="*/ 0 60000 65536"/>
                    <a:gd name="T9" fmla="*/ 0 w 864"/>
                    <a:gd name="T10" fmla="*/ 0 h 3600"/>
                    <a:gd name="T11" fmla="*/ 864 w 864"/>
                    <a:gd name="T12" fmla="*/ 3600 h 3600"/>
                  </a:gdLst>
                  <a:ahLst/>
                  <a:cxnLst>
                    <a:cxn ang="T6">
                      <a:pos x="T0" y="T1"/>
                    </a:cxn>
                    <a:cxn ang="T7">
                      <a:pos x="T2" y="T3"/>
                    </a:cxn>
                    <a:cxn ang="T8">
                      <a:pos x="T4" y="T5"/>
                    </a:cxn>
                  </a:cxnLst>
                  <a:rect l="T9" t="T10" r="T11" b="T12"/>
                  <a:pathLst>
                    <a:path w="864" h="3600">
                      <a:moveTo>
                        <a:pt x="0" y="0"/>
                      </a:moveTo>
                      <a:cubicBezTo>
                        <a:pt x="0" y="804"/>
                        <a:pt x="0" y="1608"/>
                        <a:pt x="144" y="2208"/>
                      </a:cubicBezTo>
                      <a:cubicBezTo>
                        <a:pt x="288" y="2808"/>
                        <a:pt x="744" y="3368"/>
                        <a:pt x="864" y="3600"/>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sp>
              <p:nvSpPr>
                <p:cNvPr id="31" name="Freeform 11"/>
                <p:cNvSpPr>
                  <a:spLocks/>
                </p:cNvSpPr>
                <p:nvPr/>
              </p:nvSpPr>
              <p:spPr bwMode="auto">
                <a:xfrm>
                  <a:off x="432" y="2256"/>
                  <a:ext cx="912" cy="1776"/>
                </a:xfrm>
                <a:custGeom>
                  <a:avLst/>
                  <a:gdLst>
                    <a:gd name="T0" fmla="*/ 912 w 912"/>
                    <a:gd name="T1" fmla="*/ 0 h 1776"/>
                    <a:gd name="T2" fmla="*/ 672 w 912"/>
                    <a:gd name="T3" fmla="*/ 1152 h 1776"/>
                    <a:gd name="T4" fmla="*/ 0 w 912"/>
                    <a:gd name="T5" fmla="*/ 1776 h 1776"/>
                    <a:gd name="T6" fmla="*/ 0 60000 65536"/>
                    <a:gd name="T7" fmla="*/ 0 60000 65536"/>
                    <a:gd name="T8" fmla="*/ 0 60000 65536"/>
                    <a:gd name="T9" fmla="*/ 0 w 912"/>
                    <a:gd name="T10" fmla="*/ 0 h 1776"/>
                    <a:gd name="T11" fmla="*/ 912 w 912"/>
                    <a:gd name="T12" fmla="*/ 1776 h 1776"/>
                  </a:gdLst>
                  <a:ahLst/>
                  <a:cxnLst>
                    <a:cxn ang="T6">
                      <a:pos x="T0" y="T1"/>
                    </a:cxn>
                    <a:cxn ang="T7">
                      <a:pos x="T2" y="T3"/>
                    </a:cxn>
                    <a:cxn ang="T8">
                      <a:pos x="T4" y="T5"/>
                    </a:cxn>
                  </a:cxnLst>
                  <a:rect l="T9" t="T10" r="T11" b="T12"/>
                  <a:pathLst>
                    <a:path w="912" h="1776">
                      <a:moveTo>
                        <a:pt x="912" y="0"/>
                      </a:moveTo>
                      <a:cubicBezTo>
                        <a:pt x="868" y="428"/>
                        <a:pt x="824" y="856"/>
                        <a:pt x="672" y="1152"/>
                      </a:cubicBezTo>
                      <a:cubicBezTo>
                        <a:pt x="520" y="1448"/>
                        <a:pt x="120" y="1672"/>
                        <a:pt x="0" y="1776"/>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grpSp>
          <p:sp>
            <p:nvSpPr>
              <p:cNvPr id="25" name="Text Box 12"/>
              <p:cNvSpPr txBox="1">
                <a:spLocks noChangeArrowheads="1"/>
              </p:cNvSpPr>
              <p:nvPr/>
            </p:nvSpPr>
            <p:spPr bwMode="auto">
              <a:xfrm>
                <a:off x="2239516" y="1514938"/>
                <a:ext cx="330709" cy="408220"/>
              </a:xfrm>
              <a:prstGeom prst="rect">
                <a:avLst/>
              </a:prstGeom>
              <a:noFill/>
              <a:ln w="9525">
                <a:noFill/>
                <a:miter lim="800000"/>
                <a:headEnd/>
                <a:tailEnd/>
              </a:ln>
            </p:spPr>
            <p:txBody>
              <a:bodyPr wrap="none" lIns="99462" tIns="49736" rIns="99462" bIns="49736" anchor="ctr">
                <a:spAutoFit/>
              </a:bodyPr>
              <a:lstStyle/>
              <a:p>
                <a:pPr algn="ctr" defTabSz="994110">
                  <a:lnSpc>
                    <a:spcPct val="100000"/>
                  </a:lnSpc>
                </a:pPr>
                <a:r>
                  <a:rPr lang="de-DE" sz="2000" dirty="0">
                    <a:solidFill>
                      <a:srgbClr val="F7B320"/>
                    </a:solidFill>
                    <a:latin typeface="Geogrotesque Regular"/>
                  </a:rPr>
                  <a:t>c</a:t>
                </a:r>
              </a:p>
            </p:txBody>
          </p:sp>
          <p:grpSp>
            <p:nvGrpSpPr>
              <p:cNvPr id="26" name="Group 13"/>
              <p:cNvGrpSpPr>
                <a:grpSpLocks/>
              </p:cNvGrpSpPr>
              <p:nvPr/>
            </p:nvGrpSpPr>
            <p:grpSpPr bwMode="auto">
              <a:xfrm>
                <a:off x="914733" y="6556014"/>
                <a:ext cx="2951592" cy="415076"/>
                <a:chOff x="147" y="3980"/>
                <a:chExt cx="2103" cy="315"/>
              </a:xfrm>
            </p:grpSpPr>
            <p:sp>
              <p:nvSpPr>
                <p:cNvPr id="28" name="Text Box 14"/>
                <p:cNvSpPr txBox="1">
                  <a:spLocks noChangeArrowheads="1"/>
                </p:cNvSpPr>
                <p:nvPr/>
              </p:nvSpPr>
              <p:spPr bwMode="auto">
                <a:xfrm>
                  <a:off x="147" y="3980"/>
                  <a:ext cx="244" cy="310"/>
                </a:xfrm>
                <a:prstGeom prst="rect">
                  <a:avLst/>
                </a:prstGeom>
                <a:noFill/>
                <a:ln w="9525">
                  <a:noFill/>
                  <a:miter lim="800000"/>
                  <a:headEnd/>
                  <a:tailEnd/>
                </a:ln>
              </p:spPr>
              <p:txBody>
                <a:bodyPr wrap="none" lIns="99462" tIns="49736" rIns="99462" bIns="49736" anchor="ctr">
                  <a:spAutoFit/>
                </a:bodyPr>
                <a:lstStyle/>
                <a:p>
                  <a:pPr algn="ctr" defTabSz="994110">
                    <a:lnSpc>
                      <a:spcPct val="100000"/>
                    </a:lnSpc>
                  </a:pPr>
                  <a:r>
                    <a:rPr lang="de-DE" sz="2000" dirty="0">
                      <a:solidFill>
                        <a:srgbClr val="F7B320"/>
                      </a:solidFill>
                      <a:latin typeface="Geogrotesque Regular"/>
                    </a:rPr>
                    <a:t>d</a:t>
                  </a:r>
                </a:p>
              </p:txBody>
            </p:sp>
            <p:sp>
              <p:nvSpPr>
                <p:cNvPr id="29" name="Text Box 15"/>
                <p:cNvSpPr txBox="1">
                  <a:spLocks noChangeArrowheads="1"/>
                </p:cNvSpPr>
                <p:nvPr/>
              </p:nvSpPr>
              <p:spPr bwMode="auto">
                <a:xfrm>
                  <a:off x="2006" y="3985"/>
                  <a:ext cx="244" cy="310"/>
                </a:xfrm>
                <a:prstGeom prst="rect">
                  <a:avLst/>
                </a:prstGeom>
                <a:noFill/>
                <a:ln w="9525">
                  <a:noFill/>
                  <a:miter lim="800000"/>
                  <a:headEnd/>
                  <a:tailEnd/>
                </a:ln>
              </p:spPr>
              <p:txBody>
                <a:bodyPr wrap="none" lIns="99462" tIns="49736" rIns="99462" bIns="49736" anchor="ctr">
                  <a:spAutoFit/>
                </a:bodyPr>
                <a:lstStyle/>
                <a:p>
                  <a:pPr algn="ctr" defTabSz="994110">
                    <a:lnSpc>
                      <a:spcPct val="100000"/>
                    </a:lnSpc>
                  </a:pPr>
                  <a:r>
                    <a:rPr lang="de-DE" sz="2000" dirty="0">
                      <a:solidFill>
                        <a:srgbClr val="F7B320"/>
                      </a:solidFill>
                      <a:latin typeface="Geogrotesque Regular"/>
                    </a:rPr>
                    <a:t>d</a:t>
                  </a:r>
                </a:p>
              </p:txBody>
            </p:sp>
          </p:grpSp>
          <p:graphicFrame>
            <p:nvGraphicFramePr>
              <p:cNvPr id="27" name="Object 18"/>
              <p:cNvGraphicFramePr>
                <a:graphicFrameLocks noChangeAspect="1"/>
              </p:cNvGraphicFramePr>
              <p:nvPr/>
            </p:nvGraphicFramePr>
            <p:xfrm>
              <a:off x="2330116" y="3780631"/>
              <a:ext cx="280280" cy="286134"/>
            </p:xfrm>
            <a:graphic>
              <a:graphicData uri="http://schemas.openxmlformats.org/presentationml/2006/ole">
                <mc:AlternateContent xmlns:mc="http://schemas.openxmlformats.org/markup-compatibility/2006">
                  <mc:Choice xmlns:v="urn:schemas-microsoft-com:vml" Requires="v">
                    <p:oleObj spid="_x0000_s1025" name="Clip" r:id="rId4" imgW="723960" imgH="728280" progId="">
                      <p:embed/>
                    </p:oleObj>
                  </mc:Choice>
                  <mc:Fallback>
                    <p:oleObj name="Clip" r:id="rId4" imgW="723960" imgH="728280" progId="">
                      <p:embed/>
                      <p:pic>
                        <p:nvPicPr>
                          <p:cNvPr id="27"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116" y="3780631"/>
                            <a:ext cx="280280" cy="286134"/>
                          </a:xfrm>
                          <a:prstGeom prst="rect">
                            <a:avLst/>
                          </a:prstGeom>
                          <a:noFill/>
                          <a:ln>
                            <a:noFill/>
                          </a:ln>
                        </p:spPr>
                      </p:pic>
                    </p:oleObj>
                  </mc:Fallback>
                </mc:AlternateContent>
              </a:graphicData>
            </a:graphic>
          </p:graphicFrame>
        </p:grpSp>
        <p:sp>
          <p:nvSpPr>
            <p:cNvPr id="32" name="Textfeld 31"/>
            <p:cNvSpPr txBox="1"/>
            <p:nvPr/>
          </p:nvSpPr>
          <p:spPr>
            <a:xfrm>
              <a:off x="6307142" y="6557240"/>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MEBEDO Akademie GmbH</a:t>
              </a:r>
            </a:p>
          </p:txBody>
        </p:sp>
      </p:grpSp>
    </p:spTree>
    <p:extLst>
      <p:ext uri="{BB962C8B-B14F-4D97-AF65-F5344CB8AC3E}">
        <p14:creationId xmlns:p14="http://schemas.microsoft.com/office/powerpoint/2010/main" val="26303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a:t>
            </a:r>
            <a:r>
              <a:rPr lang="de-DE" dirty="0" err="1">
                <a:solidFill>
                  <a:schemeClr val="tx1"/>
                </a:solidFill>
              </a:rPr>
              <a:t>Körperdurchströmung</a:t>
            </a:r>
            <a:endParaRPr lang="de-DE" dirty="0">
              <a:solidFill>
                <a:schemeClr val="tx1"/>
              </a:solidFill>
            </a:endParaRP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7</a:t>
            </a:fld>
            <a:endParaRPr lang="de-DE" dirty="0"/>
          </a:p>
        </p:txBody>
      </p:sp>
      <p:sp>
        <p:nvSpPr>
          <p:cNvPr id="2" name="Inhaltsplatzhalter 1"/>
          <p:cNvSpPr>
            <a:spLocks noGrp="1"/>
          </p:cNvSpPr>
          <p:nvPr>
            <p:ph sz="quarter" idx="1"/>
          </p:nvPr>
        </p:nvSpPr>
        <p:spPr>
          <a:xfrm>
            <a:off x="716458" y="1764294"/>
            <a:ext cx="9534948" cy="5444225"/>
          </a:xfrm>
        </p:spPr>
        <p:txBody>
          <a:bodyPr>
            <a:normAutofit lnSpcReduction="10000"/>
          </a:bodyPr>
          <a:lstStyle/>
          <a:p>
            <a:r>
              <a:rPr lang="de-DE" b="1" dirty="0"/>
              <a:t>Schwellwerte bei Wechselstrom 50-60 Hz</a:t>
            </a:r>
          </a:p>
          <a:p>
            <a:pPr lvl="1"/>
            <a:r>
              <a:rPr lang="de-DE" dirty="0"/>
              <a:t>mit der Zunge	 			ab 4,0…5,0 µA</a:t>
            </a:r>
          </a:p>
          <a:p>
            <a:pPr lvl="1"/>
            <a:r>
              <a:rPr lang="de-DE" dirty="0"/>
              <a:t>mit dem Finger	 			ab 0,5 mA</a:t>
            </a:r>
          </a:p>
          <a:p>
            <a:pPr lvl="1"/>
            <a:r>
              <a:rPr lang="de-DE" dirty="0"/>
              <a:t>Loslassgrenze 	für Frauen 		ab 6 mA</a:t>
            </a:r>
          </a:p>
          <a:p>
            <a:pPr marL="417222" lvl="1" indent="0">
              <a:buNone/>
            </a:pPr>
            <a:r>
              <a:rPr lang="de-DE" dirty="0"/>
              <a:t>			für Männer 		ab 9 mA</a:t>
            </a:r>
          </a:p>
          <a:p>
            <a:pPr lvl="1"/>
            <a:r>
              <a:rPr lang="de-DE" dirty="0"/>
              <a:t>Verkrampfung der Atemmuskulatur 	ab 20 mA</a:t>
            </a:r>
          </a:p>
          <a:p>
            <a:pPr lvl="1"/>
            <a:r>
              <a:rPr lang="de-DE" dirty="0"/>
              <a:t>Herzkammerflimmern 	 		ab 50 mA</a:t>
            </a:r>
          </a:p>
          <a:p>
            <a:pPr lvl="1"/>
            <a:r>
              <a:rPr lang="de-DE" dirty="0"/>
              <a:t>Ab 500 mA kann jede kurzzeitige Stromwirkung TÖDLICH sein!</a:t>
            </a:r>
          </a:p>
          <a:p>
            <a:r>
              <a:rPr lang="de-DE" dirty="0"/>
              <a:t>Schwellwerte für Herzkammerflimmern als Funktion der Zeit und des Stromes:</a:t>
            </a:r>
          </a:p>
          <a:p>
            <a:pPr lvl="5"/>
            <a:endParaRPr lang="de-DE" dirty="0"/>
          </a:p>
          <a:p>
            <a:pPr lvl="5"/>
            <a:endParaRPr lang="de-DE" dirty="0"/>
          </a:p>
          <a:p>
            <a:pPr lvl="5"/>
            <a:endParaRPr lang="de-DE" dirty="0"/>
          </a:p>
          <a:p>
            <a:r>
              <a:rPr lang="de-DE" dirty="0"/>
              <a:t>Herzkammerflimmern kann auch bei kurzzeitigen Einwirkungen auftreten, wenn die Stromwirkung in die vulnerable Phase der Herzperiode fällt.</a:t>
            </a: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0476" y="5144591"/>
            <a:ext cx="4032448" cy="117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076924" y="6110462"/>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MEBEDO Akademie GmbH</a:t>
            </a:r>
          </a:p>
        </p:txBody>
      </p:sp>
    </p:spTree>
    <p:extLst>
      <p:ext uri="{BB962C8B-B14F-4D97-AF65-F5344CB8AC3E}">
        <p14:creationId xmlns:p14="http://schemas.microsoft.com/office/powerpoint/2010/main" val="28864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6401641" y="1886302"/>
            <a:ext cx="4200311" cy="5539216"/>
          </a:xfrm>
          <a:prstGeom prst="rect">
            <a:avLst/>
          </a:prstGeom>
          <a:noFill/>
          <a:ln w="9525">
            <a:noFill/>
            <a:miter lim="800000"/>
            <a:headEnd/>
            <a:tailEnd/>
          </a:ln>
        </p:spPr>
        <p:txBody>
          <a:bodyPr wrap="square" lIns="91386" tIns="45694" rIns="91386" bIns="45694">
            <a:noAutofit/>
          </a:bodyPr>
          <a:lstStyle/>
          <a:p>
            <a:pPr>
              <a:lnSpc>
                <a:spcPct val="100000"/>
              </a:lnSpc>
              <a:spcBef>
                <a:spcPct val="0"/>
              </a:spcBef>
            </a:pPr>
            <a:r>
              <a:rPr lang="de-DE" sz="1600" dirty="0">
                <a:latin typeface="Arial" panose="020B0604020202020204" pitchFamily="34" charset="0"/>
                <a:cs typeface="Arial" panose="020B0604020202020204" pitchFamily="34" charset="0"/>
              </a:rPr>
              <a:t>Zone 1:	</a:t>
            </a:r>
            <a:r>
              <a:rPr lang="de-DE" sz="1600" b="0" dirty="0">
                <a:latin typeface="Arial" panose="020B0604020202020204" pitchFamily="34" charset="0"/>
                <a:cs typeface="Arial" panose="020B0604020202020204" pitchFamily="34" charset="0"/>
              </a:rPr>
              <a:t>Keinerlei Auswirkungen</a:t>
            </a:r>
            <a:br>
              <a:rPr lang="de-DE" sz="1600" b="0" dirty="0">
                <a:latin typeface="Arial" panose="020B0604020202020204" pitchFamily="34" charset="0"/>
                <a:cs typeface="Arial" panose="020B0604020202020204" pitchFamily="34" charset="0"/>
              </a:rPr>
            </a:br>
            <a:r>
              <a:rPr lang="de-DE" sz="1600" b="0" dirty="0">
                <a:latin typeface="Arial" panose="020B0604020202020204" pitchFamily="34" charset="0"/>
                <a:cs typeface="Arial" panose="020B0604020202020204" pitchFamily="34" charset="0"/>
              </a:rPr>
              <a:t>	und Reaktionen.</a:t>
            </a:r>
          </a:p>
          <a:p>
            <a:pPr>
              <a:lnSpc>
                <a:spcPct val="100000"/>
              </a:lnSpc>
              <a:spcBef>
                <a:spcPct val="0"/>
              </a:spcBef>
            </a:pPr>
            <a:endParaRPr lang="de-DE" sz="1600" b="0" dirty="0">
              <a:latin typeface="Arial" panose="020B0604020202020204" pitchFamily="34" charset="0"/>
              <a:cs typeface="Arial" panose="020B0604020202020204" pitchFamily="34" charset="0"/>
            </a:endParaRPr>
          </a:p>
          <a:p>
            <a:pPr>
              <a:lnSpc>
                <a:spcPct val="100000"/>
              </a:lnSpc>
              <a:spcBef>
                <a:spcPct val="0"/>
              </a:spcBef>
            </a:pPr>
            <a:r>
              <a:rPr lang="de-DE" sz="1600" dirty="0">
                <a:latin typeface="Arial" panose="020B0604020202020204" pitchFamily="34" charset="0"/>
                <a:cs typeface="Arial" panose="020B0604020202020204" pitchFamily="34" charset="0"/>
              </a:rPr>
              <a:t>Zone 2: 	</a:t>
            </a:r>
            <a:r>
              <a:rPr lang="de-DE" sz="1600" b="0" dirty="0">
                <a:latin typeface="Arial" panose="020B0604020202020204" pitchFamily="34" charset="0"/>
                <a:cs typeface="Arial" panose="020B0604020202020204" pitchFamily="34" charset="0"/>
              </a:rPr>
              <a:t>Keine schädlichen </a:t>
            </a:r>
          </a:p>
          <a:p>
            <a:pPr>
              <a:lnSpc>
                <a:spcPct val="100000"/>
              </a:lnSpc>
              <a:spcBef>
                <a:spcPct val="0"/>
              </a:spcBef>
            </a:pPr>
            <a:r>
              <a:rPr lang="de-DE" sz="1600" b="0" dirty="0">
                <a:latin typeface="Arial" panose="020B0604020202020204" pitchFamily="34" charset="0"/>
                <a:cs typeface="Arial" panose="020B0604020202020204" pitchFamily="34" charset="0"/>
              </a:rPr>
              <a:t>             	physiologischen Auswirkungen.</a:t>
            </a:r>
          </a:p>
          <a:p>
            <a:pPr>
              <a:lnSpc>
                <a:spcPct val="100000"/>
              </a:lnSpc>
              <a:spcBef>
                <a:spcPct val="0"/>
              </a:spcBef>
            </a:pPr>
            <a:endParaRPr lang="de-DE" sz="1600" b="0" dirty="0">
              <a:latin typeface="Arial" panose="020B0604020202020204" pitchFamily="34" charset="0"/>
              <a:cs typeface="Arial" panose="020B0604020202020204" pitchFamily="34" charset="0"/>
            </a:endParaRPr>
          </a:p>
          <a:p>
            <a:pPr>
              <a:lnSpc>
                <a:spcPct val="100000"/>
              </a:lnSpc>
              <a:spcBef>
                <a:spcPct val="0"/>
              </a:spcBef>
            </a:pPr>
            <a:r>
              <a:rPr lang="de-DE" sz="1600" dirty="0">
                <a:latin typeface="Arial" panose="020B0604020202020204" pitchFamily="34" charset="0"/>
                <a:cs typeface="Arial" panose="020B0604020202020204" pitchFamily="34" charset="0"/>
              </a:rPr>
              <a:t>Zone 3: 	</a:t>
            </a:r>
            <a:r>
              <a:rPr lang="de-DE" sz="1600" b="0" dirty="0">
                <a:latin typeface="Arial" panose="020B0604020202020204" pitchFamily="34" charset="0"/>
                <a:cs typeface="Arial" panose="020B0604020202020204" pitchFamily="34" charset="0"/>
              </a:rPr>
              <a:t>Keine Organschäden zu </a:t>
            </a:r>
          </a:p>
          <a:p>
            <a:pPr>
              <a:lnSpc>
                <a:spcPct val="100000"/>
              </a:lnSpc>
              <a:spcBef>
                <a:spcPct val="0"/>
              </a:spcBef>
            </a:pPr>
            <a:r>
              <a:rPr lang="de-DE" sz="1600" b="0" dirty="0">
                <a:latin typeface="Arial" panose="020B0604020202020204" pitchFamily="34" charset="0"/>
                <a:cs typeface="Arial" panose="020B0604020202020204" pitchFamily="34" charset="0"/>
              </a:rPr>
              <a:t>             	erwarten. Reversible Störungen</a:t>
            </a:r>
          </a:p>
          <a:p>
            <a:pPr>
              <a:lnSpc>
                <a:spcPct val="100000"/>
              </a:lnSpc>
              <a:spcBef>
                <a:spcPct val="0"/>
              </a:spcBef>
            </a:pPr>
            <a:r>
              <a:rPr lang="de-DE" sz="1600" b="0" dirty="0">
                <a:latin typeface="Arial" panose="020B0604020202020204" pitchFamily="34" charset="0"/>
                <a:cs typeface="Arial" panose="020B0604020202020204" pitchFamily="34" charset="0"/>
              </a:rPr>
              <a:t>             	der Reizbildung und Reizleitung</a:t>
            </a:r>
          </a:p>
          <a:p>
            <a:pPr>
              <a:lnSpc>
                <a:spcPct val="100000"/>
              </a:lnSpc>
              <a:spcBef>
                <a:spcPct val="0"/>
              </a:spcBef>
            </a:pPr>
            <a:r>
              <a:rPr lang="de-DE" sz="1600" b="0" dirty="0">
                <a:latin typeface="Arial" panose="020B0604020202020204" pitchFamily="34" charset="0"/>
                <a:cs typeface="Arial" panose="020B0604020202020204" pitchFamily="34" charset="0"/>
              </a:rPr>
              <a:t>             	im Herzen, Muskelkontraktion </a:t>
            </a:r>
          </a:p>
          <a:p>
            <a:pPr>
              <a:lnSpc>
                <a:spcPct val="100000"/>
              </a:lnSpc>
              <a:spcBef>
                <a:spcPct val="0"/>
              </a:spcBef>
            </a:pPr>
            <a:r>
              <a:rPr lang="de-DE" sz="1600" b="0" dirty="0">
                <a:latin typeface="Arial" panose="020B0604020202020204" pitchFamily="34" charset="0"/>
                <a:cs typeface="Arial" panose="020B0604020202020204" pitchFamily="34" charset="0"/>
              </a:rPr>
              <a:t>            	und Atemschwierigkeiten </a:t>
            </a:r>
          </a:p>
          <a:p>
            <a:pPr>
              <a:lnSpc>
                <a:spcPct val="100000"/>
              </a:lnSpc>
              <a:spcBef>
                <a:spcPct val="0"/>
              </a:spcBef>
            </a:pPr>
            <a:r>
              <a:rPr lang="de-DE" sz="1600" b="0" dirty="0">
                <a:latin typeface="Arial" panose="020B0604020202020204" pitchFamily="34" charset="0"/>
                <a:cs typeface="Arial" panose="020B0604020202020204" pitchFamily="34" charset="0"/>
              </a:rPr>
              <a:t>             	wahrscheinlich.</a:t>
            </a:r>
          </a:p>
          <a:p>
            <a:pPr>
              <a:lnSpc>
                <a:spcPct val="100000"/>
              </a:lnSpc>
              <a:spcBef>
                <a:spcPct val="0"/>
              </a:spcBef>
            </a:pPr>
            <a:endParaRPr lang="de-DE" sz="1600" b="0" dirty="0">
              <a:latin typeface="Arial" panose="020B0604020202020204" pitchFamily="34" charset="0"/>
              <a:cs typeface="Arial" panose="020B0604020202020204" pitchFamily="34" charset="0"/>
            </a:endParaRPr>
          </a:p>
          <a:p>
            <a:pPr>
              <a:lnSpc>
                <a:spcPct val="100000"/>
              </a:lnSpc>
              <a:spcBef>
                <a:spcPct val="0"/>
              </a:spcBef>
            </a:pPr>
            <a:r>
              <a:rPr lang="de-DE" sz="1600" dirty="0">
                <a:latin typeface="Arial" panose="020B0604020202020204" pitchFamily="34" charset="0"/>
                <a:cs typeface="Arial" panose="020B0604020202020204" pitchFamily="34" charset="0"/>
              </a:rPr>
              <a:t>Zone 4: 	</a:t>
            </a:r>
            <a:r>
              <a:rPr lang="de-DE" sz="1600" b="0" dirty="0">
                <a:latin typeface="Arial" panose="020B0604020202020204" pitchFamily="34" charset="0"/>
                <a:cs typeface="Arial" panose="020B0604020202020204" pitchFamily="34" charset="0"/>
              </a:rPr>
              <a:t>Herzkammerflimmern </a:t>
            </a:r>
          </a:p>
          <a:p>
            <a:pPr>
              <a:lnSpc>
                <a:spcPct val="100000"/>
              </a:lnSpc>
              <a:spcBef>
                <a:spcPct val="0"/>
              </a:spcBef>
            </a:pPr>
            <a:r>
              <a:rPr lang="de-DE" sz="1600" b="0" dirty="0">
                <a:latin typeface="Arial" panose="020B0604020202020204" pitchFamily="34" charset="0"/>
                <a:cs typeface="Arial" panose="020B0604020202020204" pitchFamily="34" charset="0"/>
              </a:rPr>
              <a:t>             	wahrscheinlich. Zunehmende </a:t>
            </a:r>
          </a:p>
          <a:p>
            <a:pPr>
              <a:lnSpc>
                <a:spcPct val="100000"/>
              </a:lnSpc>
              <a:spcBef>
                <a:spcPct val="0"/>
              </a:spcBef>
            </a:pPr>
            <a:r>
              <a:rPr lang="de-DE" sz="1600" b="0" dirty="0">
                <a:latin typeface="Arial" panose="020B0604020202020204" pitchFamily="34" charset="0"/>
                <a:cs typeface="Arial" panose="020B0604020202020204" pitchFamily="34" charset="0"/>
              </a:rPr>
              <a:t>             	Stromstärke und Einwirkdauer </a:t>
            </a:r>
          </a:p>
          <a:p>
            <a:pPr>
              <a:lnSpc>
                <a:spcPct val="100000"/>
              </a:lnSpc>
              <a:spcBef>
                <a:spcPct val="0"/>
              </a:spcBef>
            </a:pPr>
            <a:r>
              <a:rPr lang="de-DE" sz="1600" b="0" dirty="0">
                <a:latin typeface="Arial" panose="020B0604020202020204" pitchFamily="34" charset="0"/>
                <a:cs typeface="Arial" panose="020B0604020202020204" pitchFamily="34" charset="0"/>
              </a:rPr>
              <a:t>             	führen zu Herzstillstand, </a:t>
            </a:r>
          </a:p>
          <a:p>
            <a:pPr>
              <a:lnSpc>
                <a:spcPct val="100000"/>
              </a:lnSpc>
              <a:spcBef>
                <a:spcPct val="0"/>
              </a:spcBef>
            </a:pPr>
            <a:r>
              <a:rPr lang="de-DE" sz="1600" b="0" dirty="0">
                <a:latin typeface="Arial" panose="020B0604020202020204" pitchFamily="34" charset="0"/>
                <a:cs typeface="Arial" panose="020B0604020202020204" pitchFamily="34" charset="0"/>
              </a:rPr>
              <a:t>             	Atemstillstand und schweren</a:t>
            </a:r>
          </a:p>
          <a:p>
            <a:pPr>
              <a:lnSpc>
                <a:spcPct val="100000"/>
              </a:lnSpc>
              <a:spcBef>
                <a:spcPct val="0"/>
              </a:spcBef>
            </a:pPr>
            <a:r>
              <a:rPr lang="de-DE" sz="1600" b="0" dirty="0">
                <a:latin typeface="Arial" panose="020B0604020202020204" pitchFamily="34" charset="0"/>
                <a:cs typeface="Arial" panose="020B0604020202020204" pitchFamily="34" charset="0"/>
              </a:rPr>
              <a:t>             	Verbrennungen. Ab 500 mA</a:t>
            </a:r>
          </a:p>
          <a:p>
            <a:pPr>
              <a:lnSpc>
                <a:spcPct val="100000"/>
              </a:lnSpc>
              <a:spcBef>
                <a:spcPct val="0"/>
              </a:spcBef>
            </a:pPr>
            <a:r>
              <a:rPr lang="de-DE" sz="1600" b="0" dirty="0">
                <a:latin typeface="Arial" panose="020B0604020202020204" pitchFamily="34" charset="0"/>
                <a:cs typeface="Arial" panose="020B0604020202020204" pitchFamily="34" charset="0"/>
              </a:rPr>
              <a:t>             	kann jede kurzzeitige Einwirkung</a:t>
            </a:r>
          </a:p>
          <a:p>
            <a:pPr>
              <a:lnSpc>
                <a:spcPct val="100000"/>
              </a:lnSpc>
              <a:spcBef>
                <a:spcPct val="0"/>
              </a:spcBef>
            </a:pPr>
            <a:r>
              <a:rPr lang="de-DE" sz="1600" b="0" dirty="0">
                <a:latin typeface="Arial" panose="020B0604020202020204" pitchFamily="34" charset="0"/>
                <a:cs typeface="Arial" panose="020B0604020202020204" pitchFamily="34" charset="0"/>
              </a:rPr>
              <a:t>             	tödlich sein.</a:t>
            </a:r>
          </a:p>
        </p:txBody>
      </p:sp>
      <p:sp>
        <p:nvSpPr>
          <p:cNvPr id="188" name="Titel 187"/>
          <p:cNvSpPr>
            <a:spLocks noGrp="1"/>
          </p:cNvSpPr>
          <p:nvPr>
            <p:ph type="title"/>
          </p:nvPr>
        </p:nvSpPr>
        <p:spPr/>
        <p:txBody>
          <a:bodyPr/>
          <a:lstStyle/>
          <a:p>
            <a:r>
              <a:rPr lang="de-DE" dirty="0">
                <a:solidFill>
                  <a:schemeClr val="tx1"/>
                </a:solidFill>
              </a:rPr>
              <a:t>Gefahren des elektrischen Stroms </a:t>
            </a:r>
            <a:r>
              <a:rPr lang="de-DE" dirty="0" err="1">
                <a:solidFill>
                  <a:schemeClr val="tx1"/>
                </a:solidFill>
              </a:rPr>
              <a:t>Körperdurchströmung</a:t>
            </a:r>
            <a:endParaRPr lang="de-DE" dirty="0">
              <a:solidFill>
                <a:schemeClr val="tx1"/>
              </a:solidFill>
            </a:endParaRPr>
          </a:p>
        </p:txBody>
      </p:sp>
      <p:sp>
        <p:nvSpPr>
          <p:cNvPr id="2" name="Foliennummernplatzhalter 1"/>
          <p:cNvSpPr>
            <a:spLocks noGrp="1"/>
          </p:cNvSpPr>
          <p:nvPr>
            <p:ph type="sldNum" sz="quarter" idx="12"/>
          </p:nvPr>
        </p:nvSpPr>
        <p:spPr/>
        <p:txBody>
          <a:bodyPr>
            <a:normAutofit fontScale="77500" lnSpcReduction="20000"/>
          </a:bodyPr>
          <a:lstStyle/>
          <a:p>
            <a:fld id="{9889C296-15D4-E74A-895E-0A457A8331D7}" type="slidenum">
              <a:rPr lang="de-DE" smtClean="0"/>
              <a:pPr/>
              <a:t>8</a:t>
            </a:fld>
            <a:endParaRPr lang="de-DE" dirty="0"/>
          </a:p>
        </p:txBody>
      </p:sp>
      <p:grpSp>
        <p:nvGrpSpPr>
          <p:cNvPr id="4" name="Gruppieren 3"/>
          <p:cNvGrpSpPr/>
          <p:nvPr/>
        </p:nvGrpSpPr>
        <p:grpSpPr>
          <a:xfrm>
            <a:off x="588676" y="1910674"/>
            <a:ext cx="6129002" cy="5158645"/>
            <a:chOff x="344452" y="1551675"/>
            <a:chExt cx="6412960" cy="5548744"/>
          </a:xfrm>
        </p:grpSpPr>
        <p:sp>
          <p:nvSpPr>
            <p:cNvPr id="101" name="Rectangle 10"/>
            <p:cNvSpPr>
              <a:spLocks noChangeArrowheads="1"/>
            </p:cNvSpPr>
            <p:nvPr/>
          </p:nvSpPr>
          <p:spPr bwMode="auto">
            <a:xfrm>
              <a:off x="5921904" y="6571318"/>
              <a:ext cx="835508" cy="463471"/>
            </a:xfrm>
            <a:prstGeom prst="rect">
              <a:avLst/>
            </a:prstGeom>
            <a:noFill/>
            <a:ln w="9525">
              <a:noFill/>
              <a:miter lim="800000"/>
              <a:headEnd/>
              <a:tailEnd/>
            </a:ln>
          </p:spPr>
          <p:txBody>
            <a:bodyPr wrap="square" lIns="0" tIns="0" rIns="0" bIns="0">
              <a:spAutoFit/>
            </a:bodyPr>
            <a:lstStyle/>
            <a:p>
              <a:pPr>
                <a:lnSpc>
                  <a:spcPct val="100000"/>
                </a:lnSpc>
                <a:spcBef>
                  <a:spcPct val="0"/>
                </a:spcBef>
              </a:pPr>
              <a:r>
                <a:rPr lang="de-DE" sz="1400" b="0" dirty="0">
                  <a:latin typeface="Arial" panose="020B0604020202020204" pitchFamily="34" charset="0"/>
                  <a:cs typeface="Arial" panose="020B0604020202020204" pitchFamily="34" charset="0"/>
                </a:rPr>
                <a:t>Strom AC [mA]</a:t>
              </a:r>
              <a:endParaRPr lang="de-DE" b="0" dirty="0">
                <a:latin typeface="Arial" panose="020B0604020202020204" pitchFamily="34" charset="0"/>
                <a:cs typeface="Arial" panose="020B0604020202020204" pitchFamily="34" charset="0"/>
              </a:endParaRPr>
            </a:p>
          </p:txBody>
        </p:sp>
        <p:grpSp>
          <p:nvGrpSpPr>
            <p:cNvPr id="90" name="Gruppieren 89"/>
            <p:cNvGrpSpPr>
              <a:grpSpLocks noChangeAspect="1"/>
            </p:cNvGrpSpPr>
            <p:nvPr/>
          </p:nvGrpSpPr>
          <p:grpSpPr>
            <a:xfrm>
              <a:off x="344452" y="1551675"/>
              <a:ext cx="5528932" cy="5548744"/>
              <a:chOff x="344452" y="1428821"/>
              <a:chExt cx="5730566" cy="5751101"/>
            </a:xfrm>
          </p:grpSpPr>
          <p:sp>
            <p:nvSpPr>
              <p:cNvPr id="91" name="Freeform 16"/>
              <p:cNvSpPr>
                <a:spLocks/>
              </p:cNvSpPr>
              <p:nvPr/>
            </p:nvSpPr>
            <p:spPr bwMode="auto">
              <a:xfrm>
                <a:off x="6069876" y="2254375"/>
                <a:ext cx="5142" cy="4591017"/>
              </a:xfrm>
              <a:custGeom>
                <a:avLst/>
                <a:gdLst>
                  <a:gd name="T0" fmla="*/ 2147483647 w 3"/>
                  <a:gd name="T1" fmla="*/ 2147483647 h 2623"/>
                  <a:gd name="T2" fmla="*/ 2147483647 w 3"/>
                  <a:gd name="T3" fmla="*/ 2147483647 h 2623"/>
                  <a:gd name="T4" fmla="*/ 2147483647 w 3"/>
                  <a:gd name="T5" fmla="*/ 0 h 2623"/>
                  <a:gd name="T6" fmla="*/ 0 w 3"/>
                  <a:gd name="T7" fmla="*/ 0 h 2623"/>
                  <a:gd name="T8" fmla="*/ 0 w 3"/>
                  <a:gd name="T9" fmla="*/ 2147483647 h 2623"/>
                  <a:gd name="T10" fmla="*/ 2147483647 w 3"/>
                  <a:gd name="T11" fmla="*/ 2147483647 h 2623"/>
                  <a:gd name="T12" fmla="*/ 2147483647 w 3"/>
                  <a:gd name="T13" fmla="*/ 2147483647 h 2623"/>
                  <a:gd name="T14" fmla="*/ 2147483647 w 3"/>
                  <a:gd name="T15" fmla="*/ 2147483647 h 2623"/>
                  <a:gd name="T16" fmla="*/ 2147483647 w 3"/>
                  <a:gd name="T17" fmla="*/ 2147483647 h 2623"/>
                  <a:gd name="T18" fmla="*/ 2147483647 w 3"/>
                  <a:gd name="T19" fmla="*/ 2147483647 h 2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623"/>
                  <a:gd name="T32" fmla="*/ 3 w 3"/>
                  <a:gd name="T33" fmla="*/ 2623 h 26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623">
                    <a:moveTo>
                      <a:pt x="2" y="2623"/>
                    </a:moveTo>
                    <a:lnTo>
                      <a:pt x="3" y="2620"/>
                    </a:lnTo>
                    <a:lnTo>
                      <a:pt x="3" y="0"/>
                    </a:lnTo>
                    <a:lnTo>
                      <a:pt x="0" y="0"/>
                    </a:lnTo>
                    <a:lnTo>
                      <a:pt x="0" y="2620"/>
                    </a:lnTo>
                    <a:lnTo>
                      <a:pt x="2" y="2619"/>
                    </a:lnTo>
                    <a:lnTo>
                      <a:pt x="2" y="2623"/>
                    </a:lnTo>
                    <a:lnTo>
                      <a:pt x="3" y="2623"/>
                    </a:lnTo>
                    <a:lnTo>
                      <a:pt x="3" y="2620"/>
                    </a:lnTo>
                    <a:lnTo>
                      <a:pt x="2" y="2623"/>
                    </a:lnTo>
                    <a:close/>
                  </a:path>
                </a:pathLst>
              </a:custGeom>
              <a:solidFill>
                <a:srgbClr val="1F1A17"/>
              </a:solidFill>
              <a:ln w="9525">
                <a:solidFill>
                  <a:srgbClr val="000000"/>
                </a:solid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2" name="Rectangle 12"/>
              <p:cNvSpPr>
                <a:spLocks noChangeArrowheads="1"/>
              </p:cNvSpPr>
              <p:nvPr/>
            </p:nvSpPr>
            <p:spPr bwMode="auto">
              <a:xfrm>
                <a:off x="1645139" y="2257875"/>
                <a:ext cx="4424737" cy="4585766"/>
              </a:xfrm>
              <a:prstGeom prst="rect">
                <a:avLst/>
              </a:prstGeom>
              <a:solidFill>
                <a:srgbClr val="EBF6F0"/>
              </a:solidFill>
              <a:ln w="9525">
                <a:no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3" name="Rectangle 8"/>
              <p:cNvSpPr>
                <a:spLocks noChangeArrowheads="1"/>
              </p:cNvSpPr>
              <p:nvPr/>
            </p:nvSpPr>
            <p:spPr bwMode="auto">
              <a:xfrm>
                <a:off x="392432" y="1907593"/>
                <a:ext cx="442132" cy="480373"/>
              </a:xfrm>
              <a:prstGeom prst="rect">
                <a:avLst/>
              </a:prstGeom>
              <a:noFill/>
              <a:ln w="9525">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Zeit [</a:t>
                </a:r>
                <a:r>
                  <a:rPr kumimoji="0" lang="de-DE" sz="14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ms</a:t>
                </a:r>
                <a:r>
                  <a:rPr kumimoji="0" lang="de-DE"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6" name="Freeform 14"/>
              <p:cNvSpPr>
                <a:spLocks/>
              </p:cNvSpPr>
              <p:nvPr/>
            </p:nvSpPr>
            <p:spPr bwMode="auto">
              <a:xfrm>
                <a:off x="3850653" y="2254375"/>
                <a:ext cx="2219223" cy="4589267"/>
              </a:xfrm>
              <a:custGeom>
                <a:avLst/>
                <a:gdLst>
                  <a:gd name="T0" fmla="*/ 2147483647 w 1296"/>
                  <a:gd name="T1" fmla="*/ 2147483647 h 2622"/>
                  <a:gd name="T2" fmla="*/ 2147483647 w 1296"/>
                  <a:gd name="T3" fmla="*/ 2147483647 h 2622"/>
                  <a:gd name="T4" fmla="*/ 2147483647 w 1296"/>
                  <a:gd name="T5" fmla="*/ 2147483647 h 2622"/>
                  <a:gd name="T6" fmla="*/ 2147483647 w 1296"/>
                  <a:gd name="T7" fmla="*/ 2147483647 h 2622"/>
                  <a:gd name="T8" fmla="*/ 2147483647 w 1296"/>
                  <a:gd name="T9" fmla="*/ 2147483647 h 2622"/>
                  <a:gd name="T10" fmla="*/ 2147483647 w 1296"/>
                  <a:gd name="T11" fmla="*/ 2147483647 h 2622"/>
                  <a:gd name="T12" fmla="*/ 2147483647 w 1296"/>
                  <a:gd name="T13" fmla="*/ 2147483647 h 2622"/>
                  <a:gd name="T14" fmla="*/ 2147483647 w 1296"/>
                  <a:gd name="T15" fmla="*/ 2147483647 h 2622"/>
                  <a:gd name="T16" fmla="*/ 2147483647 w 1296"/>
                  <a:gd name="T17" fmla="*/ 2147483647 h 2622"/>
                  <a:gd name="T18" fmla="*/ 2147483647 w 1296"/>
                  <a:gd name="T19" fmla="*/ 2147483647 h 2622"/>
                  <a:gd name="T20" fmla="*/ 2147483647 w 1296"/>
                  <a:gd name="T21" fmla="*/ 2147483647 h 2622"/>
                  <a:gd name="T22" fmla="*/ 2147483647 w 1296"/>
                  <a:gd name="T23" fmla="*/ 2147483647 h 2622"/>
                  <a:gd name="T24" fmla="*/ 2147483647 w 1296"/>
                  <a:gd name="T25" fmla="*/ 2147483647 h 2622"/>
                  <a:gd name="T26" fmla="*/ 2147483647 w 1296"/>
                  <a:gd name="T27" fmla="*/ 2147483647 h 2622"/>
                  <a:gd name="T28" fmla="*/ 2147483647 w 1296"/>
                  <a:gd name="T29" fmla="*/ 2147483647 h 2622"/>
                  <a:gd name="T30" fmla="*/ 2147483647 w 1296"/>
                  <a:gd name="T31" fmla="*/ 2147483647 h 2622"/>
                  <a:gd name="T32" fmla="*/ 2147483647 w 1296"/>
                  <a:gd name="T33" fmla="*/ 2147483647 h 2622"/>
                  <a:gd name="T34" fmla="*/ 2147483647 w 1296"/>
                  <a:gd name="T35" fmla="*/ 2147483647 h 2622"/>
                  <a:gd name="T36" fmla="*/ 2147483647 w 1296"/>
                  <a:gd name="T37" fmla="*/ 2147483647 h 2622"/>
                  <a:gd name="T38" fmla="*/ 2147483647 w 1296"/>
                  <a:gd name="T39" fmla="*/ 2147483647 h 2622"/>
                  <a:gd name="T40" fmla="*/ 2147483647 w 1296"/>
                  <a:gd name="T41" fmla="*/ 2147483647 h 2622"/>
                  <a:gd name="T42" fmla="*/ 2147483647 w 1296"/>
                  <a:gd name="T43" fmla="*/ 2147483647 h 2622"/>
                  <a:gd name="T44" fmla="*/ 2147483647 w 1296"/>
                  <a:gd name="T45" fmla="*/ 2147483647 h 2622"/>
                  <a:gd name="T46" fmla="*/ 2147483647 w 1296"/>
                  <a:gd name="T47" fmla="*/ 2147483647 h 2622"/>
                  <a:gd name="T48" fmla="*/ 2147483647 w 1296"/>
                  <a:gd name="T49" fmla="*/ 2147483647 h 2622"/>
                  <a:gd name="T50" fmla="*/ 2147483647 w 1296"/>
                  <a:gd name="T51" fmla="*/ 2147483647 h 2622"/>
                  <a:gd name="T52" fmla="*/ 2147483647 w 1296"/>
                  <a:gd name="T53" fmla="*/ 2147483647 h 2622"/>
                  <a:gd name="T54" fmla="*/ 2147483647 w 1296"/>
                  <a:gd name="T55" fmla="*/ 2147483647 h 2622"/>
                  <a:gd name="T56" fmla="*/ 2147483647 w 1296"/>
                  <a:gd name="T57" fmla="*/ 2147483647 h 2622"/>
                  <a:gd name="T58" fmla="*/ 2147483647 w 1296"/>
                  <a:gd name="T59" fmla="*/ 2147483647 h 2622"/>
                  <a:gd name="T60" fmla="*/ 2147483647 w 1296"/>
                  <a:gd name="T61" fmla="*/ 2147483647 h 2622"/>
                  <a:gd name="T62" fmla="*/ 0 w 1296"/>
                  <a:gd name="T63" fmla="*/ 0 h 2622"/>
                  <a:gd name="T64" fmla="*/ 2147483647 w 1296"/>
                  <a:gd name="T65" fmla="*/ 2147483647 h 26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6"/>
                  <a:gd name="T100" fmla="*/ 0 h 2622"/>
                  <a:gd name="T101" fmla="*/ 1296 w 1296"/>
                  <a:gd name="T102" fmla="*/ 2622 h 26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6" h="2622">
                    <a:moveTo>
                      <a:pt x="827" y="2620"/>
                    </a:moveTo>
                    <a:lnTo>
                      <a:pt x="827" y="2120"/>
                    </a:lnTo>
                    <a:lnTo>
                      <a:pt x="824" y="2062"/>
                    </a:lnTo>
                    <a:lnTo>
                      <a:pt x="819" y="2001"/>
                    </a:lnTo>
                    <a:lnTo>
                      <a:pt x="816" y="1939"/>
                    </a:lnTo>
                    <a:lnTo>
                      <a:pt x="813" y="1878"/>
                    </a:lnTo>
                    <a:lnTo>
                      <a:pt x="808" y="1819"/>
                    </a:lnTo>
                    <a:lnTo>
                      <a:pt x="803" y="1762"/>
                    </a:lnTo>
                    <a:lnTo>
                      <a:pt x="799" y="1709"/>
                    </a:lnTo>
                    <a:lnTo>
                      <a:pt x="792" y="1662"/>
                    </a:lnTo>
                    <a:lnTo>
                      <a:pt x="786" y="1619"/>
                    </a:lnTo>
                    <a:lnTo>
                      <a:pt x="780" y="1582"/>
                    </a:lnTo>
                    <a:lnTo>
                      <a:pt x="773" y="1547"/>
                    </a:lnTo>
                    <a:lnTo>
                      <a:pt x="767" y="1516"/>
                    </a:lnTo>
                    <a:lnTo>
                      <a:pt x="759" y="1487"/>
                    </a:lnTo>
                    <a:lnTo>
                      <a:pt x="750" y="1461"/>
                    </a:lnTo>
                    <a:lnTo>
                      <a:pt x="740" y="1434"/>
                    </a:lnTo>
                    <a:lnTo>
                      <a:pt x="728" y="1409"/>
                    </a:lnTo>
                    <a:lnTo>
                      <a:pt x="714" y="1384"/>
                    </a:lnTo>
                    <a:lnTo>
                      <a:pt x="700" y="1362"/>
                    </a:lnTo>
                    <a:lnTo>
                      <a:pt x="686" y="1342"/>
                    </a:lnTo>
                    <a:lnTo>
                      <a:pt x="670" y="1323"/>
                    </a:lnTo>
                    <a:lnTo>
                      <a:pt x="651" y="1306"/>
                    </a:lnTo>
                    <a:lnTo>
                      <a:pt x="632" y="1290"/>
                    </a:lnTo>
                    <a:lnTo>
                      <a:pt x="610" y="1276"/>
                    </a:lnTo>
                    <a:lnTo>
                      <a:pt x="587" y="1262"/>
                    </a:lnTo>
                    <a:lnTo>
                      <a:pt x="574" y="1255"/>
                    </a:lnTo>
                    <a:lnTo>
                      <a:pt x="560" y="1251"/>
                    </a:lnTo>
                    <a:lnTo>
                      <a:pt x="546" y="1247"/>
                    </a:lnTo>
                    <a:lnTo>
                      <a:pt x="532" y="1244"/>
                    </a:lnTo>
                    <a:lnTo>
                      <a:pt x="500" y="1241"/>
                    </a:lnTo>
                    <a:lnTo>
                      <a:pt x="469" y="1240"/>
                    </a:lnTo>
                    <a:lnTo>
                      <a:pt x="436" y="1235"/>
                    </a:lnTo>
                    <a:lnTo>
                      <a:pt x="403" y="1230"/>
                    </a:lnTo>
                    <a:lnTo>
                      <a:pt x="387" y="1225"/>
                    </a:lnTo>
                    <a:lnTo>
                      <a:pt x="372" y="1219"/>
                    </a:lnTo>
                    <a:lnTo>
                      <a:pt x="356" y="1211"/>
                    </a:lnTo>
                    <a:lnTo>
                      <a:pt x="340" y="1204"/>
                    </a:lnTo>
                    <a:lnTo>
                      <a:pt x="326" y="1193"/>
                    </a:lnTo>
                    <a:lnTo>
                      <a:pt x="310" y="1180"/>
                    </a:lnTo>
                    <a:lnTo>
                      <a:pt x="295" y="1167"/>
                    </a:lnTo>
                    <a:lnTo>
                      <a:pt x="281" y="1153"/>
                    </a:lnTo>
                    <a:lnTo>
                      <a:pt x="251" y="1124"/>
                    </a:lnTo>
                    <a:lnTo>
                      <a:pt x="223" y="1092"/>
                    </a:lnTo>
                    <a:lnTo>
                      <a:pt x="196" y="1058"/>
                    </a:lnTo>
                    <a:lnTo>
                      <a:pt x="171" y="1023"/>
                    </a:lnTo>
                    <a:lnTo>
                      <a:pt x="149" y="989"/>
                    </a:lnTo>
                    <a:lnTo>
                      <a:pt x="130" y="956"/>
                    </a:lnTo>
                    <a:lnTo>
                      <a:pt x="114" y="927"/>
                    </a:lnTo>
                    <a:lnTo>
                      <a:pt x="103" y="904"/>
                    </a:lnTo>
                    <a:lnTo>
                      <a:pt x="94" y="880"/>
                    </a:lnTo>
                    <a:lnTo>
                      <a:pt x="88" y="858"/>
                    </a:lnTo>
                    <a:lnTo>
                      <a:pt x="83" y="832"/>
                    </a:lnTo>
                    <a:lnTo>
                      <a:pt x="78" y="799"/>
                    </a:lnTo>
                    <a:lnTo>
                      <a:pt x="72" y="756"/>
                    </a:lnTo>
                    <a:lnTo>
                      <a:pt x="66" y="703"/>
                    </a:lnTo>
                    <a:lnTo>
                      <a:pt x="56" y="637"/>
                    </a:lnTo>
                    <a:lnTo>
                      <a:pt x="48" y="559"/>
                    </a:lnTo>
                    <a:lnTo>
                      <a:pt x="41" y="472"/>
                    </a:lnTo>
                    <a:lnTo>
                      <a:pt x="33" y="380"/>
                    </a:lnTo>
                    <a:lnTo>
                      <a:pt x="25" y="283"/>
                    </a:lnTo>
                    <a:lnTo>
                      <a:pt x="17" y="187"/>
                    </a:lnTo>
                    <a:lnTo>
                      <a:pt x="8" y="91"/>
                    </a:lnTo>
                    <a:lnTo>
                      <a:pt x="0" y="0"/>
                    </a:lnTo>
                    <a:lnTo>
                      <a:pt x="1296" y="0"/>
                    </a:lnTo>
                    <a:lnTo>
                      <a:pt x="1296" y="2622"/>
                    </a:lnTo>
                    <a:lnTo>
                      <a:pt x="827" y="2620"/>
                    </a:lnTo>
                    <a:close/>
                  </a:path>
                </a:pathLst>
              </a:custGeom>
              <a:solidFill>
                <a:srgbClr val="FDEFEA"/>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48" name="Freeform 15"/>
              <p:cNvSpPr>
                <a:spLocks/>
              </p:cNvSpPr>
              <p:nvPr/>
            </p:nvSpPr>
            <p:spPr bwMode="auto">
              <a:xfrm>
                <a:off x="793438" y="2252625"/>
                <a:ext cx="5281580" cy="7001"/>
              </a:xfrm>
              <a:custGeom>
                <a:avLst/>
                <a:gdLst>
                  <a:gd name="T0" fmla="*/ 2147483647 w 3082"/>
                  <a:gd name="T1" fmla="*/ 2147483647 h 4"/>
                  <a:gd name="T2" fmla="*/ 2147483647 w 3082"/>
                  <a:gd name="T3" fmla="*/ 0 h 4"/>
                  <a:gd name="T4" fmla="*/ 0 w 3082"/>
                  <a:gd name="T5" fmla="*/ 0 h 4"/>
                  <a:gd name="T6" fmla="*/ 0 w 3082"/>
                  <a:gd name="T7" fmla="*/ 2147483647 h 4"/>
                  <a:gd name="T8" fmla="*/ 2147483647 w 3082"/>
                  <a:gd name="T9" fmla="*/ 2147483647 h 4"/>
                  <a:gd name="T10" fmla="*/ 2147483647 w 3082"/>
                  <a:gd name="T11" fmla="*/ 2147483647 h 4"/>
                  <a:gd name="T12" fmla="*/ 2147483647 w 3082"/>
                  <a:gd name="T13" fmla="*/ 2147483647 h 4"/>
                  <a:gd name="T14" fmla="*/ 2147483647 w 3082"/>
                  <a:gd name="T15" fmla="*/ 0 h 4"/>
                  <a:gd name="T16" fmla="*/ 2147483647 w 3082"/>
                  <a:gd name="T17" fmla="*/ 0 h 4"/>
                  <a:gd name="T18" fmla="*/ 2147483647 w 3082"/>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2"/>
                  <a:gd name="T31" fmla="*/ 0 h 4"/>
                  <a:gd name="T32" fmla="*/ 3082 w 308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2" h="4">
                    <a:moveTo>
                      <a:pt x="3082" y="1"/>
                    </a:moveTo>
                    <a:lnTo>
                      <a:pt x="3081" y="0"/>
                    </a:lnTo>
                    <a:lnTo>
                      <a:pt x="0" y="0"/>
                    </a:lnTo>
                    <a:lnTo>
                      <a:pt x="0" y="4"/>
                    </a:lnTo>
                    <a:lnTo>
                      <a:pt x="3081" y="4"/>
                    </a:lnTo>
                    <a:lnTo>
                      <a:pt x="3079" y="1"/>
                    </a:lnTo>
                    <a:lnTo>
                      <a:pt x="3082" y="1"/>
                    </a:lnTo>
                    <a:lnTo>
                      <a:pt x="3082" y="0"/>
                    </a:lnTo>
                    <a:lnTo>
                      <a:pt x="3081" y="0"/>
                    </a:lnTo>
                    <a:lnTo>
                      <a:pt x="3082" y="1"/>
                    </a:lnTo>
                    <a:close/>
                  </a:path>
                </a:pathLst>
              </a:custGeom>
              <a:solidFill>
                <a:srgbClr val="1F1A17"/>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49" name="Freeform 17"/>
              <p:cNvSpPr>
                <a:spLocks/>
              </p:cNvSpPr>
              <p:nvPr/>
            </p:nvSpPr>
            <p:spPr bwMode="auto">
              <a:xfrm>
                <a:off x="790010" y="6838391"/>
                <a:ext cx="5281580" cy="7001"/>
              </a:xfrm>
              <a:custGeom>
                <a:avLst/>
                <a:gdLst>
                  <a:gd name="T0" fmla="*/ 0 w 3083"/>
                  <a:gd name="T1" fmla="*/ 2147483647 h 4"/>
                  <a:gd name="T2" fmla="*/ 2147483647 w 3083"/>
                  <a:gd name="T3" fmla="*/ 2147483647 h 4"/>
                  <a:gd name="T4" fmla="*/ 2147483647 w 3083"/>
                  <a:gd name="T5" fmla="*/ 2147483647 h 4"/>
                  <a:gd name="T6" fmla="*/ 2147483647 w 3083"/>
                  <a:gd name="T7" fmla="*/ 0 h 4"/>
                  <a:gd name="T8" fmla="*/ 2147483647 w 3083"/>
                  <a:gd name="T9" fmla="*/ 0 h 4"/>
                  <a:gd name="T10" fmla="*/ 2147483647 w 3083"/>
                  <a:gd name="T11" fmla="*/ 2147483647 h 4"/>
                  <a:gd name="T12" fmla="*/ 0 w 3083"/>
                  <a:gd name="T13" fmla="*/ 2147483647 h 4"/>
                  <a:gd name="T14" fmla="*/ 0 w 3083"/>
                  <a:gd name="T15" fmla="*/ 2147483647 h 4"/>
                  <a:gd name="T16" fmla="*/ 2147483647 w 3083"/>
                  <a:gd name="T17" fmla="*/ 2147483647 h 4"/>
                  <a:gd name="T18" fmla="*/ 0 w 3083"/>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3"/>
                  <a:gd name="T31" fmla="*/ 0 h 4"/>
                  <a:gd name="T32" fmla="*/ 3083 w 308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3" h="4">
                    <a:moveTo>
                      <a:pt x="0" y="1"/>
                    </a:moveTo>
                    <a:lnTo>
                      <a:pt x="2" y="4"/>
                    </a:lnTo>
                    <a:lnTo>
                      <a:pt x="3083" y="4"/>
                    </a:lnTo>
                    <a:lnTo>
                      <a:pt x="3083" y="0"/>
                    </a:lnTo>
                    <a:lnTo>
                      <a:pt x="2" y="0"/>
                    </a:lnTo>
                    <a:lnTo>
                      <a:pt x="3" y="1"/>
                    </a:lnTo>
                    <a:lnTo>
                      <a:pt x="0" y="1"/>
                    </a:lnTo>
                    <a:lnTo>
                      <a:pt x="0" y="4"/>
                    </a:lnTo>
                    <a:lnTo>
                      <a:pt x="2" y="4"/>
                    </a:lnTo>
                    <a:lnTo>
                      <a:pt x="0" y="1"/>
                    </a:lnTo>
                    <a:close/>
                  </a:path>
                </a:pathLst>
              </a:custGeom>
              <a:solidFill>
                <a:srgbClr val="1F1A17"/>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0" name="Freeform 18"/>
              <p:cNvSpPr>
                <a:spLocks/>
              </p:cNvSpPr>
              <p:nvPr/>
            </p:nvSpPr>
            <p:spPr bwMode="auto">
              <a:xfrm>
                <a:off x="790009" y="2252625"/>
                <a:ext cx="5141" cy="4587516"/>
              </a:xfrm>
              <a:custGeom>
                <a:avLst/>
                <a:gdLst>
                  <a:gd name="T0" fmla="*/ 2147483647 w 3"/>
                  <a:gd name="T1" fmla="*/ 0 h 2621"/>
                  <a:gd name="T2" fmla="*/ 0 w 3"/>
                  <a:gd name="T3" fmla="*/ 2147483647 h 2621"/>
                  <a:gd name="T4" fmla="*/ 0 w 3"/>
                  <a:gd name="T5" fmla="*/ 2147483647 h 2621"/>
                  <a:gd name="T6" fmla="*/ 2147483647 w 3"/>
                  <a:gd name="T7" fmla="*/ 2147483647 h 2621"/>
                  <a:gd name="T8" fmla="*/ 2147483647 w 3"/>
                  <a:gd name="T9" fmla="*/ 2147483647 h 2621"/>
                  <a:gd name="T10" fmla="*/ 2147483647 w 3"/>
                  <a:gd name="T11" fmla="*/ 2147483647 h 2621"/>
                  <a:gd name="T12" fmla="*/ 2147483647 w 3"/>
                  <a:gd name="T13" fmla="*/ 0 h 2621"/>
                  <a:gd name="T14" fmla="*/ 0 w 3"/>
                  <a:gd name="T15" fmla="*/ 0 h 2621"/>
                  <a:gd name="T16" fmla="*/ 0 w 3"/>
                  <a:gd name="T17" fmla="*/ 2147483647 h 2621"/>
                  <a:gd name="T18" fmla="*/ 2147483647 w 3"/>
                  <a:gd name="T19" fmla="*/ 0 h 2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621"/>
                  <a:gd name="T32" fmla="*/ 3 w 3"/>
                  <a:gd name="T33" fmla="*/ 2621 h 26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621">
                    <a:moveTo>
                      <a:pt x="2" y="0"/>
                    </a:moveTo>
                    <a:lnTo>
                      <a:pt x="0" y="1"/>
                    </a:lnTo>
                    <a:lnTo>
                      <a:pt x="0" y="2621"/>
                    </a:lnTo>
                    <a:lnTo>
                      <a:pt x="3" y="2621"/>
                    </a:lnTo>
                    <a:lnTo>
                      <a:pt x="3" y="1"/>
                    </a:lnTo>
                    <a:lnTo>
                      <a:pt x="2" y="4"/>
                    </a:lnTo>
                    <a:lnTo>
                      <a:pt x="2" y="0"/>
                    </a:lnTo>
                    <a:lnTo>
                      <a:pt x="0" y="0"/>
                    </a:lnTo>
                    <a:lnTo>
                      <a:pt x="0" y="1"/>
                    </a:lnTo>
                    <a:lnTo>
                      <a:pt x="2" y="0"/>
                    </a:lnTo>
                    <a:close/>
                  </a:path>
                </a:pathLst>
              </a:custGeom>
              <a:solidFill>
                <a:srgbClr val="1F1A17"/>
              </a:solidFill>
              <a:ln w="9525">
                <a:solidFill>
                  <a:srgbClr val="000000"/>
                </a:solid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1" name="Rectangle 19"/>
              <p:cNvSpPr>
                <a:spLocks noChangeArrowheads="1"/>
              </p:cNvSpPr>
              <p:nvPr/>
            </p:nvSpPr>
            <p:spPr bwMode="auto">
              <a:xfrm>
                <a:off x="793437" y="3124270"/>
                <a:ext cx="5278153" cy="1237456"/>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2" name="Rectangle 20"/>
              <p:cNvSpPr>
                <a:spLocks noChangeArrowheads="1"/>
              </p:cNvSpPr>
              <p:nvPr/>
            </p:nvSpPr>
            <p:spPr bwMode="auto">
              <a:xfrm>
                <a:off x="793437" y="5593932"/>
                <a:ext cx="5278153" cy="1246208"/>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3" name="Rectangle 21"/>
              <p:cNvSpPr>
                <a:spLocks noChangeArrowheads="1"/>
              </p:cNvSpPr>
              <p:nvPr/>
            </p:nvSpPr>
            <p:spPr bwMode="auto">
              <a:xfrm>
                <a:off x="2010155" y="2254374"/>
                <a:ext cx="1216717" cy="4585766"/>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4" name="Rectangle 22"/>
              <p:cNvSpPr>
                <a:spLocks noChangeArrowheads="1"/>
              </p:cNvSpPr>
              <p:nvPr/>
            </p:nvSpPr>
            <p:spPr bwMode="auto">
              <a:xfrm>
                <a:off x="4431592" y="2254374"/>
                <a:ext cx="1215004" cy="4585766"/>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9" name="Rectangle 23"/>
              <p:cNvSpPr>
                <a:spLocks noChangeArrowheads="1"/>
              </p:cNvSpPr>
              <p:nvPr/>
            </p:nvSpPr>
            <p:spPr bwMode="auto">
              <a:xfrm>
                <a:off x="1227000" y="2254374"/>
                <a:ext cx="421567" cy="4585766"/>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0" name="Rectangle 24"/>
              <p:cNvSpPr>
                <a:spLocks noChangeArrowheads="1"/>
              </p:cNvSpPr>
              <p:nvPr/>
            </p:nvSpPr>
            <p:spPr bwMode="auto">
              <a:xfrm>
                <a:off x="2433434" y="2254374"/>
                <a:ext cx="421567" cy="4585766"/>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1" name="Rectangle 25"/>
              <p:cNvSpPr>
                <a:spLocks noChangeArrowheads="1"/>
              </p:cNvSpPr>
              <p:nvPr/>
            </p:nvSpPr>
            <p:spPr bwMode="auto">
              <a:xfrm>
                <a:off x="3646723" y="2254374"/>
                <a:ext cx="419854" cy="4585766"/>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2" name="Rectangle 26"/>
              <p:cNvSpPr>
                <a:spLocks noChangeArrowheads="1"/>
              </p:cNvSpPr>
              <p:nvPr/>
            </p:nvSpPr>
            <p:spPr bwMode="auto">
              <a:xfrm>
                <a:off x="4856586" y="2254374"/>
                <a:ext cx="418139" cy="4585766"/>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3" name="Rectangle 27"/>
              <p:cNvSpPr>
                <a:spLocks noChangeArrowheads="1"/>
              </p:cNvSpPr>
              <p:nvPr/>
            </p:nvSpPr>
            <p:spPr bwMode="auto">
              <a:xfrm>
                <a:off x="793437" y="5964994"/>
                <a:ext cx="5278153" cy="441074"/>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4" name="Rectangle 28"/>
              <p:cNvSpPr>
                <a:spLocks noChangeArrowheads="1"/>
              </p:cNvSpPr>
              <p:nvPr/>
            </p:nvSpPr>
            <p:spPr bwMode="auto">
              <a:xfrm>
                <a:off x="793437" y="4720538"/>
                <a:ext cx="5278153" cy="442823"/>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5" name="Rectangle 29"/>
              <p:cNvSpPr>
                <a:spLocks noChangeArrowheads="1"/>
              </p:cNvSpPr>
              <p:nvPr/>
            </p:nvSpPr>
            <p:spPr bwMode="auto">
              <a:xfrm>
                <a:off x="793437" y="3488331"/>
                <a:ext cx="5278153" cy="441074"/>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6" name="Rectangle 30"/>
              <p:cNvSpPr>
                <a:spLocks noChangeArrowheads="1"/>
              </p:cNvSpPr>
              <p:nvPr/>
            </p:nvSpPr>
            <p:spPr bwMode="auto">
              <a:xfrm>
                <a:off x="793437" y="2254375"/>
                <a:ext cx="5278153" cy="430572"/>
              </a:xfrm>
              <a:prstGeom prst="rect">
                <a:avLst/>
              </a:prstGeom>
              <a:noFill/>
              <a:ln w="0">
                <a:solidFill>
                  <a:srgbClr val="25221E"/>
                </a:solid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7" name="Rectangle 31"/>
              <p:cNvSpPr>
                <a:spLocks noChangeArrowheads="1"/>
              </p:cNvSpPr>
              <p:nvPr/>
            </p:nvSpPr>
            <p:spPr bwMode="auto">
              <a:xfrm>
                <a:off x="702611" y="6897901"/>
                <a:ext cx="182761"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0,1</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8" name="Rectangle 32"/>
              <p:cNvSpPr>
                <a:spLocks noChangeArrowheads="1"/>
              </p:cNvSpPr>
              <p:nvPr/>
            </p:nvSpPr>
            <p:spPr bwMode="auto">
              <a:xfrm>
                <a:off x="553521" y="6325555"/>
                <a:ext cx="14620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9" name="Rectangle 33"/>
              <p:cNvSpPr>
                <a:spLocks noChangeArrowheads="1"/>
              </p:cNvSpPr>
              <p:nvPr/>
            </p:nvSpPr>
            <p:spPr bwMode="auto">
              <a:xfrm>
                <a:off x="486687" y="5103852"/>
                <a:ext cx="219313"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0" name="Rectangle 34"/>
              <p:cNvSpPr>
                <a:spLocks noChangeArrowheads="1"/>
              </p:cNvSpPr>
              <p:nvPr/>
            </p:nvSpPr>
            <p:spPr bwMode="auto">
              <a:xfrm>
                <a:off x="414712" y="3857642"/>
                <a:ext cx="29241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1" name="Rectangle 35"/>
              <p:cNvSpPr>
                <a:spLocks noChangeArrowheads="1"/>
              </p:cNvSpPr>
              <p:nvPr/>
            </p:nvSpPr>
            <p:spPr bwMode="auto">
              <a:xfrm>
                <a:off x="344452" y="2625437"/>
                <a:ext cx="365522"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10000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2" name="Rectangle 36"/>
              <p:cNvSpPr>
                <a:spLocks noChangeArrowheads="1"/>
              </p:cNvSpPr>
              <p:nvPr/>
            </p:nvSpPr>
            <p:spPr bwMode="auto">
              <a:xfrm>
                <a:off x="553521" y="5518670"/>
                <a:ext cx="14620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3" name="Rectangle 37"/>
              <p:cNvSpPr>
                <a:spLocks noChangeArrowheads="1"/>
              </p:cNvSpPr>
              <p:nvPr/>
            </p:nvSpPr>
            <p:spPr bwMode="auto">
              <a:xfrm>
                <a:off x="486687" y="4293466"/>
                <a:ext cx="219313"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4" name="Rectangle 38"/>
              <p:cNvSpPr>
                <a:spLocks noChangeArrowheads="1"/>
              </p:cNvSpPr>
              <p:nvPr/>
            </p:nvSpPr>
            <p:spPr bwMode="auto">
              <a:xfrm>
                <a:off x="414712" y="3047258"/>
                <a:ext cx="29241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5000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5" name="Rectangle 39"/>
              <p:cNvSpPr>
                <a:spLocks noChangeArrowheads="1"/>
              </p:cNvSpPr>
              <p:nvPr/>
            </p:nvSpPr>
            <p:spPr bwMode="auto">
              <a:xfrm>
                <a:off x="553521" y="5893233"/>
                <a:ext cx="14620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6" name="Rectangle 40"/>
              <p:cNvSpPr>
                <a:spLocks noChangeArrowheads="1"/>
              </p:cNvSpPr>
              <p:nvPr/>
            </p:nvSpPr>
            <p:spPr bwMode="auto">
              <a:xfrm>
                <a:off x="486687" y="4669778"/>
                <a:ext cx="219313"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7" name="Rectangle 41"/>
              <p:cNvSpPr>
                <a:spLocks noChangeArrowheads="1"/>
              </p:cNvSpPr>
              <p:nvPr/>
            </p:nvSpPr>
            <p:spPr bwMode="auto">
              <a:xfrm>
                <a:off x="414712" y="3423570"/>
                <a:ext cx="29241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2000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8" name="Rectangle 42"/>
              <p:cNvSpPr>
                <a:spLocks noChangeArrowheads="1"/>
              </p:cNvSpPr>
              <p:nvPr/>
            </p:nvSpPr>
            <p:spPr bwMode="auto">
              <a:xfrm>
                <a:off x="1921042" y="7018670"/>
                <a:ext cx="182761"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9" name="Rectangle 43"/>
              <p:cNvSpPr>
                <a:spLocks noChangeArrowheads="1"/>
              </p:cNvSpPr>
              <p:nvPr/>
            </p:nvSpPr>
            <p:spPr bwMode="auto">
              <a:xfrm>
                <a:off x="3154896" y="6894400"/>
                <a:ext cx="14620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0" name="Rectangle 44"/>
              <p:cNvSpPr>
                <a:spLocks noChangeArrowheads="1"/>
              </p:cNvSpPr>
              <p:nvPr/>
            </p:nvSpPr>
            <p:spPr bwMode="auto">
              <a:xfrm>
                <a:off x="5504359" y="6894400"/>
                <a:ext cx="29241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1" name="Rectangle 45"/>
              <p:cNvSpPr>
                <a:spLocks noChangeArrowheads="1"/>
              </p:cNvSpPr>
              <p:nvPr/>
            </p:nvSpPr>
            <p:spPr bwMode="auto">
              <a:xfrm>
                <a:off x="4335625" y="7015170"/>
                <a:ext cx="219313"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2" name="Rectangle 46"/>
              <p:cNvSpPr>
                <a:spLocks noChangeArrowheads="1"/>
              </p:cNvSpPr>
              <p:nvPr/>
            </p:nvSpPr>
            <p:spPr bwMode="auto">
              <a:xfrm>
                <a:off x="2753894" y="7018670"/>
                <a:ext cx="182761"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3" name="Rectangle 47"/>
              <p:cNvSpPr>
                <a:spLocks noChangeArrowheads="1"/>
              </p:cNvSpPr>
              <p:nvPr/>
            </p:nvSpPr>
            <p:spPr bwMode="auto">
              <a:xfrm>
                <a:off x="4011739" y="6894400"/>
                <a:ext cx="14620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4" name="Rectangle 48"/>
              <p:cNvSpPr>
                <a:spLocks noChangeArrowheads="1"/>
              </p:cNvSpPr>
              <p:nvPr/>
            </p:nvSpPr>
            <p:spPr bwMode="auto">
              <a:xfrm>
                <a:off x="5168477" y="7015170"/>
                <a:ext cx="219313"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500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5" name="Rectangle 49"/>
              <p:cNvSpPr>
                <a:spLocks noChangeArrowheads="1"/>
              </p:cNvSpPr>
              <p:nvPr/>
            </p:nvSpPr>
            <p:spPr bwMode="auto">
              <a:xfrm>
                <a:off x="2344322" y="6894400"/>
                <a:ext cx="182761"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6" name="Rectangle 50"/>
              <p:cNvSpPr>
                <a:spLocks noChangeArrowheads="1"/>
              </p:cNvSpPr>
              <p:nvPr/>
            </p:nvSpPr>
            <p:spPr bwMode="auto">
              <a:xfrm>
                <a:off x="3574749" y="7018670"/>
                <a:ext cx="146208"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7" name="Rectangle 51"/>
              <p:cNvSpPr>
                <a:spLocks noChangeArrowheads="1"/>
              </p:cNvSpPr>
              <p:nvPr/>
            </p:nvSpPr>
            <p:spPr bwMode="auto">
              <a:xfrm>
                <a:off x="4757192" y="6894400"/>
                <a:ext cx="219313"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200</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8" name="Rectangle 52"/>
              <p:cNvSpPr>
                <a:spLocks noChangeArrowheads="1"/>
              </p:cNvSpPr>
              <p:nvPr/>
            </p:nvSpPr>
            <p:spPr bwMode="auto">
              <a:xfrm>
                <a:off x="1137887" y="7020422"/>
                <a:ext cx="182761"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0,2</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9" name="Rectangle 53"/>
              <p:cNvSpPr>
                <a:spLocks noChangeArrowheads="1"/>
              </p:cNvSpPr>
              <p:nvPr/>
            </p:nvSpPr>
            <p:spPr bwMode="auto">
              <a:xfrm>
                <a:off x="1559454" y="6894400"/>
                <a:ext cx="182761" cy="159500"/>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0,5</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0" name="Rectangle 54"/>
              <p:cNvSpPr>
                <a:spLocks noChangeArrowheads="1"/>
              </p:cNvSpPr>
              <p:nvPr/>
            </p:nvSpPr>
            <p:spPr bwMode="auto">
              <a:xfrm>
                <a:off x="927105" y="4836057"/>
                <a:ext cx="103010" cy="22330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1</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1" name="Rectangle 55"/>
              <p:cNvSpPr>
                <a:spLocks noChangeArrowheads="1"/>
              </p:cNvSpPr>
              <p:nvPr/>
            </p:nvSpPr>
            <p:spPr bwMode="auto">
              <a:xfrm>
                <a:off x="2568816" y="4836057"/>
                <a:ext cx="103010" cy="22330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2</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2" name="Rectangle 56"/>
              <p:cNvSpPr>
                <a:spLocks noChangeArrowheads="1"/>
              </p:cNvSpPr>
              <p:nvPr/>
            </p:nvSpPr>
            <p:spPr bwMode="auto">
              <a:xfrm>
                <a:off x="5427244" y="4836057"/>
                <a:ext cx="103010" cy="22330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4</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3" name="Rectangle 78"/>
              <p:cNvSpPr>
                <a:spLocks noChangeArrowheads="1"/>
              </p:cNvSpPr>
              <p:nvPr/>
            </p:nvSpPr>
            <p:spPr bwMode="auto">
              <a:xfrm>
                <a:off x="4111133" y="2569427"/>
                <a:ext cx="1754814" cy="833139"/>
              </a:xfrm>
              <a:prstGeom prst="rect">
                <a:avLst/>
              </a:prstGeom>
              <a:solidFill>
                <a:srgbClr val="FDEFEA"/>
              </a:solidFill>
              <a:ln w="9525">
                <a:no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4" name="Rectangle 79"/>
              <p:cNvSpPr>
                <a:spLocks noChangeArrowheads="1"/>
              </p:cNvSpPr>
              <p:nvPr/>
            </p:nvSpPr>
            <p:spPr bwMode="auto">
              <a:xfrm>
                <a:off x="4255083" y="2569427"/>
                <a:ext cx="1535192" cy="30305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9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Herzkammer-</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5" name="Rectangle 80"/>
              <p:cNvSpPr>
                <a:spLocks noChangeArrowheads="1"/>
              </p:cNvSpPr>
              <p:nvPr/>
            </p:nvSpPr>
            <p:spPr bwMode="auto">
              <a:xfrm>
                <a:off x="4503567" y="2837222"/>
                <a:ext cx="1041737" cy="30305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9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flimmern </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6" name="Freeform 82"/>
              <p:cNvSpPr>
                <a:spLocks/>
              </p:cNvSpPr>
              <p:nvPr/>
            </p:nvSpPr>
            <p:spPr bwMode="auto">
              <a:xfrm>
                <a:off x="1633144" y="2252625"/>
                <a:ext cx="30846" cy="4587516"/>
              </a:xfrm>
              <a:custGeom>
                <a:avLst/>
                <a:gdLst>
                  <a:gd name="T0" fmla="*/ 2147483647 w 18"/>
                  <a:gd name="T1" fmla="*/ 2147483647 h 2621"/>
                  <a:gd name="T2" fmla="*/ 0 w 18"/>
                  <a:gd name="T3" fmla="*/ 0 h 2621"/>
                  <a:gd name="T4" fmla="*/ 0 w 18"/>
                  <a:gd name="T5" fmla="*/ 2147483647 h 2621"/>
                  <a:gd name="T6" fmla="*/ 2147483647 w 18"/>
                  <a:gd name="T7" fmla="*/ 2147483647 h 2621"/>
                  <a:gd name="T8" fmla="*/ 2147483647 w 18"/>
                  <a:gd name="T9" fmla="*/ 0 h 2621"/>
                  <a:gd name="T10" fmla="*/ 2147483647 w 18"/>
                  <a:gd name="T11" fmla="*/ 2147483647 h 2621"/>
                  <a:gd name="T12" fmla="*/ 0 60000 65536"/>
                  <a:gd name="T13" fmla="*/ 0 60000 65536"/>
                  <a:gd name="T14" fmla="*/ 0 60000 65536"/>
                  <a:gd name="T15" fmla="*/ 0 60000 65536"/>
                  <a:gd name="T16" fmla="*/ 0 60000 65536"/>
                  <a:gd name="T17" fmla="*/ 0 60000 65536"/>
                  <a:gd name="T18" fmla="*/ 0 w 18"/>
                  <a:gd name="T19" fmla="*/ 0 h 2621"/>
                  <a:gd name="T20" fmla="*/ 18 w 18"/>
                  <a:gd name="T21" fmla="*/ 2621 h 2621"/>
                </a:gdLst>
                <a:ahLst/>
                <a:cxnLst>
                  <a:cxn ang="T12">
                    <a:pos x="T0" y="T1"/>
                  </a:cxn>
                  <a:cxn ang="T13">
                    <a:pos x="T2" y="T3"/>
                  </a:cxn>
                  <a:cxn ang="T14">
                    <a:pos x="T4" y="T5"/>
                  </a:cxn>
                  <a:cxn ang="T15">
                    <a:pos x="T6" y="T7"/>
                  </a:cxn>
                  <a:cxn ang="T16">
                    <a:pos x="T8" y="T9"/>
                  </a:cxn>
                  <a:cxn ang="T17">
                    <a:pos x="T10" y="T11"/>
                  </a:cxn>
                </a:cxnLst>
                <a:rect l="T18" t="T19" r="T20" b="T21"/>
                <a:pathLst>
                  <a:path w="18" h="2621">
                    <a:moveTo>
                      <a:pt x="10" y="2"/>
                    </a:moveTo>
                    <a:lnTo>
                      <a:pt x="0" y="0"/>
                    </a:lnTo>
                    <a:lnTo>
                      <a:pt x="0" y="2621"/>
                    </a:lnTo>
                    <a:lnTo>
                      <a:pt x="18" y="2621"/>
                    </a:lnTo>
                    <a:lnTo>
                      <a:pt x="18" y="0"/>
                    </a:lnTo>
                    <a:lnTo>
                      <a:pt x="10" y="2"/>
                    </a:lnTo>
                    <a:close/>
                  </a:path>
                </a:pathLst>
              </a:custGeom>
              <a:solidFill>
                <a:srgbClr val="009240"/>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7" name="Freeform 99"/>
              <p:cNvSpPr>
                <a:spLocks/>
              </p:cNvSpPr>
              <p:nvPr/>
            </p:nvSpPr>
            <p:spPr bwMode="auto">
              <a:xfrm>
                <a:off x="4846304" y="4176196"/>
                <a:ext cx="13709" cy="17503"/>
              </a:xfrm>
              <a:custGeom>
                <a:avLst/>
                <a:gdLst>
                  <a:gd name="T0" fmla="*/ 2147483647 w 9"/>
                  <a:gd name="T1" fmla="*/ 0 h 10"/>
                  <a:gd name="T2" fmla="*/ 0 w 9"/>
                  <a:gd name="T3" fmla="*/ 0 h 10"/>
                  <a:gd name="T4" fmla="*/ 0 w 9"/>
                  <a:gd name="T5" fmla="*/ 2147483647 h 10"/>
                  <a:gd name="T6" fmla="*/ 2147483647 w 9"/>
                  <a:gd name="T7" fmla="*/ 2147483647 h 10"/>
                  <a:gd name="T8" fmla="*/ 2147483647 w 9"/>
                  <a:gd name="T9" fmla="*/ 0 h 10"/>
                  <a:gd name="T10" fmla="*/ 2147483647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5" y="0"/>
                    </a:moveTo>
                    <a:lnTo>
                      <a:pt x="0" y="0"/>
                    </a:lnTo>
                    <a:lnTo>
                      <a:pt x="0" y="10"/>
                    </a:lnTo>
                    <a:lnTo>
                      <a:pt x="9" y="10"/>
                    </a:lnTo>
                    <a:lnTo>
                      <a:pt x="9" y="0"/>
                    </a:lnTo>
                    <a:lnTo>
                      <a:pt x="5" y="0"/>
                    </a:lnTo>
                    <a:close/>
                  </a:path>
                </a:pathLst>
              </a:custGeom>
              <a:solidFill>
                <a:srgbClr val="2B0E72"/>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2" name="Freeform 115"/>
              <p:cNvSpPr>
                <a:spLocks/>
              </p:cNvSpPr>
              <p:nvPr/>
            </p:nvSpPr>
            <p:spPr bwMode="auto">
              <a:xfrm>
                <a:off x="4901142" y="4296966"/>
                <a:ext cx="186792" cy="138273"/>
              </a:xfrm>
              <a:custGeom>
                <a:avLst/>
                <a:gdLst>
                  <a:gd name="T0" fmla="*/ 2147483647 w 108"/>
                  <a:gd name="T1" fmla="*/ 2147483647 h 79"/>
                  <a:gd name="T2" fmla="*/ 2147483647 w 108"/>
                  <a:gd name="T3" fmla="*/ 2147483647 h 79"/>
                  <a:gd name="T4" fmla="*/ 2147483647 w 108"/>
                  <a:gd name="T5" fmla="*/ 2147483647 h 79"/>
                  <a:gd name="T6" fmla="*/ 2147483647 w 108"/>
                  <a:gd name="T7" fmla="*/ 0 h 79"/>
                  <a:gd name="T8" fmla="*/ 0 w 108"/>
                  <a:gd name="T9" fmla="*/ 2147483647 h 79"/>
                  <a:gd name="T10" fmla="*/ 2147483647 w 108"/>
                  <a:gd name="T11" fmla="*/ 2147483647 h 79"/>
                  <a:gd name="T12" fmla="*/ 0 60000 65536"/>
                  <a:gd name="T13" fmla="*/ 0 60000 65536"/>
                  <a:gd name="T14" fmla="*/ 0 60000 65536"/>
                  <a:gd name="T15" fmla="*/ 0 60000 65536"/>
                  <a:gd name="T16" fmla="*/ 0 60000 65536"/>
                  <a:gd name="T17" fmla="*/ 0 60000 65536"/>
                  <a:gd name="T18" fmla="*/ 0 w 108"/>
                  <a:gd name="T19" fmla="*/ 0 h 79"/>
                  <a:gd name="T20" fmla="*/ 108 w 10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8" h="79">
                    <a:moveTo>
                      <a:pt x="3" y="74"/>
                    </a:moveTo>
                    <a:lnTo>
                      <a:pt x="5" y="79"/>
                    </a:lnTo>
                    <a:lnTo>
                      <a:pt x="108" y="8"/>
                    </a:lnTo>
                    <a:lnTo>
                      <a:pt x="102" y="0"/>
                    </a:lnTo>
                    <a:lnTo>
                      <a:pt x="0" y="69"/>
                    </a:lnTo>
                    <a:lnTo>
                      <a:pt x="3" y="74"/>
                    </a:lnTo>
                    <a:close/>
                  </a:path>
                </a:pathLst>
              </a:custGeom>
              <a:solidFill>
                <a:srgbClr val="2B0E72"/>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3" name="Freeform 116"/>
              <p:cNvSpPr>
                <a:spLocks/>
              </p:cNvSpPr>
              <p:nvPr/>
            </p:nvSpPr>
            <p:spPr bwMode="auto">
              <a:xfrm>
                <a:off x="4856586" y="4349476"/>
                <a:ext cx="126813" cy="113768"/>
              </a:xfrm>
              <a:custGeom>
                <a:avLst/>
                <a:gdLst>
                  <a:gd name="T0" fmla="*/ 0 w 74"/>
                  <a:gd name="T1" fmla="*/ 2147483647 h 65"/>
                  <a:gd name="T2" fmla="*/ 2147483647 w 74"/>
                  <a:gd name="T3" fmla="*/ 2147483647 h 65"/>
                  <a:gd name="T4" fmla="*/ 2147483647 w 74"/>
                  <a:gd name="T5" fmla="*/ 2147483647 h 65"/>
                  <a:gd name="T6" fmla="*/ 2147483647 w 74"/>
                  <a:gd name="T7" fmla="*/ 2147483647 h 65"/>
                  <a:gd name="T8" fmla="*/ 2147483647 w 74"/>
                  <a:gd name="T9" fmla="*/ 2147483647 h 65"/>
                  <a:gd name="T10" fmla="*/ 2147483647 w 74"/>
                  <a:gd name="T11" fmla="*/ 2147483647 h 65"/>
                  <a:gd name="T12" fmla="*/ 2147483647 w 74"/>
                  <a:gd name="T13" fmla="*/ 2147483647 h 65"/>
                  <a:gd name="T14" fmla="*/ 2147483647 w 74"/>
                  <a:gd name="T15" fmla="*/ 2147483647 h 65"/>
                  <a:gd name="T16" fmla="*/ 2147483647 w 74"/>
                  <a:gd name="T17" fmla="*/ 2147483647 h 65"/>
                  <a:gd name="T18" fmla="*/ 2147483647 w 74"/>
                  <a:gd name="T19" fmla="*/ 2147483647 h 65"/>
                  <a:gd name="T20" fmla="*/ 2147483647 w 74"/>
                  <a:gd name="T21" fmla="*/ 2147483647 h 65"/>
                  <a:gd name="T22" fmla="*/ 2147483647 w 74"/>
                  <a:gd name="T23" fmla="*/ 2147483647 h 65"/>
                  <a:gd name="T24" fmla="*/ 2147483647 w 74"/>
                  <a:gd name="T25" fmla="*/ 2147483647 h 65"/>
                  <a:gd name="T26" fmla="*/ 2147483647 w 74"/>
                  <a:gd name="T27" fmla="*/ 2147483647 h 65"/>
                  <a:gd name="T28" fmla="*/ 2147483647 w 74"/>
                  <a:gd name="T29" fmla="*/ 2147483647 h 65"/>
                  <a:gd name="T30" fmla="*/ 2147483647 w 74"/>
                  <a:gd name="T31" fmla="*/ 2147483647 h 65"/>
                  <a:gd name="T32" fmla="*/ 2147483647 w 74"/>
                  <a:gd name="T33" fmla="*/ 2147483647 h 65"/>
                  <a:gd name="T34" fmla="*/ 2147483647 w 74"/>
                  <a:gd name="T35" fmla="*/ 2147483647 h 65"/>
                  <a:gd name="T36" fmla="*/ 2147483647 w 74"/>
                  <a:gd name="T37" fmla="*/ 2147483647 h 65"/>
                  <a:gd name="T38" fmla="*/ 2147483647 w 74"/>
                  <a:gd name="T39" fmla="*/ 2147483647 h 65"/>
                  <a:gd name="T40" fmla="*/ 2147483647 w 74"/>
                  <a:gd name="T41" fmla="*/ 2147483647 h 65"/>
                  <a:gd name="T42" fmla="*/ 2147483647 w 74"/>
                  <a:gd name="T43" fmla="*/ 2147483647 h 65"/>
                  <a:gd name="T44" fmla="*/ 2147483647 w 74"/>
                  <a:gd name="T45" fmla="*/ 2147483647 h 65"/>
                  <a:gd name="T46" fmla="*/ 2147483647 w 74"/>
                  <a:gd name="T47" fmla="*/ 2147483647 h 65"/>
                  <a:gd name="T48" fmla="*/ 2147483647 w 74"/>
                  <a:gd name="T49" fmla="*/ 2147483647 h 65"/>
                  <a:gd name="T50" fmla="*/ 2147483647 w 74"/>
                  <a:gd name="T51" fmla="*/ 2147483647 h 65"/>
                  <a:gd name="T52" fmla="*/ 2147483647 w 74"/>
                  <a:gd name="T53" fmla="*/ 2147483647 h 65"/>
                  <a:gd name="T54" fmla="*/ 2147483647 w 74"/>
                  <a:gd name="T55" fmla="*/ 2147483647 h 65"/>
                  <a:gd name="T56" fmla="*/ 2147483647 w 74"/>
                  <a:gd name="T57" fmla="*/ 2147483647 h 65"/>
                  <a:gd name="T58" fmla="*/ 2147483647 w 74"/>
                  <a:gd name="T59" fmla="*/ 2147483647 h 65"/>
                  <a:gd name="T60" fmla="*/ 2147483647 w 74"/>
                  <a:gd name="T61" fmla="*/ 2147483647 h 65"/>
                  <a:gd name="T62" fmla="*/ 2147483647 w 74"/>
                  <a:gd name="T63" fmla="*/ 2147483647 h 65"/>
                  <a:gd name="T64" fmla="*/ 2147483647 w 74"/>
                  <a:gd name="T65" fmla="*/ 2147483647 h 65"/>
                  <a:gd name="T66" fmla="*/ 2147483647 w 74"/>
                  <a:gd name="T67" fmla="*/ 2147483647 h 65"/>
                  <a:gd name="T68" fmla="*/ 2147483647 w 74"/>
                  <a:gd name="T69" fmla="*/ 0 h 65"/>
                  <a:gd name="T70" fmla="*/ 0 w 74"/>
                  <a:gd name="T71" fmla="*/ 2147483647 h 65"/>
                  <a:gd name="T72" fmla="*/ 0 w 74"/>
                  <a:gd name="T73" fmla="*/ 2147483647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65"/>
                  <a:gd name="T113" fmla="*/ 74 w 74"/>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65">
                    <a:moveTo>
                      <a:pt x="0" y="65"/>
                    </a:moveTo>
                    <a:lnTo>
                      <a:pt x="74" y="49"/>
                    </a:lnTo>
                    <a:lnTo>
                      <a:pt x="72" y="49"/>
                    </a:lnTo>
                    <a:lnTo>
                      <a:pt x="71" y="47"/>
                    </a:lnTo>
                    <a:lnTo>
                      <a:pt x="69" y="46"/>
                    </a:lnTo>
                    <a:lnTo>
                      <a:pt x="68" y="46"/>
                    </a:lnTo>
                    <a:lnTo>
                      <a:pt x="66" y="44"/>
                    </a:lnTo>
                    <a:lnTo>
                      <a:pt x="65" y="43"/>
                    </a:lnTo>
                    <a:lnTo>
                      <a:pt x="63" y="41"/>
                    </a:lnTo>
                    <a:lnTo>
                      <a:pt x="61" y="39"/>
                    </a:lnTo>
                    <a:lnTo>
                      <a:pt x="60" y="39"/>
                    </a:lnTo>
                    <a:lnTo>
                      <a:pt x="58" y="38"/>
                    </a:lnTo>
                    <a:lnTo>
                      <a:pt x="58" y="36"/>
                    </a:lnTo>
                    <a:lnTo>
                      <a:pt x="57" y="35"/>
                    </a:lnTo>
                    <a:lnTo>
                      <a:pt x="55" y="33"/>
                    </a:lnTo>
                    <a:lnTo>
                      <a:pt x="54" y="32"/>
                    </a:lnTo>
                    <a:lnTo>
                      <a:pt x="54" y="30"/>
                    </a:lnTo>
                    <a:lnTo>
                      <a:pt x="52" y="28"/>
                    </a:lnTo>
                    <a:lnTo>
                      <a:pt x="50" y="27"/>
                    </a:lnTo>
                    <a:lnTo>
                      <a:pt x="50" y="25"/>
                    </a:lnTo>
                    <a:lnTo>
                      <a:pt x="49" y="24"/>
                    </a:lnTo>
                    <a:lnTo>
                      <a:pt x="47" y="22"/>
                    </a:lnTo>
                    <a:lnTo>
                      <a:pt x="47" y="21"/>
                    </a:lnTo>
                    <a:lnTo>
                      <a:pt x="46" y="19"/>
                    </a:lnTo>
                    <a:lnTo>
                      <a:pt x="46" y="18"/>
                    </a:lnTo>
                    <a:lnTo>
                      <a:pt x="46" y="16"/>
                    </a:lnTo>
                    <a:lnTo>
                      <a:pt x="44" y="14"/>
                    </a:lnTo>
                    <a:lnTo>
                      <a:pt x="44" y="11"/>
                    </a:lnTo>
                    <a:lnTo>
                      <a:pt x="43" y="10"/>
                    </a:lnTo>
                    <a:lnTo>
                      <a:pt x="43" y="8"/>
                    </a:lnTo>
                    <a:lnTo>
                      <a:pt x="43" y="7"/>
                    </a:lnTo>
                    <a:lnTo>
                      <a:pt x="43" y="5"/>
                    </a:lnTo>
                    <a:lnTo>
                      <a:pt x="41" y="2"/>
                    </a:lnTo>
                    <a:lnTo>
                      <a:pt x="41" y="0"/>
                    </a:lnTo>
                    <a:lnTo>
                      <a:pt x="0" y="65"/>
                    </a:lnTo>
                    <a:close/>
                  </a:path>
                </a:pathLst>
              </a:custGeom>
              <a:solidFill>
                <a:srgbClr val="2B0E72"/>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4" name="Freeform 117"/>
              <p:cNvSpPr>
                <a:spLocks/>
              </p:cNvSpPr>
              <p:nvPr/>
            </p:nvSpPr>
            <p:spPr bwMode="auto">
              <a:xfrm>
                <a:off x="3831802" y="2252625"/>
                <a:ext cx="142236" cy="1235706"/>
              </a:xfrm>
              <a:custGeom>
                <a:avLst/>
                <a:gdLst>
                  <a:gd name="T0" fmla="*/ 2147483647 w 83"/>
                  <a:gd name="T1" fmla="*/ 2147483647 h 706"/>
                  <a:gd name="T2" fmla="*/ 2147483647 w 83"/>
                  <a:gd name="T3" fmla="*/ 2147483647 h 706"/>
                  <a:gd name="T4" fmla="*/ 2147483647 w 83"/>
                  <a:gd name="T5" fmla="*/ 2147483647 h 706"/>
                  <a:gd name="T6" fmla="*/ 2147483647 w 83"/>
                  <a:gd name="T7" fmla="*/ 2147483647 h 706"/>
                  <a:gd name="T8" fmla="*/ 2147483647 w 83"/>
                  <a:gd name="T9" fmla="*/ 2147483647 h 706"/>
                  <a:gd name="T10" fmla="*/ 2147483647 w 83"/>
                  <a:gd name="T11" fmla="*/ 2147483647 h 706"/>
                  <a:gd name="T12" fmla="*/ 2147483647 w 83"/>
                  <a:gd name="T13" fmla="*/ 2147483647 h 706"/>
                  <a:gd name="T14" fmla="*/ 2147483647 w 83"/>
                  <a:gd name="T15" fmla="*/ 2147483647 h 706"/>
                  <a:gd name="T16" fmla="*/ 2147483647 w 83"/>
                  <a:gd name="T17" fmla="*/ 2147483647 h 706"/>
                  <a:gd name="T18" fmla="*/ 2147483647 w 83"/>
                  <a:gd name="T19" fmla="*/ 0 h 706"/>
                  <a:gd name="T20" fmla="*/ 2147483647 w 83"/>
                  <a:gd name="T21" fmla="*/ 2147483647 h 706"/>
                  <a:gd name="T22" fmla="*/ 0 w 83"/>
                  <a:gd name="T23" fmla="*/ 2147483647 h 706"/>
                  <a:gd name="T24" fmla="*/ 2147483647 w 83"/>
                  <a:gd name="T25" fmla="*/ 2147483647 h 706"/>
                  <a:gd name="T26" fmla="*/ 2147483647 w 83"/>
                  <a:gd name="T27" fmla="*/ 2147483647 h 706"/>
                  <a:gd name="T28" fmla="*/ 2147483647 w 83"/>
                  <a:gd name="T29" fmla="*/ 2147483647 h 706"/>
                  <a:gd name="T30" fmla="*/ 2147483647 w 83"/>
                  <a:gd name="T31" fmla="*/ 2147483647 h 706"/>
                  <a:gd name="T32" fmla="*/ 2147483647 w 83"/>
                  <a:gd name="T33" fmla="*/ 2147483647 h 706"/>
                  <a:gd name="T34" fmla="*/ 2147483647 w 83"/>
                  <a:gd name="T35" fmla="*/ 2147483647 h 706"/>
                  <a:gd name="T36" fmla="*/ 2147483647 w 83"/>
                  <a:gd name="T37" fmla="*/ 2147483647 h 706"/>
                  <a:gd name="T38" fmla="*/ 2147483647 w 83"/>
                  <a:gd name="T39" fmla="*/ 2147483647 h 706"/>
                  <a:gd name="T40" fmla="*/ 2147483647 w 83"/>
                  <a:gd name="T41" fmla="*/ 2147483647 h 706"/>
                  <a:gd name="T42" fmla="*/ 2147483647 w 83"/>
                  <a:gd name="T43" fmla="*/ 2147483647 h 7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706"/>
                  <a:gd name="T68" fmla="*/ 83 w 83"/>
                  <a:gd name="T69" fmla="*/ 706 h 7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706">
                    <a:moveTo>
                      <a:pt x="83" y="704"/>
                    </a:moveTo>
                    <a:lnTo>
                      <a:pt x="83" y="704"/>
                    </a:lnTo>
                    <a:lnTo>
                      <a:pt x="76" y="637"/>
                    </a:lnTo>
                    <a:lnTo>
                      <a:pt x="68" y="560"/>
                    </a:lnTo>
                    <a:lnTo>
                      <a:pt x="60" y="473"/>
                    </a:lnTo>
                    <a:lnTo>
                      <a:pt x="52" y="381"/>
                    </a:lnTo>
                    <a:lnTo>
                      <a:pt x="43" y="284"/>
                    </a:lnTo>
                    <a:lnTo>
                      <a:pt x="35" y="186"/>
                    </a:lnTo>
                    <a:lnTo>
                      <a:pt x="27" y="91"/>
                    </a:lnTo>
                    <a:lnTo>
                      <a:pt x="19" y="0"/>
                    </a:lnTo>
                    <a:lnTo>
                      <a:pt x="7" y="4"/>
                    </a:lnTo>
                    <a:lnTo>
                      <a:pt x="0" y="1"/>
                    </a:lnTo>
                    <a:lnTo>
                      <a:pt x="10" y="92"/>
                    </a:lnTo>
                    <a:lnTo>
                      <a:pt x="18" y="188"/>
                    </a:lnTo>
                    <a:lnTo>
                      <a:pt x="25" y="285"/>
                    </a:lnTo>
                    <a:lnTo>
                      <a:pt x="33" y="382"/>
                    </a:lnTo>
                    <a:lnTo>
                      <a:pt x="41" y="475"/>
                    </a:lnTo>
                    <a:lnTo>
                      <a:pt x="49" y="561"/>
                    </a:lnTo>
                    <a:lnTo>
                      <a:pt x="58" y="640"/>
                    </a:lnTo>
                    <a:lnTo>
                      <a:pt x="66" y="706"/>
                    </a:lnTo>
                    <a:lnTo>
                      <a:pt x="83" y="704"/>
                    </a:lnTo>
                    <a:close/>
                  </a:path>
                </a:pathLst>
              </a:custGeom>
              <a:solidFill>
                <a:srgbClr val="DC2B19"/>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5" name="Freeform 118"/>
              <p:cNvSpPr>
                <a:spLocks/>
              </p:cNvSpPr>
              <p:nvPr/>
            </p:nvSpPr>
            <p:spPr bwMode="auto">
              <a:xfrm>
                <a:off x="3943192" y="3484831"/>
                <a:ext cx="142235" cy="449825"/>
              </a:xfrm>
              <a:custGeom>
                <a:avLst/>
                <a:gdLst>
                  <a:gd name="T0" fmla="*/ 2147483647 w 82"/>
                  <a:gd name="T1" fmla="*/ 2147483647 h 257"/>
                  <a:gd name="T2" fmla="*/ 2147483647 w 82"/>
                  <a:gd name="T3" fmla="*/ 2147483647 h 257"/>
                  <a:gd name="T4" fmla="*/ 2147483647 w 82"/>
                  <a:gd name="T5" fmla="*/ 2147483647 h 257"/>
                  <a:gd name="T6" fmla="*/ 2147483647 w 82"/>
                  <a:gd name="T7" fmla="*/ 2147483647 h 257"/>
                  <a:gd name="T8" fmla="*/ 2147483647 w 82"/>
                  <a:gd name="T9" fmla="*/ 2147483647 h 257"/>
                  <a:gd name="T10" fmla="*/ 2147483647 w 82"/>
                  <a:gd name="T11" fmla="*/ 2147483647 h 257"/>
                  <a:gd name="T12" fmla="*/ 2147483647 w 82"/>
                  <a:gd name="T13" fmla="*/ 2147483647 h 257"/>
                  <a:gd name="T14" fmla="*/ 2147483647 w 82"/>
                  <a:gd name="T15" fmla="*/ 2147483647 h 257"/>
                  <a:gd name="T16" fmla="*/ 2147483647 w 82"/>
                  <a:gd name="T17" fmla="*/ 2147483647 h 257"/>
                  <a:gd name="T18" fmla="*/ 2147483647 w 82"/>
                  <a:gd name="T19" fmla="*/ 0 h 257"/>
                  <a:gd name="T20" fmla="*/ 0 w 82"/>
                  <a:gd name="T21" fmla="*/ 2147483647 h 257"/>
                  <a:gd name="T22" fmla="*/ 2147483647 w 82"/>
                  <a:gd name="T23" fmla="*/ 2147483647 h 257"/>
                  <a:gd name="T24" fmla="*/ 2147483647 w 82"/>
                  <a:gd name="T25" fmla="*/ 2147483647 h 257"/>
                  <a:gd name="T26" fmla="*/ 2147483647 w 82"/>
                  <a:gd name="T27" fmla="*/ 2147483647 h 257"/>
                  <a:gd name="T28" fmla="*/ 2147483647 w 82"/>
                  <a:gd name="T29" fmla="*/ 2147483647 h 257"/>
                  <a:gd name="T30" fmla="*/ 2147483647 w 82"/>
                  <a:gd name="T31" fmla="*/ 2147483647 h 257"/>
                  <a:gd name="T32" fmla="*/ 2147483647 w 82"/>
                  <a:gd name="T33" fmla="*/ 2147483647 h 257"/>
                  <a:gd name="T34" fmla="*/ 2147483647 w 82"/>
                  <a:gd name="T35" fmla="*/ 2147483647 h 257"/>
                  <a:gd name="T36" fmla="*/ 2147483647 w 82"/>
                  <a:gd name="T37" fmla="*/ 2147483647 h 257"/>
                  <a:gd name="T38" fmla="*/ 2147483647 w 82"/>
                  <a:gd name="T39" fmla="*/ 2147483647 h 257"/>
                  <a:gd name="T40" fmla="*/ 2147483647 w 82"/>
                  <a:gd name="T41" fmla="*/ 2147483647 h 2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257"/>
                  <a:gd name="T65" fmla="*/ 82 w 82"/>
                  <a:gd name="T66" fmla="*/ 257 h 2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257">
                    <a:moveTo>
                      <a:pt x="82" y="249"/>
                    </a:moveTo>
                    <a:lnTo>
                      <a:pt x="82" y="249"/>
                    </a:lnTo>
                    <a:lnTo>
                      <a:pt x="66" y="221"/>
                    </a:lnTo>
                    <a:lnTo>
                      <a:pt x="55" y="198"/>
                    </a:lnTo>
                    <a:lnTo>
                      <a:pt x="47" y="176"/>
                    </a:lnTo>
                    <a:lnTo>
                      <a:pt x="41" y="152"/>
                    </a:lnTo>
                    <a:lnTo>
                      <a:pt x="35" y="127"/>
                    </a:lnTo>
                    <a:lnTo>
                      <a:pt x="30" y="94"/>
                    </a:lnTo>
                    <a:lnTo>
                      <a:pt x="25" y="53"/>
                    </a:lnTo>
                    <a:lnTo>
                      <a:pt x="17" y="0"/>
                    </a:lnTo>
                    <a:lnTo>
                      <a:pt x="0" y="2"/>
                    </a:lnTo>
                    <a:lnTo>
                      <a:pt x="6" y="55"/>
                    </a:lnTo>
                    <a:lnTo>
                      <a:pt x="13" y="97"/>
                    </a:lnTo>
                    <a:lnTo>
                      <a:pt x="17" y="130"/>
                    </a:lnTo>
                    <a:lnTo>
                      <a:pt x="22" y="157"/>
                    </a:lnTo>
                    <a:lnTo>
                      <a:pt x="30" y="180"/>
                    </a:lnTo>
                    <a:lnTo>
                      <a:pt x="38" y="204"/>
                    </a:lnTo>
                    <a:lnTo>
                      <a:pt x="50" y="229"/>
                    </a:lnTo>
                    <a:lnTo>
                      <a:pt x="66" y="257"/>
                    </a:lnTo>
                    <a:lnTo>
                      <a:pt x="82" y="249"/>
                    </a:lnTo>
                    <a:close/>
                  </a:path>
                </a:pathLst>
              </a:custGeom>
              <a:solidFill>
                <a:srgbClr val="DC2B19"/>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6" name="Freeform 119"/>
              <p:cNvSpPr>
                <a:spLocks/>
              </p:cNvSpPr>
              <p:nvPr/>
            </p:nvSpPr>
            <p:spPr bwMode="auto">
              <a:xfrm>
                <a:off x="4058009" y="3920653"/>
                <a:ext cx="382152" cy="453326"/>
              </a:xfrm>
              <a:custGeom>
                <a:avLst/>
                <a:gdLst>
                  <a:gd name="T0" fmla="*/ 2147483647 w 223"/>
                  <a:gd name="T1" fmla="*/ 2147483647 h 259"/>
                  <a:gd name="T2" fmla="*/ 2147483647 w 223"/>
                  <a:gd name="T3" fmla="*/ 2147483647 h 259"/>
                  <a:gd name="T4" fmla="*/ 2147483647 w 223"/>
                  <a:gd name="T5" fmla="*/ 2147483647 h 259"/>
                  <a:gd name="T6" fmla="*/ 2147483647 w 223"/>
                  <a:gd name="T7" fmla="*/ 2147483647 h 259"/>
                  <a:gd name="T8" fmla="*/ 2147483647 w 223"/>
                  <a:gd name="T9" fmla="*/ 2147483647 h 259"/>
                  <a:gd name="T10" fmla="*/ 2147483647 w 223"/>
                  <a:gd name="T11" fmla="*/ 2147483647 h 259"/>
                  <a:gd name="T12" fmla="*/ 2147483647 w 223"/>
                  <a:gd name="T13" fmla="*/ 2147483647 h 259"/>
                  <a:gd name="T14" fmla="*/ 2147483647 w 223"/>
                  <a:gd name="T15" fmla="*/ 2147483647 h 259"/>
                  <a:gd name="T16" fmla="*/ 2147483647 w 223"/>
                  <a:gd name="T17" fmla="*/ 2147483647 h 259"/>
                  <a:gd name="T18" fmla="*/ 2147483647 w 223"/>
                  <a:gd name="T19" fmla="*/ 2147483647 h 259"/>
                  <a:gd name="T20" fmla="*/ 2147483647 w 223"/>
                  <a:gd name="T21" fmla="*/ 2147483647 h 259"/>
                  <a:gd name="T22" fmla="*/ 2147483647 w 223"/>
                  <a:gd name="T23" fmla="*/ 0 h 259"/>
                  <a:gd name="T24" fmla="*/ 0 w 223"/>
                  <a:gd name="T25" fmla="*/ 2147483647 h 259"/>
                  <a:gd name="T26" fmla="*/ 2147483647 w 223"/>
                  <a:gd name="T27" fmla="*/ 2147483647 h 259"/>
                  <a:gd name="T28" fmla="*/ 2147483647 w 223"/>
                  <a:gd name="T29" fmla="*/ 2147483647 h 259"/>
                  <a:gd name="T30" fmla="*/ 2147483647 w 223"/>
                  <a:gd name="T31" fmla="*/ 2147483647 h 259"/>
                  <a:gd name="T32" fmla="*/ 2147483647 w 223"/>
                  <a:gd name="T33" fmla="*/ 2147483647 h 259"/>
                  <a:gd name="T34" fmla="*/ 2147483647 w 223"/>
                  <a:gd name="T35" fmla="*/ 2147483647 h 259"/>
                  <a:gd name="T36" fmla="*/ 2147483647 w 223"/>
                  <a:gd name="T37" fmla="*/ 2147483647 h 259"/>
                  <a:gd name="T38" fmla="*/ 2147483647 w 223"/>
                  <a:gd name="T39" fmla="*/ 2147483647 h 259"/>
                  <a:gd name="T40" fmla="*/ 2147483647 w 223"/>
                  <a:gd name="T41" fmla="*/ 2147483647 h 259"/>
                  <a:gd name="T42" fmla="*/ 2147483647 w 223"/>
                  <a:gd name="T43" fmla="*/ 2147483647 h 259"/>
                  <a:gd name="T44" fmla="*/ 2147483647 w 223"/>
                  <a:gd name="T45" fmla="*/ 2147483647 h 259"/>
                  <a:gd name="T46" fmla="*/ 2147483647 w 223"/>
                  <a:gd name="T47" fmla="*/ 2147483647 h 259"/>
                  <a:gd name="T48" fmla="*/ 2147483647 w 223"/>
                  <a:gd name="T49" fmla="*/ 2147483647 h 2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3"/>
                  <a:gd name="T76" fmla="*/ 0 h 259"/>
                  <a:gd name="T77" fmla="*/ 223 w 223"/>
                  <a:gd name="T78" fmla="*/ 259 h 2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3" h="259">
                    <a:moveTo>
                      <a:pt x="223" y="244"/>
                    </a:moveTo>
                    <a:lnTo>
                      <a:pt x="223" y="244"/>
                    </a:lnTo>
                    <a:lnTo>
                      <a:pt x="209" y="234"/>
                    </a:lnTo>
                    <a:lnTo>
                      <a:pt x="195" y="222"/>
                    </a:lnTo>
                    <a:lnTo>
                      <a:pt x="179" y="209"/>
                    </a:lnTo>
                    <a:lnTo>
                      <a:pt x="165" y="197"/>
                    </a:lnTo>
                    <a:lnTo>
                      <a:pt x="135" y="167"/>
                    </a:lnTo>
                    <a:lnTo>
                      <a:pt x="107" y="134"/>
                    </a:lnTo>
                    <a:lnTo>
                      <a:pt x="80" y="101"/>
                    </a:lnTo>
                    <a:lnTo>
                      <a:pt x="57" y="66"/>
                    </a:lnTo>
                    <a:lnTo>
                      <a:pt x="35" y="33"/>
                    </a:lnTo>
                    <a:lnTo>
                      <a:pt x="16" y="0"/>
                    </a:lnTo>
                    <a:lnTo>
                      <a:pt x="0" y="8"/>
                    </a:lnTo>
                    <a:lnTo>
                      <a:pt x="19" y="43"/>
                    </a:lnTo>
                    <a:lnTo>
                      <a:pt x="41" y="77"/>
                    </a:lnTo>
                    <a:lnTo>
                      <a:pt x="66" y="112"/>
                    </a:lnTo>
                    <a:lnTo>
                      <a:pt x="94" y="146"/>
                    </a:lnTo>
                    <a:lnTo>
                      <a:pt x="123" y="179"/>
                    </a:lnTo>
                    <a:lnTo>
                      <a:pt x="152" y="209"/>
                    </a:lnTo>
                    <a:lnTo>
                      <a:pt x="168" y="223"/>
                    </a:lnTo>
                    <a:lnTo>
                      <a:pt x="182" y="236"/>
                    </a:lnTo>
                    <a:lnTo>
                      <a:pt x="198" y="248"/>
                    </a:lnTo>
                    <a:lnTo>
                      <a:pt x="214" y="259"/>
                    </a:lnTo>
                    <a:lnTo>
                      <a:pt x="223" y="244"/>
                    </a:lnTo>
                    <a:close/>
                  </a:path>
                </a:pathLst>
              </a:custGeom>
              <a:solidFill>
                <a:srgbClr val="DC2B19"/>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7" name="Freeform 120"/>
              <p:cNvSpPr>
                <a:spLocks/>
              </p:cNvSpPr>
              <p:nvPr/>
            </p:nvSpPr>
            <p:spPr bwMode="auto">
              <a:xfrm>
                <a:off x="4423024" y="4347724"/>
                <a:ext cx="436989" cy="127772"/>
              </a:xfrm>
              <a:custGeom>
                <a:avLst/>
                <a:gdLst>
                  <a:gd name="T0" fmla="*/ 2147483647 w 255"/>
                  <a:gd name="T1" fmla="*/ 2147483647 h 73"/>
                  <a:gd name="T2" fmla="*/ 2147483647 w 255"/>
                  <a:gd name="T3" fmla="*/ 2147483647 h 73"/>
                  <a:gd name="T4" fmla="*/ 2147483647 w 255"/>
                  <a:gd name="T5" fmla="*/ 2147483647 h 73"/>
                  <a:gd name="T6" fmla="*/ 2147483647 w 255"/>
                  <a:gd name="T7" fmla="*/ 2147483647 h 73"/>
                  <a:gd name="T8" fmla="*/ 2147483647 w 255"/>
                  <a:gd name="T9" fmla="*/ 2147483647 h 73"/>
                  <a:gd name="T10" fmla="*/ 2147483647 w 255"/>
                  <a:gd name="T11" fmla="*/ 2147483647 h 73"/>
                  <a:gd name="T12" fmla="*/ 2147483647 w 255"/>
                  <a:gd name="T13" fmla="*/ 2147483647 h 73"/>
                  <a:gd name="T14" fmla="*/ 2147483647 w 255"/>
                  <a:gd name="T15" fmla="*/ 2147483647 h 73"/>
                  <a:gd name="T16" fmla="*/ 2147483647 w 255"/>
                  <a:gd name="T17" fmla="*/ 2147483647 h 73"/>
                  <a:gd name="T18" fmla="*/ 2147483647 w 255"/>
                  <a:gd name="T19" fmla="*/ 2147483647 h 73"/>
                  <a:gd name="T20" fmla="*/ 2147483647 w 255"/>
                  <a:gd name="T21" fmla="*/ 2147483647 h 73"/>
                  <a:gd name="T22" fmla="*/ 2147483647 w 255"/>
                  <a:gd name="T23" fmla="*/ 2147483647 h 73"/>
                  <a:gd name="T24" fmla="*/ 2147483647 w 255"/>
                  <a:gd name="T25" fmla="*/ 2147483647 h 73"/>
                  <a:gd name="T26" fmla="*/ 2147483647 w 255"/>
                  <a:gd name="T27" fmla="*/ 0 h 73"/>
                  <a:gd name="T28" fmla="*/ 0 w 255"/>
                  <a:gd name="T29" fmla="*/ 2147483647 h 73"/>
                  <a:gd name="T30" fmla="*/ 2147483647 w 255"/>
                  <a:gd name="T31" fmla="*/ 2147483647 h 73"/>
                  <a:gd name="T32" fmla="*/ 2147483647 w 255"/>
                  <a:gd name="T33" fmla="*/ 2147483647 h 73"/>
                  <a:gd name="T34" fmla="*/ 2147483647 w 255"/>
                  <a:gd name="T35" fmla="*/ 2147483647 h 73"/>
                  <a:gd name="T36" fmla="*/ 2147483647 w 255"/>
                  <a:gd name="T37" fmla="*/ 2147483647 h 73"/>
                  <a:gd name="T38" fmla="*/ 2147483647 w 255"/>
                  <a:gd name="T39" fmla="*/ 2147483647 h 73"/>
                  <a:gd name="T40" fmla="*/ 2147483647 w 255"/>
                  <a:gd name="T41" fmla="*/ 2147483647 h 73"/>
                  <a:gd name="T42" fmla="*/ 2147483647 w 255"/>
                  <a:gd name="T43" fmla="*/ 2147483647 h 73"/>
                  <a:gd name="T44" fmla="*/ 2147483647 w 255"/>
                  <a:gd name="T45" fmla="*/ 2147483647 h 73"/>
                  <a:gd name="T46" fmla="*/ 2147483647 w 255"/>
                  <a:gd name="T47" fmla="*/ 2147483647 h 73"/>
                  <a:gd name="T48" fmla="*/ 2147483647 w 255"/>
                  <a:gd name="T49" fmla="*/ 2147483647 h 73"/>
                  <a:gd name="T50" fmla="*/ 2147483647 w 255"/>
                  <a:gd name="T51" fmla="*/ 2147483647 h 73"/>
                  <a:gd name="T52" fmla="*/ 2147483647 w 255"/>
                  <a:gd name="T53" fmla="*/ 2147483647 h 73"/>
                  <a:gd name="T54" fmla="*/ 2147483647 w 255"/>
                  <a:gd name="T55" fmla="*/ 2147483647 h 73"/>
                  <a:gd name="T56" fmla="*/ 2147483647 w 255"/>
                  <a:gd name="T57" fmla="*/ 2147483647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73"/>
                  <a:gd name="T89" fmla="*/ 255 w 255"/>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73">
                    <a:moveTo>
                      <a:pt x="255" y="58"/>
                    </a:moveTo>
                    <a:lnTo>
                      <a:pt x="255" y="58"/>
                    </a:lnTo>
                    <a:lnTo>
                      <a:pt x="241" y="51"/>
                    </a:lnTo>
                    <a:lnTo>
                      <a:pt x="227" y="47"/>
                    </a:lnTo>
                    <a:lnTo>
                      <a:pt x="211" y="44"/>
                    </a:lnTo>
                    <a:lnTo>
                      <a:pt x="197" y="40"/>
                    </a:lnTo>
                    <a:lnTo>
                      <a:pt x="166" y="37"/>
                    </a:lnTo>
                    <a:lnTo>
                      <a:pt x="133" y="34"/>
                    </a:lnTo>
                    <a:lnTo>
                      <a:pt x="102" y="31"/>
                    </a:lnTo>
                    <a:lnTo>
                      <a:pt x="69" y="25"/>
                    </a:lnTo>
                    <a:lnTo>
                      <a:pt x="54" y="22"/>
                    </a:lnTo>
                    <a:lnTo>
                      <a:pt x="39" y="15"/>
                    </a:lnTo>
                    <a:lnTo>
                      <a:pt x="25" y="9"/>
                    </a:lnTo>
                    <a:lnTo>
                      <a:pt x="9" y="0"/>
                    </a:lnTo>
                    <a:lnTo>
                      <a:pt x="0" y="15"/>
                    </a:lnTo>
                    <a:lnTo>
                      <a:pt x="15" y="25"/>
                    </a:lnTo>
                    <a:lnTo>
                      <a:pt x="33" y="33"/>
                    </a:lnTo>
                    <a:lnTo>
                      <a:pt x="48" y="37"/>
                    </a:lnTo>
                    <a:lnTo>
                      <a:pt x="65" y="42"/>
                    </a:lnTo>
                    <a:lnTo>
                      <a:pt x="98" y="48"/>
                    </a:lnTo>
                    <a:lnTo>
                      <a:pt x="131" y="53"/>
                    </a:lnTo>
                    <a:lnTo>
                      <a:pt x="164" y="55"/>
                    </a:lnTo>
                    <a:lnTo>
                      <a:pt x="194" y="58"/>
                    </a:lnTo>
                    <a:lnTo>
                      <a:pt x="208" y="61"/>
                    </a:lnTo>
                    <a:lnTo>
                      <a:pt x="222" y="64"/>
                    </a:lnTo>
                    <a:lnTo>
                      <a:pt x="235" y="69"/>
                    </a:lnTo>
                    <a:lnTo>
                      <a:pt x="248" y="73"/>
                    </a:lnTo>
                    <a:lnTo>
                      <a:pt x="255" y="58"/>
                    </a:lnTo>
                    <a:close/>
                  </a:path>
                </a:pathLst>
              </a:custGeom>
              <a:solidFill>
                <a:srgbClr val="DC2B19"/>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8" name="Freeform 121"/>
              <p:cNvSpPr>
                <a:spLocks/>
              </p:cNvSpPr>
              <p:nvPr/>
            </p:nvSpPr>
            <p:spPr bwMode="auto">
              <a:xfrm>
                <a:off x="4848019" y="4449241"/>
                <a:ext cx="262193" cy="280047"/>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2147483647 h 160"/>
                  <a:gd name="T18" fmla="*/ 2147483647 w 152"/>
                  <a:gd name="T19" fmla="*/ 0 h 160"/>
                  <a:gd name="T20" fmla="*/ 0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2147483647 w 152"/>
                  <a:gd name="T41" fmla="*/ 2147483647 h 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60"/>
                  <a:gd name="T65" fmla="*/ 152 w 152"/>
                  <a:gd name="T66" fmla="*/ 160 h 1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60">
                    <a:moveTo>
                      <a:pt x="152" y="150"/>
                    </a:moveTo>
                    <a:lnTo>
                      <a:pt x="152" y="150"/>
                    </a:lnTo>
                    <a:lnTo>
                      <a:pt x="138" y="127"/>
                    </a:lnTo>
                    <a:lnTo>
                      <a:pt x="124" y="103"/>
                    </a:lnTo>
                    <a:lnTo>
                      <a:pt x="108" y="83"/>
                    </a:lnTo>
                    <a:lnTo>
                      <a:pt x="92" y="62"/>
                    </a:lnTo>
                    <a:lnTo>
                      <a:pt x="73" y="45"/>
                    </a:lnTo>
                    <a:lnTo>
                      <a:pt x="53" y="30"/>
                    </a:lnTo>
                    <a:lnTo>
                      <a:pt x="31" y="14"/>
                    </a:lnTo>
                    <a:lnTo>
                      <a:pt x="7" y="0"/>
                    </a:lnTo>
                    <a:lnTo>
                      <a:pt x="0" y="15"/>
                    </a:lnTo>
                    <a:lnTo>
                      <a:pt x="21" y="30"/>
                    </a:lnTo>
                    <a:lnTo>
                      <a:pt x="43" y="44"/>
                    </a:lnTo>
                    <a:lnTo>
                      <a:pt x="62" y="59"/>
                    </a:lnTo>
                    <a:lnTo>
                      <a:pt x="78" y="75"/>
                    </a:lnTo>
                    <a:lnTo>
                      <a:pt x="94" y="94"/>
                    </a:lnTo>
                    <a:lnTo>
                      <a:pt x="109" y="113"/>
                    </a:lnTo>
                    <a:lnTo>
                      <a:pt x="122" y="135"/>
                    </a:lnTo>
                    <a:lnTo>
                      <a:pt x="136" y="160"/>
                    </a:lnTo>
                    <a:lnTo>
                      <a:pt x="152" y="150"/>
                    </a:lnTo>
                    <a:close/>
                  </a:path>
                </a:pathLst>
              </a:custGeom>
              <a:solidFill>
                <a:srgbClr val="DC2B19"/>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9" name="Freeform 122"/>
              <p:cNvSpPr>
                <a:spLocks/>
              </p:cNvSpPr>
              <p:nvPr/>
            </p:nvSpPr>
            <p:spPr bwMode="auto">
              <a:xfrm>
                <a:off x="5082793" y="4711786"/>
                <a:ext cx="140522" cy="453326"/>
              </a:xfrm>
              <a:custGeom>
                <a:avLst/>
                <a:gdLst>
                  <a:gd name="T0" fmla="*/ 2147483647 w 82"/>
                  <a:gd name="T1" fmla="*/ 2147483647 h 259"/>
                  <a:gd name="T2" fmla="*/ 2147483647 w 82"/>
                  <a:gd name="T3" fmla="*/ 2147483647 h 259"/>
                  <a:gd name="T4" fmla="*/ 2147483647 w 82"/>
                  <a:gd name="T5" fmla="*/ 2147483647 h 259"/>
                  <a:gd name="T6" fmla="*/ 2147483647 w 82"/>
                  <a:gd name="T7" fmla="*/ 2147483647 h 259"/>
                  <a:gd name="T8" fmla="*/ 2147483647 w 82"/>
                  <a:gd name="T9" fmla="*/ 2147483647 h 259"/>
                  <a:gd name="T10" fmla="*/ 2147483647 w 82"/>
                  <a:gd name="T11" fmla="*/ 2147483647 h 259"/>
                  <a:gd name="T12" fmla="*/ 2147483647 w 82"/>
                  <a:gd name="T13" fmla="*/ 2147483647 h 259"/>
                  <a:gd name="T14" fmla="*/ 2147483647 w 82"/>
                  <a:gd name="T15" fmla="*/ 2147483647 h 259"/>
                  <a:gd name="T16" fmla="*/ 2147483647 w 82"/>
                  <a:gd name="T17" fmla="*/ 2147483647 h 259"/>
                  <a:gd name="T18" fmla="*/ 2147483647 w 82"/>
                  <a:gd name="T19" fmla="*/ 0 h 259"/>
                  <a:gd name="T20" fmla="*/ 0 w 82"/>
                  <a:gd name="T21" fmla="*/ 2147483647 h 259"/>
                  <a:gd name="T22" fmla="*/ 2147483647 w 82"/>
                  <a:gd name="T23" fmla="*/ 2147483647 h 259"/>
                  <a:gd name="T24" fmla="*/ 2147483647 w 82"/>
                  <a:gd name="T25" fmla="*/ 2147483647 h 259"/>
                  <a:gd name="T26" fmla="*/ 2147483647 w 82"/>
                  <a:gd name="T27" fmla="*/ 2147483647 h 259"/>
                  <a:gd name="T28" fmla="*/ 2147483647 w 82"/>
                  <a:gd name="T29" fmla="*/ 2147483647 h 259"/>
                  <a:gd name="T30" fmla="*/ 2147483647 w 82"/>
                  <a:gd name="T31" fmla="*/ 2147483647 h 259"/>
                  <a:gd name="T32" fmla="*/ 2147483647 w 82"/>
                  <a:gd name="T33" fmla="*/ 2147483647 h 259"/>
                  <a:gd name="T34" fmla="*/ 2147483647 w 82"/>
                  <a:gd name="T35" fmla="*/ 2147483647 h 259"/>
                  <a:gd name="T36" fmla="*/ 2147483647 w 82"/>
                  <a:gd name="T37" fmla="*/ 2147483647 h 259"/>
                  <a:gd name="T38" fmla="*/ 2147483647 w 82"/>
                  <a:gd name="T39" fmla="*/ 2147483647 h 259"/>
                  <a:gd name="T40" fmla="*/ 2147483647 w 82"/>
                  <a:gd name="T41" fmla="*/ 2147483647 h 2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259"/>
                  <a:gd name="T65" fmla="*/ 82 w 82"/>
                  <a:gd name="T66" fmla="*/ 259 h 2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259">
                    <a:moveTo>
                      <a:pt x="82" y="258"/>
                    </a:moveTo>
                    <a:lnTo>
                      <a:pt x="82" y="258"/>
                    </a:lnTo>
                    <a:lnTo>
                      <a:pt x="75" y="215"/>
                    </a:lnTo>
                    <a:lnTo>
                      <a:pt x="69" y="176"/>
                    </a:lnTo>
                    <a:lnTo>
                      <a:pt x="63" y="142"/>
                    </a:lnTo>
                    <a:lnTo>
                      <a:pt x="55" y="110"/>
                    </a:lnTo>
                    <a:lnTo>
                      <a:pt x="47" y="82"/>
                    </a:lnTo>
                    <a:lnTo>
                      <a:pt x="39" y="54"/>
                    </a:lnTo>
                    <a:lnTo>
                      <a:pt x="28" y="27"/>
                    </a:lnTo>
                    <a:lnTo>
                      <a:pt x="16" y="0"/>
                    </a:lnTo>
                    <a:lnTo>
                      <a:pt x="0" y="10"/>
                    </a:lnTo>
                    <a:lnTo>
                      <a:pt x="11" y="35"/>
                    </a:lnTo>
                    <a:lnTo>
                      <a:pt x="22" y="60"/>
                    </a:lnTo>
                    <a:lnTo>
                      <a:pt x="31" y="87"/>
                    </a:lnTo>
                    <a:lnTo>
                      <a:pt x="38" y="115"/>
                    </a:lnTo>
                    <a:lnTo>
                      <a:pt x="46" y="146"/>
                    </a:lnTo>
                    <a:lnTo>
                      <a:pt x="52" y="179"/>
                    </a:lnTo>
                    <a:lnTo>
                      <a:pt x="58" y="217"/>
                    </a:lnTo>
                    <a:lnTo>
                      <a:pt x="63" y="259"/>
                    </a:lnTo>
                    <a:lnTo>
                      <a:pt x="82" y="258"/>
                    </a:lnTo>
                    <a:close/>
                  </a:path>
                </a:pathLst>
              </a:custGeom>
              <a:solidFill>
                <a:srgbClr val="DC2B19"/>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0" name="Freeform 123"/>
              <p:cNvSpPr>
                <a:spLocks/>
              </p:cNvSpPr>
              <p:nvPr/>
            </p:nvSpPr>
            <p:spPr bwMode="auto">
              <a:xfrm>
                <a:off x="5190755" y="5163361"/>
                <a:ext cx="89112" cy="803385"/>
              </a:xfrm>
              <a:custGeom>
                <a:avLst/>
                <a:gdLst>
                  <a:gd name="T0" fmla="*/ 2147483647 w 53"/>
                  <a:gd name="T1" fmla="*/ 2147483647 h 459"/>
                  <a:gd name="T2" fmla="*/ 2147483647 w 53"/>
                  <a:gd name="T3" fmla="*/ 2147483647 h 459"/>
                  <a:gd name="T4" fmla="*/ 2147483647 w 53"/>
                  <a:gd name="T5" fmla="*/ 2147483647 h 459"/>
                  <a:gd name="T6" fmla="*/ 2147483647 w 53"/>
                  <a:gd name="T7" fmla="*/ 2147483647 h 459"/>
                  <a:gd name="T8" fmla="*/ 2147483647 w 53"/>
                  <a:gd name="T9" fmla="*/ 2147483647 h 459"/>
                  <a:gd name="T10" fmla="*/ 2147483647 w 53"/>
                  <a:gd name="T11" fmla="*/ 2147483647 h 459"/>
                  <a:gd name="T12" fmla="*/ 2147483647 w 53"/>
                  <a:gd name="T13" fmla="*/ 2147483647 h 459"/>
                  <a:gd name="T14" fmla="*/ 2147483647 w 53"/>
                  <a:gd name="T15" fmla="*/ 2147483647 h 459"/>
                  <a:gd name="T16" fmla="*/ 2147483647 w 53"/>
                  <a:gd name="T17" fmla="*/ 2147483647 h 459"/>
                  <a:gd name="T18" fmla="*/ 2147483647 w 53"/>
                  <a:gd name="T19" fmla="*/ 0 h 459"/>
                  <a:gd name="T20" fmla="*/ 0 w 53"/>
                  <a:gd name="T21" fmla="*/ 2147483647 h 459"/>
                  <a:gd name="T22" fmla="*/ 2147483647 w 53"/>
                  <a:gd name="T23" fmla="*/ 2147483647 h 459"/>
                  <a:gd name="T24" fmla="*/ 2147483647 w 53"/>
                  <a:gd name="T25" fmla="*/ 2147483647 h 459"/>
                  <a:gd name="T26" fmla="*/ 2147483647 w 53"/>
                  <a:gd name="T27" fmla="*/ 2147483647 h 459"/>
                  <a:gd name="T28" fmla="*/ 2147483647 w 53"/>
                  <a:gd name="T29" fmla="*/ 2147483647 h 459"/>
                  <a:gd name="T30" fmla="*/ 2147483647 w 53"/>
                  <a:gd name="T31" fmla="*/ 2147483647 h 459"/>
                  <a:gd name="T32" fmla="*/ 2147483647 w 53"/>
                  <a:gd name="T33" fmla="*/ 2147483647 h 459"/>
                  <a:gd name="T34" fmla="*/ 2147483647 w 53"/>
                  <a:gd name="T35" fmla="*/ 2147483647 h 459"/>
                  <a:gd name="T36" fmla="*/ 2147483647 w 53"/>
                  <a:gd name="T37" fmla="*/ 2147483647 h 459"/>
                  <a:gd name="T38" fmla="*/ 2147483647 w 53"/>
                  <a:gd name="T39" fmla="*/ 2147483647 h 459"/>
                  <a:gd name="T40" fmla="*/ 2147483647 w 53"/>
                  <a:gd name="T41" fmla="*/ 2147483647 h 4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59"/>
                  <a:gd name="T65" fmla="*/ 53 w 53"/>
                  <a:gd name="T66" fmla="*/ 459 h 4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59">
                    <a:moveTo>
                      <a:pt x="53" y="459"/>
                    </a:moveTo>
                    <a:lnTo>
                      <a:pt x="53" y="458"/>
                    </a:lnTo>
                    <a:lnTo>
                      <a:pt x="48" y="400"/>
                    </a:lnTo>
                    <a:lnTo>
                      <a:pt x="45" y="339"/>
                    </a:lnTo>
                    <a:lnTo>
                      <a:pt x="42" y="277"/>
                    </a:lnTo>
                    <a:lnTo>
                      <a:pt x="37" y="216"/>
                    </a:lnTo>
                    <a:lnTo>
                      <a:pt x="34" y="157"/>
                    </a:lnTo>
                    <a:lnTo>
                      <a:pt x="30" y="100"/>
                    </a:lnTo>
                    <a:lnTo>
                      <a:pt x="23" y="47"/>
                    </a:lnTo>
                    <a:lnTo>
                      <a:pt x="19" y="0"/>
                    </a:lnTo>
                    <a:lnTo>
                      <a:pt x="0" y="1"/>
                    </a:lnTo>
                    <a:lnTo>
                      <a:pt x="6" y="48"/>
                    </a:lnTo>
                    <a:lnTo>
                      <a:pt x="11" y="102"/>
                    </a:lnTo>
                    <a:lnTo>
                      <a:pt x="16" y="158"/>
                    </a:lnTo>
                    <a:lnTo>
                      <a:pt x="20" y="218"/>
                    </a:lnTo>
                    <a:lnTo>
                      <a:pt x="23" y="279"/>
                    </a:lnTo>
                    <a:lnTo>
                      <a:pt x="28" y="340"/>
                    </a:lnTo>
                    <a:lnTo>
                      <a:pt x="31" y="401"/>
                    </a:lnTo>
                    <a:lnTo>
                      <a:pt x="36" y="459"/>
                    </a:lnTo>
                    <a:lnTo>
                      <a:pt x="53" y="459"/>
                    </a:lnTo>
                    <a:close/>
                  </a:path>
                </a:pathLst>
              </a:custGeom>
              <a:solidFill>
                <a:srgbClr val="DC2B19"/>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1" name="Freeform 124"/>
              <p:cNvSpPr>
                <a:spLocks/>
              </p:cNvSpPr>
              <p:nvPr/>
            </p:nvSpPr>
            <p:spPr bwMode="auto">
              <a:xfrm>
                <a:off x="5250734" y="5966745"/>
                <a:ext cx="29133" cy="873395"/>
              </a:xfrm>
              <a:custGeom>
                <a:avLst/>
                <a:gdLst>
                  <a:gd name="T0" fmla="*/ 2147483647 w 17"/>
                  <a:gd name="T1" fmla="*/ 2147483647 h 499"/>
                  <a:gd name="T2" fmla="*/ 2147483647 w 17"/>
                  <a:gd name="T3" fmla="*/ 2147483647 h 499"/>
                  <a:gd name="T4" fmla="*/ 2147483647 w 17"/>
                  <a:gd name="T5" fmla="*/ 0 h 499"/>
                  <a:gd name="T6" fmla="*/ 0 w 17"/>
                  <a:gd name="T7" fmla="*/ 0 h 499"/>
                  <a:gd name="T8" fmla="*/ 0 w 17"/>
                  <a:gd name="T9" fmla="*/ 2147483647 h 499"/>
                  <a:gd name="T10" fmla="*/ 2147483647 w 17"/>
                  <a:gd name="T11" fmla="*/ 2147483647 h 499"/>
                  <a:gd name="T12" fmla="*/ 0 60000 65536"/>
                  <a:gd name="T13" fmla="*/ 0 60000 65536"/>
                  <a:gd name="T14" fmla="*/ 0 60000 65536"/>
                  <a:gd name="T15" fmla="*/ 0 60000 65536"/>
                  <a:gd name="T16" fmla="*/ 0 60000 65536"/>
                  <a:gd name="T17" fmla="*/ 0 60000 65536"/>
                  <a:gd name="T18" fmla="*/ 0 w 17"/>
                  <a:gd name="T19" fmla="*/ 0 h 499"/>
                  <a:gd name="T20" fmla="*/ 17 w 1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7" h="499">
                    <a:moveTo>
                      <a:pt x="8" y="499"/>
                    </a:moveTo>
                    <a:lnTo>
                      <a:pt x="17" y="499"/>
                    </a:lnTo>
                    <a:lnTo>
                      <a:pt x="17" y="0"/>
                    </a:lnTo>
                    <a:lnTo>
                      <a:pt x="0" y="0"/>
                    </a:lnTo>
                    <a:lnTo>
                      <a:pt x="0" y="499"/>
                    </a:lnTo>
                    <a:lnTo>
                      <a:pt x="8" y="499"/>
                    </a:lnTo>
                    <a:close/>
                  </a:path>
                </a:pathLst>
              </a:custGeom>
              <a:solidFill>
                <a:srgbClr val="DC2B19"/>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2" name="Freeform 125"/>
              <p:cNvSpPr>
                <a:spLocks/>
              </p:cNvSpPr>
              <p:nvPr/>
            </p:nvSpPr>
            <p:spPr bwMode="auto">
              <a:xfrm>
                <a:off x="5072510" y="6815637"/>
                <a:ext cx="29133" cy="24504"/>
              </a:xfrm>
              <a:custGeom>
                <a:avLst/>
                <a:gdLst>
                  <a:gd name="T0" fmla="*/ 0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2147483647 w 17"/>
                  <a:gd name="T11" fmla="*/ 2147483647 h 14"/>
                  <a:gd name="T12" fmla="*/ 2147483647 w 17"/>
                  <a:gd name="T13" fmla="*/ 2147483647 h 14"/>
                  <a:gd name="T14" fmla="*/ 2147483647 w 17"/>
                  <a:gd name="T15" fmla="*/ 2147483647 h 14"/>
                  <a:gd name="T16" fmla="*/ 2147483647 w 17"/>
                  <a:gd name="T17" fmla="*/ 0 h 14"/>
                  <a:gd name="T18" fmla="*/ 0 w 17"/>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10"/>
                    </a:moveTo>
                    <a:lnTo>
                      <a:pt x="1" y="13"/>
                    </a:lnTo>
                    <a:lnTo>
                      <a:pt x="6" y="14"/>
                    </a:lnTo>
                    <a:lnTo>
                      <a:pt x="9" y="14"/>
                    </a:lnTo>
                    <a:lnTo>
                      <a:pt x="12" y="14"/>
                    </a:lnTo>
                    <a:lnTo>
                      <a:pt x="15" y="11"/>
                    </a:lnTo>
                    <a:lnTo>
                      <a:pt x="17" y="8"/>
                    </a:lnTo>
                    <a:lnTo>
                      <a:pt x="17" y="5"/>
                    </a:lnTo>
                    <a:lnTo>
                      <a:pt x="15" y="0"/>
                    </a:lnTo>
                    <a:lnTo>
                      <a:pt x="0" y="10"/>
                    </a:lnTo>
                    <a:close/>
                  </a:path>
                </a:pathLst>
              </a:custGeom>
              <a:solidFill>
                <a:srgbClr val="DF177A"/>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3" name="Freeform 126"/>
              <p:cNvSpPr>
                <a:spLocks/>
              </p:cNvSpPr>
              <p:nvPr/>
            </p:nvSpPr>
            <p:spPr bwMode="auto">
              <a:xfrm>
                <a:off x="3209735" y="3469078"/>
                <a:ext cx="1886768" cy="3364062"/>
              </a:xfrm>
              <a:custGeom>
                <a:avLst/>
                <a:gdLst>
                  <a:gd name="T0" fmla="*/ 0 w 1101"/>
                  <a:gd name="T1" fmla="*/ 2147483647 h 1922"/>
                  <a:gd name="T2" fmla="*/ 2147483647 w 1101"/>
                  <a:gd name="T3" fmla="*/ 2147483647 h 1922"/>
                  <a:gd name="T4" fmla="*/ 2147483647 w 1101"/>
                  <a:gd name="T5" fmla="*/ 2147483647 h 1922"/>
                  <a:gd name="T6" fmla="*/ 2147483647 w 1101"/>
                  <a:gd name="T7" fmla="*/ 2147483647 h 1922"/>
                  <a:gd name="T8" fmla="*/ 2147483647 w 1101"/>
                  <a:gd name="T9" fmla="*/ 2147483647 h 1922"/>
                  <a:gd name="T10" fmla="*/ 2147483647 w 1101"/>
                  <a:gd name="T11" fmla="*/ 2147483647 h 1922"/>
                  <a:gd name="T12" fmla="*/ 2147483647 w 1101"/>
                  <a:gd name="T13" fmla="*/ 2147483647 h 1922"/>
                  <a:gd name="T14" fmla="*/ 2147483647 w 1101"/>
                  <a:gd name="T15" fmla="*/ 2147483647 h 1922"/>
                  <a:gd name="T16" fmla="*/ 2147483647 w 1101"/>
                  <a:gd name="T17" fmla="*/ 0 h 1922"/>
                  <a:gd name="T18" fmla="*/ 2147483647 w 1101"/>
                  <a:gd name="T19" fmla="*/ 0 h 1922"/>
                  <a:gd name="T20" fmla="*/ 2147483647 w 1101"/>
                  <a:gd name="T21" fmla="*/ 0 h 1922"/>
                  <a:gd name="T22" fmla="*/ 2147483647 w 1101"/>
                  <a:gd name="T23" fmla="*/ 2147483647 h 1922"/>
                  <a:gd name="T24" fmla="*/ 0 w 1101"/>
                  <a:gd name="T25" fmla="*/ 2147483647 h 1922"/>
                  <a:gd name="T26" fmla="*/ 0 w 1101"/>
                  <a:gd name="T27" fmla="*/ 2147483647 h 1922"/>
                  <a:gd name="T28" fmla="*/ 2147483647 w 1101"/>
                  <a:gd name="T29" fmla="*/ 2147483647 h 1922"/>
                  <a:gd name="T30" fmla="*/ 0 w 1101"/>
                  <a:gd name="T31" fmla="*/ 2147483647 h 19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1"/>
                  <a:gd name="T49" fmla="*/ 0 h 1922"/>
                  <a:gd name="T50" fmla="*/ 1101 w 1101"/>
                  <a:gd name="T51" fmla="*/ 1922 h 19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1" h="1922">
                    <a:moveTo>
                      <a:pt x="0" y="9"/>
                    </a:moveTo>
                    <a:lnTo>
                      <a:pt x="1" y="14"/>
                    </a:lnTo>
                    <a:lnTo>
                      <a:pt x="1086" y="1922"/>
                    </a:lnTo>
                    <a:lnTo>
                      <a:pt x="1101" y="1912"/>
                    </a:lnTo>
                    <a:lnTo>
                      <a:pt x="17" y="4"/>
                    </a:lnTo>
                    <a:lnTo>
                      <a:pt x="19" y="9"/>
                    </a:lnTo>
                    <a:lnTo>
                      <a:pt x="17" y="4"/>
                    </a:lnTo>
                    <a:lnTo>
                      <a:pt x="15" y="1"/>
                    </a:lnTo>
                    <a:lnTo>
                      <a:pt x="11" y="0"/>
                    </a:lnTo>
                    <a:lnTo>
                      <a:pt x="8" y="0"/>
                    </a:lnTo>
                    <a:lnTo>
                      <a:pt x="4" y="0"/>
                    </a:lnTo>
                    <a:lnTo>
                      <a:pt x="1" y="3"/>
                    </a:lnTo>
                    <a:lnTo>
                      <a:pt x="0" y="6"/>
                    </a:lnTo>
                    <a:lnTo>
                      <a:pt x="0" y="9"/>
                    </a:lnTo>
                    <a:lnTo>
                      <a:pt x="1" y="14"/>
                    </a:lnTo>
                    <a:lnTo>
                      <a:pt x="0" y="9"/>
                    </a:lnTo>
                    <a:close/>
                  </a:path>
                </a:pathLst>
              </a:custGeom>
              <a:solidFill>
                <a:srgbClr val="DF177A"/>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4" name="Freeform 127"/>
              <p:cNvSpPr>
                <a:spLocks/>
              </p:cNvSpPr>
              <p:nvPr/>
            </p:nvSpPr>
            <p:spPr bwMode="auto">
              <a:xfrm>
                <a:off x="3208020" y="2252625"/>
                <a:ext cx="35988" cy="1232206"/>
              </a:xfrm>
              <a:custGeom>
                <a:avLst/>
                <a:gdLst>
                  <a:gd name="T0" fmla="*/ 2147483647 w 21"/>
                  <a:gd name="T1" fmla="*/ 0 h 704"/>
                  <a:gd name="T2" fmla="*/ 0 w 21"/>
                  <a:gd name="T3" fmla="*/ 2147483647 h 704"/>
                  <a:gd name="T4" fmla="*/ 2147483647 w 21"/>
                  <a:gd name="T5" fmla="*/ 2147483647 h 704"/>
                  <a:gd name="T6" fmla="*/ 2147483647 w 21"/>
                  <a:gd name="T7" fmla="*/ 2147483647 h 704"/>
                  <a:gd name="T8" fmla="*/ 2147483647 w 21"/>
                  <a:gd name="T9" fmla="*/ 2147483647 h 704"/>
                  <a:gd name="T10" fmla="*/ 2147483647 w 21"/>
                  <a:gd name="T11" fmla="*/ 0 h 704"/>
                  <a:gd name="T12" fmla="*/ 0 60000 65536"/>
                  <a:gd name="T13" fmla="*/ 0 60000 65536"/>
                  <a:gd name="T14" fmla="*/ 0 60000 65536"/>
                  <a:gd name="T15" fmla="*/ 0 60000 65536"/>
                  <a:gd name="T16" fmla="*/ 0 60000 65536"/>
                  <a:gd name="T17" fmla="*/ 0 60000 65536"/>
                  <a:gd name="T18" fmla="*/ 0 w 21"/>
                  <a:gd name="T19" fmla="*/ 0 h 704"/>
                  <a:gd name="T20" fmla="*/ 21 w 21"/>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21" h="704">
                    <a:moveTo>
                      <a:pt x="9" y="0"/>
                    </a:moveTo>
                    <a:lnTo>
                      <a:pt x="0" y="1"/>
                    </a:lnTo>
                    <a:lnTo>
                      <a:pt x="2" y="704"/>
                    </a:lnTo>
                    <a:lnTo>
                      <a:pt x="21" y="704"/>
                    </a:lnTo>
                    <a:lnTo>
                      <a:pt x="19" y="1"/>
                    </a:lnTo>
                    <a:lnTo>
                      <a:pt x="9" y="0"/>
                    </a:lnTo>
                    <a:close/>
                  </a:path>
                </a:pathLst>
              </a:custGeom>
              <a:solidFill>
                <a:srgbClr val="DF177A"/>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5" name="Freeform 128"/>
              <p:cNvSpPr>
                <a:spLocks/>
              </p:cNvSpPr>
              <p:nvPr/>
            </p:nvSpPr>
            <p:spPr bwMode="auto">
              <a:xfrm>
                <a:off x="3208021" y="2238623"/>
                <a:ext cx="30846" cy="15752"/>
              </a:xfrm>
              <a:custGeom>
                <a:avLst/>
                <a:gdLst>
                  <a:gd name="T0" fmla="*/ 2147483647 w 19"/>
                  <a:gd name="T1" fmla="*/ 2147483647 h 9"/>
                  <a:gd name="T2" fmla="*/ 2147483647 w 19"/>
                  <a:gd name="T3" fmla="*/ 2147483647 h 9"/>
                  <a:gd name="T4" fmla="*/ 2147483647 w 19"/>
                  <a:gd name="T5" fmla="*/ 2147483647 h 9"/>
                  <a:gd name="T6" fmla="*/ 2147483647 w 19"/>
                  <a:gd name="T7" fmla="*/ 0 h 9"/>
                  <a:gd name="T8" fmla="*/ 2147483647 w 19"/>
                  <a:gd name="T9" fmla="*/ 0 h 9"/>
                  <a:gd name="T10" fmla="*/ 2147483647 w 19"/>
                  <a:gd name="T11" fmla="*/ 0 h 9"/>
                  <a:gd name="T12" fmla="*/ 2147483647 w 19"/>
                  <a:gd name="T13" fmla="*/ 2147483647 h 9"/>
                  <a:gd name="T14" fmla="*/ 2147483647 w 19"/>
                  <a:gd name="T15" fmla="*/ 2147483647 h 9"/>
                  <a:gd name="T16" fmla="*/ 0 w 19"/>
                  <a:gd name="T17" fmla="*/ 2147483647 h 9"/>
                  <a:gd name="T18" fmla="*/ 2147483647 w 19"/>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9" y="4"/>
                    </a:lnTo>
                    <a:lnTo>
                      <a:pt x="16" y="1"/>
                    </a:lnTo>
                    <a:lnTo>
                      <a:pt x="13" y="0"/>
                    </a:lnTo>
                    <a:lnTo>
                      <a:pt x="10" y="0"/>
                    </a:lnTo>
                    <a:lnTo>
                      <a:pt x="6" y="0"/>
                    </a:lnTo>
                    <a:lnTo>
                      <a:pt x="3" y="1"/>
                    </a:lnTo>
                    <a:lnTo>
                      <a:pt x="2" y="4"/>
                    </a:lnTo>
                    <a:lnTo>
                      <a:pt x="0" y="9"/>
                    </a:lnTo>
                    <a:lnTo>
                      <a:pt x="19" y="9"/>
                    </a:lnTo>
                    <a:close/>
                  </a:path>
                </a:pathLst>
              </a:custGeom>
              <a:solidFill>
                <a:srgbClr val="DF177A"/>
              </a:solidFill>
              <a:ln w="9525">
                <a:noFill/>
                <a:round/>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6" name="Rectangle 129"/>
              <p:cNvSpPr>
                <a:spLocks noChangeArrowheads="1"/>
              </p:cNvSpPr>
              <p:nvPr/>
            </p:nvSpPr>
            <p:spPr bwMode="auto">
              <a:xfrm>
                <a:off x="4222522" y="4836057"/>
                <a:ext cx="103010" cy="22330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400" b="0"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3</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7" name="Oval 130"/>
              <p:cNvSpPr>
                <a:spLocks noChangeArrowheads="1"/>
              </p:cNvSpPr>
              <p:nvPr/>
            </p:nvSpPr>
            <p:spPr bwMode="auto">
              <a:xfrm>
                <a:off x="846561" y="4818553"/>
                <a:ext cx="265622" cy="252042"/>
              </a:xfrm>
              <a:prstGeom prst="ellipse">
                <a:avLst/>
              </a:prstGeom>
              <a:noFill/>
              <a:ln w="9525">
                <a:solidFill>
                  <a:srgbClr val="000000"/>
                </a:solidFill>
                <a:round/>
                <a:headEnd/>
                <a:tailEnd/>
              </a:ln>
            </p:spPr>
            <p:txBody>
              <a:bodyPr wrap="none" lIns="99517" tIns="49758" rIns="99517" bIns="49758"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8" name="Oval 131"/>
              <p:cNvSpPr>
                <a:spLocks noChangeArrowheads="1"/>
              </p:cNvSpPr>
              <p:nvPr/>
            </p:nvSpPr>
            <p:spPr bwMode="auto">
              <a:xfrm>
                <a:off x="2483131" y="4818553"/>
                <a:ext cx="265621" cy="252042"/>
              </a:xfrm>
              <a:prstGeom prst="ellipse">
                <a:avLst/>
              </a:prstGeom>
              <a:noFill/>
              <a:ln w="9525">
                <a:solidFill>
                  <a:srgbClr val="000000"/>
                </a:solidFill>
                <a:round/>
                <a:headEnd/>
                <a:tailEnd/>
              </a:ln>
            </p:spPr>
            <p:txBody>
              <a:bodyPr wrap="none" lIns="99517" tIns="49758" rIns="99517" bIns="49758"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9" name="Oval 132"/>
              <p:cNvSpPr>
                <a:spLocks noChangeArrowheads="1"/>
              </p:cNvSpPr>
              <p:nvPr/>
            </p:nvSpPr>
            <p:spPr bwMode="auto">
              <a:xfrm>
                <a:off x="4135125" y="4818553"/>
                <a:ext cx="267335" cy="252042"/>
              </a:xfrm>
              <a:prstGeom prst="ellipse">
                <a:avLst/>
              </a:prstGeom>
              <a:noFill/>
              <a:ln w="9525">
                <a:solidFill>
                  <a:srgbClr val="000000"/>
                </a:solidFill>
                <a:round/>
                <a:headEnd/>
                <a:tailEnd/>
              </a:ln>
            </p:spPr>
            <p:txBody>
              <a:bodyPr wrap="none" lIns="99517" tIns="49758" rIns="99517" bIns="49758"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0" name="Oval 133"/>
              <p:cNvSpPr>
                <a:spLocks noChangeArrowheads="1"/>
              </p:cNvSpPr>
              <p:nvPr/>
            </p:nvSpPr>
            <p:spPr bwMode="auto">
              <a:xfrm>
                <a:off x="5350127" y="4818553"/>
                <a:ext cx="269049" cy="252042"/>
              </a:xfrm>
              <a:prstGeom prst="ellipse">
                <a:avLst/>
              </a:prstGeom>
              <a:noFill/>
              <a:ln w="9525">
                <a:solidFill>
                  <a:srgbClr val="000000"/>
                </a:solidFill>
                <a:round/>
                <a:headEnd/>
                <a:tailEnd/>
              </a:ln>
            </p:spPr>
            <p:txBody>
              <a:bodyPr wrap="none" lIns="99517" tIns="49758" rIns="99517" bIns="49758"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251" name="Group 102"/>
              <p:cNvGrpSpPr>
                <a:grpSpLocks/>
              </p:cNvGrpSpPr>
              <p:nvPr/>
            </p:nvGrpSpPr>
            <p:grpSpPr bwMode="auto">
              <a:xfrm>
                <a:off x="1103614" y="1441267"/>
                <a:ext cx="1362381" cy="798134"/>
                <a:chOff x="599" y="698"/>
                <a:chExt cx="795" cy="456"/>
              </a:xfrm>
            </p:grpSpPr>
            <p:sp>
              <p:nvSpPr>
                <p:cNvPr id="265" name="Text Box 138"/>
                <p:cNvSpPr txBox="1">
                  <a:spLocks noChangeArrowheads="1"/>
                </p:cNvSpPr>
                <p:nvPr/>
              </p:nvSpPr>
              <p:spPr bwMode="auto">
                <a:xfrm>
                  <a:off x="599" y="698"/>
                  <a:ext cx="795" cy="253"/>
                </a:xfrm>
                <a:prstGeom prst="rect">
                  <a:avLst/>
                </a:prstGeom>
                <a:noFill/>
                <a:ln w="12700" algn="ctr">
                  <a:noFill/>
                  <a:miter lim="800000"/>
                  <a:headEnd/>
                  <a:tailEnd/>
                </a:ln>
              </p:spPr>
              <p:txBody>
                <a:bodyPr wrap="square" lIns="90440" tIns="44426" rIns="90440" bIns="44426">
                  <a:spAutoFit/>
                </a:bodyPr>
                <a:lstStyle/>
                <a:p>
                  <a:pPr marL="0" marR="0" lvl="0" indent="0" defTabSz="829742" eaLnBrk="1" fontAlgn="auto" latinLnBrk="0" hangingPunct="1">
                    <a:lnSpc>
                      <a:spcPct val="100000"/>
                    </a:lnSpc>
                    <a:spcBef>
                      <a:spcPts val="0"/>
                    </a:spcBef>
                    <a:spcAft>
                      <a:spcPts val="0"/>
                    </a:spcAft>
                    <a:buClrTx/>
                    <a:buSzTx/>
                    <a:buFontTx/>
                    <a:buNone/>
                    <a:tabLst>
                      <a:tab pos="2184987" algn="l"/>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Wahrnehmbarkeits-schwelle</a:t>
                  </a:r>
                </a:p>
              </p:txBody>
            </p:sp>
            <p:sp>
              <p:nvSpPr>
                <p:cNvPr id="266" name="AutoShape 146"/>
                <p:cNvSpPr>
                  <a:spLocks noChangeArrowheads="1"/>
                </p:cNvSpPr>
                <p:nvPr/>
              </p:nvSpPr>
              <p:spPr bwMode="auto">
                <a:xfrm>
                  <a:off x="857" y="929"/>
                  <a:ext cx="122" cy="225"/>
                </a:xfrm>
                <a:prstGeom prst="downArrow">
                  <a:avLst>
                    <a:gd name="adj1" fmla="val 50000"/>
                    <a:gd name="adj2" fmla="val 60246"/>
                  </a:avLst>
                </a:prstGeom>
                <a:solidFill>
                  <a:srgbClr val="000000"/>
                </a:solidFill>
                <a:ln w="12700" algn="ctr">
                  <a:solidFill>
                    <a:srgbClr val="000000"/>
                  </a:solidFill>
                  <a:miter lim="800000"/>
                  <a:headEnd/>
                  <a:tailEnd/>
                </a:ln>
              </p:spPr>
              <p:txBody>
                <a:bodyPr lIns="90440" tIns="44426" rIns="90440" bIns="44426"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252" name="Rectangle 81"/>
              <p:cNvSpPr>
                <a:spLocks noChangeArrowheads="1"/>
              </p:cNvSpPr>
              <p:nvPr/>
            </p:nvSpPr>
            <p:spPr bwMode="auto">
              <a:xfrm>
                <a:off x="4152261" y="3106767"/>
                <a:ext cx="1663124" cy="303051"/>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de-DE" sz="19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wahrscheinlich</a:t>
                </a: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253" name="Group 101"/>
              <p:cNvGrpSpPr>
                <a:grpSpLocks/>
              </p:cNvGrpSpPr>
              <p:nvPr/>
            </p:nvGrpSpPr>
            <p:grpSpPr bwMode="auto">
              <a:xfrm>
                <a:off x="2740186" y="1428821"/>
                <a:ext cx="738599" cy="801635"/>
                <a:chOff x="1554" y="698"/>
                <a:chExt cx="431" cy="458"/>
              </a:xfrm>
            </p:grpSpPr>
            <p:sp>
              <p:nvSpPr>
                <p:cNvPr id="263" name="Text Box 149"/>
                <p:cNvSpPr txBox="1">
                  <a:spLocks noChangeArrowheads="1"/>
                </p:cNvSpPr>
                <p:nvPr/>
              </p:nvSpPr>
              <p:spPr bwMode="auto">
                <a:xfrm>
                  <a:off x="1554" y="698"/>
                  <a:ext cx="431" cy="235"/>
                </a:xfrm>
                <a:prstGeom prst="rect">
                  <a:avLst/>
                </a:prstGeom>
                <a:noFill/>
                <a:ln w="12700" algn="ctr">
                  <a:noFill/>
                  <a:miter lim="800000"/>
                  <a:headEnd/>
                  <a:tailEnd/>
                </a:ln>
              </p:spPr>
              <p:txBody>
                <a:bodyPr lIns="90440" tIns="44426" rIns="90440" bIns="44426">
                  <a:spAutoFit/>
                </a:bodyPr>
                <a:lstStyle/>
                <a:p>
                  <a:pPr marL="0" marR="0" lvl="0" indent="0" defTabSz="829742" eaLnBrk="1" fontAlgn="auto" latinLnBrk="0" hangingPunct="1">
                    <a:lnSpc>
                      <a:spcPct val="100000"/>
                    </a:lnSpc>
                    <a:spcBef>
                      <a:spcPts val="0"/>
                    </a:spcBef>
                    <a:spcAft>
                      <a:spcPts val="0"/>
                    </a:spcAft>
                    <a:buClrTx/>
                    <a:buSzTx/>
                    <a:buFontTx/>
                    <a:buNone/>
                    <a:tabLst>
                      <a:tab pos="2184987" algn="l"/>
                    </a:tabLst>
                    <a:defRPr/>
                  </a:pPr>
                  <a:r>
                    <a:rPr kumimoji="0" lang="de-DE" sz="1000"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Loslass</a:t>
                  </a: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-schwelle</a:t>
                  </a:r>
                </a:p>
              </p:txBody>
            </p:sp>
            <p:sp>
              <p:nvSpPr>
                <p:cNvPr id="264" name="AutoShape 146"/>
                <p:cNvSpPr>
                  <a:spLocks noChangeArrowheads="1"/>
                </p:cNvSpPr>
                <p:nvPr/>
              </p:nvSpPr>
              <p:spPr bwMode="auto">
                <a:xfrm>
                  <a:off x="1777" y="931"/>
                  <a:ext cx="122" cy="225"/>
                </a:xfrm>
                <a:prstGeom prst="downArrow">
                  <a:avLst>
                    <a:gd name="adj1" fmla="val 50000"/>
                    <a:gd name="adj2" fmla="val 60246"/>
                  </a:avLst>
                </a:prstGeom>
                <a:solidFill>
                  <a:srgbClr val="000000"/>
                </a:solidFill>
                <a:ln w="12700" algn="ctr">
                  <a:solidFill>
                    <a:srgbClr val="000000"/>
                  </a:solidFill>
                  <a:miter lim="800000"/>
                  <a:headEnd/>
                  <a:tailEnd/>
                </a:ln>
              </p:spPr>
              <p:txBody>
                <a:bodyPr lIns="90440" tIns="44426" rIns="90440" bIns="44426"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254" name="Group 100"/>
              <p:cNvGrpSpPr>
                <a:grpSpLocks/>
              </p:cNvGrpSpPr>
              <p:nvPr/>
            </p:nvGrpSpPr>
            <p:grpSpPr bwMode="auto">
              <a:xfrm>
                <a:off x="3713557" y="1441268"/>
                <a:ext cx="795150" cy="801635"/>
                <a:chOff x="2122" y="698"/>
                <a:chExt cx="464" cy="458"/>
              </a:xfrm>
            </p:grpSpPr>
            <p:sp>
              <p:nvSpPr>
                <p:cNvPr id="261" name="Text Box 152"/>
                <p:cNvSpPr txBox="1">
                  <a:spLocks noChangeArrowheads="1"/>
                </p:cNvSpPr>
                <p:nvPr/>
              </p:nvSpPr>
              <p:spPr bwMode="auto">
                <a:xfrm>
                  <a:off x="2122" y="698"/>
                  <a:ext cx="464" cy="235"/>
                </a:xfrm>
                <a:prstGeom prst="rect">
                  <a:avLst/>
                </a:prstGeom>
                <a:noFill/>
                <a:ln w="12700" algn="ctr">
                  <a:noFill/>
                  <a:miter lim="800000"/>
                  <a:headEnd/>
                  <a:tailEnd/>
                </a:ln>
              </p:spPr>
              <p:txBody>
                <a:bodyPr lIns="90440" tIns="44426" rIns="90440" bIns="44426">
                  <a:spAutoFit/>
                </a:bodyPr>
                <a:lstStyle/>
                <a:p>
                  <a:pPr marL="0" marR="0" lvl="0" indent="0" defTabSz="829742" eaLnBrk="1" fontAlgn="auto" latinLnBrk="0" hangingPunct="1">
                    <a:lnSpc>
                      <a:spcPct val="100000"/>
                    </a:lnSpc>
                    <a:spcBef>
                      <a:spcPts val="0"/>
                    </a:spcBef>
                    <a:spcAft>
                      <a:spcPts val="0"/>
                    </a:spcAft>
                    <a:buClrTx/>
                    <a:buSzTx/>
                    <a:buFontTx/>
                    <a:buNone/>
                    <a:tabLst>
                      <a:tab pos="2184987" algn="l"/>
                    </a:tabLst>
                    <a:defRPr/>
                  </a:pPr>
                  <a:r>
                    <a:rPr kumimoji="0" lang="de-DE"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Flimmer-schwelle</a:t>
                  </a:r>
                </a:p>
              </p:txBody>
            </p:sp>
            <p:sp>
              <p:nvSpPr>
                <p:cNvPr id="262" name="AutoShape 146"/>
                <p:cNvSpPr>
                  <a:spLocks noChangeArrowheads="1"/>
                </p:cNvSpPr>
                <p:nvPr/>
              </p:nvSpPr>
              <p:spPr bwMode="auto">
                <a:xfrm>
                  <a:off x="2140" y="931"/>
                  <a:ext cx="122" cy="225"/>
                </a:xfrm>
                <a:prstGeom prst="downArrow">
                  <a:avLst>
                    <a:gd name="adj1" fmla="val 50000"/>
                    <a:gd name="adj2" fmla="val 60246"/>
                  </a:avLst>
                </a:prstGeom>
                <a:solidFill>
                  <a:srgbClr val="000000"/>
                </a:solidFill>
                <a:ln w="12700" algn="ctr">
                  <a:solidFill>
                    <a:srgbClr val="000000"/>
                  </a:solidFill>
                  <a:miter lim="800000"/>
                  <a:headEnd/>
                  <a:tailEnd/>
                </a:ln>
              </p:spPr>
              <p:txBody>
                <a:bodyPr lIns="90440" tIns="44426" rIns="90440" bIns="44426" anchor="ctr">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255" name="Line 172"/>
              <p:cNvSpPr>
                <a:spLocks noChangeShapeType="1"/>
              </p:cNvSpPr>
              <p:nvPr/>
            </p:nvSpPr>
            <p:spPr bwMode="auto">
              <a:xfrm>
                <a:off x="791723" y="4485998"/>
                <a:ext cx="4066577" cy="0"/>
              </a:xfrm>
              <a:prstGeom prst="line">
                <a:avLst/>
              </a:prstGeom>
              <a:noFill/>
              <a:ln w="25400">
                <a:solidFill>
                  <a:srgbClr val="FF0000"/>
                </a:solidFill>
                <a:prstDash val="dash"/>
                <a:round/>
                <a:headEnd/>
                <a:tailEnd/>
              </a:ln>
            </p:spPr>
            <p:txBody>
              <a:bodyPr wrap="none" lIns="98532" tIns="48402" rIns="98532" bIns="48402">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6" name="Rectangle 176"/>
              <p:cNvSpPr>
                <a:spLocks noChangeArrowheads="1"/>
              </p:cNvSpPr>
              <p:nvPr/>
            </p:nvSpPr>
            <p:spPr bwMode="auto">
              <a:xfrm>
                <a:off x="2368314" y="4162194"/>
                <a:ext cx="858557" cy="537340"/>
              </a:xfrm>
              <a:prstGeom prst="rect">
                <a:avLst/>
              </a:prstGeom>
              <a:solidFill>
                <a:srgbClr val="EBF6F0"/>
              </a:solidFill>
              <a:ln w="9525">
                <a:noFill/>
                <a:miter lim="800000"/>
                <a:headEnd/>
                <a:tailEnd/>
              </a:ln>
            </p:spPr>
            <p:txBody>
              <a:bodyPr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7" name="Line 174"/>
              <p:cNvSpPr>
                <a:spLocks noChangeShapeType="1"/>
              </p:cNvSpPr>
              <p:nvPr/>
            </p:nvSpPr>
            <p:spPr bwMode="auto">
              <a:xfrm>
                <a:off x="4851445" y="4484247"/>
                <a:ext cx="0" cy="2347143"/>
              </a:xfrm>
              <a:prstGeom prst="line">
                <a:avLst/>
              </a:prstGeom>
              <a:noFill/>
              <a:ln w="25400">
                <a:solidFill>
                  <a:srgbClr val="FF0000"/>
                </a:solidFill>
                <a:prstDash val="dash"/>
                <a:round/>
                <a:headEnd/>
                <a:tailEnd/>
              </a:ln>
            </p:spPr>
            <p:txBody>
              <a:bodyPr lIns="98532" tIns="48402" rIns="98532" bIns="48402">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8" name="Rectangle 175"/>
              <p:cNvSpPr>
                <a:spLocks noChangeArrowheads="1"/>
              </p:cNvSpPr>
              <p:nvPr/>
            </p:nvSpPr>
            <p:spPr bwMode="auto">
              <a:xfrm>
                <a:off x="2406422" y="4265461"/>
                <a:ext cx="789195" cy="350901"/>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de-DE" sz="11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Abschaltzeit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de-DE" sz="11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max. </a:t>
                </a:r>
                <a:r>
                  <a:rPr kumimoji="0" lang="de-DE" sz="1100" b="0"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0,4s</a:t>
                </a:r>
                <a:endParaRPr kumimoji="0" lang="de-DE" sz="11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59" name="Rectangle 177"/>
              <p:cNvSpPr>
                <a:spLocks noChangeArrowheads="1"/>
              </p:cNvSpPr>
              <p:nvPr/>
            </p:nvSpPr>
            <p:spPr bwMode="auto">
              <a:xfrm rot="-5400000">
                <a:off x="4559073" y="5258616"/>
                <a:ext cx="591599" cy="233061"/>
              </a:xfrm>
              <a:prstGeom prst="rect">
                <a:avLst/>
              </a:prstGeom>
              <a:solidFill>
                <a:srgbClr val="EBF6F0"/>
              </a:solidFill>
              <a:ln w="9525">
                <a:noFill/>
                <a:miter lim="800000"/>
                <a:headEnd/>
                <a:tailEnd/>
              </a:ln>
            </p:spPr>
            <p:txBody>
              <a:bodyPr rot="10800000" lIns="99517" tIns="49758" rIns="99517" bIns="49758"/>
              <a:lstStyle/>
              <a:p>
                <a:pPr marL="0" marR="0" lvl="0" indent="0" defTabSz="914400" eaLnBrk="1" fontAlgn="auto" latinLnBrk="0" hangingPunct="1">
                  <a:lnSpc>
                    <a:spcPct val="100000"/>
                  </a:lnSpc>
                  <a:spcBef>
                    <a:spcPct val="0"/>
                  </a:spcBef>
                  <a:spcAft>
                    <a:spcPts val="0"/>
                  </a:spcAft>
                  <a:buClrTx/>
                  <a:buSzTx/>
                  <a:buFontTx/>
                  <a:buNone/>
                  <a:tabLst/>
                  <a:defRPr/>
                </a:pPr>
                <a:endParaRPr kumimoji="0" lang="de-DE" sz="15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60" name="Rectangle 178"/>
              <p:cNvSpPr>
                <a:spLocks noChangeArrowheads="1"/>
              </p:cNvSpPr>
              <p:nvPr/>
            </p:nvSpPr>
            <p:spPr bwMode="auto">
              <a:xfrm rot="16200000">
                <a:off x="4584310" y="5241039"/>
                <a:ext cx="503423" cy="175450"/>
              </a:xfrm>
              <a:prstGeom prst="rect">
                <a:avLst/>
              </a:prstGeom>
              <a:noFill/>
              <a:ln w="9525">
                <a:noFill/>
                <a:miter lim="800000"/>
                <a:headEnd/>
                <a:tailEnd/>
              </a:ln>
            </p:spPr>
            <p:txBody>
              <a:bodyPr wrap="none" lIns="0" tIns="0" rIns="0" bIns="0">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de-DE" sz="11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200 mA</a:t>
                </a:r>
              </a:p>
            </p:txBody>
          </p:sp>
        </p:grpSp>
      </p:grpSp>
      <p:sp>
        <p:nvSpPr>
          <p:cNvPr id="95" name="Textfeld 94"/>
          <p:cNvSpPr txBox="1"/>
          <p:nvPr/>
        </p:nvSpPr>
        <p:spPr>
          <a:xfrm>
            <a:off x="1417320" y="6754728"/>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MEBEDO Akademie GmbH</a:t>
            </a:r>
          </a:p>
        </p:txBody>
      </p:sp>
    </p:spTree>
    <p:extLst>
      <p:ext uri="{BB962C8B-B14F-4D97-AF65-F5344CB8AC3E}">
        <p14:creationId xmlns:p14="http://schemas.microsoft.com/office/powerpoint/2010/main" val="290923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tx1"/>
                </a:solidFill>
              </a:rPr>
              <a:t>Gefahren des elektrischen Stroms Lichtbogen</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9</a:t>
            </a:fld>
            <a:endParaRPr lang="de-DE" dirty="0"/>
          </a:p>
        </p:txBody>
      </p:sp>
      <p:sp>
        <p:nvSpPr>
          <p:cNvPr id="2" name="Inhaltsplatzhalter 1"/>
          <p:cNvSpPr>
            <a:spLocks noGrp="1"/>
          </p:cNvSpPr>
          <p:nvPr>
            <p:ph sz="quarter" idx="1"/>
          </p:nvPr>
        </p:nvSpPr>
        <p:spPr/>
        <p:txBody>
          <a:bodyPr/>
          <a:lstStyle/>
          <a:p>
            <a:pPr marL="0" indent="0">
              <a:buNone/>
            </a:pPr>
            <a:r>
              <a:rPr lang="de-DE" b="1" dirty="0"/>
              <a:t>Lichtbögen</a:t>
            </a:r>
            <a:r>
              <a:rPr lang="de-DE" dirty="0"/>
              <a:t> entstehen beim Trennen oder Verbinden elektrischer Leiter mit unterschiedlichen Potentialen.  Das kann beim Betätigen eines Schalters sein, aber auch durch fehlerhafte Isolation hervorgerufen werden.</a:t>
            </a:r>
          </a:p>
        </p:txBody>
      </p:sp>
      <p:grpSp>
        <p:nvGrpSpPr>
          <p:cNvPr id="5" name="Gruppieren 4"/>
          <p:cNvGrpSpPr/>
          <p:nvPr/>
        </p:nvGrpSpPr>
        <p:grpSpPr>
          <a:xfrm>
            <a:off x="663481" y="3362793"/>
            <a:ext cx="9623425" cy="3182547"/>
            <a:chOff x="709193" y="3551033"/>
            <a:chExt cx="9623425" cy="3208848"/>
          </a:xfrm>
        </p:grpSpPr>
        <p:sp>
          <p:nvSpPr>
            <p:cNvPr id="6" name="Text Box 11"/>
            <p:cNvSpPr txBox="1">
              <a:spLocks noChangeArrowheads="1"/>
            </p:cNvSpPr>
            <p:nvPr/>
          </p:nvSpPr>
          <p:spPr bwMode="auto">
            <a:xfrm>
              <a:off x="709193" y="4048292"/>
              <a:ext cx="9623425" cy="530753"/>
            </a:xfrm>
            <a:prstGeom prst="rect">
              <a:avLst/>
            </a:prstGeom>
            <a:noFill/>
            <a:ln w="9525">
              <a:noFill/>
              <a:miter lim="800000"/>
              <a:headEnd/>
              <a:tailEnd/>
            </a:ln>
          </p:spPr>
          <p:txBody>
            <a:bodyPr lIns="104245" tIns="52121" rIns="104245" bIns="52121">
              <a:spAutoFit/>
            </a:bodyPr>
            <a:lstStyle/>
            <a:p>
              <a:pPr marL="0" marR="0" lvl="0" indent="0" defTabSz="1042922" eaLnBrk="1" fontAlgn="auto" latinLnBrk="0" hangingPunct="1">
                <a:lnSpc>
                  <a:spcPct val="100000"/>
                </a:lnSpc>
                <a:spcBef>
                  <a:spcPct val="50000"/>
                </a:spcBef>
                <a:spcAft>
                  <a:spcPts val="0"/>
                </a:spcAft>
                <a:buClrTx/>
                <a:buSzTx/>
                <a:buFontTx/>
                <a:buNone/>
                <a:tabLst/>
                <a:defRPr/>
              </a:pPr>
              <a:endParaRPr kumimoji="0" lang="de-DE" sz="2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Text Box 16"/>
            <p:cNvSpPr txBox="1">
              <a:spLocks noChangeArrowheads="1"/>
            </p:cNvSpPr>
            <p:nvPr/>
          </p:nvSpPr>
          <p:spPr bwMode="auto">
            <a:xfrm>
              <a:off x="1421980" y="4300706"/>
              <a:ext cx="5881688" cy="530753"/>
            </a:xfrm>
            <a:prstGeom prst="rect">
              <a:avLst/>
            </a:prstGeom>
            <a:noFill/>
            <a:ln w="9525">
              <a:noFill/>
              <a:miter lim="800000"/>
              <a:headEnd/>
              <a:tailEnd/>
            </a:ln>
          </p:spPr>
          <p:txBody>
            <a:bodyPr lIns="104245" tIns="52121" rIns="104245" bIns="52121">
              <a:spAutoFit/>
            </a:bodyPr>
            <a:lstStyle/>
            <a:p>
              <a:pPr marL="0" marR="0" lvl="0" indent="0" defTabSz="1042922" eaLnBrk="1" fontAlgn="auto" latinLnBrk="0" hangingPunct="1">
                <a:lnSpc>
                  <a:spcPct val="100000"/>
                </a:lnSpc>
                <a:spcBef>
                  <a:spcPct val="50000"/>
                </a:spcBef>
                <a:spcAft>
                  <a:spcPts val="0"/>
                </a:spcAft>
                <a:buClrTx/>
                <a:buSzTx/>
                <a:buFontTx/>
                <a:buNone/>
                <a:tabLst/>
                <a:defRPr/>
              </a:pPr>
              <a:endParaRPr kumimoji="0" lang="de-DE" sz="27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8" name="Group 17"/>
            <p:cNvGrpSpPr>
              <a:grpSpLocks/>
            </p:cNvGrpSpPr>
            <p:nvPr/>
          </p:nvGrpSpPr>
          <p:grpSpPr bwMode="auto">
            <a:xfrm>
              <a:off x="2430042" y="3733968"/>
              <a:ext cx="5756275" cy="2679700"/>
              <a:chOff x="1248" y="1680"/>
              <a:chExt cx="3101" cy="1530"/>
            </a:xfrm>
          </p:grpSpPr>
          <p:pic>
            <p:nvPicPr>
              <p:cNvPr id="13" name="Picture 18"/>
              <p:cNvPicPr>
                <a:picLocks noChangeAspect="1" noChangeArrowheads="1"/>
              </p:cNvPicPr>
              <p:nvPr/>
            </p:nvPicPr>
            <p:blipFill>
              <a:blip r:embed="rId2" cstate="print">
                <a:clrChange>
                  <a:clrFrom>
                    <a:srgbClr val="FFFFFF"/>
                  </a:clrFrom>
                  <a:clrTo>
                    <a:srgbClr val="FFFFFF">
                      <a:alpha val="0"/>
                    </a:srgbClr>
                  </a:clrTo>
                </a:clrChange>
                <a:lum contrast="30000"/>
              </a:blip>
              <a:srcRect/>
              <a:stretch>
                <a:fillRect/>
              </a:stretch>
            </p:blipFill>
            <p:spPr bwMode="auto">
              <a:xfrm>
                <a:off x="1248" y="1680"/>
                <a:ext cx="3101" cy="1530"/>
              </a:xfrm>
              <a:prstGeom prst="rect">
                <a:avLst/>
              </a:prstGeom>
              <a:noFill/>
              <a:ln w="9525">
                <a:noFill/>
                <a:miter lim="800000"/>
                <a:headEnd/>
                <a:tailEnd/>
              </a:ln>
            </p:spPr>
          </p:pic>
          <p:sp>
            <p:nvSpPr>
              <p:cNvPr id="14" name="Rectangle 19"/>
              <p:cNvSpPr>
                <a:spLocks noChangeArrowheads="1"/>
              </p:cNvSpPr>
              <p:nvPr/>
            </p:nvSpPr>
            <p:spPr bwMode="auto">
              <a:xfrm>
                <a:off x="3360" y="2928"/>
                <a:ext cx="672" cy="240"/>
              </a:xfrm>
              <a:prstGeom prst="rect">
                <a:avLst/>
              </a:prstGeom>
              <a:solidFill>
                <a:srgbClr val="FFFFFF"/>
              </a:solidFill>
              <a:ln w="9525">
                <a:noFill/>
                <a:miter lim="800000"/>
                <a:headEnd/>
                <a:tailEnd/>
              </a:ln>
            </p:spPr>
            <p:txBody>
              <a:bodyPr wrap="none" lIns="91392" tIns="45696" rIns="91392" bIns="45696"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 name="Rectangle 20"/>
              <p:cNvSpPr>
                <a:spLocks noChangeArrowheads="1"/>
              </p:cNvSpPr>
              <p:nvPr/>
            </p:nvSpPr>
            <p:spPr bwMode="auto">
              <a:xfrm>
                <a:off x="1536" y="2592"/>
                <a:ext cx="1152" cy="528"/>
              </a:xfrm>
              <a:prstGeom prst="rect">
                <a:avLst/>
              </a:prstGeom>
              <a:solidFill>
                <a:srgbClr val="FFFFFF"/>
              </a:solidFill>
              <a:ln w="9525">
                <a:noFill/>
                <a:miter lim="800000"/>
                <a:headEnd/>
                <a:tailEnd/>
              </a:ln>
            </p:spPr>
            <p:txBody>
              <a:bodyPr wrap="none" lIns="91392" tIns="45696" rIns="91392" bIns="45696"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 name="Rectangle 21"/>
              <p:cNvSpPr>
                <a:spLocks noChangeArrowheads="1"/>
              </p:cNvSpPr>
              <p:nvPr/>
            </p:nvSpPr>
            <p:spPr bwMode="auto">
              <a:xfrm>
                <a:off x="3827" y="2016"/>
                <a:ext cx="480" cy="144"/>
              </a:xfrm>
              <a:prstGeom prst="rect">
                <a:avLst/>
              </a:prstGeom>
              <a:solidFill>
                <a:srgbClr val="FFFFFF"/>
              </a:solidFill>
              <a:ln w="9525">
                <a:noFill/>
                <a:miter lim="800000"/>
                <a:headEnd/>
                <a:tailEnd/>
              </a:ln>
            </p:spPr>
            <p:txBody>
              <a:bodyPr wrap="none" lIns="91392" tIns="45696" rIns="91392" bIns="45696"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 name="Rectangle 22"/>
              <p:cNvSpPr>
                <a:spLocks noChangeArrowheads="1"/>
              </p:cNvSpPr>
              <p:nvPr/>
            </p:nvSpPr>
            <p:spPr bwMode="auto">
              <a:xfrm>
                <a:off x="1632" y="1920"/>
                <a:ext cx="480" cy="96"/>
              </a:xfrm>
              <a:prstGeom prst="rect">
                <a:avLst/>
              </a:prstGeom>
              <a:solidFill>
                <a:srgbClr val="FFFFFF"/>
              </a:solidFill>
              <a:ln w="9525">
                <a:noFill/>
                <a:miter lim="800000"/>
                <a:headEnd/>
                <a:tailEnd/>
              </a:ln>
            </p:spPr>
            <p:txBody>
              <a:bodyPr wrap="none" lIns="91392" tIns="45696" rIns="91392" bIns="45696"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 name="Rectangle 23"/>
              <p:cNvSpPr>
                <a:spLocks noChangeArrowheads="1"/>
              </p:cNvSpPr>
              <p:nvPr/>
            </p:nvSpPr>
            <p:spPr bwMode="auto">
              <a:xfrm>
                <a:off x="1586" y="2016"/>
                <a:ext cx="624" cy="144"/>
              </a:xfrm>
              <a:prstGeom prst="rect">
                <a:avLst/>
              </a:prstGeom>
              <a:solidFill>
                <a:srgbClr val="FFFFFF"/>
              </a:solidFill>
              <a:ln w="9525">
                <a:noFill/>
                <a:miter lim="800000"/>
                <a:headEnd/>
                <a:tailEnd/>
              </a:ln>
            </p:spPr>
            <p:txBody>
              <a:bodyPr wrap="none" lIns="91392" tIns="45696" rIns="91392" bIns="45696"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Line 24"/>
              <p:cNvSpPr>
                <a:spLocks noChangeShapeType="1"/>
              </p:cNvSpPr>
              <p:nvPr/>
            </p:nvSpPr>
            <p:spPr bwMode="auto">
              <a:xfrm flipV="1">
                <a:off x="2064" y="2307"/>
                <a:ext cx="384" cy="717"/>
              </a:xfrm>
              <a:prstGeom prst="line">
                <a:avLst/>
              </a:prstGeom>
              <a:noFill/>
              <a:ln w="25400">
                <a:solidFill>
                  <a:srgbClr val="00FF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9" name="Text Box 14"/>
            <p:cNvSpPr txBox="1">
              <a:spLocks noChangeArrowheads="1"/>
            </p:cNvSpPr>
            <p:nvPr/>
          </p:nvSpPr>
          <p:spPr bwMode="auto">
            <a:xfrm>
              <a:off x="2292205" y="5823624"/>
              <a:ext cx="3498684" cy="936257"/>
            </a:xfrm>
            <a:prstGeom prst="rect">
              <a:avLst/>
            </a:prstGeom>
            <a:solidFill>
              <a:srgbClr val="FFFFFF"/>
            </a:solidFill>
            <a:ln w="9525">
              <a:noFill/>
              <a:miter lim="800000"/>
              <a:headEnd/>
              <a:tailEnd/>
            </a:ln>
          </p:spPr>
          <p:txBody>
            <a:bodyPr wrap="square" lIns="104245" tIns="52121" rIns="104245" bIns="52121">
              <a:spAutoFit/>
            </a:bodyPr>
            <a:lstStyle/>
            <a:p>
              <a:pPr marL="0" marR="0" lvl="0" indent="0" defTabSz="1042922"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Lichtbogentemperatur</a:t>
              </a:r>
            </a:p>
            <a:p>
              <a:pPr marL="0" marR="0" lvl="0" indent="0" defTabSz="1042922"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(Hängt von der Energie ab und</a:t>
              </a:r>
            </a:p>
            <a:p>
              <a:pPr marL="0" marR="0" lvl="0" indent="0" defTabSz="1042922"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kann bis </a:t>
              </a:r>
              <a:r>
                <a:rPr kumimoji="0" lang="de-DE" sz="1800" b="0" i="0"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9000°C</a:t>
              </a: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betragen)</a:t>
              </a:r>
            </a:p>
          </p:txBody>
        </p:sp>
        <p:sp>
          <p:nvSpPr>
            <p:cNvPr id="10" name="Text Box 15"/>
            <p:cNvSpPr txBox="1">
              <a:spLocks noChangeArrowheads="1"/>
            </p:cNvSpPr>
            <p:nvPr/>
          </p:nvSpPr>
          <p:spPr bwMode="auto">
            <a:xfrm>
              <a:off x="6216756" y="5836011"/>
              <a:ext cx="2762250" cy="659258"/>
            </a:xfrm>
            <a:prstGeom prst="rect">
              <a:avLst/>
            </a:prstGeom>
            <a:noFill/>
            <a:ln w="9525">
              <a:noFill/>
              <a:miter lim="800000"/>
              <a:headEnd/>
              <a:tailEnd/>
            </a:ln>
          </p:spPr>
          <p:txBody>
            <a:bodyPr lIns="104245" tIns="52121" rIns="104245" bIns="52121">
              <a:spAutoFit/>
            </a:bodyPr>
            <a:lstStyle/>
            <a:p>
              <a:pPr marL="0" marR="0" lvl="0" indent="0" defTabSz="1042922"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IR-Strahlung</a:t>
              </a:r>
            </a:p>
            <a:p>
              <a:pPr marL="0" marR="0" lvl="0" indent="0" defTabSz="1042922"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(Wärmestrahlung)</a:t>
              </a:r>
            </a:p>
          </p:txBody>
        </p:sp>
        <p:sp>
          <p:nvSpPr>
            <p:cNvPr id="11" name="Text Box 12"/>
            <p:cNvSpPr txBox="1">
              <a:spLocks noChangeArrowheads="1"/>
            </p:cNvSpPr>
            <p:nvPr/>
          </p:nvSpPr>
          <p:spPr bwMode="auto">
            <a:xfrm>
              <a:off x="766340" y="3627605"/>
              <a:ext cx="2228850" cy="659258"/>
            </a:xfrm>
            <a:prstGeom prst="rect">
              <a:avLst/>
            </a:prstGeom>
            <a:noFill/>
            <a:ln w="9525">
              <a:noFill/>
              <a:miter lim="800000"/>
              <a:headEnd/>
              <a:tailEnd/>
            </a:ln>
          </p:spPr>
          <p:txBody>
            <a:bodyPr lIns="104245" tIns="52121" rIns="104245" bIns="52121">
              <a:spAutoFit/>
            </a:bodyPr>
            <a:lstStyle/>
            <a:p>
              <a:pPr marL="0" marR="0" lvl="0" indent="0" algn="r" defTabSz="1042922"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Glühende </a:t>
              </a:r>
            </a:p>
            <a:p>
              <a:pPr marL="0" marR="0" lvl="0" indent="0" algn="r" defTabSz="1042922"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Metallteilchen</a:t>
              </a:r>
            </a:p>
          </p:txBody>
        </p:sp>
        <p:sp>
          <p:nvSpPr>
            <p:cNvPr id="12" name="Text Box 13"/>
            <p:cNvSpPr txBox="1">
              <a:spLocks noChangeArrowheads="1"/>
            </p:cNvSpPr>
            <p:nvPr/>
          </p:nvSpPr>
          <p:spPr bwMode="auto">
            <a:xfrm>
              <a:off x="7343823" y="3551033"/>
              <a:ext cx="2227262" cy="382259"/>
            </a:xfrm>
            <a:prstGeom prst="rect">
              <a:avLst/>
            </a:prstGeom>
            <a:noFill/>
            <a:ln w="9525">
              <a:noFill/>
              <a:miter lim="800000"/>
              <a:headEnd/>
              <a:tailEnd/>
            </a:ln>
          </p:spPr>
          <p:txBody>
            <a:bodyPr lIns="104245" tIns="52121" rIns="104245" bIns="52121">
              <a:spAutoFit/>
            </a:bodyPr>
            <a:lstStyle/>
            <a:p>
              <a:pPr marL="0" marR="0" lvl="0" indent="0" defTabSz="1042922"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UV - Strahlung</a:t>
              </a:r>
            </a:p>
          </p:txBody>
        </p:sp>
      </p:grpSp>
    </p:spTree>
    <p:extLst>
      <p:ext uri="{BB962C8B-B14F-4D97-AF65-F5344CB8AC3E}">
        <p14:creationId xmlns:p14="http://schemas.microsoft.com/office/powerpoint/2010/main" val="13578180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5" ma:contentTypeDescription="Ein neues Dokument erstellen." ma:contentTypeScope="" ma:versionID="e9269050a42a4456255f495cc5432159">
  <xsd:schema xmlns:xsd="http://www.w3.org/2001/XMLSchema" xmlns:xs="http://www.w3.org/2001/XMLSchema" xmlns:p="http://schemas.microsoft.com/office/2006/metadata/properties" xmlns:ns2="0ba9638b-9898-400c-aa80-e8ce42f10e4c" targetNamespace="http://schemas.microsoft.com/office/2006/metadata/properties" ma:root="true" ma:fieldsID="c6f8c77527637dc0476e5563e2bc3706"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60005E-E158-4F5D-8765-D5E7F8A013C0}">
  <ds:schemaRefs>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0ba9638b-9898-400c-aa80-e8ce42f10e4c"/>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388A108C-7653-4636-B9AE-53211E2A0B17}">
  <ds:schemaRefs>
    <ds:schemaRef ds:uri="http://schemas.microsoft.com/sharepoint/v3/contenttype/forms"/>
  </ds:schemaRefs>
</ds:datastoreItem>
</file>

<file path=customXml/itemProps3.xml><?xml version="1.0" encoding="utf-8"?>
<ds:datastoreItem xmlns:ds="http://schemas.openxmlformats.org/officeDocument/2006/customXml" ds:itemID="{EE4BFE17-8D15-4B05-9550-BB7E1D40F3A7}"/>
</file>

<file path=docProps/app.xml><?xml version="1.0" encoding="utf-8"?>
<Properties xmlns="http://schemas.openxmlformats.org/officeDocument/2006/extended-properties" xmlns:vt="http://schemas.openxmlformats.org/officeDocument/2006/docPropsVTypes">
  <Template>Galathea.thmx</Template>
  <TotalTime>0</TotalTime>
  <Words>951</Words>
  <Application>Microsoft Macintosh PowerPoint</Application>
  <PresentationFormat>Benutzerdefiniert</PresentationFormat>
  <Paragraphs>215</Paragraphs>
  <Slides>16</Slides>
  <Notes>3</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4" baseType="lpstr">
      <vt:lpstr>Arial</vt:lpstr>
      <vt:lpstr>Calibri</vt:lpstr>
      <vt:lpstr>Geogrotesque Regular</vt:lpstr>
      <vt:lpstr>Tw Cen MT</vt:lpstr>
      <vt:lpstr>Wingdings</vt:lpstr>
      <vt:lpstr>Wingdings 2</vt:lpstr>
      <vt:lpstr>Median</vt:lpstr>
      <vt:lpstr>Clip</vt:lpstr>
      <vt:lpstr>PowerPoint-Präsentation</vt:lpstr>
      <vt:lpstr>In diesem Modul lernt man unter anderem:</vt:lpstr>
      <vt:lpstr>Gefahren des elektrischen Stroms</vt:lpstr>
      <vt:lpstr>Gefahren des elektrischen Stroms Körperdurchströmung</vt:lpstr>
      <vt:lpstr>Gefahren des elektrischen Stroms Körperdurchströmung</vt:lpstr>
      <vt:lpstr>Gefahren des elektrischen Stroms Körperdurchströmung</vt:lpstr>
      <vt:lpstr>Gefahren des elektrischen Stroms Körperdurchströmung</vt:lpstr>
      <vt:lpstr>Gefahren des elektrischen Stroms Körperdurchströmung</vt:lpstr>
      <vt:lpstr>Gefahren des elektrischen Stroms Lichtbogen</vt:lpstr>
      <vt:lpstr>Gefahren des elektrischen Stroms Lichtbogen</vt:lpstr>
      <vt:lpstr>Gefahren des elektrischen Stroms Lichtbogen</vt:lpstr>
      <vt:lpstr>Gefahren des elektrischen Stroms Lichtbogen</vt:lpstr>
      <vt:lpstr>Gefahren des elektrischen Stroms Sekundärunfall</vt:lpstr>
      <vt:lpstr>Gefahren des elektrischen Stroms Statistiken</vt:lpstr>
      <vt:lpstr>Gefahren des elektrischen Stroms Statistiken</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René Brünn</cp:lastModifiedBy>
  <cp:revision>307</cp:revision>
  <dcterms:created xsi:type="dcterms:W3CDTF">2015-03-20T11:44:40Z</dcterms:created>
  <dcterms:modified xsi:type="dcterms:W3CDTF">2020-10-15T13:23:11Z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ies>
</file>