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8" r:id="rId5"/>
    <p:sldId id="331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333" r:id="rId21"/>
    <p:sldId id="276" r:id="rId22"/>
    <p:sldId id="280" r:id="rId23"/>
    <p:sldId id="332" r:id="rId24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8"/>
    <p:restoredTop sz="94719"/>
  </p:normalViewPr>
  <p:slideViewPr>
    <p:cSldViewPr snapToGrid="0" snapToObjects="1">
      <p:cViewPr varScale="1">
        <p:scale>
          <a:sx n="137" d="100"/>
          <a:sy n="137" d="100"/>
        </p:scale>
        <p:origin x="2408" y="20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17.08.21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17.08.21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810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686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8/17/21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Befähigte Person gemäß TRBS 1203 für die Erst- und Wiederholungsprüfungen an ortsveränderlichen elektrischen Arbeitsmitteln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04_2021-08-17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 Isolationsmessung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E6746E-2E99-4244-BCB9-E926D2041C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2000" dirty="0"/>
              <a:t>Was ist zu beachten bei der Isolations-messung?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900" dirty="0"/>
              <a:t>Oftmals werden die die Schutzbeschaltungen der Netzteile durch unsachgemäße Prüfungen beschädigt ohne, dass es der Prüfer merkt. </a:t>
            </a:r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/>
          </a:p>
          <a:p>
            <a:pPr marL="0" indent="0">
              <a:buNone/>
            </a:pPr>
            <a:r>
              <a:rPr lang="de-DE" sz="1900" dirty="0"/>
              <a:t>Die Messung darf entfallen, wenn das zu prüfende Gerät beschädigt werden kann. </a:t>
            </a:r>
            <a:br>
              <a:rPr lang="de-DE" sz="1900" dirty="0"/>
            </a:br>
            <a:r>
              <a:rPr lang="de-DE" sz="1900" dirty="0"/>
              <a:t>Die Messung darf ebenfalls entfallen bei SELV führenden Teilen, wenn durch das dabei nötige  Adaptieren (z. B. an Schnittstellen) oder durch den Messvorgang eine Beschädigung des Gerätes erfolgen kann.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074" name="Picture 2" descr="C:\Users\Wollf\Dropbox\ROE\Neue Projekte\Software LV\R.O.E.  Instructor\Bilder\neue Bilder\Zeichen der ASR 13\Warnzeichen\Warnung vor elektrischer Spannu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26" y="3059327"/>
            <a:ext cx="2243631" cy="19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ollf\Dropbox\ROE\Neue Projekte\Software LV\R.O.E.  Instructor\Bilder\neue Bilder\Fotolia_Technisches\Fotolia_14881904_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57" y="2692278"/>
            <a:ext cx="4684779" cy="31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546844" y="4644533"/>
            <a:ext cx="198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charset="0"/>
                <a:ea typeface="Arial" charset="0"/>
                <a:cs typeface="Arial" charset="0"/>
              </a:rPr>
              <a:t>Quellen: </a:t>
            </a:r>
            <a:r>
              <a:rPr lang="de-DE" sz="1200" dirty="0" err="1">
                <a:latin typeface="Arial" charset="0"/>
                <a:ea typeface="Arial" charset="0"/>
                <a:cs typeface="Arial" charset="0"/>
              </a:rPr>
              <a:t>fotolia</a:t>
            </a:r>
            <a:endParaRPr lang="de-DE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Isolationsmessung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0CF41F-B3A4-4D80-8D00-67CCFE8521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Was ist zu beachten bei der Isolations-messung?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Messung des Isolationswiderstandes kann entfallen, wenn Geräte spanungsabhängige Schalter enthalten, die alle stromführenden Leiter der Netzversorgung isolieren.</a:t>
            </a:r>
          </a:p>
          <a:p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24B9A1E-E55E-4BD3-A3DE-87EF3EC03B05}"/>
              </a:ext>
            </a:extLst>
          </p:cNvPr>
          <p:cNvGrpSpPr/>
          <p:nvPr/>
        </p:nvGrpSpPr>
        <p:grpSpPr>
          <a:xfrm>
            <a:off x="2859189" y="2231015"/>
            <a:ext cx="4991758" cy="2279917"/>
            <a:chOff x="558168" y="2700511"/>
            <a:chExt cx="6111561" cy="276589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2700511"/>
              <a:ext cx="2158689" cy="227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3" name="Line 325"/>
            <p:cNvSpPr>
              <a:spLocks noChangeShapeType="1"/>
            </p:cNvSpPr>
            <p:nvPr/>
          </p:nvSpPr>
          <p:spPr bwMode="auto">
            <a:xfrm>
              <a:off x="3330476" y="3231295"/>
              <a:ext cx="1657724" cy="3377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1352" tIns="45677" rIns="91352" bIns="45677"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644" name="Text Box 324"/>
            <p:cNvSpPr txBox="1">
              <a:spLocks noChangeArrowheads="1"/>
            </p:cNvSpPr>
            <p:nvPr/>
          </p:nvSpPr>
          <p:spPr bwMode="auto">
            <a:xfrm>
              <a:off x="558168" y="2700511"/>
              <a:ext cx="2772308" cy="53240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24" tIns="45662" rIns="91324" bIns="45662" anchor="ctr" anchorCtr="1">
              <a:noAutofit/>
            </a:bodyPr>
            <a:lstStyle/>
            <a:p>
              <a:pPr lvl="0" eaLnBrk="1" hangingPunct="1">
                <a:lnSpc>
                  <a:spcPct val="100000"/>
                </a:lnSpc>
                <a:spcBef>
                  <a:spcPts val="218"/>
                </a:spcBef>
                <a:spcAft>
                  <a:spcPts val="654"/>
                </a:spcAft>
                <a:buClr>
                  <a:srgbClr val="F7B320"/>
                </a:buClr>
              </a:pPr>
              <a:r>
                <a:rPr lang="de-DE" sz="1200" kern="0" dirty="0">
                  <a:latin typeface="Geogrotesque Regular"/>
                </a:rPr>
                <a:t>Bei dieser Prüfung kommt die Prüfspannung nur bis hier!</a:t>
              </a:r>
            </a:p>
          </p:txBody>
        </p:sp>
        <p:pic>
          <p:nvPicPr>
            <p:cNvPr id="13" name="Picture 2" descr="C:\Users\Wollf\Dropbox\ROE\Neue Projekte\Software LV\R.O.E.  Instructor\Bilder\neue Bilder\Zeichen der ASR 13\Warnzeichen\Warnung vor elektrischer Spannun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1" y="3712009"/>
              <a:ext cx="2049402" cy="175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D8A056-C639-4519-A9FD-143FE2F39245}"/>
              </a:ext>
            </a:extLst>
          </p:cNvPr>
          <p:cNvGrpSpPr/>
          <p:nvPr/>
        </p:nvGrpSpPr>
        <p:grpSpPr>
          <a:xfrm>
            <a:off x="8029171" y="1932323"/>
            <a:ext cx="2161424" cy="3154301"/>
            <a:chOff x="7123515" y="1701205"/>
            <a:chExt cx="2792129" cy="3812733"/>
          </a:xfrm>
        </p:grpSpPr>
        <p:pic>
          <p:nvPicPr>
            <p:cNvPr id="4098" name="Picture 2" descr="C:\Users\Wollf\Dropbox\ROE\Neue Projekte\Software LV\R.O.E.  Instructor\Bilder\neue Bilder\roe_design\Bohrmaschin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515" y="1701205"/>
              <a:ext cx="2792129" cy="347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7123515" y="5179118"/>
              <a:ext cx="2792129" cy="33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charset="0"/>
                  <a:ea typeface="Arial" charset="0"/>
                  <a:cs typeface="Arial" charset="0"/>
                </a:rPr>
                <a:t>Quellen: R. O. E.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8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Schutzleiterstrom und Berührungsstrom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Für die Messung des Schutzleiterstromes (I</a:t>
            </a:r>
            <a:r>
              <a:rPr lang="de-DE" baseline="-25000" dirty="0"/>
              <a:t>SL</a:t>
            </a:r>
            <a:r>
              <a:rPr lang="de-DE" dirty="0"/>
              <a:t> oder auch I</a:t>
            </a:r>
            <a:r>
              <a:rPr lang="de-DE" baseline="-25000" dirty="0"/>
              <a:t>PE</a:t>
            </a:r>
            <a:r>
              <a:rPr lang="de-DE" dirty="0"/>
              <a:t>) und des Berührungsstromes (I</a:t>
            </a:r>
            <a:r>
              <a:rPr lang="de-DE" baseline="-25000" dirty="0"/>
              <a:t>B</a:t>
            </a:r>
            <a:r>
              <a:rPr lang="de-DE" dirty="0"/>
              <a:t>) gibt es drei unterschiedliche Messmethoden:</a:t>
            </a:r>
          </a:p>
          <a:p>
            <a:pPr marL="0" indent="0">
              <a:buNone/>
            </a:pPr>
            <a:endParaRPr lang="de-DE" dirty="0"/>
          </a:p>
          <a:p>
            <a:pPr marL="2340000"/>
            <a:r>
              <a:rPr lang="de-DE" dirty="0"/>
              <a:t>direkte Strommessung  		I</a:t>
            </a:r>
            <a:r>
              <a:rPr lang="de-DE" baseline="-25000" dirty="0"/>
              <a:t>direkt</a:t>
            </a:r>
          </a:p>
          <a:p>
            <a:pPr marL="2340000"/>
            <a:r>
              <a:rPr lang="de-DE" dirty="0"/>
              <a:t>Differenzstrommessung		I</a:t>
            </a:r>
            <a:r>
              <a:rPr lang="de-DE" baseline="-25000" dirty="0"/>
              <a:t>diff</a:t>
            </a:r>
            <a:r>
              <a:rPr lang="de-DE" dirty="0"/>
              <a:t>  , oder auch I</a:t>
            </a:r>
            <a:r>
              <a:rPr lang="el-GR" baseline="-25000" dirty="0">
                <a:latin typeface="Arial"/>
                <a:cs typeface="Arial"/>
              </a:rPr>
              <a:t>Δ</a:t>
            </a:r>
            <a:endParaRPr lang="de-DE" baseline="-25000" dirty="0"/>
          </a:p>
          <a:p>
            <a:pPr marL="2340000"/>
            <a:r>
              <a:rPr lang="de-DE" dirty="0"/>
              <a:t>Alternative Messmethode		I</a:t>
            </a:r>
            <a:r>
              <a:rPr lang="de-DE" baseline="-25000" dirty="0"/>
              <a:t>EA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   </a:t>
            </a:r>
            <a:br>
              <a:rPr lang="de-DE" dirty="0"/>
            </a:br>
            <a:r>
              <a:rPr lang="de-DE" dirty="0"/>
              <a:t>	 Grenzwerte: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746299" y="5328803"/>
          <a:ext cx="7630175" cy="15396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10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2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Schutzleiterstrom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de-DE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≤  3,5 mA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94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Geräte mit Heizelementen und einer Anschlussleistung &gt; 3,5 kW</a:t>
                      </a:r>
                      <a:b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Achtung: Änderung maximaler Grenzwert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 mA / kW</a:t>
                      </a:r>
                      <a:br>
                        <a:rPr 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max. 10 mA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Berührungsstrom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de-DE" sz="16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≤  0,5 mA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6458" y="205547"/>
            <a:ext cx="9534948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Messung des Schutzleiterstromes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791022" cy="4956828"/>
          </a:xfrm>
        </p:spPr>
        <p:txBody>
          <a:bodyPr>
            <a:normAutofit/>
          </a:bodyPr>
          <a:lstStyle/>
          <a:p>
            <a:r>
              <a:rPr lang="de-DE" dirty="0"/>
              <a:t>Empfohlene Messmethode für den Schutzleiterstrom (I</a:t>
            </a:r>
            <a:r>
              <a:rPr lang="de-DE" baseline="-25000" dirty="0"/>
              <a:t>SL</a:t>
            </a:r>
            <a:r>
              <a:rPr lang="de-DE" dirty="0"/>
              <a:t> oder auch I</a:t>
            </a:r>
            <a:r>
              <a:rPr lang="de-DE" baseline="-25000" dirty="0"/>
              <a:t>PE</a:t>
            </a:r>
            <a:r>
              <a:rPr lang="de-DE" dirty="0"/>
              <a:t> )</a:t>
            </a:r>
          </a:p>
          <a:p>
            <a:r>
              <a:rPr lang="de-DE" dirty="0"/>
              <a:t>Differenzstrom-Messmethode ( I</a:t>
            </a:r>
            <a:r>
              <a:rPr lang="de-DE" baseline="-25000" dirty="0"/>
              <a:t>diff</a:t>
            </a:r>
            <a:r>
              <a:rPr lang="de-DE" dirty="0"/>
              <a:t>  , oder auch I</a:t>
            </a:r>
            <a:r>
              <a:rPr lang="el-GR" baseline="-25000" dirty="0"/>
              <a:t>Δ</a:t>
            </a:r>
            <a:r>
              <a:rPr lang="de-DE" dirty="0"/>
              <a:t> )</a:t>
            </a:r>
          </a:p>
          <a:p>
            <a:r>
              <a:rPr lang="de-DE" dirty="0"/>
              <a:t>Diese Messung ist eine aktive Messung, der Prüfling wird  eingeschaltet und im laufenden Betrieb wird der Differenzstrom ermittelt. </a:t>
            </a:r>
          </a:p>
          <a:p>
            <a:r>
              <a:rPr lang="de-DE" dirty="0"/>
              <a:t>Die Messung muss daher in beiden Steckerpositionen erfolgen!</a:t>
            </a:r>
          </a:p>
          <a:p>
            <a:r>
              <a:rPr lang="de-DE" dirty="0"/>
              <a:t>Der Schutzleiterstrom darf 3,5 mA nicht überschreiten.</a:t>
            </a:r>
          </a:p>
          <a:p>
            <a:r>
              <a:rPr lang="de-DE" dirty="0"/>
              <a:t>Bei einer Grenzwertüberschreitung Herstellerangaben beachten!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6" y="1764295"/>
            <a:ext cx="30543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Messung des Berührungsstromes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3859107" cy="50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Empfohlene Messmethode für den Berührungsstrom ( I</a:t>
            </a:r>
            <a:r>
              <a:rPr lang="de-DE" baseline="-25000" dirty="0"/>
              <a:t>B</a:t>
            </a:r>
            <a:r>
              <a:rPr lang="de-DE" dirty="0"/>
              <a:t> ):</a:t>
            </a:r>
          </a:p>
          <a:p>
            <a:r>
              <a:rPr lang="de-DE" dirty="0"/>
              <a:t>Direkte Strommessung (I</a:t>
            </a:r>
            <a:r>
              <a:rPr lang="de-DE" baseline="-25000" dirty="0"/>
              <a:t>direkt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Diese Messung ist eine aktive Messung, der </a:t>
            </a:r>
            <a:br>
              <a:rPr lang="de-DE" dirty="0"/>
            </a:br>
            <a:r>
              <a:rPr lang="de-DE" dirty="0"/>
              <a:t>Prüfling wird eingeschaltet und im laufenden </a:t>
            </a:r>
            <a:br>
              <a:rPr lang="de-DE" dirty="0"/>
            </a:br>
            <a:r>
              <a:rPr lang="de-DE" dirty="0"/>
              <a:t>Betrieb wird der Differenzstrom ermittelt. </a:t>
            </a:r>
          </a:p>
          <a:p>
            <a:pPr lvl="0"/>
            <a:r>
              <a:rPr lang="de-DE" dirty="0"/>
              <a:t>Die Messung muss daher in beiden </a:t>
            </a:r>
            <a:br>
              <a:rPr lang="de-DE" dirty="0"/>
            </a:br>
            <a:r>
              <a:rPr lang="de-DE" dirty="0"/>
              <a:t>Steckerpositionen erfolgen!</a:t>
            </a:r>
          </a:p>
          <a:p>
            <a:r>
              <a:rPr lang="de-DE" dirty="0"/>
              <a:t>Der Grenzwert beträgt  0,5 mA  </a:t>
            </a:r>
            <a:r>
              <a:rPr lang="de-DE" sz="1900" dirty="0"/>
              <a:t>( ≙ Wahrnehmbarkeitsschwelle für Wechselstrom bei 50Hz)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2055167"/>
            <a:ext cx="54133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Alternative Messmethode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4907102" cy="495682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Messung nach der Alternativen Methode ist nach bestandener Isolationswiderstandsmessung ein Messverfahren zur Ermittlung des Schutzleiterstromes und des Berührungsstromes.</a:t>
            </a:r>
          </a:p>
          <a:p>
            <a:r>
              <a:rPr lang="de-DE" dirty="0"/>
              <a:t>Achtung: Bei diesem Messverfahren kommt es sehr häufig zur Fehlanwendung!</a:t>
            </a:r>
          </a:p>
          <a:p>
            <a:r>
              <a:rPr lang="de-DE" dirty="0"/>
              <a:t>Top- Messergebnis, leider wurde nur die Anschlussleitung geprüft!</a:t>
            </a:r>
          </a:p>
          <a:p>
            <a:pPr marL="0" indent="0">
              <a:buNone/>
            </a:pPr>
            <a:r>
              <a:rPr lang="de-DE" dirty="0"/>
              <a:t>Warum?</a:t>
            </a:r>
          </a:p>
          <a:p>
            <a:r>
              <a:rPr lang="de-DE" dirty="0"/>
              <a:t>Bei dieser Prüfmethode kann die Steuerung nicht zugeschaltet werden.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94" y="1860766"/>
            <a:ext cx="2192459" cy="27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Wollf\Dropbox\ROE\Neue Projekte\Software LV\R.O.E.  Instructor\Bilder\neue Bilder\Zeichen der ASR 13\Warnzeichen\Warnung vor elektrischer Spannu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94" y="5170673"/>
            <a:ext cx="1519535" cy="13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ollf\Dropbox\ROE\Neue Projekte\Software LV\R.O.E.  Instructor\Bilder\neue Bilder\roe_design\Bohrmasch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08" y="3138115"/>
            <a:ext cx="2434168" cy="30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004208" y="6184290"/>
            <a:ext cx="198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charset="0"/>
                <a:ea typeface="Arial" charset="0"/>
                <a:cs typeface="Arial" charset="0"/>
              </a:rPr>
              <a:t>Quellen: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545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Ableitstrommessung an isolierten Eingängen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Bei Geräten, die einen vom Netz isolierten Eingang haben, die für Spannungen &gt; 50 V AC / &gt; 120 V DC geeignet sind, muss der Ableitstrom ermittelt werden </a:t>
            </a:r>
          </a:p>
          <a:p>
            <a:r>
              <a:rPr lang="de-DE" dirty="0"/>
              <a:t>Messung des Schutzleiterstrom und des Berührungsstrom an der Netzleitung</a:t>
            </a:r>
          </a:p>
          <a:p>
            <a:r>
              <a:rPr lang="de-DE" dirty="0"/>
              <a:t>Messung mit der Alternativen Methode an den isolierten Eingängen und Berechnung des Ableitstroms auf den höchsten zulässigen Wert der Eingangsspannung.</a:t>
            </a:r>
          </a:p>
          <a:p>
            <a:r>
              <a:rPr lang="de-DE" dirty="0"/>
              <a:t>Berechnung des Gesamt-Ableitstroms durch Addition des Netzseitigen Ableitstrom und des berechneten Ableitstrom der Eingänge.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889E318-446A-4524-9CD1-5CB45BE2876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552406" y="1933715"/>
            <a:ext cx="3087540" cy="42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Nachweis der Trennung an SELV/PELV-Ausgängen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 Geräten, die durch einen Sicherheitstransformator oder ein Schaltnetzteil eine SELV- oder PELV- Spannung erzeugen, muss die Wirksamkeit der Schutzmaßnahme nachgewiesen werden:</a:t>
            </a:r>
          </a:p>
          <a:p>
            <a:r>
              <a:rPr lang="de-DE" dirty="0"/>
              <a:t>Funktionsprüfung der Ausgangsspannung</a:t>
            </a:r>
          </a:p>
          <a:p>
            <a:r>
              <a:rPr lang="de-DE" dirty="0"/>
              <a:t>Isolationsmessung zwischen Primär- und Sekundärseite</a:t>
            </a:r>
          </a:p>
          <a:p>
            <a:r>
              <a:rPr lang="de-DE" dirty="0"/>
              <a:t>Messung des Berührungsstroms an berührbaren leitfähigen Teilen  </a:t>
            </a:r>
          </a:p>
        </p:txBody>
      </p:sp>
      <p:pic>
        <p:nvPicPr>
          <p:cNvPr id="61" name="Inhaltsplatzhalter 60">
            <a:extLst>
              <a:ext uri="{FF2B5EF4-FFF2-40B4-BE49-F238E27FC236}">
                <a16:creationId xmlns:a16="http://schemas.microsoft.com/office/drawing/2014/main" id="{1A979273-FFEE-4317-A4CE-D1CFFC5A6EC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665788" y="1758034"/>
            <a:ext cx="4545012" cy="265226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08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Nachweis der Wirksamkeit weiterer Schutzmaßnahmen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Verfügt das Gerät über weitere Schutzeinrichtungen (z. B. Fehlerstrom-Schutzeinrichtungen (RCDs), Isolationsüberwachungsgeräte, Isolationsüberwachungsgeräte, Überspannungsschutzeinrichtungen), die der elektrischen Sicherheit dienen und für den Prüfer erkennbar sind, so hat dieser zu entscheiden, wie die Prüfung durchzuführen ist.</a:t>
            </a:r>
          </a:p>
          <a:p>
            <a:r>
              <a:rPr lang="de-DE" dirty="0"/>
              <a:t>Inwieweit die Funktionsprüfung der Schutzeinrichtungen auf sinnvolle Weise möglich ist, muss der Prüfer entscheiden.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01001" y="6722524"/>
            <a:ext cx="2729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100" b="0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Elspro</a:t>
            </a:r>
            <a:endParaRPr lang="de-D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Wollf\Dropbox\ROE\Neue Projekte\Software LV\R.O.E.  Instructor\Bilder\neue Bilder\ELSPRO\elspro-leitungsroller-lrm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9901"/>
          <a:stretch/>
        </p:blipFill>
        <p:spPr bwMode="auto">
          <a:xfrm>
            <a:off x="412445" y="4695157"/>
            <a:ext cx="2122277" cy="23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ollf\Dropbox\ROE\Neue Projekte\Software LV\R.O.E.  Instructor\Bilder\neue Bilder\ELSPRO\elspro-wandverteiler-wiesbaden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5" y="4727763"/>
            <a:ext cx="3008494" cy="22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ollf\Dropbox\ROE\Neue Projekte\Software LV\R.O.E.  Instructor\Bilder\neue Bilder\GMC-i\profitestmbaseplus_front_14144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08" y="3901106"/>
            <a:ext cx="1960563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Wollf\Dropbox\ROE\Neue Projekte\Software LV\R.O.E.  Instructor\Bilder\neue Bilder\ELSPRO\PRCD-S_PR03_S1-5K_2014_RG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67" y="4727763"/>
            <a:ext cx="3149170" cy="20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359342" y="6027695"/>
            <a:ext cx="2729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100" b="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GMC-i</a:t>
            </a:r>
            <a:endParaRPr lang="de-D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Dokumentation von Prüfungen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6019622" cy="499043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eindeutige Zuordnung durch  Inventarnummer</a:t>
            </a:r>
          </a:p>
          <a:p>
            <a:r>
              <a:rPr lang="de-DE" dirty="0"/>
              <a:t>angewandte VDE-Norm</a:t>
            </a:r>
          </a:p>
          <a:p>
            <a:r>
              <a:rPr lang="de-DE" dirty="0"/>
              <a:t>Prüfmitteldaten</a:t>
            </a:r>
          </a:p>
          <a:p>
            <a:r>
              <a:rPr lang="de-DE" dirty="0"/>
              <a:t>Prüfername und Datum der Prüfung</a:t>
            </a:r>
          </a:p>
          <a:p>
            <a:r>
              <a:rPr lang="de-DE" dirty="0"/>
              <a:t>Prüfergebnis</a:t>
            </a:r>
          </a:p>
          <a:p>
            <a:r>
              <a:rPr lang="de-DE" dirty="0"/>
              <a:t>detaillierte Sichtprüfung</a:t>
            </a:r>
          </a:p>
          <a:p>
            <a:r>
              <a:rPr lang="de-DE" dirty="0"/>
              <a:t>einzelne Prüfschritte und Messwerte</a:t>
            </a:r>
          </a:p>
          <a:p>
            <a:r>
              <a:rPr lang="de-DE" dirty="0"/>
              <a:t>Datum der nächsten empfohlenen Prüfung</a:t>
            </a:r>
          </a:p>
          <a:p>
            <a:r>
              <a:rPr lang="de-DE" dirty="0"/>
              <a:t>Begründung zu geänderten Messverfahren</a:t>
            </a:r>
          </a:p>
          <a:p>
            <a:r>
              <a:rPr lang="de-DE" dirty="0"/>
              <a:t>Kommentare zur Prüfung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Kann aus technischen Gründen ein Prüfschritt nicht durchgeführt werden, ist dies im Prüfprotokoll zu dokumentieren!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220B5D-8892-C744-913B-D1ACE67D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40" y="1764294"/>
            <a:ext cx="3107245" cy="51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Nach welcher Norm ortsveränderliche elektrische Geräte wiederkehrend geprüft werden?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groß der Grenzwert für die Isolationsmessung bei Schutzklasse I Geräten ist?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Welches Messverfahren ist für die Messung des Berührungsstromes sinnvoll?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Nach welcher Norm ortsveränderliche elektrische Geräte wiederkehrend geprüft werden?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groß der Grenzwert für die Isolationsmessung bei Schutzklasse I Geräten ist?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Welches Messverfahren ist für die Messung des Berührungsstromes sinnvoll?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Ablauf der Prüfung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DC3BAC-0931-43E4-AC09-0FF2284A47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Geräte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Sichtprüfung</a:t>
            </a:r>
          </a:p>
          <a:p>
            <a:r>
              <a:rPr lang="de-DE" dirty="0"/>
              <a:t>Prüfung des Schutzleiters </a:t>
            </a:r>
            <a:br>
              <a:rPr lang="de-DE" dirty="0"/>
            </a:br>
            <a:r>
              <a:rPr lang="de-DE" sz="1400" dirty="0"/>
              <a:t>(nur für Geräte der SKI - Achtung: Hier </a:t>
            </a:r>
            <a:br>
              <a:rPr lang="de-DE" sz="1400" dirty="0"/>
            </a:br>
            <a:r>
              <a:rPr lang="de-DE" sz="1400" dirty="0"/>
              <a:t>muss die zur Anwendung gelangte Schutzmaßnahme </a:t>
            </a:r>
            <a:br>
              <a:rPr lang="de-DE" sz="1400" dirty="0"/>
            </a:br>
            <a:r>
              <a:rPr lang="de-DE" sz="1400" dirty="0"/>
              <a:t>Berücksichtigung finden!)</a:t>
            </a:r>
          </a:p>
          <a:p>
            <a:r>
              <a:rPr lang="de-DE" dirty="0"/>
              <a:t>Messung des Isolationswiderstands </a:t>
            </a:r>
            <a:br>
              <a:rPr lang="de-DE" dirty="0"/>
            </a:br>
            <a:r>
              <a:rPr lang="de-DE" sz="1400" dirty="0"/>
              <a:t>(sofern technisch möglich)</a:t>
            </a:r>
          </a:p>
          <a:p>
            <a:r>
              <a:rPr lang="de-DE" dirty="0"/>
              <a:t>Messung des Schutzleiterstromes</a:t>
            </a:r>
          </a:p>
          <a:p>
            <a:r>
              <a:rPr lang="de-DE" dirty="0"/>
              <a:t>Messung des Berührungsstromes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Weitergehende Prüfungen:  </a:t>
            </a:r>
          </a:p>
          <a:p>
            <a:r>
              <a:rPr lang="de-DE" dirty="0"/>
              <a:t>SKIII – Prüfen der Ausgangsspannung</a:t>
            </a:r>
          </a:p>
          <a:p>
            <a:r>
              <a:rPr lang="de-DE" dirty="0"/>
              <a:t>Nachweis der Wirksamkeit weiterer Schutzeinrichtungen</a:t>
            </a:r>
          </a:p>
          <a:p>
            <a:r>
              <a:rPr lang="de-DE" dirty="0"/>
              <a:t>Messung des Ableitstroms an isolierten Eingängen</a:t>
            </a:r>
          </a:p>
          <a:p>
            <a:r>
              <a:rPr lang="de-DE" dirty="0"/>
              <a:t>Polarität des Netzsteckers</a:t>
            </a:r>
          </a:p>
          <a:p>
            <a:r>
              <a:rPr lang="de-DE" dirty="0"/>
              <a:t>FUNKTIONSPRÜFUNG</a:t>
            </a:r>
            <a:endParaRPr lang="de-DE" sz="16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43EB83E-E947-4018-B16F-84F9CC71B8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29463" y="2480805"/>
            <a:ext cx="3117850" cy="3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Sichtprüfung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E882DC-B098-41BB-93A5-71DCE72ABF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Vorgehens-weise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Es ist besonders zu achten auf:</a:t>
            </a:r>
          </a:p>
          <a:p>
            <a:r>
              <a:rPr lang="de-DE" dirty="0"/>
              <a:t>Jegliche Beschädigungen oder Verunreinigungen</a:t>
            </a:r>
          </a:p>
          <a:p>
            <a:r>
              <a:rPr lang="de-DE" dirty="0"/>
              <a:t>Alle Kabel und Stecker sind wie vorgesehen verbunden</a:t>
            </a:r>
          </a:p>
          <a:p>
            <a:r>
              <a:rPr lang="de-DE" dirty="0"/>
              <a:t>Zustand des Netzsteckers, Netzverbinder und –</a:t>
            </a:r>
            <a:r>
              <a:rPr lang="de-DE" dirty="0" err="1"/>
              <a:t>leiter</a:t>
            </a:r>
            <a:r>
              <a:rPr lang="de-DE" dirty="0"/>
              <a:t>,</a:t>
            </a:r>
          </a:p>
          <a:p>
            <a:r>
              <a:rPr lang="de-DE" dirty="0"/>
              <a:t>Defekte der Zugentlastung des Netzkabels</a:t>
            </a:r>
          </a:p>
          <a:p>
            <a:r>
              <a:rPr lang="de-DE" dirty="0"/>
              <a:t>Defekte des Netzkabels</a:t>
            </a:r>
          </a:p>
          <a:p>
            <a:r>
              <a:rPr lang="de-DE" dirty="0"/>
              <a:t>Zustand der Verankerungen, Kabelklemme, des zugänglichen Sicherungseinsatzes</a:t>
            </a:r>
          </a:p>
          <a:p>
            <a:r>
              <a:rPr lang="de-DE" dirty="0"/>
              <a:t>Beschädigungen des Gehäuses, der Schutzabdeckungen</a:t>
            </a:r>
          </a:p>
          <a:p>
            <a:r>
              <a:rPr lang="de-DE" dirty="0"/>
              <a:t>Anzeichen von Überlast, Überhitzung oder nicht-bestimmungsgemäßer Verwendung</a:t>
            </a:r>
          </a:p>
          <a:p>
            <a:r>
              <a:rPr lang="de-DE" dirty="0"/>
              <a:t>Anzeichen von unsachgemäßen Veränderungen</a:t>
            </a:r>
          </a:p>
          <a:p>
            <a:r>
              <a:rPr lang="de-DE" dirty="0"/>
              <a:t>Anzeichen von Verschmutzung, Korrosion und unsachgemäßer Alterung</a:t>
            </a:r>
          </a:p>
          <a:p>
            <a:r>
              <a:rPr lang="de-DE" dirty="0"/>
              <a:t>Verschmutzung, Verstopfung der Kühlöffnungen</a:t>
            </a:r>
          </a:p>
          <a:p>
            <a:r>
              <a:rPr lang="de-DE" dirty="0"/>
              <a:t>Dichte von Behältern für Wasser, Luft und andere Medien</a:t>
            </a:r>
          </a:p>
          <a:p>
            <a:r>
              <a:rPr lang="de-DE" dirty="0"/>
              <a:t>Verwendbarkeit von Schaltern, Steuerungs- und Einrichtungsgeräten</a:t>
            </a:r>
          </a:p>
          <a:p>
            <a:r>
              <a:rPr lang="de-DE" dirty="0"/>
              <a:t>Lesbarkeit und Vollständigkeit aller sicherheitsrelevanter Kennzeichnungen und Symbole, der Kenndaten und Positionsindikatoren</a:t>
            </a:r>
          </a:p>
          <a:p>
            <a:r>
              <a:rPr lang="de-DE" dirty="0"/>
              <a:t>Vollständigkeit und Fehlerfreiheit des Zubehörs</a:t>
            </a:r>
          </a:p>
        </p:txBody>
      </p:sp>
    </p:spTree>
    <p:extLst>
      <p:ext uri="{BB962C8B-B14F-4D97-AF65-F5344CB8AC3E}">
        <p14:creationId xmlns:p14="http://schemas.microsoft.com/office/powerpoint/2010/main" val="141364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Messung des Schutzleiterwiderstandes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200" b="1" dirty="0"/>
              <a:t>R</a:t>
            </a:r>
            <a:r>
              <a:rPr lang="de-DE" sz="2200" b="1" baseline="-25000" dirty="0"/>
              <a:t>low</a:t>
            </a:r>
            <a:r>
              <a:rPr lang="de-DE" sz="2200" b="1" dirty="0"/>
              <a:t> – R</a:t>
            </a:r>
            <a:r>
              <a:rPr lang="de-DE" sz="2200" b="1" baseline="-25000" dirty="0"/>
              <a:t>PE</a:t>
            </a:r>
            <a:r>
              <a:rPr lang="de-DE" sz="2200" b="1" dirty="0"/>
              <a:t> – R</a:t>
            </a:r>
            <a:r>
              <a:rPr lang="de-DE" sz="2200" b="1" baseline="-25000" dirty="0"/>
              <a:t>SL </a:t>
            </a:r>
            <a:endParaRPr lang="de-DE" sz="2200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</a:t>
            </a:r>
          </a:p>
        </p:txBody>
      </p:sp>
      <p:pic>
        <p:nvPicPr>
          <p:cNvPr id="99" name="Inhaltsplatzhalter 98">
            <a:extLst>
              <a:ext uri="{FF2B5EF4-FFF2-40B4-BE49-F238E27FC236}">
                <a16:creationId xmlns:a16="http://schemas.microsoft.com/office/drawing/2014/main" id="{0742EB4E-D064-464F-AACD-8A10BFF913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7608" y="2851028"/>
            <a:ext cx="2618767" cy="365040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54EF250-DAF9-4797-889A-AD0A6046A6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de-DE" dirty="0"/>
              <a:t>Physikalische Gesetze</a:t>
            </a:r>
          </a:p>
        </p:txBody>
      </p:sp>
      <p:sp>
        <p:nvSpPr>
          <p:cNvPr id="96" name="Textplatzhalter 95">
            <a:extLst>
              <a:ext uri="{FF2B5EF4-FFF2-40B4-BE49-F238E27FC236}">
                <a16:creationId xmlns:a16="http://schemas.microsoft.com/office/drawing/2014/main" id="{CCD89B82-D44E-444D-BAFE-26E68CA4E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/>
              <a:t>Prinzipielles Vorgehen</a:t>
            </a:r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CC64C154-D622-484D-8721-98CAFF6D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3" y="3310154"/>
            <a:ext cx="4544695" cy="30262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E931BF-A8EB-4FC0-BB71-4A75CAF0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862" y="5676508"/>
            <a:ext cx="734206" cy="2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Isolationsmessung – SK 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9534948" cy="4990434"/>
          </a:xfrm>
        </p:spPr>
        <p:txBody>
          <a:bodyPr/>
          <a:lstStyle/>
          <a:p>
            <a:pPr marL="0" indent="0">
              <a:buNone/>
            </a:pPr>
            <a:r>
              <a:rPr lang="de-DE" sz="2200" b="1" u="sng" dirty="0"/>
              <a:t>R</a:t>
            </a:r>
            <a:r>
              <a:rPr lang="de-DE" sz="2200" b="1" baseline="-25000" dirty="0"/>
              <a:t>ISO  </a:t>
            </a:r>
            <a:r>
              <a:rPr lang="de-DE" b="1" u="sng" dirty="0"/>
              <a:t>bei Schutzklasse I – Geräten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U =    min. 500 V DC  </a:t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Grenzwert: R</a:t>
            </a:r>
            <a:r>
              <a:rPr lang="de-DE" baseline="-25000" dirty="0">
                <a:solidFill>
                  <a:schemeClr val="accent1"/>
                </a:solidFill>
              </a:rPr>
              <a:t>ISO</a:t>
            </a:r>
            <a:r>
              <a:rPr lang="de-DE" dirty="0">
                <a:solidFill>
                  <a:schemeClr val="accent1"/>
                </a:solidFill>
              </a:rPr>
              <a:t>  </a:t>
            </a:r>
            <a:r>
              <a:rPr lang="de-DE" dirty="0">
                <a:solidFill>
                  <a:schemeClr val="accent1"/>
                </a:solidFill>
                <a:latin typeface="Arial"/>
                <a:cs typeface="Arial"/>
              </a:rPr>
              <a:t>≥</a:t>
            </a:r>
            <a:r>
              <a:rPr lang="de-DE" dirty="0">
                <a:solidFill>
                  <a:schemeClr val="accent1"/>
                </a:solidFill>
              </a:rPr>
              <a:t> 1 M</a:t>
            </a:r>
            <a:r>
              <a:rPr lang="el-GR" dirty="0">
                <a:solidFill>
                  <a:schemeClr val="accent1"/>
                </a:solidFill>
                <a:latin typeface="Arial"/>
                <a:cs typeface="Arial"/>
              </a:rPr>
              <a:t>Ω</a:t>
            </a:r>
            <a:endParaRPr lang="de-D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für Geräte mit eingeschalteten Heizelementen: </a:t>
            </a:r>
            <a:r>
              <a:rPr lang="de-DE" sz="1600" dirty="0">
                <a:solidFill>
                  <a:schemeClr val="accent1"/>
                </a:solidFill>
              </a:rPr>
              <a:t>R</a:t>
            </a:r>
            <a:r>
              <a:rPr lang="de-DE" sz="1600" baseline="-25000" dirty="0">
                <a:solidFill>
                  <a:schemeClr val="accent1"/>
                </a:solidFill>
              </a:rPr>
              <a:t>ISO</a:t>
            </a:r>
            <a:r>
              <a:rPr lang="de-DE" sz="1600" dirty="0">
                <a:solidFill>
                  <a:schemeClr val="accent1"/>
                </a:solidFill>
              </a:rPr>
              <a:t>  </a:t>
            </a:r>
            <a:r>
              <a:rPr lang="de-DE" sz="1600" dirty="0">
                <a:solidFill>
                  <a:schemeClr val="accent1"/>
                </a:solidFill>
                <a:latin typeface="Arial"/>
                <a:cs typeface="Arial"/>
              </a:rPr>
              <a:t>≥</a:t>
            </a:r>
            <a:r>
              <a:rPr lang="de-DE" sz="1600" dirty="0">
                <a:solidFill>
                  <a:schemeClr val="accent1"/>
                </a:solidFill>
              </a:rPr>
              <a:t> 0,3 M</a:t>
            </a:r>
            <a:r>
              <a:rPr lang="el-GR" sz="1600" dirty="0">
                <a:solidFill>
                  <a:schemeClr val="accent1"/>
                </a:solidFill>
                <a:latin typeface="Arial"/>
                <a:cs typeface="Arial"/>
              </a:rPr>
              <a:t>Ω</a:t>
            </a:r>
            <a:r>
              <a:rPr lang="de-DE" sz="1600" dirty="0">
                <a:latin typeface="Arial"/>
                <a:cs typeface="Arial"/>
              </a:rPr>
              <a:t>)</a:t>
            </a:r>
            <a:endParaRPr lang="de-DE" sz="1600" dirty="0"/>
          </a:p>
          <a:p>
            <a:r>
              <a:rPr lang="de-DE" sz="1600" dirty="0"/>
              <a:t>für Geräte mit integrierten Überspannungsableitern darf die </a:t>
            </a:r>
            <a:br>
              <a:rPr lang="de-DE" sz="1600" dirty="0"/>
            </a:br>
            <a:r>
              <a:rPr lang="de-DE" sz="1600" dirty="0"/>
              <a:t>Prüfspannung auf </a:t>
            </a:r>
            <a:r>
              <a:rPr lang="de-DE" sz="1600" dirty="0">
                <a:solidFill>
                  <a:srgbClr val="FF0000"/>
                </a:solidFill>
              </a:rPr>
              <a:t>250 V DC</a:t>
            </a:r>
            <a:r>
              <a:rPr lang="de-DE" sz="1600" dirty="0"/>
              <a:t> reduziert werden</a:t>
            </a:r>
          </a:p>
          <a:p>
            <a:r>
              <a:rPr lang="de-DE" sz="1600" dirty="0"/>
              <a:t>Messung darf entfallen, wenn das zu prüfende Gerät </a:t>
            </a:r>
            <a:br>
              <a:rPr lang="de-DE" sz="1600" dirty="0"/>
            </a:br>
            <a:r>
              <a:rPr lang="de-DE" sz="1600" dirty="0"/>
              <a:t>beschädigt werden kann.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031353" y="2160450"/>
            <a:ext cx="2722247" cy="4758509"/>
            <a:chOff x="7920075" y="1905816"/>
            <a:chExt cx="1771731" cy="329722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9328187" y="2135987"/>
              <a:ext cx="0" cy="71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352" tIns="45677" rIns="91352" bIns="45677" anchor="ctr"/>
            <a:lstStyle/>
            <a:p>
              <a:endParaRPr lang="de-DE" dirty="0"/>
            </a:p>
          </p:txBody>
        </p:sp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9131352" y="2115353"/>
              <a:ext cx="38101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5" y="18"/>
                </a:cxn>
                <a:cxn ang="0">
                  <a:pos x="13" y="18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7" y="20"/>
                </a:cxn>
                <a:cxn ang="0">
                  <a:pos x="7" y="18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0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9147228" y="2277280"/>
              <a:ext cx="365125" cy="36988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7" y="2"/>
                </a:cxn>
                <a:cxn ang="0">
                  <a:pos x="114" y="7"/>
                </a:cxn>
                <a:cxn ang="0">
                  <a:pos x="127" y="16"/>
                </a:cxn>
                <a:cxn ang="0">
                  <a:pos x="140" y="27"/>
                </a:cxn>
                <a:cxn ang="0">
                  <a:pos x="148" y="39"/>
                </a:cxn>
                <a:cxn ang="0">
                  <a:pos x="156" y="55"/>
                </a:cxn>
                <a:cxn ang="0">
                  <a:pos x="161" y="71"/>
                </a:cxn>
                <a:cxn ang="0">
                  <a:pos x="163" y="89"/>
                </a:cxn>
                <a:cxn ang="0">
                  <a:pos x="161" y="107"/>
                </a:cxn>
                <a:cxn ang="0">
                  <a:pos x="156" y="124"/>
                </a:cxn>
                <a:cxn ang="0">
                  <a:pos x="148" y="137"/>
                </a:cxn>
                <a:cxn ang="0">
                  <a:pos x="140" y="151"/>
                </a:cxn>
                <a:cxn ang="0">
                  <a:pos x="127" y="162"/>
                </a:cxn>
                <a:cxn ang="0">
                  <a:pos x="114" y="169"/>
                </a:cxn>
                <a:cxn ang="0">
                  <a:pos x="97" y="176"/>
                </a:cxn>
                <a:cxn ang="0">
                  <a:pos x="82" y="176"/>
                </a:cxn>
                <a:cxn ang="0">
                  <a:pos x="65" y="176"/>
                </a:cxn>
                <a:cxn ang="0">
                  <a:pos x="51" y="169"/>
                </a:cxn>
                <a:cxn ang="0">
                  <a:pos x="36" y="162"/>
                </a:cxn>
                <a:cxn ang="0">
                  <a:pos x="23" y="151"/>
                </a:cxn>
                <a:cxn ang="0">
                  <a:pos x="15" y="137"/>
                </a:cxn>
                <a:cxn ang="0">
                  <a:pos x="6" y="124"/>
                </a:cxn>
                <a:cxn ang="0">
                  <a:pos x="2" y="107"/>
                </a:cxn>
                <a:cxn ang="0">
                  <a:pos x="0" y="89"/>
                </a:cxn>
                <a:cxn ang="0">
                  <a:pos x="2" y="71"/>
                </a:cxn>
                <a:cxn ang="0">
                  <a:pos x="6" y="55"/>
                </a:cxn>
                <a:cxn ang="0">
                  <a:pos x="15" y="39"/>
                </a:cxn>
                <a:cxn ang="0">
                  <a:pos x="23" y="27"/>
                </a:cxn>
                <a:cxn ang="0">
                  <a:pos x="36" y="16"/>
                </a:cxn>
                <a:cxn ang="0">
                  <a:pos x="51" y="7"/>
                </a:cxn>
                <a:cxn ang="0">
                  <a:pos x="65" y="2"/>
                </a:cxn>
                <a:cxn ang="0">
                  <a:pos x="82" y="0"/>
                </a:cxn>
              </a:cxnLst>
              <a:rect l="0" t="0" r="r" b="b"/>
              <a:pathLst>
                <a:path w="163" h="176">
                  <a:moveTo>
                    <a:pt x="82" y="0"/>
                  </a:moveTo>
                  <a:lnTo>
                    <a:pt x="97" y="2"/>
                  </a:lnTo>
                  <a:lnTo>
                    <a:pt x="114" y="7"/>
                  </a:lnTo>
                  <a:lnTo>
                    <a:pt x="127" y="16"/>
                  </a:lnTo>
                  <a:lnTo>
                    <a:pt x="140" y="27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89"/>
                  </a:lnTo>
                  <a:lnTo>
                    <a:pt x="161" y="107"/>
                  </a:lnTo>
                  <a:lnTo>
                    <a:pt x="156" y="124"/>
                  </a:lnTo>
                  <a:lnTo>
                    <a:pt x="148" y="137"/>
                  </a:lnTo>
                  <a:lnTo>
                    <a:pt x="140" y="151"/>
                  </a:lnTo>
                  <a:lnTo>
                    <a:pt x="127" y="162"/>
                  </a:lnTo>
                  <a:lnTo>
                    <a:pt x="114" y="169"/>
                  </a:lnTo>
                  <a:lnTo>
                    <a:pt x="97" y="176"/>
                  </a:lnTo>
                  <a:lnTo>
                    <a:pt x="82" y="176"/>
                  </a:lnTo>
                  <a:lnTo>
                    <a:pt x="65" y="176"/>
                  </a:lnTo>
                  <a:lnTo>
                    <a:pt x="51" y="169"/>
                  </a:lnTo>
                  <a:lnTo>
                    <a:pt x="36" y="162"/>
                  </a:lnTo>
                  <a:lnTo>
                    <a:pt x="23" y="151"/>
                  </a:lnTo>
                  <a:lnTo>
                    <a:pt x="15" y="137"/>
                  </a:lnTo>
                  <a:lnTo>
                    <a:pt x="6" y="124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5" y="39"/>
                  </a:lnTo>
                  <a:lnTo>
                    <a:pt x="23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9" name="Freeform 58"/>
            <p:cNvSpPr>
              <a:spLocks/>
            </p:cNvSpPr>
            <p:nvPr/>
          </p:nvSpPr>
          <p:spPr bwMode="auto">
            <a:xfrm>
              <a:off x="9331363" y="2272528"/>
              <a:ext cx="187324" cy="192087"/>
            </a:xfrm>
            <a:custGeom>
              <a:avLst/>
              <a:gdLst/>
              <a:ahLst/>
              <a:cxnLst>
                <a:cxn ang="0">
                  <a:pos x="85" y="92"/>
                </a:cxn>
                <a:cxn ang="0">
                  <a:pos x="85" y="92"/>
                </a:cxn>
                <a:cxn ang="0">
                  <a:pos x="83" y="74"/>
                </a:cxn>
                <a:cxn ang="0">
                  <a:pos x="79" y="55"/>
                </a:cxn>
                <a:cxn ang="0">
                  <a:pos x="70" y="39"/>
                </a:cxn>
                <a:cxn ang="0">
                  <a:pos x="60" y="28"/>
                </a:cxn>
                <a:cxn ang="0">
                  <a:pos x="47" y="16"/>
                </a:cxn>
                <a:cxn ang="0">
                  <a:pos x="32" y="7"/>
                </a:cxn>
                <a:cxn ang="0">
                  <a:pos x="17" y="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5" y="10"/>
                </a:cxn>
                <a:cxn ang="0">
                  <a:pos x="30" y="14"/>
                </a:cxn>
                <a:cxn ang="0">
                  <a:pos x="43" y="21"/>
                </a:cxn>
                <a:cxn ang="0">
                  <a:pos x="55" y="33"/>
                </a:cxn>
                <a:cxn ang="0">
                  <a:pos x="64" y="44"/>
                </a:cxn>
                <a:cxn ang="0">
                  <a:pos x="72" y="60"/>
                </a:cxn>
                <a:cxn ang="0">
                  <a:pos x="77" y="74"/>
                </a:cxn>
                <a:cxn ang="0">
                  <a:pos x="77" y="92"/>
                </a:cxn>
                <a:cxn ang="0">
                  <a:pos x="77" y="92"/>
                </a:cxn>
                <a:cxn ang="0">
                  <a:pos x="85" y="92"/>
                </a:cxn>
              </a:cxnLst>
              <a:rect l="0" t="0" r="r" b="b"/>
              <a:pathLst>
                <a:path w="85" h="92">
                  <a:moveTo>
                    <a:pt x="85" y="92"/>
                  </a:moveTo>
                  <a:lnTo>
                    <a:pt x="85" y="92"/>
                  </a:lnTo>
                  <a:lnTo>
                    <a:pt x="83" y="74"/>
                  </a:lnTo>
                  <a:lnTo>
                    <a:pt x="79" y="55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7" y="16"/>
                  </a:lnTo>
                  <a:lnTo>
                    <a:pt x="32" y="7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10"/>
                  </a:lnTo>
                  <a:lnTo>
                    <a:pt x="30" y="14"/>
                  </a:lnTo>
                  <a:lnTo>
                    <a:pt x="43" y="21"/>
                  </a:lnTo>
                  <a:lnTo>
                    <a:pt x="55" y="33"/>
                  </a:lnTo>
                  <a:lnTo>
                    <a:pt x="64" y="44"/>
                  </a:lnTo>
                  <a:lnTo>
                    <a:pt x="72" y="60"/>
                  </a:lnTo>
                  <a:lnTo>
                    <a:pt x="77" y="74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9331363" y="2464599"/>
              <a:ext cx="187324" cy="193676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0" y="92"/>
                </a:cxn>
                <a:cxn ang="0">
                  <a:pos x="17" y="90"/>
                </a:cxn>
                <a:cxn ang="0">
                  <a:pos x="32" y="85"/>
                </a:cxn>
                <a:cxn ang="0">
                  <a:pos x="47" y="76"/>
                </a:cxn>
                <a:cxn ang="0">
                  <a:pos x="60" y="64"/>
                </a:cxn>
                <a:cxn ang="0">
                  <a:pos x="70" y="51"/>
                </a:cxn>
                <a:cxn ang="0">
                  <a:pos x="79" y="35"/>
                </a:cxn>
                <a:cxn ang="0">
                  <a:pos x="83" y="18"/>
                </a:cxn>
                <a:cxn ang="0">
                  <a:pos x="85" y="0"/>
                </a:cxn>
                <a:cxn ang="0">
                  <a:pos x="77" y="0"/>
                </a:cxn>
                <a:cxn ang="0">
                  <a:pos x="77" y="16"/>
                </a:cxn>
                <a:cxn ang="0">
                  <a:pos x="72" y="32"/>
                </a:cxn>
                <a:cxn ang="0">
                  <a:pos x="64" y="46"/>
                </a:cxn>
                <a:cxn ang="0">
                  <a:pos x="55" y="60"/>
                </a:cxn>
                <a:cxn ang="0">
                  <a:pos x="43" y="69"/>
                </a:cxn>
                <a:cxn ang="0">
                  <a:pos x="30" y="78"/>
                </a:cxn>
                <a:cxn ang="0">
                  <a:pos x="15" y="8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92"/>
                </a:cxn>
              </a:cxnLst>
              <a:rect l="0" t="0" r="r" b="b"/>
              <a:pathLst>
                <a:path w="85" h="92">
                  <a:moveTo>
                    <a:pt x="0" y="92"/>
                  </a:moveTo>
                  <a:lnTo>
                    <a:pt x="0" y="92"/>
                  </a:lnTo>
                  <a:lnTo>
                    <a:pt x="17" y="90"/>
                  </a:lnTo>
                  <a:lnTo>
                    <a:pt x="32" y="85"/>
                  </a:lnTo>
                  <a:lnTo>
                    <a:pt x="47" y="76"/>
                  </a:lnTo>
                  <a:lnTo>
                    <a:pt x="60" y="64"/>
                  </a:lnTo>
                  <a:lnTo>
                    <a:pt x="70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7" y="16"/>
                  </a:lnTo>
                  <a:lnTo>
                    <a:pt x="72" y="32"/>
                  </a:lnTo>
                  <a:lnTo>
                    <a:pt x="64" y="46"/>
                  </a:lnTo>
                  <a:lnTo>
                    <a:pt x="55" y="60"/>
                  </a:lnTo>
                  <a:lnTo>
                    <a:pt x="43" y="69"/>
                  </a:lnTo>
                  <a:lnTo>
                    <a:pt x="30" y="78"/>
                  </a:lnTo>
                  <a:lnTo>
                    <a:pt x="15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9142450" y="2464599"/>
              <a:ext cx="188912" cy="1936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8" y="35"/>
                </a:cxn>
                <a:cxn ang="0">
                  <a:pos x="14" y="51"/>
                </a:cxn>
                <a:cxn ang="0">
                  <a:pos x="25" y="64"/>
                </a:cxn>
                <a:cxn ang="0">
                  <a:pos x="38" y="76"/>
                </a:cxn>
                <a:cxn ang="0">
                  <a:pos x="53" y="85"/>
                </a:cxn>
                <a:cxn ang="0">
                  <a:pos x="69" y="90"/>
                </a:cxn>
                <a:cxn ang="0">
                  <a:pos x="86" y="92"/>
                </a:cxn>
                <a:cxn ang="0">
                  <a:pos x="86" y="85"/>
                </a:cxn>
                <a:cxn ang="0">
                  <a:pos x="69" y="83"/>
                </a:cxn>
                <a:cxn ang="0">
                  <a:pos x="55" y="78"/>
                </a:cxn>
                <a:cxn ang="0">
                  <a:pos x="42" y="69"/>
                </a:cxn>
                <a:cxn ang="0">
                  <a:pos x="31" y="60"/>
                </a:cxn>
                <a:cxn ang="0">
                  <a:pos x="21" y="46"/>
                </a:cxn>
                <a:cxn ang="0">
                  <a:pos x="14" y="32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6" h="92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4" y="51"/>
                  </a:lnTo>
                  <a:lnTo>
                    <a:pt x="25" y="64"/>
                  </a:lnTo>
                  <a:lnTo>
                    <a:pt x="38" y="76"/>
                  </a:lnTo>
                  <a:lnTo>
                    <a:pt x="53" y="85"/>
                  </a:lnTo>
                  <a:lnTo>
                    <a:pt x="69" y="90"/>
                  </a:lnTo>
                  <a:lnTo>
                    <a:pt x="86" y="92"/>
                  </a:lnTo>
                  <a:lnTo>
                    <a:pt x="86" y="85"/>
                  </a:lnTo>
                  <a:lnTo>
                    <a:pt x="69" y="83"/>
                  </a:lnTo>
                  <a:lnTo>
                    <a:pt x="55" y="78"/>
                  </a:lnTo>
                  <a:lnTo>
                    <a:pt x="42" y="69"/>
                  </a:lnTo>
                  <a:lnTo>
                    <a:pt x="31" y="60"/>
                  </a:lnTo>
                  <a:lnTo>
                    <a:pt x="21" y="46"/>
                  </a:lnTo>
                  <a:lnTo>
                    <a:pt x="14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9142450" y="2272528"/>
              <a:ext cx="188912" cy="1920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69" y="3"/>
                </a:cxn>
                <a:cxn ang="0">
                  <a:pos x="53" y="7"/>
                </a:cxn>
                <a:cxn ang="0">
                  <a:pos x="38" y="16"/>
                </a:cxn>
                <a:cxn ang="0">
                  <a:pos x="25" y="28"/>
                </a:cxn>
                <a:cxn ang="0">
                  <a:pos x="14" y="39"/>
                </a:cxn>
                <a:cxn ang="0">
                  <a:pos x="8" y="55"/>
                </a:cxn>
                <a:cxn ang="0">
                  <a:pos x="2" y="74"/>
                </a:cxn>
                <a:cxn ang="0">
                  <a:pos x="0" y="92"/>
                </a:cxn>
                <a:cxn ang="0">
                  <a:pos x="8" y="92"/>
                </a:cxn>
                <a:cxn ang="0">
                  <a:pos x="8" y="74"/>
                </a:cxn>
                <a:cxn ang="0">
                  <a:pos x="14" y="60"/>
                </a:cxn>
                <a:cxn ang="0">
                  <a:pos x="21" y="44"/>
                </a:cxn>
                <a:cxn ang="0">
                  <a:pos x="31" y="33"/>
                </a:cxn>
                <a:cxn ang="0">
                  <a:pos x="42" y="21"/>
                </a:cxn>
                <a:cxn ang="0">
                  <a:pos x="55" y="14"/>
                </a:cxn>
                <a:cxn ang="0">
                  <a:pos x="69" y="10"/>
                </a:cxn>
                <a:cxn ang="0">
                  <a:pos x="86" y="7"/>
                </a:cxn>
                <a:cxn ang="0">
                  <a:pos x="86" y="7"/>
                </a:cxn>
                <a:cxn ang="0">
                  <a:pos x="86" y="0"/>
                </a:cxn>
              </a:cxnLst>
              <a:rect l="0" t="0" r="r" b="b"/>
              <a:pathLst>
                <a:path w="86" h="92">
                  <a:moveTo>
                    <a:pt x="86" y="0"/>
                  </a:moveTo>
                  <a:lnTo>
                    <a:pt x="86" y="0"/>
                  </a:lnTo>
                  <a:lnTo>
                    <a:pt x="69" y="3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8"/>
                  </a:lnTo>
                  <a:lnTo>
                    <a:pt x="14" y="39"/>
                  </a:lnTo>
                  <a:lnTo>
                    <a:pt x="8" y="55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4"/>
                  </a:lnTo>
                  <a:lnTo>
                    <a:pt x="14" y="60"/>
                  </a:lnTo>
                  <a:lnTo>
                    <a:pt x="21" y="44"/>
                  </a:lnTo>
                  <a:lnTo>
                    <a:pt x="31" y="33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9" y="10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9263088" y="2352248"/>
              <a:ext cx="206788" cy="42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/>
              <a:r>
                <a:rPr lang="de-DE" sz="2100" b="0" dirty="0">
                  <a:latin typeface="Symbol" pitchFamily="18" charset="2"/>
                </a:rPr>
                <a:t>W</a:t>
              </a: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9691741" y="2888465"/>
              <a:ext cx="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8197887" y="4460087"/>
              <a:ext cx="144463" cy="40481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8502687" y="4468027"/>
              <a:ext cx="146050" cy="39687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8502687" y="4460104"/>
              <a:ext cx="152400" cy="7937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5" y="3"/>
                </a:cxn>
                <a:cxn ang="0">
                  <a:pos x="63" y="3"/>
                </a:cxn>
                <a:cxn ang="0">
                  <a:pos x="68" y="3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8" y="3"/>
                </a:cxn>
              </a:cxnLst>
              <a:rect l="0" t="0" r="r" b="b"/>
              <a:pathLst>
                <a:path w="68" h="3">
                  <a:moveTo>
                    <a:pt x="68" y="3"/>
                  </a:moveTo>
                  <a:lnTo>
                    <a:pt x="6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8643975" y="4468024"/>
              <a:ext cx="11112" cy="401638"/>
            </a:xfrm>
            <a:custGeom>
              <a:avLst/>
              <a:gdLst/>
              <a:ahLst/>
              <a:cxnLst>
                <a:cxn ang="0">
                  <a:pos x="2" y="192"/>
                </a:cxn>
                <a:cxn ang="0">
                  <a:pos x="5" y="19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2" y="188"/>
                </a:cxn>
                <a:cxn ang="0">
                  <a:pos x="2" y="192"/>
                </a:cxn>
                <a:cxn ang="0">
                  <a:pos x="5" y="192"/>
                </a:cxn>
                <a:cxn ang="0">
                  <a:pos x="5" y="190"/>
                </a:cxn>
                <a:cxn ang="0">
                  <a:pos x="2" y="192"/>
                </a:cxn>
              </a:cxnLst>
              <a:rect l="0" t="0" r="r" b="b"/>
              <a:pathLst>
                <a:path w="5" h="192">
                  <a:moveTo>
                    <a:pt x="2" y="192"/>
                  </a:moveTo>
                  <a:lnTo>
                    <a:pt x="5" y="19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2" y="192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19" name="Freeform 68"/>
            <p:cNvSpPr>
              <a:spLocks/>
            </p:cNvSpPr>
            <p:nvPr/>
          </p:nvSpPr>
          <p:spPr bwMode="auto">
            <a:xfrm>
              <a:off x="8499529" y="4861725"/>
              <a:ext cx="149225" cy="79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67" y="4"/>
                </a:cxn>
                <a:cxn ang="0">
                  <a:pos x="67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7" h="4">
                  <a:moveTo>
                    <a:pt x="0" y="2"/>
                  </a:moveTo>
                  <a:lnTo>
                    <a:pt x="2" y="4"/>
                  </a:lnTo>
                  <a:lnTo>
                    <a:pt x="67" y="4"/>
                  </a:lnTo>
                  <a:lnTo>
                    <a:pt x="6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0" name="Freeform 69"/>
            <p:cNvSpPr>
              <a:spLocks/>
            </p:cNvSpPr>
            <p:nvPr/>
          </p:nvSpPr>
          <p:spPr bwMode="auto">
            <a:xfrm>
              <a:off x="8499528" y="4460087"/>
              <a:ext cx="3175" cy="4048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193"/>
                </a:cxn>
                <a:cxn ang="0">
                  <a:pos x="2" y="19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193">
                  <a:moveTo>
                    <a:pt x="2" y="0"/>
                  </a:moveTo>
                  <a:lnTo>
                    <a:pt x="0" y="3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1" name="Rectangle 70"/>
            <p:cNvSpPr>
              <a:spLocks noChangeArrowheads="1"/>
            </p:cNvSpPr>
            <p:nvPr/>
          </p:nvSpPr>
          <p:spPr bwMode="auto">
            <a:xfrm>
              <a:off x="8804312" y="4468027"/>
              <a:ext cx="146050" cy="39687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2" name="Freeform 71"/>
            <p:cNvSpPr>
              <a:spLocks/>
            </p:cNvSpPr>
            <p:nvPr/>
          </p:nvSpPr>
          <p:spPr bwMode="auto">
            <a:xfrm>
              <a:off x="8804318" y="4460104"/>
              <a:ext cx="150813" cy="7937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6" y="3"/>
                </a:cxn>
                <a:cxn ang="0">
                  <a:pos x="66" y="3"/>
                </a:cxn>
                <a:cxn ang="0">
                  <a:pos x="68" y="3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8" y="3"/>
                </a:cxn>
              </a:cxnLst>
              <a:rect l="0" t="0" r="r" b="b"/>
              <a:pathLst>
                <a:path w="68" h="3">
                  <a:moveTo>
                    <a:pt x="68" y="3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8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3" name="Freeform 72"/>
            <p:cNvSpPr>
              <a:spLocks/>
            </p:cNvSpPr>
            <p:nvPr/>
          </p:nvSpPr>
          <p:spPr bwMode="auto">
            <a:xfrm>
              <a:off x="8950366" y="4468024"/>
              <a:ext cx="4763" cy="401638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" y="19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0" y="188"/>
                </a:cxn>
                <a:cxn ang="0">
                  <a:pos x="0" y="192"/>
                </a:cxn>
                <a:cxn ang="0">
                  <a:pos x="2" y="192"/>
                </a:cxn>
                <a:cxn ang="0">
                  <a:pos x="2" y="190"/>
                </a:cxn>
                <a:cxn ang="0">
                  <a:pos x="0" y="192"/>
                </a:cxn>
              </a:cxnLst>
              <a:rect l="0" t="0" r="r" b="b"/>
              <a:pathLst>
                <a:path w="2" h="192">
                  <a:moveTo>
                    <a:pt x="0" y="192"/>
                  </a:moveTo>
                  <a:lnTo>
                    <a:pt x="2" y="19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4" name="Freeform 73"/>
            <p:cNvSpPr>
              <a:spLocks/>
            </p:cNvSpPr>
            <p:nvPr/>
          </p:nvSpPr>
          <p:spPr bwMode="auto">
            <a:xfrm>
              <a:off x="8804312" y="4861725"/>
              <a:ext cx="146050" cy="79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66" y="4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66" h="4">
                  <a:moveTo>
                    <a:pt x="0" y="2"/>
                  </a:moveTo>
                  <a:lnTo>
                    <a:pt x="0" y="4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5" name="Freeform 74"/>
            <p:cNvSpPr>
              <a:spLocks/>
            </p:cNvSpPr>
            <p:nvPr/>
          </p:nvSpPr>
          <p:spPr bwMode="auto">
            <a:xfrm>
              <a:off x="8804328" y="4460087"/>
              <a:ext cx="3175" cy="4048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93"/>
                </a:cxn>
                <a:cxn ang="0">
                  <a:pos x="2" y="19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193">
                  <a:moveTo>
                    <a:pt x="0" y="0"/>
                  </a:moveTo>
                  <a:lnTo>
                    <a:pt x="0" y="3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6" name="Freeform 75"/>
            <p:cNvSpPr>
              <a:spLocks/>
            </p:cNvSpPr>
            <p:nvPr/>
          </p:nvSpPr>
          <p:spPr bwMode="auto">
            <a:xfrm>
              <a:off x="8550328" y="4961736"/>
              <a:ext cx="42863" cy="444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9" y="14"/>
                </a:cxn>
                <a:cxn ang="0">
                  <a:pos x="17" y="16"/>
                </a:cxn>
                <a:cxn ang="0">
                  <a:pos x="17" y="18"/>
                </a:cxn>
                <a:cxn ang="0">
                  <a:pos x="15" y="18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1" y="21"/>
                </a:cxn>
                <a:cxn ang="0">
                  <a:pos x="8" y="21"/>
                </a:cxn>
                <a:cxn ang="0">
                  <a:pos x="6" y="21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</a:cxnLst>
              <a:rect l="0" t="0" r="r" b="b"/>
              <a:pathLst>
                <a:path w="19" h="21">
                  <a:moveTo>
                    <a:pt x="11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7" name="Freeform 76"/>
            <p:cNvSpPr>
              <a:spLocks/>
            </p:cNvSpPr>
            <p:nvPr/>
          </p:nvSpPr>
          <p:spPr bwMode="auto">
            <a:xfrm>
              <a:off x="8859875" y="4956974"/>
              <a:ext cx="42862" cy="428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7" y="16"/>
                </a:cxn>
                <a:cxn ang="0">
                  <a:pos x="17" y="18"/>
                </a:cxn>
                <a:cxn ang="0">
                  <a:pos x="15" y="20"/>
                </a:cxn>
                <a:cxn ang="0">
                  <a:pos x="12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0"/>
                </a:cxn>
              </a:cxnLst>
              <a:rect l="0" t="0" r="r" b="b"/>
              <a:pathLst>
                <a:path w="19" h="20">
                  <a:moveTo>
                    <a:pt x="10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auto">
            <a:xfrm>
              <a:off x="8250276" y="3923512"/>
              <a:ext cx="30162" cy="1073150"/>
            </a:xfrm>
            <a:custGeom>
              <a:avLst/>
              <a:gdLst/>
              <a:ahLst/>
              <a:cxnLst>
                <a:cxn ang="0">
                  <a:pos x="8" y="499"/>
                </a:cxn>
                <a:cxn ang="0">
                  <a:pos x="14" y="50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2" y="506"/>
                </a:cxn>
                <a:cxn ang="0">
                  <a:pos x="8" y="511"/>
                </a:cxn>
                <a:cxn ang="0">
                  <a:pos x="2" y="506"/>
                </a:cxn>
                <a:cxn ang="0">
                  <a:pos x="2" y="511"/>
                </a:cxn>
                <a:cxn ang="0">
                  <a:pos x="8" y="511"/>
                </a:cxn>
                <a:cxn ang="0">
                  <a:pos x="8" y="499"/>
                </a:cxn>
              </a:cxnLst>
              <a:rect l="0" t="0" r="r" b="b"/>
              <a:pathLst>
                <a:path w="14" h="511">
                  <a:moveTo>
                    <a:pt x="8" y="499"/>
                  </a:moveTo>
                  <a:lnTo>
                    <a:pt x="14" y="5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506"/>
                  </a:lnTo>
                  <a:lnTo>
                    <a:pt x="8" y="511"/>
                  </a:lnTo>
                  <a:lnTo>
                    <a:pt x="2" y="506"/>
                  </a:lnTo>
                  <a:lnTo>
                    <a:pt x="2" y="511"/>
                  </a:lnTo>
                  <a:lnTo>
                    <a:pt x="8" y="511"/>
                  </a:lnTo>
                  <a:lnTo>
                    <a:pt x="8" y="49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auto">
            <a:xfrm>
              <a:off x="8267740" y="4969676"/>
              <a:ext cx="615950" cy="30163"/>
            </a:xfrm>
            <a:custGeom>
              <a:avLst/>
              <a:gdLst/>
              <a:ahLst/>
              <a:cxnLst>
                <a:cxn ang="0">
                  <a:pos x="277" y="7"/>
                </a:cxn>
                <a:cxn ang="0">
                  <a:pos x="277" y="3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77" y="14"/>
                </a:cxn>
                <a:cxn ang="0">
                  <a:pos x="277" y="7"/>
                </a:cxn>
              </a:cxnLst>
              <a:rect l="0" t="0" r="r" b="b"/>
              <a:pathLst>
                <a:path w="277" h="14">
                  <a:moveTo>
                    <a:pt x="277" y="7"/>
                  </a:moveTo>
                  <a:lnTo>
                    <a:pt x="27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77" y="14"/>
                  </a:lnTo>
                  <a:lnTo>
                    <a:pt x="27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auto">
            <a:xfrm>
              <a:off x="8558258" y="3864774"/>
              <a:ext cx="30162" cy="1131888"/>
            </a:xfrm>
            <a:custGeom>
              <a:avLst/>
              <a:gdLst/>
              <a:ahLst/>
              <a:cxnLst>
                <a:cxn ang="0">
                  <a:pos x="7" y="527"/>
                </a:cxn>
                <a:cxn ang="0">
                  <a:pos x="13" y="53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7" y="539"/>
                </a:cxn>
                <a:cxn ang="0">
                  <a:pos x="0" y="534"/>
                </a:cxn>
                <a:cxn ang="0">
                  <a:pos x="0" y="539"/>
                </a:cxn>
                <a:cxn ang="0">
                  <a:pos x="7" y="539"/>
                </a:cxn>
                <a:cxn ang="0">
                  <a:pos x="7" y="527"/>
                </a:cxn>
              </a:cxnLst>
              <a:rect l="0" t="0" r="r" b="b"/>
              <a:pathLst>
                <a:path w="13" h="539">
                  <a:moveTo>
                    <a:pt x="7" y="527"/>
                  </a:moveTo>
                  <a:lnTo>
                    <a:pt x="13" y="53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34"/>
                  </a:lnTo>
                  <a:lnTo>
                    <a:pt x="7" y="539"/>
                  </a:lnTo>
                  <a:lnTo>
                    <a:pt x="0" y="534"/>
                  </a:lnTo>
                  <a:lnTo>
                    <a:pt x="0" y="539"/>
                  </a:lnTo>
                  <a:lnTo>
                    <a:pt x="7" y="539"/>
                  </a:lnTo>
                  <a:lnTo>
                    <a:pt x="7" y="5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auto">
            <a:xfrm>
              <a:off x="8574125" y="4969674"/>
              <a:ext cx="322261" cy="26988"/>
            </a:xfrm>
            <a:custGeom>
              <a:avLst/>
              <a:gdLst/>
              <a:ahLst/>
              <a:cxnLst>
                <a:cxn ang="0">
                  <a:pos x="133" y="7"/>
                </a:cxn>
                <a:cxn ang="0">
                  <a:pos x="137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37" y="12"/>
                </a:cxn>
                <a:cxn ang="0">
                  <a:pos x="144" y="7"/>
                </a:cxn>
                <a:cxn ang="0">
                  <a:pos x="137" y="12"/>
                </a:cxn>
                <a:cxn ang="0">
                  <a:pos x="144" y="12"/>
                </a:cxn>
                <a:cxn ang="0">
                  <a:pos x="144" y="7"/>
                </a:cxn>
                <a:cxn ang="0">
                  <a:pos x="133" y="7"/>
                </a:cxn>
              </a:cxnLst>
              <a:rect l="0" t="0" r="r" b="b"/>
              <a:pathLst>
                <a:path w="144" h="12">
                  <a:moveTo>
                    <a:pt x="133" y="7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7" y="12"/>
                  </a:lnTo>
                  <a:lnTo>
                    <a:pt x="144" y="7"/>
                  </a:lnTo>
                  <a:lnTo>
                    <a:pt x="137" y="12"/>
                  </a:lnTo>
                  <a:lnTo>
                    <a:pt x="144" y="12"/>
                  </a:lnTo>
                  <a:lnTo>
                    <a:pt x="144" y="7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auto">
            <a:xfrm>
              <a:off x="8870987" y="3864790"/>
              <a:ext cx="25400" cy="11207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11" y="534"/>
                </a:cxn>
                <a:cxn ang="0">
                  <a:pos x="11" y="0"/>
                </a:cxn>
                <a:cxn ang="0">
                  <a:pos x="4" y="0"/>
                </a:cxn>
              </a:cxnLst>
              <a:rect l="0" t="0" r="r" b="b"/>
              <a:pathLst>
                <a:path w="11" h="534">
                  <a:moveTo>
                    <a:pt x="4" y="0"/>
                  </a:moveTo>
                  <a:lnTo>
                    <a:pt x="0" y="0"/>
                  </a:lnTo>
                  <a:lnTo>
                    <a:pt x="0" y="534"/>
                  </a:lnTo>
                  <a:lnTo>
                    <a:pt x="11" y="534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9531403" y="4812512"/>
              <a:ext cx="28575" cy="22225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auto">
            <a:xfrm>
              <a:off x="9342491" y="4812512"/>
              <a:ext cx="60325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11"/>
                </a:cxn>
                <a:cxn ang="0">
                  <a:pos x="27" y="11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6" y="11"/>
                </a:cxn>
                <a:cxn ang="0">
                  <a:pos x="0" y="7"/>
                </a:cxn>
              </a:cxnLst>
              <a:rect l="0" t="0" r="r" b="b"/>
              <a:pathLst>
                <a:path w="27" h="11">
                  <a:moveTo>
                    <a:pt x="0" y="7"/>
                  </a:moveTo>
                  <a:lnTo>
                    <a:pt x="6" y="11"/>
                  </a:lnTo>
                  <a:lnTo>
                    <a:pt x="27" y="1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5" name="Rectangle 84"/>
            <p:cNvSpPr>
              <a:spLocks noChangeArrowheads="1"/>
            </p:cNvSpPr>
            <p:nvPr/>
          </p:nvSpPr>
          <p:spPr bwMode="auto">
            <a:xfrm>
              <a:off x="9342475" y="4768064"/>
              <a:ext cx="25400" cy="60325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6" name="Rectangle 85"/>
            <p:cNvSpPr>
              <a:spLocks noChangeArrowheads="1"/>
            </p:cNvSpPr>
            <p:nvPr/>
          </p:nvSpPr>
          <p:spPr bwMode="auto">
            <a:xfrm>
              <a:off x="9342475" y="4528354"/>
              <a:ext cx="25400" cy="104775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9342475" y="4291812"/>
              <a:ext cx="25400" cy="107950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9342475" y="4134650"/>
              <a:ext cx="25400" cy="23813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39" name="Freeform 88"/>
            <p:cNvSpPr>
              <a:spLocks/>
            </p:cNvSpPr>
            <p:nvPr/>
          </p:nvSpPr>
          <p:spPr bwMode="auto">
            <a:xfrm>
              <a:off x="9342475" y="3915574"/>
              <a:ext cx="25400" cy="825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2" y="39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2" h="39">
                  <a:moveTo>
                    <a:pt x="6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2" y="39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0" name="Freeform 89"/>
            <p:cNvSpPr>
              <a:spLocks/>
            </p:cNvSpPr>
            <p:nvPr/>
          </p:nvSpPr>
          <p:spPr bwMode="auto">
            <a:xfrm>
              <a:off x="8871003" y="4969674"/>
              <a:ext cx="7937" cy="269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4" y="0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1" name="Rectangle 90"/>
            <p:cNvSpPr>
              <a:spLocks noChangeArrowheads="1"/>
            </p:cNvSpPr>
            <p:nvPr/>
          </p:nvSpPr>
          <p:spPr bwMode="auto">
            <a:xfrm>
              <a:off x="8878941" y="4969674"/>
              <a:ext cx="109537" cy="26988"/>
            </a:xfrm>
            <a:prstGeom prst="rect">
              <a:avLst/>
            </a:prstGeom>
            <a:solidFill>
              <a:srgbClr val="0079C5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2" name="Freeform 91"/>
            <p:cNvSpPr>
              <a:spLocks/>
            </p:cNvSpPr>
            <p:nvPr/>
          </p:nvSpPr>
          <p:spPr bwMode="auto">
            <a:xfrm>
              <a:off x="8988462" y="4969674"/>
              <a:ext cx="14288" cy="269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2" y="10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9088475" y="4969674"/>
              <a:ext cx="12700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7" y="12"/>
                </a:cxn>
                <a:cxn ang="0">
                  <a:pos x="7" y="0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9101183" y="4969674"/>
              <a:ext cx="55562" cy="2698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9" y="12"/>
                </a:cxn>
                <a:cxn ang="0">
                  <a:pos x="25" y="5"/>
                </a:cxn>
                <a:cxn ang="0">
                  <a:pos x="19" y="12"/>
                </a:cxn>
                <a:cxn ang="0">
                  <a:pos x="21" y="10"/>
                </a:cxn>
                <a:cxn ang="0">
                  <a:pos x="23" y="10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4" y="5"/>
                </a:cxn>
              </a:cxnLst>
              <a:rect l="0" t="0" r="r" b="b"/>
              <a:pathLst>
                <a:path w="25" h="12">
                  <a:moveTo>
                    <a:pt x="14" y="5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25" y="5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5" name="Rectangle 94"/>
            <p:cNvSpPr>
              <a:spLocks noChangeArrowheads="1"/>
            </p:cNvSpPr>
            <p:nvPr/>
          </p:nvSpPr>
          <p:spPr bwMode="auto">
            <a:xfrm>
              <a:off x="9132925" y="4801401"/>
              <a:ext cx="23812" cy="179388"/>
            </a:xfrm>
            <a:prstGeom prst="rect">
              <a:avLst/>
            </a:prstGeom>
            <a:solidFill>
              <a:srgbClr val="0079C5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6" name="Freeform 95"/>
            <p:cNvSpPr>
              <a:spLocks/>
            </p:cNvSpPr>
            <p:nvPr/>
          </p:nvSpPr>
          <p:spPr bwMode="auto">
            <a:xfrm>
              <a:off x="9132925" y="4793478"/>
              <a:ext cx="23812" cy="793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9132925" y="4693449"/>
              <a:ext cx="23812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8" name="Rectangle 97"/>
            <p:cNvSpPr>
              <a:spLocks noChangeArrowheads="1"/>
            </p:cNvSpPr>
            <p:nvPr/>
          </p:nvSpPr>
          <p:spPr bwMode="auto">
            <a:xfrm>
              <a:off x="9132925" y="4575990"/>
              <a:ext cx="23812" cy="117475"/>
            </a:xfrm>
            <a:prstGeom prst="rect">
              <a:avLst/>
            </a:prstGeom>
            <a:solidFill>
              <a:srgbClr val="0079C5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9132925" y="4568053"/>
              <a:ext cx="23812" cy="793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9132925" y="4468024"/>
              <a:ext cx="23812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9132925" y="4239424"/>
              <a:ext cx="23812" cy="228600"/>
            </a:xfrm>
            <a:prstGeom prst="rect">
              <a:avLst/>
            </a:prstGeom>
            <a:solidFill>
              <a:srgbClr val="0079C5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2" name="Freeform 101"/>
            <p:cNvSpPr>
              <a:spLocks/>
            </p:cNvSpPr>
            <p:nvPr/>
          </p:nvSpPr>
          <p:spPr bwMode="auto">
            <a:xfrm>
              <a:off x="9132925" y="4229915"/>
              <a:ext cx="23812" cy="95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1" y="5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3" name="Freeform 102"/>
            <p:cNvSpPr>
              <a:spLocks/>
            </p:cNvSpPr>
            <p:nvPr/>
          </p:nvSpPr>
          <p:spPr bwMode="auto">
            <a:xfrm>
              <a:off x="9132925" y="4129887"/>
              <a:ext cx="23812" cy="1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1" y="3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4" name="Rectangle 103"/>
            <p:cNvSpPr>
              <a:spLocks noChangeArrowheads="1"/>
            </p:cNvSpPr>
            <p:nvPr/>
          </p:nvSpPr>
          <p:spPr bwMode="auto">
            <a:xfrm>
              <a:off x="9132925" y="4018778"/>
              <a:ext cx="23812" cy="111125"/>
            </a:xfrm>
            <a:prstGeom prst="rect">
              <a:avLst/>
            </a:prstGeom>
            <a:solidFill>
              <a:srgbClr val="0079C5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5" name="Freeform 104"/>
            <p:cNvSpPr>
              <a:spLocks/>
            </p:cNvSpPr>
            <p:nvPr/>
          </p:nvSpPr>
          <p:spPr bwMode="auto">
            <a:xfrm>
              <a:off x="9132925" y="4006063"/>
              <a:ext cx="23812" cy="1270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1" y="7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6" name="Freeform 105"/>
            <p:cNvSpPr>
              <a:spLocks/>
            </p:cNvSpPr>
            <p:nvPr/>
          </p:nvSpPr>
          <p:spPr bwMode="auto">
            <a:xfrm>
              <a:off x="9132925" y="3904479"/>
              <a:ext cx="23812" cy="7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7" name="Freeform 106"/>
            <p:cNvSpPr>
              <a:spLocks/>
            </p:cNvSpPr>
            <p:nvPr/>
          </p:nvSpPr>
          <p:spPr bwMode="auto">
            <a:xfrm>
              <a:off x="9132925" y="3864775"/>
              <a:ext cx="23812" cy="396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1" y="19"/>
                </a:cxn>
                <a:cxn ang="0">
                  <a:pos x="11" y="0"/>
                </a:cxn>
                <a:cxn ang="0">
                  <a:pos x="5" y="0"/>
                </a:cxn>
              </a:cxnLst>
              <a:rect l="0" t="0" r="r" b="b"/>
              <a:pathLst>
                <a:path w="11" h="19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8" name="Freeform 107"/>
            <p:cNvSpPr>
              <a:spLocks/>
            </p:cNvSpPr>
            <p:nvPr/>
          </p:nvSpPr>
          <p:spPr bwMode="auto">
            <a:xfrm>
              <a:off x="9132925" y="3856853"/>
              <a:ext cx="23812" cy="793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79C5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59" name="Freeform 108"/>
            <p:cNvSpPr>
              <a:spLocks/>
            </p:cNvSpPr>
            <p:nvPr/>
          </p:nvSpPr>
          <p:spPr bwMode="auto">
            <a:xfrm>
              <a:off x="9502818" y="4764889"/>
              <a:ext cx="58738" cy="6667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2" y="7"/>
                </a:cxn>
                <a:cxn ang="0">
                  <a:pos x="46" y="11"/>
                </a:cxn>
                <a:cxn ang="0">
                  <a:pos x="48" y="16"/>
                </a:cxn>
                <a:cxn ang="0">
                  <a:pos x="48" y="21"/>
                </a:cxn>
                <a:cxn ang="0">
                  <a:pos x="50" y="27"/>
                </a:cxn>
                <a:cxn ang="0">
                  <a:pos x="48" y="32"/>
                </a:cxn>
                <a:cxn ang="0">
                  <a:pos x="48" y="39"/>
                </a:cxn>
                <a:cxn ang="0">
                  <a:pos x="46" y="43"/>
                </a:cxn>
                <a:cxn ang="0">
                  <a:pos x="42" y="46"/>
                </a:cxn>
                <a:cxn ang="0">
                  <a:pos x="38" y="50"/>
                </a:cxn>
                <a:cxn ang="0">
                  <a:pos x="33" y="53"/>
                </a:cxn>
                <a:cxn ang="0">
                  <a:pos x="29" y="55"/>
                </a:cxn>
                <a:cxn ang="0">
                  <a:pos x="25" y="55"/>
                </a:cxn>
                <a:cxn ang="0">
                  <a:pos x="19" y="55"/>
                </a:cxn>
                <a:cxn ang="0">
                  <a:pos x="14" y="53"/>
                </a:cxn>
                <a:cxn ang="0">
                  <a:pos x="10" y="50"/>
                </a:cxn>
                <a:cxn ang="0">
                  <a:pos x="6" y="46"/>
                </a:cxn>
                <a:cxn ang="0">
                  <a:pos x="4" y="43"/>
                </a:cxn>
                <a:cxn ang="0">
                  <a:pos x="2" y="39"/>
                </a:cxn>
                <a:cxn ang="0">
                  <a:pos x="0" y="32"/>
                </a:cxn>
                <a:cxn ang="0">
                  <a:pos x="0" y="27"/>
                </a:cxn>
              </a:cxnLst>
              <a:rect l="0" t="0" r="r" b="b"/>
              <a:pathLst>
                <a:path w="50" h="55">
                  <a:moveTo>
                    <a:pt x="0" y="27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6"/>
                  </a:lnTo>
                  <a:lnTo>
                    <a:pt x="48" y="21"/>
                  </a:lnTo>
                  <a:lnTo>
                    <a:pt x="50" y="27"/>
                  </a:lnTo>
                  <a:lnTo>
                    <a:pt x="48" y="32"/>
                  </a:lnTo>
                  <a:lnTo>
                    <a:pt x="48" y="39"/>
                  </a:lnTo>
                  <a:lnTo>
                    <a:pt x="46" y="43"/>
                  </a:lnTo>
                  <a:lnTo>
                    <a:pt x="42" y="46"/>
                  </a:lnTo>
                  <a:lnTo>
                    <a:pt x="38" y="50"/>
                  </a:lnTo>
                  <a:lnTo>
                    <a:pt x="33" y="53"/>
                  </a:lnTo>
                  <a:lnTo>
                    <a:pt x="29" y="55"/>
                  </a:lnTo>
                  <a:lnTo>
                    <a:pt x="25" y="55"/>
                  </a:lnTo>
                  <a:lnTo>
                    <a:pt x="19" y="55"/>
                  </a:lnTo>
                  <a:lnTo>
                    <a:pt x="14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9240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0" name="Freeform 109"/>
            <p:cNvSpPr>
              <a:spLocks/>
            </p:cNvSpPr>
            <p:nvPr/>
          </p:nvSpPr>
          <p:spPr bwMode="auto">
            <a:xfrm>
              <a:off x="8828129" y="4933163"/>
              <a:ext cx="112712" cy="11588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10" y="5"/>
                </a:cxn>
                <a:cxn ang="0">
                  <a:pos x="15" y="2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0" y="5"/>
                </a:cxn>
                <a:cxn ang="0">
                  <a:pos x="42" y="7"/>
                </a:cxn>
                <a:cxn ang="0">
                  <a:pos x="46" y="12"/>
                </a:cxn>
                <a:cxn ang="0">
                  <a:pos x="49" y="16"/>
                </a:cxn>
                <a:cxn ang="0">
                  <a:pos x="51" y="21"/>
                </a:cxn>
                <a:cxn ang="0">
                  <a:pos x="51" y="28"/>
                </a:cxn>
                <a:cxn ang="0">
                  <a:pos x="51" y="32"/>
                </a:cxn>
                <a:cxn ang="0">
                  <a:pos x="49" y="37"/>
                </a:cxn>
                <a:cxn ang="0">
                  <a:pos x="46" y="41"/>
                </a:cxn>
                <a:cxn ang="0">
                  <a:pos x="42" y="46"/>
                </a:cxn>
                <a:cxn ang="0">
                  <a:pos x="40" y="51"/>
                </a:cxn>
                <a:cxn ang="0">
                  <a:pos x="36" y="53"/>
                </a:cxn>
                <a:cxn ang="0">
                  <a:pos x="30" y="55"/>
                </a:cxn>
                <a:cxn ang="0">
                  <a:pos x="25" y="55"/>
                </a:cxn>
                <a:cxn ang="0">
                  <a:pos x="21" y="55"/>
                </a:cxn>
                <a:cxn ang="0">
                  <a:pos x="15" y="53"/>
                </a:cxn>
                <a:cxn ang="0">
                  <a:pos x="10" y="51"/>
                </a:cxn>
                <a:cxn ang="0">
                  <a:pos x="8" y="46"/>
                </a:cxn>
                <a:cxn ang="0">
                  <a:pos x="4" y="41"/>
                </a:cxn>
                <a:cxn ang="0">
                  <a:pos x="2" y="37"/>
                </a:cxn>
                <a:cxn ang="0">
                  <a:pos x="0" y="32"/>
                </a:cxn>
                <a:cxn ang="0">
                  <a:pos x="0" y="28"/>
                </a:cxn>
              </a:cxnLst>
              <a:rect l="0" t="0" r="r" b="b"/>
              <a:pathLst>
                <a:path w="51" h="55">
                  <a:moveTo>
                    <a:pt x="0" y="28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6" y="12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51" y="32"/>
                  </a:lnTo>
                  <a:lnTo>
                    <a:pt x="49" y="37"/>
                  </a:lnTo>
                  <a:lnTo>
                    <a:pt x="46" y="41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6" y="53"/>
                  </a:lnTo>
                  <a:lnTo>
                    <a:pt x="30" y="55"/>
                  </a:lnTo>
                  <a:lnTo>
                    <a:pt x="25" y="55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1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8516991" y="4923637"/>
              <a:ext cx="109537" cy="11906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3"/>
                </a:cxn>
                <a:cxn ang="0">
                  <a:pos x="7" y="9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3" y="9"/>
                </a:cxn>
                <a:cxn ang="0">
                  <a:pos x="45" y="13"/>
                </a:cxn>
                <a:cxn ang="0">
                  <a:pos x="49" y="18"/>
                </a:cxn>
                <a:cxn ang="0">
                  <a:pos x="49" y="22"/>
                </a:cxn>
                <a:cxn ang="0">
                  <a:pos x="49" y="27"/>
                </a:cxn>
                <a:cxn ang="0">
                  <a:pos x="49" y="34"/>
                </a:cxn>
                <a:cxn ang="0">
                  <a:pos x="49" y="39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8" y="52"/>
                </a:cxn>
                <a:cxn ang="0">
                  <a:pos x="34" y="55"/>
                </a:cxn>
                <a:cxn ang="0">
                  <a:pos x="30" y="55"/>
                </a:cxn>
                <a:cxn ang="0">
                  <a:pos x="26" y="57"/>
                </a:cxn>
                <a:cxn ang="0">
                  <a:pos x="19" y="55"/>
                </a:cxn>
                <a:cxn ang="0">
                  <a:pos x="15" y="55"/>
                </a:cxn>
                <a:cxn ang="0">
                  <a:pos x="11" y="52"/>
                </a:cxn>
                <a:cxn ang="0">
                  <a:pos x="7" y="48"/>
                </a:cxn>
                <a:cxn ang="0">
                  <a:pos x="4" y="43"/>
                </a:cxn>
                <a:cxn ang="0">
                  <a:pos x="2" y="39"/>
                </a:cxn>
                <a:cxn ang="0">
                  <a:pos x="0" y="34"/>
                </a:cxn>
                <a:cxn ang="0">
                  <a:pos x="0" y="27"/>
                </a:cxn>
              </a:cxnLst>
              <a:rect l="0" t="0" r="r" b="b"/>
              <a:pathLst>
                <a:path w="49" h="57">
                  <a:moveTo>
                    <a:pt x="0" y="27"/>
                  </a:moveTo>
                  <a:lnTo>
                    <a:pt x="0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5" y="13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9" y="27"/>
                  </a:lnTo>
                  <a:lnTo>
                    <a:pt x="49" y="34"/>
                  </a:lnTo>
                  <a:lnTo>
                    <a:pt x="49" y="39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8" y="52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26" y="57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2" name="Freeform 111"/>
            <p:cNvSpPr>
              <a:spLocks/>
            </p:cNvSpPr>
            <p:nvPr/>
          </p:nvSpPr>
          <p:spPr bwMode="auto">
            <a:xfrm>
              <a:off x="8539216" y="3537749"/>
              <a:ext cx="66675" cy="71438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9" y="35"/>
                </a:cxn>
                <a:cxn ang="0">
                  <a:pos x="21" y="32"/>
                </a:cxn>
                <a:cxn ang="0">
                  <a:pos x="25" y="32"/>
                </a:cxn>
                <a:cxn ang="0">
                  <a:pos x="27" y="30"/>
                </a:cxn>
                <a:cxn ang="0">
                  <a:pos x="29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1" y="19"/>
                </a:cxn>
                <a:cxn ang="0">
                  <a:pos x="31" y="14"/>
                </a:cxn>
                <a:cxn ang="0">
                  <a:pos x="29" y="12"/>
                </a:cxn>
                <a:cxn ang="0">
                  <a:pos x="29" y="7"/>
                </a:cxn>
                <a:cxn ang="0">
                  <a:pos x="27" y="5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3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2" y="23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6" y="32"/>
                </a:cxn>
                <a:cxn ang="0">
                  <a:pos x="10" y="32"/>
                </a:cxn>
                <a:cxn ang="0">
                  <a:pos x="12" y="35"/>
                </a:cxn>
                <a:cxn ang="0">
                  <a:pos x="17" y="35"/>
                </a:cxn>
              </a:cxnLst>
              <a:rect l="0" t="0" r="r" b="b"/>
              <a:pathLst>
                <a:path w="31" h="35">
                  <a:moveTo>
                    <a:pt x="17" y="35"/>
                  </a:moveTo>
                  <a:lnTo>
                    <a:pt x="19" y="35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3" name="Freeform 112"/>
            <p:cNvSpPr>
              <a:spLocks/>
            </p:cNvSpPr>
            <p:nvPr/>
          </p:nvSpPr>
          <p:spPr bwMode="auto">
            <a:xfrm>
              <a:off x="8574140" y="3577437"/>
              <a:ext cx="38101" cy="381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6" y="16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7" y="0"/>
                </a:cxn>
              </a:cxnLst>
              <a:rect l="0" t="0" r="r" b="b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4" name="Freeform 113"/>
            <p:cNvSpPr>
              <a:spLocks/>
            </p:cNvSpPr>
            <p:nvPr/>
          </p:nvSpPr>
          <p:spPr bwMode="auto">
            <a:xfrm>
              <a:off x="8574140" y="3532987"/>
              <a:ext cx="38101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7"/>
                </a:cxn>
                <a:cxn ang="0">
                  <a:pos x="12" y="9"/>
                </a:cxn>
                <a:cxn ang="0">
                  <a:pos x="14" y="12"/>
                </a:cxn>
                <a:cxn ang="0">
                  <a:pos x="17" y="16"/>
                </a:cxn>
                <a:cxn ang="0">
                  <a:pos x="17" y="21"/>
                </a:cxn>
                <a:cxn ang="0">
                  <a:pos x="12" y="21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5" name="Freeform 114"/>
            <p:cNvSpPr>
              <a:spLocks/>
            </p:cNvSpPr>
            <p:nvPr/>
          </p:nvSpPr>
          <p:spPr bwMode="auto">
            <a:xfrm>
              <a:off x="8532853" y="3532987"/>
              <a:ext cx="41275" cy="444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4" y="1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19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6" name="Freeform 115"/>
            <p:cNvSpPr>
              <a:spLocks/>
            </p:cNvSpPr>
            <p:nvPr/>
          </p:nvSpPr>
          <p:spPr bwMode="auto">
            <a:xfrm>
              <a:off x="8532853" y="3577437"/>
              <a:ext cx="41275" cy="38100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9" y="18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8"/>
                </a:cxn>
              </a:cxnLst>
              <a:rect l="0" t="0" r="r" b="b"/>
              <a:pathLst>
                <a:path w="19" h="18">
                  <a:moveTo>
                    <a:pt x="19" y="18"/>
                  </a:moveTo>
                  <a:lnTo>
                    <a:pt x="19" y="18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7" name="Freeform 116"/>
            <p:cNvSpPr>
              <a:spLocks/>
            </p:cNvSpPr>
            <p:nvPr/>
          </p:nvSpPr>
          <p:spPr bwMode="auto">
            <a:xfrm>
              <a:off x="8840842" y="3537749"/>
              <a:ext cx="66675" cy="71438"/>
            </a:xfrm>
            <a:custGeom>
              <a:avLst/>
              <a:gdLst/>
              <a:ahLst/>
              <a:cxnLst>
                <a:cxn ang="0">
                  <a:pos x="15" y="35"/>
                </a:cxn>
                <a:cxn ang="0">
                  <a:pos x="17" y="35"/>
                </a:cxn>
                <a:cxn ang="0">
                  <a:pos x="21" y="32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8" y="28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0" y="19"/>
                </a:cxn>
                <a:cxn ang="0">
                  <a:pos x="30" y="14"/>
                </a:cxn>
                <a:cxn ang="0">
                  <a:pos x="30" y="12"/>
                </a:cxn>
                <a:cxn ang="0">
                  <a:pos x="28" y="7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7" y="32"/>
                </a:cxn>
                <a:cxn ang="0">
                  <a:pos x="9" y="32"/>
                </a:cxn>
                <a:cxn ang="0">
                  <a:pos x="13" y="35"/>
                </a:cxn>
                <a:cxn ang="0">
                  <a:pos x="15" y="35"/>
                </a:cxn>
              </a:cxnLst>
              <a:rect l="0" t="0" r="r" b="b"/>
              <a:pathLst>
                <a:path w="30" h="35">
                  <a:moveTo>
                    <a:pt x="15" y="35"/>
                  </a:moveTo>
                  <a:lnTo>
                    <a:pt x="17" y="35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5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8" name="Freeform 117"/>
            <p:cNvSpPr>
              <a:spLocks/>
            </p:cNvSpPr>
            <p:nvPr/>
          </p:nvSpPr>
          <p:spPr bwMode="auto">
            <a:xfrm>
              <a:off x="8874177" y="3577437"/>
              <a:ext cx="38101" cy="381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7" y="7"/>
                </a:cxn>
                <a:cxn ang="0">
                  <a:pos x="15" y="9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1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3" y="4"/>
                </a:cxn>
                <a:cxn ang="0">
                  <a:pos x="13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</a:cxnLst>
              <a:rect l="0" t="0" r="r" b="b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69" name="Freeform 118"/>
            <p:cNvSpPr>
              <a:spLocks/>
            </p:cNvSpPr>
            <p:nvPr/>
          </p:nvSpPr>
          <p:spPr bwMode="auto">
            <a:xfrm>
              <a:off x="8874177" y="3532987"/>
              <a:ext cx="38101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13" y="7"/>
                </a:cxn>
                <a:cxn ang="0">
                  <a:pos x="15" y="9"/>
                </a:cxn>
                <a:cxn ang="0">
                  <a:pos x="17" y="12"/>
                </a:cxn>
                <a:cxn ang="0">
                  <a:pos x="17" y="16"/>
                </a:cxn>
                <a:cxn ang="0">
                  <a:pos x="17" y="21"/>
                </a:cxn>
                <a:cxn ang="0">
                  <a:pos x="13" y="21"/>
                </a:cxn>
                <a:cxn ang="0">
                  <a:pos x="13" y="16"/>
                </a:cxn>
                <a:cxn ang="0">
                  <a:pos x="13" y="14"/>
                </a:cxn>
                <a:cxn ang="0">
                  <a:pos x="11" y="12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0" name="Freeform 119"/>
            <p:cNvSpPr>
              <a:spLocks/>
            </p:cNvSpPr>
            <p:nvPr/>
          </p:nvSpPr>
          <p:spPr bwMode="auto">
            <a:xfrm>
              <a:off x="8837666" y="3532987"/>
              <a:ext cx="36511" cy="444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7" y="0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3" y="7"/>
                </a:cxn>
                <a:cxn ang="0">
                  <a:pos x="9" y="7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0" y="21"/>
                </a:cxn>
              </a:cxnLst>
              <a:rect l="0" t="0" r="r" b="b"/>
              <a:pathLst>
                <a:path w="17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9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1" name="Freeform 120"/>
            <p:cNvSpPr>
              <a:spLocks/>
            </p:cNvSpPr>
            <p:nvPr/>
          </p:nvSpPr>
          <p:spPr bwMode="auto">
            <a:xfrm>
              <a:off x="8837666" y="3577437"/>
              <a:ext cx="36511" cy="38100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18"/>
                </a:cxn>
                <a:cxn ang="0">
                  <a:pos x="13" y="18"/>
                </a:cxn>
                <a:cxn ang="0">
                  <a:pos x="11" y="16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13" y="11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7" y="18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2" name="Freeform 121"/>
            <p:cNvSpPr>
              <a:spLocks/>
            </p:cNvSpPr>
            <p:nvPr/>
          </p:nvSpPr>
          <p:spPr bwMode="auto">
            <a:xfrm>
              <a:off x="8243931" y="3552053"/>
              <a:ext cx="23812" cy="390525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11" y="7"/>
                </a:cxn>
                <a:cxn ang="0">
                  <a:pos x="11" y="186"/>
                </a:cxn>
                <a:cxn ang="0">
                  <a:pos x="0" y="186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14"/>
                </a:cxn>
              </a:cxnLst>
              <a:rect l="0" t="0" r="r" b="b"/>
              <a:pathLst>
                <a:path w="11" h="186">
                  <a:moveTo>
                    <a:pt x="7" y="14"/>
                  </a:moveTo>
                  <a:lnTo>
                    <a:pt x="11" y="7"/>
                  </a:lnTo>
                  <a:lnTo>
                    <a:pt x="11" y="186"/>
                  </a:lnTo>
                  <a:lnTo>
                    <a:pt x="0" y="186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3" name="Freeform 122"/>
            <p:cNvSpPr>
              <a:spLocks/>
            </p:cNvSpPr>
            <p:nvPr/>
          </p:nvSpPr>
          <p:spPr bwMode="auto">
            <a:xfrm>
              <a:off x="8256641" y="3552040"/>
              <a:ext cx="904875" cy="31679"/>
            </a:xfrm>
            <a:custGeom>
              <a:avLst/>
              <a:gdLst/>
              <a:ahLst/>
              <a:cxnLst>
                <a:cxn ang="0">
                  <a:pos x="393" y="7"/>
                </a:cxn>
                <a:cxn ang="0">
                  <a:pos x="40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00" y="0"/>
                </a:cxn>
                <a:cxn ang="0">
                  <a:pos x="406" y="7"/>
                </a:cxn>
                <a:cxn ang="0">
                  <a:pos x="400" y="0"/>
                </a:cxn>
                <a:cxn ang="0">
                  <a:pos x="406" y="0"/>
                </a:cxn>
                <a:cxn ang="0">
                  <a:pos x="406" y="7"/>
                </a:cxn>
                <a:cxn ang="0">
                  <a:pos x="393" y="7"/>
                </a:cxn>
              </a:cxnLst>
              <a:rect l="0" t="0" r="r" b="b"/>
              <a:pathLst>
                <a:path w="406" h="14">
                  <a:moveTo>
                    <a:pt x="393" y="7"/>
                  </a:moveTo>
                  <a:lnTo>
                    <a:pt x="40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6" y="7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06" y="7"/>
                  </a:lnTo>
                  <a:lnTo>
                    <a:pt x="39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4" name="Freeform 123"/>
            <p:cNvSpPr>
              <a:spLocks/>
            </p:cNvSpPr>
            <p:nvPr/>
          </p:nvSpPr>
          <p:spPr bwMode="auto">
            <a:xfrm>
              <a:off x="9132941" y="3566329"/>
              <a:ext cx="28575" cy="376238"/>
            </a:xfrm>
            <a:custGeom>
              <a:avLst/>
              <a:gdLst/>
              <a:ahLst/>
              <a:cxnLst>
                <a:cxn ang="0">
                  <a:pos x="7" y="179"/>
                </a:cxn>
                <a:cxn ang="0">
                  <a:pos x="0" y="179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3" y="179"/>
                </a:cxn>
                <a:cxn ang="0">
                  <a:pos x="7" y="179"/>
                </a:cxn>
              </a:cxnLst>
              <a:rect l="0" t="0" r="r" b="b"/>
              <a:pathLst>
                <a:path w="13" h="179">
                  <a:moveTo>
                    <a:pt x="7" y="179"/>
                  </a:moveTo>
                  <a:lnTo>
                    <a:pt x="0" y="17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79"/>
                  </a:lnTo>
                  <a:lnTo>
                    <a:pt x="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5" name="Freeform 124"/>
            <p:cNvSpPr>
              <a:spLocks/>
            </p:cNvSpPr>
            <p:nvPr/>
          </p:nvSpPr>
          <p:spPr bwMode="auto">
            <a:xfrm>
              <a:off x="8866226" y="3552053"/>
              <a:ext cx="22224" cy="3302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7"/>
                </a:cxn>
                <a:cxn ang="0">
                  <a:pos x="10" y="158"/>
                </a:cxn>
                <a:cxn ang="0">
                  <a:pos x="0" y="158"/>
                </a:cxn>
                <a:cxn ang="0">
                  <a:pos x="0" y="7"/>
                </a:cxn>
                <a:cxn ang="0">
                  <a:pos x="6" y="14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7"/>
                </a:cxn>
                <a:cxn ang="0">
                  <a:pos x="6" y="0"/>
                </a:cxn>
              </a:cxnLst>
              <a:rect l="0" t="0" r="r" b="b"/>
              <a:pathLst>
                <a:path w="10" h="158">
                  <a:moveTo>
                    <a:pt x="6" y="0"/>
                  </a:moveTo>
                  <a:lnTo>
                    <a:pt x="10" y="7"/>
                  </a:lnTo>
                  <a:lnTo>
                    <a:pt x="10" y="158"/>
                  </a:lnTo>
                  <a:lnTo>
                    <a:pt x="0" y="158"/>
                  </a:lnTo>
                  <a:lnTo>
                    <a:pt x="0" y="7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6" name="Freeform 125"/>
            <p:cNvSpPr>
              <a:spLocks/>
            </p:cNvSpPr>
            <p:nvPr/>
          </p:nvSpPr>
          <p:spPr bwMode="auto">
            <a:xfrm>
              <a:off x="8558253" y="3552040"/>
              <a:ext cx="320675" cy="3016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0"/>
                </a:cxn>
                <a:cxn ang="0">
                  <a:pos x="144" y="0"/>
                </a:cxn>
                <a:cxn ang="0">
                  <a:pos x="144" y="14"/>
                </a:cxn>
                <a:cxn ang="0">
                  <a:pos x="4" y="14"/>
                </a:cxn>
                <a:cxn ang="0">
                  <a:pos x="11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0" y="7"/>
                </a:cxn>
              </a:cxnLst>
              <a:rect l="0" t="0" r="r" b="b"/>
              <a:pathLst>
                <a:path w="144" h="14">
                  <a:moveTo>
                    <a:pt x="0" y="7"/>
                  </a:moveTo>
                  <a:lnTo>
                    <a:pt x="4" y="0"/>
                  </a:lnTo>
                  <a:lnTo>
                    <a:pt x="144" y="0"/>
                  </a:lnTo>
                  <a:lnTo>
                    <a:pt x="144" y="14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7" name="Freeform 126"/>
            <p:cNvSpPr>
              <a:spLocks/>
            </p:cNvSpPr>
            <p:nvPr/>
          </p:nvSpPr>
          <p:spPr bwMode="auto">
            <a:xfrm>
              <a:off x="8558250" y="3566327"/>
              <a:ext cx="25400" cy="315913"/>
            </a:xfrm>
            <a:custGeom>
              <a:avLst/>
              <a:gdLst/>
              <a:ahLst/>
              <a:cxnLst>
                <a:cxn ang="0">
                  <a:pos x="7" y="151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51"/>
                </a:cxn>
                <a:cxn ang="0">
                  <a:pos x="7" y="151"/>
                </a:cxn>
              </a:cxnLst>
              <a:rect l="0" t="0" r="r" b="b"/>
              <a:pathLst>
                <a:path w="11" h="151">
                  <a:moveTo>
                    <a:pt x="7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51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8" name="Freeform 127"/>
            <p:cNvSpPr>
              <a:spLocks/>
            </p:cNvSpPr>
            <p:nvPr/>
          </p:nvSpPr>
          <p:spPr bwMode="auto">
            <a:xfrm>
              <a:off x="9312313" y="2826549"/>
              <a:ext cx="55563" cy="1052513"/>
            </a:xfrm>
            <a:custGeom>
              <a:avLst/>
              <a:gdLst/>
              <a:ahLst/>
              <a:cxnLst>
                <a:cxn ang="0">
                  <a:pos x="19" y="502"/>
                </a:cxn>
                <a:cxn ang="0">
                  <a:pos x="13" y="50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5" y="500"/>
                </a:cxn>
                <a:cxn ang="0">
                  <a:pos x="19" y="502"/>
                </a:cxn>
              </a:cxnLst>
              <a:rect l="0" t="0" r="r" b="b"/>
              <a:pathLst>
                <a:path w="25" h="502">
                  <a:moveTo>
                    <a:pt x="19" y="502"/>
                  </a:moveTo>
                  <a:lnTo>
                    <a:pt x="13" y="5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500"/>
                  </a:lnTo>
                  <a:lnTo>
                    <a:pt x="19" y="502"/>
                  </a:lnTo>
                  <a:close/>
                </a:path>
              </a:pathLst>
            </a:custGeom>
            <a:solidFill>
              <a:srgbClr val="DF177A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79" name="Freeform 128"/>
            <p:cNvSpPr>
              <a:spLocks/>
            </p:cNvSpPr>
            <p:nvPr/>
          </p:nvSpPr>
          <p:spPr bwMode="auto">
            <a:xfrm>
              <a:off x="8507466" y="2826549"/>
              <a:ext cx="60325" cy="717550"/>
            </a:xfrm>
            <a:custGeom>
              <a:avLst/>
              <a:gdLst/>
              <a:ahLst/>
              <a:cxnLst>
                <a:cxn ang="0">
                  <a:pos x="21" y="342"/>
                </a:cxn>
                <a:cxn ang="0">
                  <a:pos x="17" y="342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27" y="342"/>
                </a:cxn>
                <a:cxn ang="0">
                  <a:pos x="21" y="342"/>
                </a:cxn>
              </a:cxnLst>
              <a:rect l="0" t="0" r="r" b="b"/>
              <a:pathLst>
                <a:path w="27" h="342">
                  <a:moveTo>
                    <a:pt x="21" y="342"/>
                  </a:moveTo>
                  <a:lnTo>
                    <a:pt x="17" y="34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7" y="342"/>
                  </a:lnTo>
                  <a:lnTo>
                    <a:pt x="21" y="342"/>
                  </a:lnTo>
                  <a:close/>
                </a:path>
              </a:pathLst>
            </a:custGeom>
            <a:solidFill>
              <a:srgbClr val="DF177A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0" name="Rectangle 129"/>
            <p:cNvSpPr>
              <a:spLocks noChangeArrowheads="1"/>
            </p:cNvSpPr>
            <p:nvPr/>
          </p:nvSpPr>
          <p:spPr bwMode="auto">
            <a:xfrm>
              <a:off x="8785246" y="2621074"/>
              <a:ext cx="203582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2200" b="0" dirty="0">
                  <a:solidFill>
                    <a:srgbClr val="9900CC"/>
                  </a:solidFill>
                  <a:latin typeface="Arial" pitchFamily="34" charset="0"/>
                </a:rPr>
                <a:t>R</a:t>
              </a: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81" name="Rectangle 130"/>
            <p:cNvSpPr>
              <a:spLocks noChangeArrowheads="1"/>
            </p:cNvSpPr>
            <p:nvPr/>
          </p:nvSpPr>
          <p:spPr bwMode="auto">
            <a:xfrm>
              <a:off x="8929741" y="2748767"/>
              <a:ext cx="38101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1100" b="0" dirty="0">
                  <a:solidFill>
                    <a:srgbClr val="9900CC"/>
                  </a:solidFill>
                  <a:latin typeface="Arial" pitchFamily="34" charset="0"/>
                </a:rPr>
                <a:t>I</a:t>
              </a: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82" name="Rectangle 131"/>
            <p:cNvSpPr>
              <a:spLocks noChangeArrowheads="1"/>
            </p:cNvSpPr>
            <p:nvPr/>
          </p:nvSpPr>
          <p:spPr bwMode="auto">
            <a:xfrm>
              <a:off x="8972587" y="2748767"/>
              <a:ext cx="698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1100" b="0" dirty="0">
                  <a:solidFill>
                    <a:srgbClr val="9900CC"/>
                  </a:solidFill>
                  <a:latin typeface="Arial" pitchFamily="34" charset="0"/>
                </a:rPr>
                <a:t>s</a:t>
              </a: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83" name="Rectangle 132"/>
            <p:cNvSpPr>
              <a:spLocks noChangeArrowheads="1"/>
            </p:cNvSpPr>
            <p:nvPr/>
          </p:nvSpPr>
          <p:spPr bwMode="auto">
            <a:xfrm>
              <a:off x="9053552" y="2748779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1100" b="0" dirty="0">
                  <a:solidFill>
                    <a:srgbClr val="9900CC"/>
                  </a:solidFill>
                  <a:latin typeface="Arial" pitchFamily="34" charset="0"/>
                </a:rPr>
                <a:t>o</a:t>
              </a:r>
              <a:endParaRPr lang="de-DE" sz="1600" b="0" dirty="0">
                <a:latin typeface="Arial" pitchFamily="34" charset="0"/>
              </a:endParaRPr>
            </a:p>
          </p:txBody>
        </p:sp>
        <p:sp>
          <p:nvSpPr>
            <p:cNvPr id="84" name="Rectangle 133"/>
            <p:cNvSpPr>
              <a:spLocks noChangeArrowheads="1"/>
            </p:cNvSpPr>
            <p:nvPr/>
          </p:nvSpPr>
          <p:spPr bwMode="auto">
            <a:xfrm>
              <a:off x="7988695" y="4956974"/>
              <a:ext cx="41838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1000" b="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Prüfling</a:t>
              </a:r>
              <a:endParaRPr lang="de-DE" sz="1000" b="0" dirty="0">
                <a:latin typeface="+mn-lt"/>
                <a:cs typeface="Arial" pitchFamily="34" charset="0"/>
              </a:endParaRPr>
            </a:p>
          </p:txBody>
        </p:sp>
        <p:sp>
          <p:nvSpPr>
            <p:cNvPr id="85" name="Freeform 134"/>
            <p:cNvSpPr>
              <a:spLocks/>
            </p:cNvSpPr>
            <p:nvPr/>
          </p:nvSpPr>
          <p:spPr bwMode="auto">
            <a:xfrm>
              <a:off x="9123400" y="3874299"/>
              <a:ext cx="42862" cy="41275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9" y="20"/>
                </a:cxn>
                <a:cxn ang="0">
                  <a:pos x="11" y="20"/>
                </a:cxn>
              </a:cxnLst>
              <a:rect l="0" t="0" r="r" b="b"/>
              <a:pathLst>
                <a:path w="19" h="20">
                  <a:moveTo>
                    <a:pt x="11" y="20"/>
                  </a:moveTo>
                  <a:lnTo>
                    <a:pt x="13" y="20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6" name="Freeform 135"/>
            <p:cNvSpPr>
              <a:spLocks/>
            </p:cNvSpPr>
            <p:nvPr/>
          </p:nvSpPr>
          <p:spPr bwMode="auto">
            <a:xfrm>
              <a:off x="9334553" y="3874299"/>
              <a:ext cx="42863" cy="41275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4"/>
                </a:cxn>
                <a:cxn ang="0">
                  <a:pos x="20" y="11"/>
                </a:cxn>
                <a:cxn ang="0">
                  <a:pos x="20" y="9"/>
                </a:cxn>
                <a:cxn ang="0">
                  <a:pos x="20" y="7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8"/>
                </a:cxn>
                <a:cxn ang="0">
                  <a:pos x="7" y="18"/>
                </a:cxn>
                <a:cxn ang="0">
                  <a:pos x="9" y="20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1" y="20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7" name="Freeform 136"/>
            <p:cNvSpPr>
              <a:spLocks/>
            </p:cNvSpPr>
            <p:nvPr/>
          </p:nvSpPr>
          <p:spPr bwMode="auto">
            <a:xfrm>
              <a:off x="8856700" y="3874299"/>
              <a:ext cx="42862" cy="41275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10" y="20"/>
                </a:cxn>
                <a:cxn ang="0">
                  <a:pos x="12" y="18"/>
                </a:cxn>
                <a:cxn ang="0">
                  <a:pos x="14" y="1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7" y="14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0"/>
                </a:cxn>
              </a:cxnLst>
              <a:rect l="0" t="0" r="r" b="b"/>
              <a:pathLst>
                <a:path w="19" h="20">
                  <a:moveTo>
                    <a:pt x="8" y="20"/>
                  </a:moveTo>
                  <a:lnTo>
                    <a:pt x="10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8" name="Freeform 137"/>
            <p:cNvSpPr>
              <a:spLocks/>
            </p:cNvSpPr>
            <p:nvPr/>
          </p:nvSpPr>
          <p:spPr bwMode="auto">
            <a:xfrm>
              <a:off x="8239162" y="3879062"/>
              <a:ext cx="41275" cy="44450"/>
            </a:xfrm>
            <a:custGeom>
              <a:avLst/>
              <a:gdLst/>
              <a:ahLst/>
              <a:cxnLst>
                <a:cxn ang="0">
                  <a:pos x="9" y="21"/>
                </a:cxn>
                <a:cxn ang="0">
                  <a:pos x="11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9" y="14"/>
                </a:cxn>
                <a:cxn ang="0">
                  <a:pos x="19" y="12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3" y="2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2" y="18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9" y="21"/>
                </a:cxn>
              </a:cxnLst>
              <a:rect l="0" t="0" r="r" b="b"/>
              <a:pathLst>
                <a:path w="19" h="21">
                  <a:moveTo>
                    <a:pt x="9" y="21"/>
                  </a:move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89" name="Freeform 138"/>
            <p:cNvSpPr>
              <a:spLocks/>
            </p:cNvSpPr>
            <p:nvPr/>
          </p:nvSpPr>
          <p:spPr bwMode="auto">
            <a:xfrm>
              <a:off x="8550328" y="3874299"/>
              <a:ext cx="42863" cy="41275"/>
            </a:xfrm>
            <a:custGeom>
              <a:avLst/>
              <a:gdLst/>
              <a:ahLst/>
              <a:cxnLst>
                <a:cxn ang="0">
                  <a:pos x="11" y="20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1" y="20"/>
                </a:cxn>
              </a:cxnLst>
              <a:rect l="0" t="0" r="r" b="b"/>
              <a:pathLst>
                <a:path w="19" h="20">
                  <a:moveTo>
                    <a:pt x="11" y="20"/>
                  </a:moveTo>
                  <a:lnTo>
                    <a:pt x="13" y="20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endParaRPr lang="de-DE"/>
            </a:p>
          </p:txBody>
        </p:sp>
        <p:sp>
          <p:nvSpPr>
            <p:cNvPr id="90" name="Rectangle 139"/>
            <p:cNvSpPr>
              <a:spLocks noChangeArrowheads="1"/>
            </p:cNvSpPr>
            <p:nvPr/>
          </p:nvSpPr>
          <p:spPr bwMode="auto">
            <a:xfrm>
              <a:off x="8313791" y="1905816"/>
              <a:ext cx="1292225" cy="10572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lIns="91352" tIns="45677" rIns="91352" bIns="45677" anchor="ctr"/>
            <a:lstStyle/>
            <a:p>
              <a:endParaRPr lang="de-DE"/>
            </a:p>
          </p:txBody>
        </p:sp>
        <p:grpSp>
          <p:nvGrpSpPr>
            <p:cNvPr id="91" name="Group 140"/>
            <p:cNvGrpSpPr>
              <a:grpSpLocks/>
            </p:cNvGrpSpPr>
            <p:nvPr/>
          </p:nvGrpSpPr>
          <p:grpSpPr bwMode="auto">
            <a:xfrm>
              <a:off x="7920075" y="3850488"/>
              <a:ext cx="1631950" cy="1352550"/>
              <a:chOff x="3472" y="1776"/>
              <a:chExt cx="733" cy="645"/>
            </a:xfrm>
          </p:grpSpPr>
          <p:sp>
            <p:nvSpPr>
              <p:cNvPr id="100" name="Line 141"/>
              <p:cNvSpPr>
                <a:spLocks noChangeShapeType="1"/>
              </p:cNvSpPr>
              <p:nvPr/>
            </p:nvSpPr>
            <p:spPr bwMode="auto">
              <a:xfrm>
                <a:off x="3472" y="2421"/>
                <a:ext cx="7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" name="Line 142"/>
              <p:cNvSpPr>
                <a:spLocks noChangeShapeType="1"/>
              </p:cNvSpPr>
              <p:nvPr/>
            </p:nvSpPr>
            <p:spPr bwMode="auto">
              <a:xfrm>
                <a:off x="3472" y="1776"/>
                <a:ext cx="7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2" name="Line 143"/>
              <p:cNvSpPr>
                <a:spLocks noChangeShapeType="1"/>
              </p:cNvSpPr>
              <p:nvPr/>
            </p:nvSpPr>
            <p:spPr bwMode="auto">
              <a:xfrm>
                <a:off x="4205" y="1776"/>
                <a:ext cx="0" cy="6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" name="Line 144"/>
              <p:cNvSpPr>
                <a:spLocks noChangeShapeType="1"/>
              </p:cNvSpPr>
              <p:nvPr/>
            </p:nvSpPr>
            <p:spPr bwMode="auto">
              <a:xfrm>
                <a:off x="3472" y="1776"/>
                <a:ext cx="0" cy="6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2" name="Group 150"/>
            <p:cNvGrpSpPr>
              <a:grpSpLocks/>
            </p:cNvGrpSpPr>
            <p:nvPr/>
          </p:nvGrpSpPr>
          <p:grpSpPr bwMode="auto">
            <a:xfrm>
              <a:off x="8693190" y="1916141"/>
              <a:ext cx="455613" cy="428205"/>
              <a:chOff x="3401" y="1497"/>
              <a:chExt cx="246" cy="245"/>
            </a:xfrm>
          </p:grpSpPr>
          <p:sp>
            <p:nvSpPr>
              <p:cNvPr id="98" name="Text Box 152"/>
              <p:cNvSpPr txBox="1">
                <a:spLocks noChangeArrowheads="1"/>
              </p:cNvSpPr>
              <p:nvPr/>
            </p:nvSpPr>
            <p:spPr bwMode="auto">
              <a:xfrm>
                <a:off x="3429" y="1497"/>
                <a:ext cx="193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4275" tIns="0" rIns="104275" bIns="52138">
                <a:noAutofit/>
              </a:bodyPr>
              <a:lstStyle/>
              <a:p>
                <a:pPr defTabSz="1042001">
                  <a:spcBef>
                    <a:spcPct val="0"/>
                  </a:spcBef>
                </a:pPr>
                <a:r>
                  <a:rPr lang="de-DE" sz="1600" b="0" u="sng" dirty="0">
                    <a:latin typeface="Arial" pitchFamily="34" charset="0"/>
                  </a:rPr>
                  <a:t>U</a:t>
                </a:r>
              </a:p>
            </p:txBody>
          </p:sp>
          <p:sp>
            <p:nvSpPr>
              <p:cNvPr id="97" name="Rectangle 154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" name="Line 156"/>
            <p:cNvSpPr>
              <a:spLocks noChangeShapeType="1"/>
            </p:cNvSpPr>
            <p:nvPr/>
          </p:nvSpPr>
          <p:spPr bwMode="auto">
            <a:xfrm>
              <a:off x="8520149" y="2129637"/>
              <a:ext cx="0" cy="709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352" tIns="45677" rIns="91352" bIns="45677" anchor="ctr"/>
            <a:lstStyle/>
            <a:p>
              <a:endParaRPr lang="de-DE"/>
            </a:p>
          </p:txBody>
        </p:sp>
        <p:sp>
          <p:nvSpPr>
            <p:cNvPr id="94" name="Line 157"/>
            <p:cNvSpPr>
              <a:spLocks noChangeShapeType="1"/>
            </p:cNvSpPr>
            <p:nvPr/>
          </p:nvSpPr>
          <p:spPr bwMode="auto">
            <a:xfrm>
              <a:off x="8516975" y="2129636"/>
              <a:ext cx="1762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352" tIns="45677" rIns="91352" bIns="45677" anchor="ctr"/>
            <a:lstStyle/>
            <a:p>
              <a:endParaRPr lang="de-DE"/>
            </a:p>
          </p:txBody>
        </p:sp>
        <p:sp>
          <p:nvSpPr>
            <p:cNvPr id="95" name="Line 158"/>
            <p:cNvSpPr>
              <a:spLocks noChangeShapeType="1"/>
            </p:cNvSpPr>
            <p:nvPr/>
          </p:nvSpPr>
          <p:spPr bwMode="auto">
            <a:xfrm>
              <a:off x="9153578" y="2140749"/>
              <a:ext cx="1746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352" tIns="45677" rIns="91352" bIns="45677" anchor="ctr"/>
            <a:lstStyle/>
            <a:p>
              <a:endParaRPr lang="de-DE"/>
            </a:p>
          </p:txBody>
        </p:sp>
      </p:grpSp>
      <p:sp>
        <p:nvSpPr>
          <p:cNvPr id="104" name="Rectangle 85"/>
          <p:cNvSpPr>
            <a:spLocks noChangeArrowheads="1"/>
          </p:cNvSpPr>
          <p:nvPr/>
        </p:nvSpPr>
        <p:spPr bwMode="auto">
          <a:xfrm>
            <a:off x="8743922" y="5044008"/>
            <a:ext cx="25400" cy="104775"/>
          </a:xfrm>
          <a:prstGeom prst="rect">
            <a:avLst/>
          </a:prstGeom>
          <a:solidFill>
            <a:srgbClr val="EFFD3D"/>
          </a:solidFill>
          <a:ln w="9525">
            <a:noFill/>
            <a:miter lim="800000"/>
            <a:headEnd/>
            <a:tailEnd/>
          </a:ln>
        </p:spPr>
        <p:txBody>
          <a:bodyPr lIns="91352" tIns="45677" rIns="91352" bIns="45677"/>
          <a:lstStyle/>
          <a:p>
            <a:endParaRPr lang="de-DE"/>
          </a:p>
        </p:txBody>
      </p:sp>
      <p:sp>
        <p:nvSpPr>
          <p:cNvPr id="105" name="Rectangle 85"/>
          <p:cNvSpPr>
            <a:spLocks noChangeArrowheads="1"/>
          </p:cNvSpPr>
          <p:nvPr/>
        </p:nvSpPr>
        <p:spPr bwMode="auto">
          <a:xfrm>
            <a:off x="8739160" y="4785588"/>
            <a:ext cx="25400" cy="104775"/>
          </a:xfrm>
          <a:prstGeom prst="rect">
            <a:avLst/>
          </a:prstGeom>
          <a:solidFill>
            <a:srgbClr val="EFFD3D"/>
          </a:solidFill>
          <a:ln w="9525">
            <a:noFill/>
            <a:miter lim="800000"/>
            <a:headEnd/>
            <a:tailEnd/>
          </a:ln>
        </p:spPr>
        <p:txBody>
          <a:bodyPr lIns="91352" tIns="45677" rIns="91352" bIns="45677"/>
          <a:lstStyle/>
          <a:p>
            <a:endParaRPr lang="de-DE"/>
          </a:p>
        </p:txBody>
      </p:sp>
      <p:sp>
        <p:nvSpPr>
          <p:cNvPr id="106" name="Rectangle 85"/>
          <p:cNvSpPr>
            <a:spLocks noChangeArrowheads="1"/>
          </p:cNvSpPr>
          <p:nvPr/>
        </p:nvSpPr>
        <p:spPr bwMode="auto">
          <a:xfrm>
            <a:off x="8739144" y="4663348"/>
            <a:ext cx="25400" cy="104775"/>
          </a:xfrm>
          <a:prstGeom prst="rect">
            <a:avLst/>
          </a:prstGeom>
          <a:solidFill>
            <a:srgbClr val="EFFD3D"/>
          </a:solidFill>
          <a:ln w="9525">
            <a:noFill/>
            <a:miter lim="800000"/>
            <a:headEnd/>
            <a:tailEnd/>
          </a:ln>
        </p:spPr>
        <p:txBody>
          <a:bodyPr lIns="91352" tIns="45677" rIns="91352" bIns="45677"/>
          <a:lstStyle/>
          <a:p>
            <a:endParaRPr lang="de-DE"/>
          </a:p>
        </p:txBody>
      </p:sp>
      <p:sp>
        <p:nvSpPr>
          <p:cNvPr id="107" name="Rectangle 85"/>
          <p:cNvSpPr>
            <a:spLocks noChangeArrowheads="1"/>
          </p:cNvSpPr>
          <p:nvPr/>
        </p:nvSpPr>
        <p:spPr bwMode="auto">
          <a:xfrm>
            <a:off x="8739144" y="5256795"/>
            <a:ext cx="25400" cy="104775"/>
          </a:xfrm>
          <a:prstGeom prst="rect">
            <a:avLst/>
          </a:prstGeom>
          <a:solidFill>
            <a:srgbClr val="EFFD3D"/>
          </a:solidFill>
          <a:ln w="9525">
            <a:noFill/>
            <a:miter lim="800000"/>
            <a:headEnd/>
            <a:tailEnd/>
          </a:ln>
        </p:spPr>
        <p:txBody>
          <a:bodyPr lIns="91352" tIns="45677" rIns="91352" bIns="4567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6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Isolationsmessung – SK II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6410202" cy="4990434"/>
          </a:xfrm>
        </p:spPr>
        <p:txBody>
          <a:bodyPr/>
          <a:lstStyle/>
          <a:p>
            <a:pPr marL="0" indent="0">
              <a:buNone/>
            </a:pPr>
            <a:r>
              <a:rPr lang="de-DE" sz="2200" b="1" u="sng" dirty="0"/>
              <a:t>R</a:t>
            </a:r>
            <a:r>
              <a:rPr lang="de-DE" sz="2200" b="1" baseline="-25000" dirty="0"/>
              <a:t>ISO  </a:t>
            </a:r>
            <a:r>
              <a:rPr lang="de-DE" u="sng" dirty="0"/>
              <a:t>bei Schutzklasse II – Geräten</a:t>
            </a:r>
            <a:endParaRPr lang="de-DE" dirty="0"/>
          </a:p>
          <a:p>
            <a:r>
              <a:rPr lang="de-DE" dirty="0"/>
              <a:t>U = min. 500 V DC</a:t>
            </a:r>
          </a:p>
          <a:p>
            <a:r>
              <a:rPr lang="de-DE" b="1" dirty="0">
                <a:solidFill>
                  <a:srgbClr val="92D050"/>
                </a:solidFill>
              </a:rPr>
              <a:t>Grenzwert:  R</a:t>
            </a:r>
            <a:r>
              <a:rPr lang="de-DE" b="1" baseline="-25000" dirty="0">
                <a:solidFill>
                  <a:srgbClr val="92D050"/>
                </a:solidFill>
              </a:rPr>
              <a:t>ISO</a:t>
            </a:r>
            <a:r>
              <a:rPr lang="de-DE" b="1" dirty="0">
                <a:solidFill>
                  <a:srgbClr val="92D050"/>
                </a:solidFill>
              </a:rPr>
              <a:t>  </a:t>
            </a:r>
            <a:r>
              <a:rPr lang="de-DE" dirty="0">
                <a:solidFill>
                  <a:srgbClr val="92D050"/>
                </a:solidFill>
              </a:rPr>
              <a:t>≥ </a:t>
            </a:r>
            <a:r>
              <a:rPr lang="de-DE" b="1" dirty="0">
                <a:solidFill>
                  <a:srgbClr val="92D050"/>
                </a:solidFill>
              </a:rPr>
              <a:t>2 M</a:t>
            </a:r>
            <a:r>
              <a:rPr lang="el-GR" b="1" dirty="0">
                <a:solidFill>
                  <a:srgbClr val="92D050"/>
                </a:solidFill>
              </a:rPr>
              <a:t>Ω</a:t>
            </a:r>
          </a:p>
          <a:p>
            <a:r>
              <a:rPr lang="de-DE" b="1" dirty="0">
                <a:solidFill>
                  <a:srgbClr val="92D050"/>
                </a:solidFill>
              </a:rPr>
              <a:t>ACHTUNG: </a:t>
            </a:r>
            <a:r>
              <a:rPr lang="de-DE" dirty="0"/>
              <a:t>Einige SK I-Geräte haben Merkmale der Schutzklasse II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1642" y="1781852"/>
            <a:ext cx="1681163" cy="4100513"/>
            <a:chOff x="3952" y="1649"/>
            <a:chExt cx="1060" cy="258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952" y="1649"/>
              <a:ext cx="1060" cy="2580"/>
              <a:chOff x="3952" y="1649"/>
              <a:chExt cx="1060" cy="2580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000" y="1853"/>
                <a:ext cx="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2001">
                  <a:spcBef>
                    <a:spcPct val="0"/>
                  </a:spcBef>
                </a:pPr>
                <a:endParaRPr lang="de-DE" sz="1600" b="0" dirty="0">
                  <a:latin typeface="Arial" pitchFamily="34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4762" y="1801"/>
                <a:ext cx="1" cy="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4301" y="3574"/>
                <a:ext cx="122" cy="319"/>
              </a:xfrm>
              <a:prstGeom prst="rect">
                <a:avLst/>
              </a:prstGeom>
              <a:solidFill>
                <a:srgbClr val="1F1A17"/>
              </a:solidFill>
              <a:ln w="762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604" y="1785"/>
                <a:ext cx="52" cy="4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2" y="17"/>
                  </a:cxn>
                  <a:cxn ang="0">
                    <a:pos x="10" y="17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16" h="17">
                    <a:moveTo>
                      <a:pt x="7" y="0"/>
                    </a:move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4619" y="1931"/>
                <a:ext cx="293" cy="299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83" y="2"/>
                  </a:cxn>
                  <a:cxn ang="0">
                    <a:pos x="95" y="6"/>
                  </a:cxn>
                  <a:cxn ang="0">
                    <a:pos x="108" y="14"/>
                  </a:cxn>
                  <a:cxn ang="0">
                    <a:pos x="117" y="23"/>
                  </a:cxn>
                  <a:cxn ang="0">
                    <a:pos x="126" y="33"/>
                  </a:cxn>
                  <a:cxn ang="0">
                    <a:pos x="133" y="46"/>
                  </a:cxn>
                  <a:cxn ang="0">
                    <a:pos x="136" y="60"/>
                  </a:cxn>
                  <a:cxn ang="0">
                    <a:pos x="138" y="75"/>
                  </a:cxn>
                  <a:cxn ang="0">
                    <a:pos x="136" y="90"/>
                  </a:cxn>
                  <a:cxn ang="0">
                    <a:pos x="133" y="104"/>
                  </a:cxn>
                  <a:cxn ang="0">
                    <a:pos x="126" y="117"/>
                  </a:cxn>
                  <a:cxn ang="0">
                    <a:pos x="117" y="127"/>
                  </a:cxn>
                  <a:cxn ang="0">
                    <a:pos x="108" y="136"/>
                  </a:cxn>
                  <a:cxn ang="0">
                    <a:pos x="95" y="144"/>
                  </a:cxn>
                  <a:cxn ang="0">
                    <a:pos x="83" y="148"/>
                  </a:cxn>
                  <a:cxn ang="0">
                    <a:pos x="69" y="150"/>
                  </a:cxn>
                  <a:cxn ang="0">
                    <a:pos x="55" y="148"/>
                  </a:cxn>
                  <a:cxn ang="0">
                    <a:pos x="42" y="144"/>
                  </a:cxn>
                  <a:cxn ang="0">
                    <a:pos x="30" y="136"/>
                  </a:cxn>
                  <a:cxn ang="0">
                    <a:pos x="21" y="127"/>
                  </a:cxn>
                  <a:cxn ang="0">
                    <a:pos x="12" y="117"/>
                  </a:cxn>
                  <a:cxn ang="0">
                    <a:pos x="5" y="104"/>
                  </a:cxn>
                  <a:cxn ang="0">
                    <a:pos x="2" y="90"/>
                  </a:cxn>
                  <a:cxn ang="0">
                    <a:pos x="0" y="75"/>
                  </a:cxn>
                  <a:cxn ang="0">
                    <a:pos x="2" y="60"/>
                  </a:cxn>
                  <a:cxn ang="0">
                    <a:pos x="5" y="46"/>
                  </a:cxn>
                  <a:cxn ang="0">
                    <a:pos x="12" y="33"/>
                  </a:cxn>
                  <a:cxn ang="0">
                    <a:pos x="21" y="23"/>
                  </a:cxn>
                  <a:cxn ang="0">
                    <a:pos x="30" y="14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9" y="0"/>
                  </a:cxn>
                </a:cxnLst>
                <a:rect l="0" t="0" r="r" b="b"/>
                <a:pathLst>
                  <a:path w="138" h="150">
                    <a:moveTo>
                      <a:pt x="69" y="0"/>
                    </a:moveTo>
                    <a:lnTo>
                      <a:pt x="83" y="2"/>
                    </a:lnTo>
                    <a:lnTo>
                      <a:pt x="95" y="6"/>
                    </a:lnTo>
                    <a:lnTo>
                      <a:pt x="108" y="14"/>
                    </a:lnTo>
                    <a:lnTo>
                      <a:pt x="117" y="23"/>
                    </a:lnTo>
                    <a:lnTo>
                      <a:pt x="126" y="33"/>
                    </a:lnTo>
                    <a:lnTo>
                      <a:pt x="133" y="46"/>
                    </a:lnTo>
                    <a:lnTo>
                      <a:pt x="136" y="60"/>
                    </a:lnTo>
                    <a:lnTo>
                      <a:pt x="138" y="75"/>
                    </a:lnTo>
                    <a:lnTo>
                      <a:pt x="136" y="90"/>
                    </a:lnTo>
                    <a:lnTo>
                      <a:pt x="133" y="104"/>
                    </a:lnTo>
                    <a:lnTo>
                      <a:pt x="126" y="117"/>
                    </a:lnTo>
                    <a:lnTo>
                      <a:pt x="117" y="127"/>
                    </a:lnTo>
                    <a:lnTo>
                      <a:pt x="108" y="136"/>
                    </a:lnTo>
                    <a:lnTo>
                      <a:pt x="95" y="144"/>
                    </a:lnTo>
                    <a:lnTo>
                      <a:pt x="83" y="148"/>
                    </a:lnTo>
                    <a:lnTo>
                      <a:pt x="69" y="150"/>
                    </a:lnTo>
                    <a:lnTo>
                      <a:pt x="55" y="148"/>
                    </a:lnTo>
                    <a:lnTo>
                      <a:pt x="42" y="144"/>
                    </a:lnTo>
                    <a:lnTo>
                      <a:pt x="30" y="136"/>
                    </a:lnTo>
                    <a:lnTo>
                      <a:pt x="21" y="127"/>
                    </a:lnTo>
                    <a:lnTo>
                      <a:pt x="12" y="117"/>
                    </a:lnTo>
                    <a:lnTo>
                      <a:pt x="5" y="104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2" y="60"/>
                    </a:lnTo>
                    <a:lnTo>
                      <a:pt x="5" y="46"/>
                    </a:lnTo>
                    <a:lnTo>
                      <a:pt x="12" y="33"/>
                    </a:lnTo>
                    <a:lnTo>
                      <a:pt x="21" y="23"/>
                    </a:lnTo>
                    <a:lnTo>
                      <a:pt x="30" y="14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4767" y="1929"/>
                <a:ext cx="147" cy="152"/>
              </a:xfrm>
              <a:custGeom>
                <a:avLst/>
                <a:gdLst/>
                <a:ahLst/>
                <a:cxnLst>
                  <a:cxn ang="0">
                    <a:pos x="71" y="77"/>
                  </a:cxn>
                  <a:cxn ang="0">
                    <a:pos x="71" y="77"/>
                  </a:cxn>
                  <a:cxn ang="0">
                    <a:pos x="71" y="62"/>
                  </a:cxn>
                  <a:cxn ang="0">
                    <a:pos x="65" y="46"/>
                  </a:cxn>
                  <a:cxn ang="0">
                    <a:pos x="58" y="33"/>
                  </a:cxn>
                  <a:cxn ang="0">
                    <a:pos x="51" y="21"/>
                  </a:cxn>
                  <a:cxn ang="0">
                    <a:pos x="41" y="14"/>
                  </a:cxn>
                  <a:cxn ang="0">
                    <a:pos x="28" y="6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12"/>
                  </a:cxn>
                  <a:cxn ang="0">
                    <a:pos x="37" y="17"/>
                  </a:cxn>
                  <a:cxn ang="0">
                    <a:pos x="46" y="27"/>
                  </a:cxn>
                  <a:cxn ang="0">
                    <a:pos x="55" y="37"/>
                  </a:cxn>
                  <a:cxn ang="0">
                    <a:pos x="60" y="50"/>
                  </a:cxn>
                  <a:cxn ang="0">
                    <a:pos x="64" y="64"/>
                  </a:cxn>
                  <a:cxn ang="0">
                    <a:pos x="65" y="77"/>
                  </a:cxn>
                  <a:cxn ang="0">
                    <a:pos x="65" y="77"/>
                  </a:cxn>
                  <a:cxn ang="0">
                    <a:pos x="71" y="77"/>
                  </a:cxn>
                </a:cxnLst>
                <a:rect l="0" t="0" r="r" b="b"/>
                <a:pathLst>
                  <a:path w="71" h="77">
                    <a:moveTo>
                      <a:pt x="71" y="77"/>
                    </a:moveTo>
                    <a:lnTo>
                      <a:pt x="71" y="77"/>
                    </a:lnTo>
                    <a:lnTo>
                      <a:pt x="71" y="62"/>
                    </a:lnTo>
                    <a:lnTo>
                      <a:pt x="65" y="46"/>
                    </a:lnTo>
                    <a:lnTo>
                      <a:pt x="58" y="33"/>
                    </a:lnTo>
                    <a:lnTo>
                      <a:pt x="51" y="21"/>
                    </a:lnTo>
                    <a:lnTo>
                      <a:pt x="41" y="14"/>
                    </a:lnTo>
                    <a:lnTo>
                      <a:pt x="28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12"/>
                    </a:lnTo>
                    <a:lnTo>
                      <a:pt x="37" y="17"/>
                    </a:lnTo>
                    <a:lnTo>
                      <a:pt x="46" y="27"/>
                    </a:lnTo>
                    <a:lnTo>
                      <a:pt x="55" y="37"/>
                    </a:lnTo>
                    <a:lnTo>
                      <a:pt x="60" y="50"/>
                    </a:lnTo>
                    <a:lnTo>
                      <a:pt x="64" y="64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71" y="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4767" y="2081"/>
                <a:ext cx="147" cy="152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77"/>
                  </a:cxn>
                  <a:cxn ang="0">
                    <a:pos x="14" y="77"/>
                  </a:cxn>
                  <a:cxn ang="0">
                    <a:pos x="28" y="71"/>
                  </a:cxn>
                  <a:cxn ang="0">
                    <a:pos x="41" y="65"/>
                  </a:cxn>
                  <a:cxn ang="0">
                    <a:pos x="51" y="56"/>
                  </a:cxn>
                  <a:cxn ang="0">
                    <a:pos x="58" y="44"/>
                  </a:cxn>
                  <a:cxn ang="0">
                    <a:pos x="65" y="31"/>
                  </a:cxn>
                  <a:cxn ang="0">
                    <a:pos x="71" y="15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64" y="15"/>
                  </a:cxn>
                  <a:cxn ang="0">
                    <a:pos x="60" y="27"/>
                  </a:cxn>
                  <a:cxn ang="0">
                    <a:pos x="55" y="40"/>
                  </a:cxn>
                  <a:cxn ang="0">
                    <a:pos x="46" y="50"/>
                  </a:cxn>
                  <a:cxn ang="0">
                    <a:pos x="37" y="59"/>
                  </a:cxn>
                  <a:cxn ang="0">
                    <a:pos x="25" y="65"/>
                  </a:cxn>
                  <a:cxn ang="0">
                    <a:pos x="12" y="69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7"/>
                  </a:cxn>
                </a:cxnLst>
                <a:rect l="0" t="0" r="r" b="b"/>
                <a:pathLst>
                  <a:path w="71" h="77">
                    <a:moveTo>
                      <a:pt x="0" y="77"/>
                    </a:moveTo>
                    <a:lnTo>
                      <a:pt x="0" y="77"/>
                    </a:lnTo>
                    <a:lnTo>
                      <a:pt x="14" y="77"/>
                    </a:lnTo>
                    <a:lnTo>
                      <a:pt x="28" y="71"/>
                    </a:lnTo>
                    <a:lnTo>
                      <a:pt x="41" y="65"/>
                    </a:lnTo>
                    <a:lnTo>
                      <a:pt x="51" y="56"/>
                    </a:lnTo>
                    <a:lnTo>
                      <a:pt x="58" y="44"/>
                    </a:lnTo>
                    <a:lnTo>
                      <a:pt x="65" y="31"/>
                    </a:lnTo>
                    <a:lnTo>
                      <a:pt x="71" y="15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4" y="15"/>
                    </a:lnTo>
                    <a:lnTo>
                      <a:pt x="60" y="27"/>
                    </a:lnTo>
                    <a:lnTo>
                      <a:pt x="55" y="40"/>
                    </a:lnTo>
                    <a:lnTo>
                      <a:pt x="46" y="50"/>
                    </a:lnTo>
                    <a:lnTo>
                      <a:pt x="37" y="59"/>
                    </a:lnTo>
                    <a:lnTo>
                      <a:pt x="25" y="65"/>
                    </a:lnTo>
                    <a:lnTo>
                      <a:pt x="12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4616" y="2081"/>
                <a:ext cx="151" cy="1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5" y="31"/>
                  </a:cxn>
                  <a:cxn ang="0">
                    <a:pos x="11" y="44"/>
                  </a:cxn>
                  <a:cxn ang="0">
                    <a:pos x="19" y="56"/>
                  </a:cxn>
                  <a:cxn ang="0">
                    <a:pos x="30" y="65"/>
                  </a:cxn>
                  <a:cxn ang="0">
                    <a:pos x="42" y="71"/>
                  </a:cxn>
                  <a:cxn ang="0">
                    <a:pos x="57" y="77"/>
                  </a:cxn>
                  <a:cxn ang="0">
                    <a:pos x="71" y="77"/>
                  </a:cxn>
                  <a:cxn ang="0">
                    <a:pos x="71" y="71"/>
                  </a:cxn>
                  <a:cxn ang="0">
                    <a:pos x="57" y="69"/>
                  </a:cxn>
                  <a:cxn ang="0">
                    <a:pos x="46" y="65"/>
                  </a:cxn>
                  <a:cxn ang="0">
                    <a:pos x="34" y="59"/>
                  </a:cxn>
                  <a:cxn ang="0">
                    <a:pos x="25" y="50"/>
                  </a:cxn>
                  <a:cxn ang="0">
                    <a:pos x="16" y="40"/>
                  </a:cxn>
                  <a:cxn ang="0">
                    <a:pos x="11" y="27"/>
                  </a:cxn>
                  <a:cxn ang="0">
                    <a:pos x="7" y="1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5" y="31"/>
                    </a:lnTo>
                    <a:lnTo>
                      <a:pt x="11" y="44"/>
                    </a:lnTo>
                    <a:lnTo>
                      <a:pt x="19" y="56"/>
                    </a:lnTo>
                    <a:lnTo>
                      <a:pt x="30" y="65"/>
                    </a:lnTo>
                    <a:lnTo>
                      <a:pt x="42" y="71"/>
                    </a:lnTo>
                    <a:lnTo>
                      <a:pt x="57" y="77"/>
                    </a:lnTo>
                    <a:lnTo>
                      <a:pt x="71" y="77"/>
                    </a:lnTo>
                    <a:lnTo>
                      <a:pt x="71" y="71"/>
                    </a:lnTo>
                    <a:lnTo>
                      <a:pt x="57" y="69"/>
                    </a:lnTo>
                    <a:lnTo>
                      <a:pt x="46" y="65"/>
                    </a:lnTo>
                    <a:lnTo>
                      <a:pt x="34" y="59"/>
                    </a:lnTo>
                    <a:lnTo>
                      <a:pt x="25" y="50"/>
                    </a:lnTo>
                    <a:lnTo>
                      <a:pt x="16" y="40"/>
                    </a:lnTo>
                    <a:lnTo>
                      <a:pt x="11" y="27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616" y="1929"/>
                <a:ext cx="151" cy="152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57" y="0"/>
                  </a:cxn>
                  <a:cxn ang="0">
                    <a:pos x="42" y="6"/>
                  </a:cxn>
                  <a:cxn ang="0">
                    <a:pos x="30" y="14"/>
                  </a:cxn>
                  <a:cxn ang="0">
                    <a:pos x="19" y="21"/>
                  </a:cxn>
                  <a:cxn ang="0">
                    <a:pos x="11" y="33"/>
                  </a:cxn>
                  <a:cxn ang="0">
                    <a:pos x="5" y="46"/>
                  </a:cxn>
                  <a:cxn ang="0">
                    <a:pos x="0" y="62"/>
                  </a:cxn>
                  <a:cxn ang="0">
                    <a:pos x="0" y="77"/>
                  </a:cxn>
                  <a:cxn ang="0">
                    <a:pos x="5" y="77"/>
                  </a:cxn>
                  <a:cxn ang="0">
                    <a:pos x="7" y="64"/>
                  </a:cxn>
                  <a:cxn ang="0">
                    <a:pos x="11" y="50"/>
                  </a:cxn>
                  <a:cxn ang="0">
                    <a:pos x="16" y="37"/>
                  </a:cxn>
                  <a:cxn ang="0">
                    <a:pos x="25" y="27"/>
                  </a:cxn>
                  <a:cxn ang="0">
                    <a:pos x="34" y="17"/>
                  </a:cxn>
                  <a:cxn ang="0">
                    <a:pos x="46" y="12"/>
                  </a:cxn>
                  <a:cxn ang="0">
                    <a:pos x="57" y="8"/>
                  </a:cxn>
                  <a:cxn ang="0">
                    <a:pos x="71" y="6"/>
                  </a:cxn>
                  <a:cxn ang="0">
                    <a:pos x="71" y="6"/>
                  </a:cxn>
                  <a:cxn ang="0">
                    <a:pos x="71" y="0"/>
                  </a:cxn>
                </a:cxnLst>
                <a:rect l="0" t="0" r="r" b="b"/>
                <a:pathLst>
                  <a:path w="71" h="77">
                    <a:moveTo>
                      <a:pt x="71" y="0"/>
                    </a:moveTo>
                    <a:lnTo>
                      <a:pt x="71" y="0"/>
                    </a:lnTo>
                    <a:lnTo>
                      <a:pt x="57" y="0"/>
                    </a:lnTo>
                    <a:lnTo>
                      <a:pt x="42" y="6"/>
                    </a:lnTo>
                    <a:lnTo>
                      <a:pt x="30" y="14"/>
                    </a:lnTo>
                    <a:lnTo>
                      <a:pt x="19" y="21"/>
                    </a:lnTo>
                    <a:lnTo>
                      <a:pt x="11" y="33"/>
                    </a:lnTo>
                    <a:lnTo>
                      <a:pt x="5" y="46"/>
                    </a:lnTo>
                    <a:lnTo>
                      <a:pt x="0" y="62"/>
                    </a:lnTo>
                    <a:lnTo>
                      <a:pt x="0" y="77"/>
                    </a:lnTo>
                    <a:lnTo>
                      <a:pt x="5" y="77"/>
                    </a:lnTo>
                    <a:lnTo>
                      <a:pt x="7" y="64"/>
                    </a:lnTo>
                    <a:lnTo>
                      <a:pt x="11" y="50"/>
                    </a:lnTo>
                    <a:lnTo>
                      <a:pt x="16" y="37"/>
                    </a:lnTo>
                    <a:lnTo>
                      <a:pt x="25" y="27"/>
                    </a:lnTo>
                    <a:lnTo>
                      <a:pt x="34" y="17"/>
                    </a:lnTo>
                    <a:lnTo>
                      <a:pt x="46" y="12"/>
                    </a:lnTo>
                    <a:lnTo>
                      <a:pt x="57" y="8"/>
                    </a:lnTo>
                    <a:lnTo>
                      <a:pt x="71" y="6"/>
                    </a:lnTo>
                    <a:lnTo>
                      <a:pt x="71" y="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732" y="1967"/>
                <a:ext cx="10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2001">
                  <a:spcBef>
                    <a:spcPct val="0"/>
                  </a:spcBef>
                </a:pPr>
                <a:r>
                  <a:rPr lang="de-DE" sz="1700" b="0" dirty="0">
                    <a:solidFill>
                      <a:srgbClr val="000000"/>
                    </a:solidFill>
                    <a:latin typeface="Symbol" pitchFamily="18" charset="2"/>
                  </a:rPr>
                  <a:t>W</a:t>
                </a:r>
                <a:endParaRPr lang="de-DE" sz="1600" b="0" dirty="0">
                  <a:latin typeface="Arial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4122" y="1866"/>
                <a:ext cx="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2001">
                  <a:spcBef>
                    <a:spcPct val="0"/>
                  </a:spcBef>
                </a:pPr>
                <a:endParaRPr lang="de-DE" sz="1600" b="0" dirty="0">
                  <a:latin typeface="Arial" pitchFamily="34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4332" y="3144"/>
                <a:ext cx="51" cy="58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14" y="29"/>
                  </a:cxn>
                  <a:cxn ang="0">
                    <a:pos x="18" y="27"/>
                  </a:cxn>
                  <a:cxn ang="0">
                    <a:pos x="20" y="25"/>
                  </a:cxn>
                  <a:cxn ang="0">
                    <a:pos x="22" y="25"/>
                  </a:cxn>
                  <a:cxn ang="0">
                    <a:pos x="23" y="22"/>
                  </a:cxn>
                  <a:cxn ang="0">
                    <a:pos x="25" y="20"/>
                  </a:cxn>
                  <a:cxn ang="0">
                    <a:pos x="25" y="18"/>
                  </a:cxn>
                  <a:cxn ang="0">
                    <a:pos x="25" y="14"/>
                  </a:cxn>
                  <a:cxn ang="0">
                    <a:pos x="25" y="12"/>
                  </a:cxn>
                  <a:cxn ang="0">
                    <a:pos x="25" y="10"/>
                  </a:cxn>
                  <a:cxn ang="0">
                    <a:pos x="23" y="6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4" y="25"/>
                  </a:cxn>
                  <a:cxn ang="0">
                    <a:pos x="6" y="25"/>
                  </a:cxn>
                  <a:cxn ang="0">
                    <a:pos x="7" y="27"/>
                  </a:cxn>
                  <a:cxn ang="0">
                    <a:pos x="9" y="29"/>
                  </a:cxn>
                  <a:cxn ang="0">
                    <a:pos x="13" y="29"/>
                  </a:cxn>
                </a:cxnLst>
                <a:rect l="0" t="0" r="r" b="b"/>
                <a:pathLst>
                  <a:path w="25" h="29">
                    <a:moveTo>
                      <a:pt x="13" y="29"/>
                    </a:moveTo>
                    <a:lnTo>
                      <a:pt x="14" y="29"/>
                    </a:lnTo>
                    <a:lnTo>
                      <a:pt x="18" y="27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2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4359" y="3159"/>
                <a:ext cx="51" cy="4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4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4359" y="3124"/>
                <a:ext cx="5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4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9" y="10"/>
                  </a:cxn>
                  <a:cxn ang="0">
                    <a:pos x="7" y="8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4328" y="3124"/>
                <a:ext cx="52" cy="4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0" y="16"/>
                  </a:cxn>
                </a:cxnLst>
                <a:rect l="0" t="0" r="r" b="b"/>
                <a:pathLst>
                  <a:path w="14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4328" y="3159"/>
                <a:ext cx="52" cy="4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17"/>
                  </a:cxn>
                  <a:cxn ang="0">
                    <a:pos x="10" y="15"/>
                  </a:cxn>
                  <a:cxn ang="0">
                    <a:pos x="8" y="15"/>
                  </a:cxn>
                  <a:cxn ang="0">
                    <a:pos x="5" y="13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7" y="11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4" y="1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4104" y="2366"/>
                <a:ext cx="260" cy="795"/>
              </a:xfrm>
              <a:custGeom>
                <a:avLst/>
                <a:gdLst/>
                <a:ahLst/>
                <a:cxnLst>
                  <a:cxn ang="0">
                    <a:pos x="121" y="401"/>
                  </a:cxn>
                  <a:cxn ang="0">
                    <a:pos x="115" y="401"/>
                  </a:cxn>
                  <a:cxn ang="0">
                    <a:pos x="0" y="2"/>
                  </a:cxn>
                  <a:cxn ang="0">
                    <a:pos x="9" y="0"/>
                  </a:cxn>
                  <a:cxn ang="0">
                    <a:pos x="124" y="399"/>
                  </a:cxn>
                  <a:cxn ang="0">
                    <a:pos x="121" y="401"/>
                  </a:cxn>
                </a:cxnLst>
                <a:rect l="0" t="0" r="r" b="b"/>
                <a:pathLst>
                  <a:path w="124" h="401">
                    <a:moveTo>
                      <a:pt x="121" y="401"/>
                    </a:moveTo>
                    <a:lnTo>
                      <a:pt x="115" y="401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24" y="399"/>
                    </a:lnTo>
                    <a:lnTo>
                      <a:pt x="121" y="401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4751" y="2350"/>
                <a:ext cx="74" cy="967"/>
              </a:xfrm>
              <a:custGeom>
                <a:avLst/>
                <a:gdLst/>
                <a:ahLst/>
                <a:cxnLst>
                  <a:cxn ang="0">
                    <a:pos x="32" y="476"/>
                  </a:cxn>
                  <a:cxn ang="0">
                    <a:pos x="26" y="476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35" y="476"/>
                  </a:cxn>
                  <a:cxn ang="0">
                    <a:pos x="32" y="476"/>
                  </a:cxn>
                </a:cxnLst>
                <a:rect l="0" t="0" r="r" b="b"/>
                <a:pathLst>
                  <a:path w="35" h="476">
                    <a:moveTo>
                      <a:pt x="32" y="476"/>
                    </a:moveTo>
                    <a:lnTo>
                      <a:pt x="26" y="47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5" y="476"/>
                    </a:lnTo>
                    <a:lnTo>
                      <a:pt x="32" y="476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751" y="3240"/>
                <a:ext cx="121" cy="152"/>
              </a:xfrm>
              <a:custGeom>
                <a:avLst/>
                <a:gdLst/>
                <a:ahLst/>
                <a:cxnLst>
                  <a:cxn ang="0">
                    <a:pos x="33" y="77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1" y="4"/>
                  </a:cxn>
                  <a:cxn ang="0">
                    <a:pos x="49" y="6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4" y="8"/>
                  </a:cxn>
                  <a:cxn ang="0">
                    <a:pos x="42" y="8"/>
                  </a:cxn>
                  <a:cxn ang="0">
                    <a:pos x="41" y="8"/>
                  </a:cxn>
                  <a:cxn ang="0">
                    <a:pos x="39" y="8"/>
                  </a:cxn>
                  <a:cxn ang="0">
                    <a:pos x="37" y="10"/>
                  </a:cxn>
                  <a:cxn ang="0">
                    <a:pos x="35" y="10"/>
                  </a:cxn>
                  <a:cxn ang="0">
                    <a:pos x="33" y="10"/>
                  </a:cxn>
                  <a:cxn ang="0">
                    <a:pos x="32" y="10"/>
                  </a:cxn>
                  <a:cxn ang="0">
                    <a:pos x="30" y="10"/>
                  </a:cxn>
                  <a:cxn ang="0">
                    <a:pos x="28" y="10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10"/>
                  </a:cxn>
                  <a:cxn ang="0">
                    <a:pos x="21" y="10"/>
                  </a:cxn>
                  <a:cxn ang="0">
                    <a:pos x="19" y="10"/>
                  </a:cxn>
                  <a:cxn ang="0">
                    <a:pos x="17" y="10"/>
                  </a:cxn>
                  <a:cxn ang="0">
                    <a:pos x="14" y="10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3" y="77"/>
                  </a:cxn>
                  <a:cxn ang="0">
                    <a:pos x="33" y="77"/>
                  </a:cxn>
                </a:cxnLst>
                <a:rect l="0" t="0" r="r" b="b"/>
                <a:pathLst>
                  <a:path w="58" h="77">
                    <a:moveTo>
                      <a:pt x="33" y="77"/>
                    </a:moveTo>
                    <a:lnTo>
                      <a:pt x="58" y="0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3" y="77"/>
                    </a:lnTo>
                    <a:lnTo>
                      <a:pt x="33" y="77"/>
                    </a:lnTo>
                    <a:close/>
                  </a:path>
                </a:pathLst>
              </a:custGeom>
              <a:solidFill>
                <a:srgbClr val="DF1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4349" y="2268"/>
                <a:ext cx="24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42001">
                  <a:spcBef>
                    <a:spcPct val="0"/>
                  </a:spcBef>
                </a:pPr>
                <a:r>
                  <a:rPr lang="de-DE" sz="2000" dirty="0">
                    <a:solidFill>
                      <a:srgbClr val="9900CC"/>
                    </a:solidFill>
                    <a:latin typeface="+mn-lt"/>
                  </a:rPr>
                  <a:t>R</a:t>
                </a:r>
                <a:r>
                  <a:rPr lang="de-DE" sz="2000" baseline="-25000" dirty="0">
                    <a:solidFill>
                      <a:srgbClr val="9900CC"/>
                    </a:solidFill>
                    <a:latin typeface="+mn-lt"/>
                  </a:rPr>
                  <a:t>ISO</a:t>
                </a:r>
                <a:endParaRPr lang="de-DE" sz="2000" b="0" baseline="-25000" dirty="0">
                  <a:latin typeface="+mn-lt"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4340" y="3249"/>
                <a:ext cx="51" cy="48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5" y="17"/>
                  </a:cxn>
                  <a:cxn ang="0">
                    <a:pos x="7" y="17"/>
                  </a:cxn>
                  <a:cxn ang="0">
                    <a:pos x="9" y="17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10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4112" y="1807"/>
                <a:ext cx="1" cy="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4019" y="1662"/>
                <a:ext cx="993" cy="8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" name="Group 33"/>
              <p:cNvGrpSpPr>
                <a:grpSpLocks/>
              </p:cNvGrpSpPr>
              <p:nvPr/>
            </p:nvGrpSpPr>
            <p:grpSpPr bwMode="auto">
              <a:xfrm>
                <a:off x="3952" y="3376"/>
                <a:ext cx="1030" cy="853"/>
                <a:chOff x="3472" y="1776"/>
                <a:chExt cx="733" cy="645"/>
              </a:xfrm>
            </p:grpSpPr>
            <p:sp>
              <p:nvSpPr>
                <p:cNvPr id="51" name="Line 34"/>
                <p:cNvSpPr>
                  <a:spLocks noChangeShapeType="1"/>
                </p:cNvSpPr>
                <p:nvPr/>
              </p:nvSpPr>
              <p:spPr bwMode="auto">
                <a:xfrm>
                  <a:off x="3472" y="2421"/>
                  <a:ext cx="73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3472" y="1776"/>
                  <a:ext cx="73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4205" y="1776"/>
                  <a:ext cx="0" cy="6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Line 37"/>
                <p:cNvSpPr>
                  <a:spLocks noChangeShapeType="1"/>
                </p:cNvSpPr>
                <p:nvPr/>
              </p:nvSpPr>
              <p:spPr bwMode="auto">
                <a:xfrm>
                  <a:off x="3472" y="1776"/>
                  <a:ext cx="0" cy="6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4328" y="1649"/>
                <a:ext cx="288" cy="271"/>
                <a:chOff x="3401" y="1471"/>
                <a:chExt cx="246" cy="245"/>
              </a:xfrm>
            </p:grpSpPr>
            <p:sp>
              <p:nvSpPr>
                <p:cNvPr id="4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423" y="1471"/>
                  <a:ext cx="193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2001">
                    <a:spcBef>
                      <a:spcPct val="0"/>
                    </a:spcBef>
                  </a:pPr>
                  <a:r>
                    <a:rPr lang="de-DE" sz="1600" b="0" u="sng" dirty="0">
                      <a:latin typeface="Arial" pitchFamily="34" charset="0"/>
                    </a:rPr>
                    <a:t>U</a:t>
                  </a:r>
                </a:p>
              </p:txBody>
            </p:sp>
            <p:sp>
              <p:nvSpPr>
                <p:cNvPr id="48" name="Rectangle 42"/>
                <p:cNvSpPr>
                  <a:spLocks noChangeArrowheads="1"/>
                </p:cNvSpPr>
                <p:nvPr/>
              </p:nvSpPr>
              <p:spPr bwMode="auto">
                <a:xfrm>
                  <a:off x="3401" y="1522"/>
                  <a:ext cx="246" cy="18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>
                <a:off x="4112" y="1807"/>
                <a:ext cx="21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 flipH="1">
                <a:off x="4616" y="1807"/>
                <a:ext cx="14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4660" y="3249"/>
                <a:ext cx="52" cy="48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7" y="17"/>
                  </a:cxn>
                  <a:cxn ang="0">
                    <a:pos x="9" y="17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11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46"/>
              <p:cNvSpPr>
                <a:spLocks noChangeArrowheads="1"/>
              </p:cNvSpPr>
              <p:nvPr/>
            </p:nvSpPr>
            <p:spPr bwMode="auto">
              <a:xfrm>
                <a:off x="4325" y="3247"/>
                <a:ext cx="55" cy="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47"/>
              <p:cNvSpPr>
                <a:spLocks noChangeArrowheads="1"/>
              </p:cNvSpPr>
              <p:nvPr/>
            </p:nvSpPr>
            <p:spPr bwMode="auto">
              <a:xfrm>
                <a:off x="4652" y="3250"/>
                <a:ext cx="55" cy="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4389" y="3173"/>
                <a:ext cx="30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V="1">
                <a:off x="4682" y="3173"/>
                <a:ext cx="2" cy="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>
                <a:off x="4673" y="3324"/>
                <a:ext cx="0" cy="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Line 51"/>
              <p:cNvSpPr>
                <a:spLocks noChangeShapeType="1"/>
              </p:cNvSpPr>
              <p:nvPr/>
            </p:nvSpPr>
            <p:spPr bwMode="auto">
              <a:xfrm>
                <a:off x="4354" y="4024"/>
                <a:ext cx="3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" name="Rectangle 52"/>
            <p:cNvSpPr>
              <a:spLocks noChangeArrowheads="1"/>
            </p:cNvSpPr>
            <p:nvPr/>
          </p:nvSpPr>
          <p:spPr bwMode="auto">
            <a:xfrm>
              <a:off x="4002" y="4023"/>
              <a:ext cx="42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2001">
                <a:spcBef>
                  <a:spcPct val="0"/>
                </a:spcBef>
              </a:pPr>
              <a:r>
                <a:rPr lang="de-DE" sz="1600" b="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Prüfling</a:t>
              </a:r>
              <a:endParaRPr lang="de-DE" sz="1600" b="0" dirty="0">
                <a:latin typeface="+mn-lt"/>
                <a:cs typeface="Arial" pitchFamily="34" charset="0"/>
              </a:endParaRPr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 flipV="1">
              <a:off x="4354" y="3202"/>
              <a:ext cx="1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4354" y="3273"/>
              <a:ext cx="0" cy="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" name="Text Box 110"/>
          <p:cNvSpPr txBox="1">
            <a:spLocks noChangeArrowheads="1"/>
          </p:cNvSpPr>
          <p:nvPr/>
        </p:nvSpPr>
        <p:spPr bwMode="auto">
          <a:xfrm>
            <a:off x="2942512" y="3933681"/>
            <a:ext cx="2744787" cy="3585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>
              <a:defRPr/>
            </a:pPr>
            <a:r>
              <a:rPr lang="de-DE" sz="1600" b="0" dirty="0">
                <a:solidFill>
                  <a:srgbClr val="FF0000"/>
                </a:solidFill>
                <a:latin typeface="+mn-lt"/>
              </a:rPr>
              <a:t>berührbares leitfähiges Teil</a:t>
            </a:r>
          </a:p>
          <a:p>
            <a:pPr algn="ctr">
              <a:defRPr/>
            </a:pPr>
            <a:endParaRPr lang="de-DE" sz="1600" b="0" dirty="0">
              <a:latin typeface="+mn-lt"/>
            </a:endParaRPr>
          </a:p>
        </p:txBody>
      </p:sp>
      <p:sp>
        <p:nvSpPr>
          <p:cNvPr id="91" name="Line 111"/>
          <p:cNvSpPr>
            <a:spLocks noChangeShapeType="1"/>
          </p:cNvSpPr>
          <p:nvPr/>
        </p:nvSpPr>
        <p:spPr bwMode="auto">
          <a:xfrm flipH="1">
            <a:off x="2301449" y="4243956"/>
            <a:ext cx="755427" cy="145562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  <p:grpSp>
        <p:nvGrpSpPr>
          <p:cNvPr id="244" name="Gruppieren 243"/>
          <p:cNvGrpSpPr/>
          <p:nvPr/>
        </p:nvGrpSpPr>
        <p:grpSpPr>
          <a:xfrm>
            <a:off x="553612" y="4252548"/>
            <a:ext cx="1787525" cy="2562364"/>
            <a:chOff x="575183" y="4359952"/>
            <a:chExt cx="1787525" cy="2562364"/>
          </a:xfrm>
        </p:grpSpPr>
        <p:sp>
          <p:nvSpPr>
            <p:cNvPr id="76" name="Rectangle 96" descr="Diagonal hell nach unten"/>
            <p:cNvSpPr>
              <a:spLocks noChangeArrowheads="1"/>
            </p:cNvSpPr>
            <p:nvPr/>
          </p:nvSpPr>
          <p:spPr bwMode="auto">
            <a:xfrm>
              <a:off x="702184" y="5565835"/>
              <a:ext cx="1482725" cy="1356481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7" name="Rectangle 97"/>
            <p:cNvSpPr>
              <a:spLocks noChangeArrowheads="1"/>
            </p:cNvSpPr>
            <p:nvPr/>
          </p:nvSpPr>
          <p:spPr bwMode="auto">
            <a:xfrm>
              <a:off x="1662621" y="4824926"/>
              <a:ext cx="103187" cy="276056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8" name="Rectangle 98"/>
            <p:cNvSpPr>
              <a:spLocks noChangeArrowheads="1"/>
            </p:cNvSpPr>
            <p:nvPr/>
          </p:nvSpPr>
          <p:spPr bwMode="auto">
            <a:xfrm>
              <a:off x="876809" y="5754631"/>
              <a:ext cx="1131887" cy="97254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9" name="Rectangle 99"/>
            <p:cNvSpPr>
              <a:spLocks noChangeArrowheads="1"/>
            </p:cNvSpPr>
            <p:nvPr/>
          </p:nvSpPr>
          <p:spPr bwMode="auto">
            <a:xfrm>
              <a:off x="1483234" y="4853484"/>
              <a:ext cx="266700" cy="23956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2698" tIns="12698" rIns="12698" bIns="12698"/>
            <a:lstStyle/>
            <a:p>
              <a:pPr>
                <a:defRPr/>
              </a:pPr>
              <a:r>
                <a:rPr lang="de-DE" sz="900" b="0">
                  <a:solidFill>
                    <a:srgbClr val="000000"/>
                  </a:solidFill>
                  <a:latin typeface="+mn-lt"/>
                </a:rPr>
                <a:t>N</a:t>
              </a:r>
              <a:endParaRPr lang="de-DE" sz="2000" b="0">
                <a:latin typeface="+mn-lt"/>
              </a:endParaRPr>
            </a:p>
          </p:txBody>
        </p:sp>
        <p:sp>
          <p:nvSpPr>
            <p:cNvPr id="80" name="Rectangle 100"/>
            <p:cNvSpPr>
              <a:spLocks noChangeArrowheads="1"/>
            </p:cNvSpPr>
            <p:nvPr/>
          </p:nvSpPr>
          <p:spPr bwMode="auto">
            <a:xfrm>
              <a:off x="957771" y="4853484"/>
              <a:ext cx="266700" cy="23956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2698" tIns="12698" rIns="12698" bIns="12698"/>
            <a:lstStyle/>
            <a:p>
              <a:pPr>
                <a:defRPr/>
              </a:pPr>
              <a:r>
                <a:rPr lang="de-DE" sz="900" b="0">
                  <a:solidFill>
                    <a:srgbClr val="000000"/>
                  </a:solidFill>
                  <a:latin typeface="+mn-lt"/>
                </a:rPr>
                <a:t>L</a:t>
              </a:r>
              <a:endParaRPr lang="de-DE" sz="2000" b="0">
                <a:latin typeface="+mn-lt"/>
              </a:endParaRPr>
            </a:p>
          </p:txBody>
        </p:sp>
        <p:sp>
          <p:nvSpPr>
            <p:cNvPr id="81" name="Rectangle 101"/>
            <p:cNvSpPr>
              <a:spLocks noChangeArrowheads="1"/>
            </p:cNvSpPr>
            <p:nvPr/>
          </p:nvSpPr>
          <p:spPr bwMode="auto">
            <a:xfrm>
              <a:off x="1200659" y="6252801"/>
              <a:ext cx="509587" cy="1649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2" name="Oval 102"/>
            <p:cNvSpPr>
              <a:spLocks noChangeArrowheads="1"/>
            </p:cNvSpPr>
            <p:nvPr/>
          </p:nvSpPr>
          <p:spPr bwMode="auto">
            <a:xfrm>
              <a:off x="1151446" y="5962467"/>
              <a:ext cx="103187" cy="1094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3" name="Oval 103"/>
            <p:cNvSpPr>
              <a:spLocks noChangeArrowheads="1"/>
            </p:cNvSpPr>
            <p:nvPr/>
          </p:nvSpPr>
          <p:spPr bwMode="auto">
            <a:xfrm>
              <a:off x="1662621" y="5962467"/>
              <a:ext cx="103187" cy="1094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4" name="Line 104"/>
            <p:cNvSpPr>
              <a:spLocks noChangeShapeType="1"/>
            </p:cNvSpPr>
            <p:nvPr/>
          </p:nvSpPr>
          <p:spPr bwMode="auto">
            <a:xfrm flipH="1">
              <a:off x="1197484" y="6071937"/>
              <a:ext cx="4762" cy="187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>
              <a:off x="1708659" y="6067177"/>
              <a:ext cx="3175" cy="184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6" name="Line 106"/>
            <p:cNvSpPr>
              <a:spLocks noChangeShapeType="1"/>
            </p:cNvSpPr>
            <p:nvPr/>
          </p:nvSpPr>
          <p:spPr bwMode="auto">
            <a:xfrm flipH="1">
              <a:off x="1202246" y="4910599"/>
              <a:ext cx="0" cy="103917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7" name="Line 107"/>
            <p:cNvSpPr>
              <a:spLocks noChangeShapeType="1"/>
            </p:cNvSpPr>
            <p:nvPr/>
          </p:nvSpPr>
          <p:spPr bwMode="auto">
            <a:xfrm>
              <a:off x="1708659" y="4907426"/>
              <a:ext cx="0" cy="1037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1151446" y="4824926"/>
              <a:ext cx="103187" cy="276056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9" name="Rectangle 109"/>
            <p:cNvSpPr>
              <a:spLocks noChangeArrowheads="1"/>
            </p:cNvSpPr>
            <p:nvPr/>
          </p:nvSpPr>
          <p:spPr bwMode="auto">
            <a:xfrm>
              <a:off x="2196021" y="5856169"/>
              <a:ext cx="166687" cy="740909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92" name="Text Box 112"/>
            <p:cNvSpPr txBox="1">
              <a:spLocks noChangeArrowheads="1"/>
            </p:cNvSpPr>
            <p:nvPr/>
          </p:nvSpPr>
          <p:spPr bwMode="auto">
            <a:xfrm>
              <a:off x="575183" y="4359952"/>
              <a:ext cx="1041401" cy="33222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14" tIns="45707" rIns="91414" bIns="45707" anchor="ctr" anchorCtr="1"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SK II Gerät</a:t>
              </a:r>
            </a:p>
          </p:txBody>
        </p:sp>
      </p:grpSp>
      <p:sp>
        <p:nvSpPr>
          <p:cNvPr id="227" name="Line 91"/>
          <p:cNvSpPr>
            <a:spLocks noChangeShapeType="1"/>
          </p:cNvSpPr>
          <p:nvPr/>
        </p:nvSpPr>
        <p:spPr bwMode="auto">
          <a:xfrm>
            <a:off x="5319104" y="4232844"/>
            <a:ext cx="1785985" cy="16715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245" name="Gruppieren 244"/>
          <p:cNvGrpSpPr/>
          <p:nvPr/>
        </p:nvGrpSpPr>
        <p:grpSpPr>
          <a:xfrm>
            <a:off x="3840412" y="4803195"/>
            <a:ext cx="3328125" cy="2088601"/>
            <a:chOff x="3861983" y="4910599"/>
            <a:chExt cx="3328125" cy="2088601"/>
          </a:xfrm>
        </p:grpSpPr>
        <p:sp>
          <p:nvSpPr>
            <p:cNvPr id="207" name="Rectangle 57"/>
            <p:cNvSpPr>
              <a:spLocks noChangeArrowheads="1"/>
            </p:cNvSpPr>
            <p:nvPr/>
          </p:nvSpPr>
          <p:spPr bwMode="auto">
            <a:xfrm>
              <a:off x="4396666" y="5374570"/>
              <a:ext cx="317242" cy="22583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12698" tIns="12698" rIns="12698" bIns="12698"/>
            <a:lstStyle/>
            <a:p>
              <a:pPr eaLnBrk="1" hangingPunct="1">
                <a:spcBef>
                  <a:spcPct val="0"/>
                </a:spcBef>
              </a:pPr>
              <a:r>
                <a:rPr lang="de-DE" sz="900" b="0" dirty="0">
                  <a:solidFill>
                    <a:srgbClr val="000000"/>
                  </a:solidFill>
                  <a:latin typeface="Arial" pitchFamily="34" charset="0"/>
                </a:rPr>
                <a:t>PE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08" name="Rectangle 58"/>
            <p:cNvSpPr>
              <a:spLocks noChangeArrowheads="1"/>
            </p:cNvSpPr>
            <p:nvPr/>
          </p:nvSpPr>
          <p:spPr bwMode="auto">
            <a:xfrm>
              <a:off x="6034319" y="5374570"/>
              <a:ext cx="123467" cy="26085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Rectangle 59"/>
            <p:cNvSpPr>
              <a:spLocks noChangeArrowheads="1"/>
            </p:cNvSpPr>
            <p:nvPr/>
          </p:nvSpPr>
          <p:spPr bwMode="auto">
            <a:xfrm>
              <a:off x="4033125" y="5845502"/>
              <a:ext cx="2549937" cy="115369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Rectangle 60"/>
            <p:cNvSpPr>
              <a:spLocks noChangeArrowheads="1"/>
            </p:cNvSpPr>
            <p:nvPr/>
          </p:nvSpPr>
          <p:spPr bwMode="auto">
            <a:xfrm>
              <a:off x="5182054" y="5376320"/>
              <a:ext cx="317242" cy="227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12698" tIns="12698" rIns="12698" bIns="12698"/>
            <a:lstStyle/>
            <a:p>
              <a:pPr eaLnBrk="1" hangingPunct="1">
                <a:spcBef>
                  <a:spcPct val="0"/>
                </a:spcBef>
              </a:pPr>
              <a:r>
                <a:rPr lang="de-DE" sz="900" b="0" dirty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11" name="Rectangle 61"/>
            <p:cNvSpPr>
              <a:spLocks noChangeArrowheads="1"/>
            </p:cNvSpPr>
            <p:nvPr/>
          </p:nvSpPr>
          <p:spPr bwMode="auto">
            <a:xfrm>
              <a:off x="5854263" y="5390326"/>
              <a:ext cx="315527" cy="2275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12698" tIns="12698" rIns="12698" bIns="12698"/>
            <a:lstStyle/>
            <a:p>
              <a:pPr eaLnBrk="1" hangingPunct="1">
                <a:spcBef>
                  <a:spcPct val="0"/>
                </a:spcBef>
              </a:pPr>
              <a:r>
                <a:rPr lang="de-DE" sz="900" b="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12" name="Rectangle 62"/>
            <p:cNvSpPr>
              <a:spLocks noChangeArrowheads="1"/>
            </p:cNvSpPr>
            <p:nvPr/>
          </p:nvSpPr>
          <p:spPr bwMode="auto">
            <a:xfrm>
              <a:off x="5428988" y="5374570"/>
              <a:ext cx="121752" cy="26085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3" name="Oval 63"/>
            <p:cNvSpPr>
              <a:spLocks noChangeArrowheads="1"/>
            </p:cNvSpPr>
            <p:nvPr/>
          </p:nvSpPr>
          <p:spPr bwMode="auto">
            <a:xfrm>
              <a:off x="3971391" y="6473996"/>
              <a:ext cx="120037" cy="10329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4" name="Oval 64"/>
            <p:cNvSpPr>
              <a:spLocks noChangeArrowheads="1"/>
            </p:cNvSpPr>
            <p:nvPr/>
          </p:nvSpPr>
          <p:spPr bwMode="auto">
            <a:xfrm>
              <a:off x="4820227" y="6055584"/>
              <a:ext cx="123467" cy="103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Rectangle 65"/>
            <p:cNvSpPr>
              <a:spLocks noChangeArrowheads="1"/>
            </p:cNvSpPr>
            <p:nvPr/>
          </p:nvSpPr>
          <p:spPr bwMode="auto">
            <a:xfrm>
              <a:off x="5489007" y="6367205"/>
              <a:ext cx="605331" cy="1558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Oval 66"/>
            <p:cNvSpPr>
              <a:spLocks noChangeArrowheads="1"/>
            </p:cNvSpPr>
            <p:nvPr/>
          </p:nvSpPr>
          <p:spPr bwMode="auto">
            <a:xfrm>
              <a:off x="5428988" y="6055584"/>
              <a:ext cx="121752" cy="103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Oval 67"/>
            <p:cNvSpPr>
              <a:spLocks noChangeArrowheads="1"/>
            </p:cNvSpPr>
            <p:nvPr/>
          </p:nvSpPr>
          <p:spPr bwMode="auto">
            <a:xfrm>
              <a:off x="6034319" y="6055584"/>
              <a:ext cx="123467" cy="10329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Line 68"/>
            <p:cNvSpPr>
              <a:spLocks noChangeShapeType="1"/>
            </p:cNvSpPr>
            <p:nvPr/>
          </p:nvSpPr>
          <p:spPr bwMode="auto">
            <a:xfrm>
              <a:off x="5489007" y="6158874"/>
              <a:ext cx="3430" cy="2118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Line 69"/>
            <p:cNvSpPr>
              <a:spLocks noChangeShapeType="1"/>
            </p:cNvSpPr>
            <p:nvPr/>
          </p:nvSpPr>
          <p:spPr bwMode="auto">
            <a:xfrm>
              <a:off x="6096053" y="6158874"/>
              <a:ext cx="3430" cy="2118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Line 70"/>
            <p:cNvSpPr>
              <a:spLocks noChangeShapeType="1"/>
            </p:cNvSpPr>
            <p:nvPr/>
          </p:nvSpPr>
          <p:spPr bwMode="auto">
            <a:xfrm>
              <a:off x="5489007" y="5635421"/>
              <a:ext cx="3430" cy="42016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Line 71"/>
            <p:cNvSpPr>
              <a:spLocks noChangeShapeType="1"/>
            </p:cNvSpPr>
            <p:nvPr/>
          </p:nvSpPr>
          <p:spPr bwMode="auto">
            <a:xfrm>
              <a:off x="6096053" y="5635421"/>
              <a:ext cx="3430" cy="42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72"/>
            <p:cNvGrpSpPr>
              <a:grpSpLocks/>
            </p:cNvGrpSpPr>
            <p:nvPr/>
          </p:nvGrpSpPr>
          <p:grpSpPr bwMode="auto">
            <a:xfrm>
              <a:off x="4214895" y="5950543"/>
              <a:ext cx="487009" cy="420163"/>
              <a:chOff x="0" y="0"/>
              <a:chExt cx="20000" cy="20000"/>
            </a:xfrm>
          </p:grpSpPr>
          <p:sp>
            <p:nvSpPr>
              <p:cNvPr id="239" name="Oval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Line 74"/>
              <p:cNvSpPr>
                <a:spLocks noChangeShapeType="1"/>
              </p:cNvSpPr>
              <p:nvPr/>
            </p:nvSpPr>
            <p:spPr bwMode="auto">
              <a:xfrm>
                <a:off x="9979" y="2534"/>
                <a:ext cx="42" cy="10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Line 75"/>
              <p:cNvSpPr>
                <a:spLocks noChangeShapeType="1"/>
              </p:cNvSpPr>
              <p:nvPr/>
            </p:nvSpPr>
            <p:spPr bwMode="auto">
              <a:xfrm>
                <a:off x="2496" y="12513"/>
                <a:ext cx="15015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Line 76"/>
              <p:cNvSpPr>
                <a:spLocks noChangeShapeType="1"/>
              </p:cNvSpPr>
              <p:nvPr/>
            </p:nvSpPr>
            <p:spPr bwMode="auto">
              <a:xfrm>
                <a:off x="4993" y="15005"/>
                <a:ext cx="10021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Line 77"/>
              <p:cNvSpPr>
                <a:spLocks noChangeShapeType="1"/>
              </p:cNvSpPr>
              <p:nvPr/>
            </p:nvSpPr>
            <p:spPr bwMode="auto">
              <a:xfrm>
                <a:off x="7482" y="17497"/>
                <a:ext cx="5036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3" name="Group 78"/>
            <p:cNvGrpSpPr>
              <a:grpSpLocks/>
            </p:cNvGrpSpPr>
            <p:nvPr/>
          </p:nvGrpSpPr>
          <p:grpSpPr bwMode="auto">
            <a:xfrm>
              <a:off x="4084569" y="5581150"/>
              <a:ext cx="1047755" cy="950619"/>
              <a:chOff x="3242" y="3353"/>
              <a:chExt cx="394" cy="415"/>
            </a:xfrm>
          </p:grpSpPr>
          <p:grpSp>
            <p:nvGrpSpPr>
              <p:cNvPr id="230" name="Group 79"/>
              <p:cNvGrpSpPr>
                <a:grpSpLocks/>
              </p:cNvGrpSpPr>
              <p:nvPr/>
            </p:nvGrpSpPr>
            <p:grpSpPr bwMode="auto">
              <a:xfrm rot="-5400000">
                <a:off x="3486" y="3409"/>
                <a:ext cx="205" cy="94"/>
                <a:chOff x="4992" y="2693"/>
                <a:chExt cx="768" cy="0"/>
              </a:xfrm>
            </p:grpSpPr>
            <p:sp>
              <p:nvSpPr>
                <p:cNvPr id="237" name="Line 80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4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8" name="Line 81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1" name="Group 82"/>
              <p:cNvGrpSpPr>
                <a:grpSpLocks/>
              </p:cNvGrpSpPr>
              <p:nvPr/>
            </p:nvGrpSpPr>
            <p:grpSpPr bwMode="auto">
              <a:xfrm rot="-5400000">
                <a:off x="3505" y="3636"/>
                <a:ext cx="168" cy="94"/>
                <a:chOff x="4992" y="2693"/>
                <a:chExt cx="768" cy="0"/>
              </a:xfrm>
            </p:grpSpPr>
            <p:sp>
              <p:nvSpPr>
                <p:cNvPr id="235" name="Line 83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4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6" name="Line 84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2" name="Group 85"/>
              <p:cNvGrpSpPr>
                <a:grpSpLocks/>
              </p:cNvGrpSpPr>
              <p:nvPr/>
            </p:nvGrpSpPr>
            <p:grpSpPr bwMode="auto">
              <a:xfrm rot="-10800000">
                <a:off x="3242" y="3678"/>
                <a:ext cx="299" cy="90"/>
                <a:chOff x="4992" y="2693"/>
                <a:chExt cx="768" cy="0"/>
              </a:xfrm>
            </p:grpSpPr>
            <p:sp>
              <p:nvSpPr>
                <p:cNvPr id="233" name="Line 86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4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  <p:sp>
              <p:nvSpPr>
                <p:cNvPr id="234" name="Line 87"/>
                <p:cNvSpPr>
                  <a:spLocks noChangeShapeType="1"/>
                </p:cNvSpPr>
                <p:nvPr/>
              </p:nvSpPr>
              <p:spPr bwMode="auto">
                <a:xfrm>
                  <a:off x="4992" y="2693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24" name="Rectangle 88"/>
            <p:cNvSpPr>
              <a:spLocks noChangeArrowheads="1"/>
            </p:cNvSpPr>
            <p:nvPr/>
          </p:nvSpPr>
          <p:spPr bwMode="auto">
            <a:xfrm>
              <a:off x="4820227" y="5374570"/>
              <a:ext cx="123467" cy="26085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Rectangle 89" descr="Diagonal hell nach unten"/>
            <p:cNvSpPr>
              <a:spLocks noChangeArrowheads="1"/>
            </p:cNvSpPr>
            <p:nvPr/>
          </p:nvSpPr>
          <p:spPr bwMode="auto">
            <a:xfrm>
              <a:off x="6588206" y="5845502"/>
              <a:ext cx="399553" cy="1153698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Rectangle 90"/>
            <p:cNvSpPr>
              <a:spLocks noChangeArrowheads="1"/>
            </p:cNvSpPr>
            <p:nvPr/>
          </p:nvSpPr>
          <p:spPr bwMode="auto">
            <a:xfrm>
              <a:off x="6992904" y="6078343"/>
              <a:ext cx="197204" cy="702022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Text Box 93"/>
            <p:cNvSpPr txBox="1">
              <a:spLocks noChangeArrowheads="1"/>
            </p:cNvSpPr>
            <p:nvPr/>
          </p:nvSpPr>
          <p:spPr bwMode="auto">
            <a:xfrm>
              <a:off x="3861983" y="4910599"/>
              <a:ext cx="1020370" cy="37572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1414" tIns="45707" rIns="91414" bIns="45707" anchor="ctr" anchorCtr="1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SK I Gerät</a:t>
              </a:r>
            </a:p>
          </p:txBody>
        </p:sp>
      </p:grpSp>
      <p:sp>
        <p:nvSpPr>
          <p:cNvPr id="246" name="Text Box 55"/>
          <p:cNvSpPr txBox="1">
            <a:spLocks noChangeArrowheads="1"/>
          </p:cNvSpPr>
          <p:nvPr/>
        </p:nvSpPr>
        <p:spPr bwMode="auto">
          <a:xfrm>
            <a:off x="9070535" y="3825286"/>
            <a:ext cx="717550" cy="28009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324" tIns="45662" rIns="91324" bIns="45662" anchor="ctr" anchorCtr="1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itchFamily="34" charset="0"/>
              </a:rPr>
              <a:t>Sonde</a:t>
            </a:r>
          </a:p>
        </p:txBody>
      </p:sp>
    </p:spTree>
    <p:extLst>
      <p:ext uri="{BB962C8B-B14F-4D97-AF65-F5344CB8AC3E}">
        <p14:creationId xmlns:p14="http://schemas.microsoft.com/office/powerpoint/2010/main" val="27352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Isolationsmessung – SK III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4"/>
            <a:ext cx="9534948" cy="4990434"/>
          </a:xfrm>
        </p:spPr>
        <p:txBody>
          <a:bodyPr/>
          <a:lstStyle/>
          <a:p>
            <a:pPr marL="0" indent="0">
              <a:buNone/>
            </a:pPr>
            <a:r>
              <a:rPr lang="de-DE" sz="2200" u="sng" dirty="0"/>
              <a:t>R</a:t>
            </a:r>
            <a:r>
              <a:rPr lang="de-DE" sz="2200" baseline="-25000" dirty="0"/>
              <a:t>ISO  </a:t>
            </a:r>
            <a:r>
              <a:rPr lang="de-DE" u="sng" dirty="0"/>
              <a:t>bei Schutzklasse III – Geräten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U = 250 V </a:t>
            </a:r>
          </a:p>
          <a:p>
            <a:r>
              <a:rPr lang="de-DE" dirty="0"/>
              <a:t>für SELV/PELV-Geräte darf die Prüfspannung auf 250V herabgesetzt werden</a:t>
            </a:r>
          </a:p>
          <a:p>
            <a:r>
              <a:rPr lang="de-DE" b="1" dirty="0">
                <a:solidFill>
                  <a:schemeClr val="accent1"/>
                </a:solidFill>
              </a:rPr>
              <a:t>Grenzwert: R</a:t>
            </a:r>
            <a:r>
              <a:rPr lang="de-DE" b="1" baseline="-25000" dirty="0">
                <a:solidFill>
                  <a:schemeClr val="accent1"/>
                </a:solidFill>
              </a:rPr>
              <a:t>ISO</a:t>
            </a:r>
            <a:r>
              <a:rPr lang="de-DE" b="1" dirty="0">
                <a:solidFill>
                  <a:schemeClr val="accent1"/>
                </a:solidFill>
              </a:rPr>
              <a:t>  </a:t>
            </a:r>
            <a:r>
              <a:rPr lang="de-DE" dirty="0">
                <a:solidFill>
                  <a:schemeClr val="accent1"/>
                </a:solidFill>
                <a:latin typeface="Arial"/>
                <a:cs typeface="Arial"/>
              </a:rPr>
              <a:t>≥</a:t>
            </a:r>
            <a:r>
              <a:rPr lang="de-DE" b="1" dirty="0">
                <a:solidFill>
                  <a:schemeClr val="accent1"/>
                </a:solidFill>
              </a:rPr>
              <a:t> 0,25 M</a:t>
            </a:r>
            <a:r>
              <a:rPr lang="el-GR" b="1" dirty="0">
                <a:solidFill>
                  <a:schemeClr val="accent1"/>
                </a:solidFill>
                <a:latin typeface="Arial"/>
                <a:cs typeface="Arial"/>
              </a:rPr>
              <a:t>Ω</a:t>
            </a:r>
            <a:endParaRPr lang="de-D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60212" y="4350862"/>
            <a:ext cx="3692525" cy="2660649"/>
            <a:chOff x="692" y="2273"/>
            <a:chExt cx="2153" cy="1520"/>
          </a:xfrm>
        </p:grpSpPr>
        <p:sp>
          <p:nvSpPr>
            <p:cNvPr id="6" name="AutoShape 74"/>
            <p:cNvSpPr>
              <a:spLocks noChangeAspect="1" noChangeArrowheads="1"/>
            </p:cNvSpPr>
            <p:nvPr/>
          </p:nvSpPr>
          <p:spPr bwMode="auto">
            <a:xfrm>
              <a:off x="692" y="2273"/>
              <a:ext cx="2153" cy="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" name="Text Box 75"/>
            <p:cNvSpPr txBox="1">
              <a:spLocks noChangeArrowheads="1"/>
            </p:cNvSpPr>
            <p:nvPr/>
          </p:nvSpPr>
          <p:spPr bwMode="auto">
            <a:xfrm>
              <a:off x="1731" y="2526"/>
              <a:ext cx="1025" cy="5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9590" tIns="49795" rIns="99590" bIns="49795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latin typeface="Arial" pitchFamily="34" charset="0"/>
                </a:rPr>
                <a:t>Messung zwischen Primärstromkreis und leitfähigem Gehäuse SK1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/>
          </p:nvSpPr>
          <p:spPr bwMode="auto">
            <a:xfrm flipH="1" flipV="1">
              <a:off x="1510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430" y="2446"/>
              <a:ext cx="21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7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3" y="21"/>
                </a:cxn>
                <a:cxn ang="0">
                  <a:pos x="11" y="21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4" y="2530"/>
              <a:ext cx="173" cy="18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7" y="2"/>
                </a:cxn>
                <a:cxn ang="0">
                  <a:pos x="112" y="7"/>
                </a:cxn>
                <a:cxn ang="0">
                  <a:pos x="127" y="16"/>
                </a:cxn>
                <a:cxn ang="0">
                  <a:pos x="140" y="28"/>
                </a:cxn>
                <a:cxn ang="0">
                  <a:pos x="148" y="39"/>
                </a:cxn>
                <a:cxn ang="0">
                  <a:pos x="156" y="55"/>
                </a:cxn>
                <a:cxn ang="0">
                  <a:pos x="161" y="71"/>
                </a:cxn>
                <a:cxn ang="0">
                  <a:pos x="163" y="90"/>
                </a:cxn>
                <a:cxn ang="0">
                  <a:pos x="161" y="108"/>
                </a:cxn>
                <a:cxn ang="0">
                  <a:pos x="156" y="124"/>
                </a:cxn>
                <a:cxn ang="0">
                  <a:pos x="148" y="138"/>
                </a:cxn>
                <a:cxn ang="0">
                  <a:pos x="140" y="151"/>
                </a:cxn>
                <a:cxn ang="0">
                  <a:pos x="127" y="163"/>
                </a:cxn>
                <a:cxn ang="0">
                  <a:pos x="112" y="170"/>
                </a:cxn>
                <a:cxn ang="0">
                  <a:pos x="97" y="177"/>
                </a:cxn>
                <a:cxn ang="0">
                  <a:pos x="80" y="177"/>
                </a:cxn>
                <a:cxn ang="0">
                  <a:pos x="65" y="177"/>
                </a:cxn>
                <a:cxn ang="0">
                  <a:pos x="49" y="170"/>
                </a:cxn>
                <a:cxn ang="0">
                  <a:pos x="36" y="163"/>
                </a:cxn>
                <a:cxn ang="0">
                  <a:pos x="23" y="151"/>
                </a:cxn>
                <a:cxn ang="0">
                  <a:pos x="13" y="138"/>
                </a:cxn>
                <a:cxn ang="0">
                  <a:pos x="6" y="124"/>
                </a:cxn>
                <a:cxn ang="0">
                  <a:pos x="2" y="108"/>
                </a:cxn>
                <a:cxn ang="0">
                  <a:pos x="0" y="90"/>
                </a:cxn>
                <a:cxn ang="0">
                  <a:pos x="2" y="71"/>
                </a:cxn>
                <a:cxn ang="0">
                  <a:pos x="6" y="55"/>
                </a:cxn>
                <a:cxn ang="0">
                  <a:pos x="13" y="39"/>
                </a:cxn>
                <a:cxn ang="0">
                  <a:pos x="23" y="28"/>
                </a:cxn>
                <a:cxn ang="0">
                  <a:pos x="36" y="16"/>
                </a:cxn>
                <a:cxn ang="0">
                  <a:pos x="49" y="7"/>
                </a:cxn>
                <a:cxn ang="0">
                  <a:pos x="65" y="2"/>
                </a:cxn>
                <a:cxn ang="0">
                  <a:pos x="80" y="0"/>
                </a:cxn>
              </a:cxnLst>
              <a:rect l="0" t="0" r="r" b="b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509" y="2528"/>
              <a:ext cx="91" cy="97"/>
            </a:xfrm>
            <a:custGeom>
              <a:avLst/>
              <a:gdLst/>
              <a:ahLst/>
              <a:cxnLst>
                <a:cxn ang="0">
                  <a:pos x="87" y="92"/>
                </a:cxn>
                <a:cxn ang="0">
                  <a:pos x="87" y="92"/>
                </a:cxn>
                <a:cxn ang="0">
                  <a:pos x="85" y="73"/>
                </a:cxn>
                <a:cxn ang="0">
                  <a:pos x="79" y="55"/>
                </a:cxn>
                <a:cxn ang="0">
                  <a:pos x="72" y="39"/>
                </a:cxn>
                <a:cxn ang="0">
                  <a:pos x="62" y="25"/>
                </a:cxn>
                <a:cxn ang="0">
                  <a:pos x="49" y="16"/>
                </a:cxn>
                <a:cxn ang="0">
                  <a:pos x="34" y="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7" y="9"/>
                </a:cxn>
                <a:cxn ang="0">
                  <a:pos x="32" y="14"/>
                </a:cxn>
                <a:cxn ang="0">
                  <a:pos x="45" y="20"/>
                </a:cxn>
                <a:cxn ang="0">
                  <a:pos x="55" y="32"/>
                </a:cxn>
                <a:cxn ang="0">
                  <a:pos x="66" y="43"/>
                </a:cxn>
                <a:cxn ang="0">
                  <a:pos x="72" y="57"/>
                </a:cxn>
                <a:cxn ang="0">
                  <a:pos x="76" y="73"/>
                </a:cxn>
                <a:cxn ang="0">
                  <a:pos x="79" y="92"/>
                </a:cxn>
                <a:cxn ang="0">
                  <a:pos x="79" y="92"/>
                </a:cxn>
                <a:cxn ang="0">
                  <a:pos x="87" y="92"/>
                </a:cxn>
              </a:cxnLst>
              <a:rect l="0" t="0" r="r" b="b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09" y="2625"/>
              <a:ext cx="91" cy="96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91"/>
                </a:cxn>
                <a:cxn ang="0">
                  <a:pos x="17" y="89"/>
                </a:cxn>
                <a:cxn ang="0">
                  <a:pos x="34" y="84"/>
                </a:cxn>
                <a:cxn ang="0">
                  <a:pos x="49" y="75"/>
                </a:cxn>
                <a:cxn ang="0">
                  <a:pos x="62" y="64"/>
                </a:cxn>
                <a:cxn ang="0">
                  <a:pos x="72" y="50"/>
                </a:cxn>
                <a:cxn ang="0">
                  <a:pos x="79" y="34"/>
                </a:cxn>
                <a:cxn ang="0">
                  <a:pos x="85" y="18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76" y="16"/>
                </a:cxn>
                <a:cxn ang="0">
                  <a:pos x="72" y="32"/>
                </a:cxn>
                <a:cxn ang="0">
                  <a:pos x="66" y="45"/>
                </a:cxn>
                <a:cxn ang="0">
                  <a:pos x="55" y="59"/>
                </a:cxn>
                <a:cxn ang="0">
                  <a:pos x="45" y="68"/>
                </a:cxn>
                <a:cxn ang="0">
                  <a:pos x="32" y="77"/>
                </a:cxn>
                <a:cxn ang="0">
                  <a:pos x="17" y="8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91"/>
                </a:cxn>
              </a:cxnLst>
              <a:rect l="0" t="0" r="r" b="b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0" y="2625"/>
              <a:ext cx="89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6" y="34"/>
                </a:cxn>
                <a:cxn ang="0">
                  <a:pos x="14" y="50"/>
                </a:cxn>
                <a:cxn ang="0">
                  <a:pos x="25" y="64"/>
                </a:cxn>
                <a:cxn ang="0">
                  <a:pos x="38" y="75"/>
                </a:cxn>
                <a:cxn ang="0">
                  <a:pos x="53" y="84"/>
                </a:cxn>
                <a:cxn ang="0">
                  <a:pos x="67" y="89"/>
                </a:cxn>
                <a:cxn ang="0">
                  <a:pos x="84" y="91"/>
                </a:cxn>
                <a:cxn ang="0">
                  <a:pos x="84" y="84"/>
                </a:cxn>
                <a:cxn ang="0">
                  <a:pos x="69" y="82"/>
                </a:cxn>
                <a:cxn ang="0">
                  <a:pos x="55" y="77"/>
                </a:cxn>
                <a:cxn ang="0">
                  <a:pos x="42" y="68"/>
                </a:cxn>
                <a:cxn ang="0">
                  <a:pos x="29" y="59"/>
                </a:cxn>
                <a:cxn ang="0">
                  <a:pos x="21" y="45"/>
                </a:cxn>
                <a:cxn ang="0">
                  <a:pos x="12" y="32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0" y="2528"/>
              <a:ext cx="89" cy="9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67" y="0"/>
                </a:cxn>
                <a:cxn ang="0">
                  <a:pos x="53" y="7"/>
                </a:cxn>
                <a:cxn ang="0">
                  <a:pos x="38" y="16"/>
                </a:cxn>
                <a:cxn ang="0">
                  <a:pos x="25" y="25"/>
                </a:cxn>
                <a:cxn ang="0">
                  <a:pos x="14" y="39"/>
                </a:cxn>
                <a:cxn ang="0">
                  <a:pos x="6" y="55"/>
                </a:cxn>
                <a:cxn ang="0">
                  <a:pos x="2" y="73"/>
                </a:cxn>
                <a:cxn ang="0">
                  <a:pos x="0" y="92"/>
                </a:cxn>
                <a:cxn ang="0">
                  <a:pos x="8" y="92"/>
                </a:cxn>
                <a:cxn ang="0">
                  <a:pos x="8" y="73"/>
                </a:cxn>
                <a:cxn ang="0">
                  <a:pos x="12" y="57"/>
                </a:cxn>
                <a:cxn ang="0">
                  <a:pos x="21" y="43"/>
                </a:cxn>
                <a:cxn ang="0">
                  <a:pos x="29" y="32"/>
                </a:cxn>
                <a:cxn ang="0">
                  <a:pos x="42" y="20"/>
                </a:cxn>
                <a:cxn ang="0">
                  <a:pos x="55" y="14"/>
                </a:cxn>
                <a:cxn ang="0">
                  <a:pos x="69" y="9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0"/>
                </a:cxn>
              </a:cxnLst>
              <a:rect l="0" t="0" r="r" b="b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1460" y="2523"/>
              <a:ext cx="9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000" b="0" dirty="0">
                  <a:latin typeface="Symbol" pitchFamily="18" charset="2"/>
                </a:rPr>
                <a:t>W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1189" y="2673"/>
              <a:ext cx="9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100" b="0" dirty="0">
                  <a:solidFill>
                    <a:srgbClr val="9900CC"/>
                  </a:solidFill>
                  <a:latin typeface="Arial" pitchFamily="34" charset="0"/>
                </a:rPr>
                <a:t>R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1296" y="2777"/>
              <a:ext cx="1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I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>
              <a:off x="1315" y="2777"/>
              <a:ext cx="36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s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1354" y="2777"/>
              <a:ext cx="3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o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945" y="2336"/>
              <a:ext cx="757" cy="53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21" name="Group 89"/>
            <p:cNvGrpSpPr>
              <a:grpSpLocks/>
            </p:cNvGrpSpPr>
            <p:nvPr/>
          </p:nvGrpSpPr>
          <p:grpSpPr bwMode="auto">
            <a:xfrm>
              <a:off x="1196" y="2367"/>
              <a:ext cx="216" cy="176"/>
              <a:chOff x="3401" y="1512"/>
              <a:chExt cx="246" cy="200"/>
            </a:xfrm>
          </p:grpSpPr>
          <p:grpSp>
            <p:nvGrpSpPr>
              <p:cNvPr id="68" name="Group 90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7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U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  <p:sp>
              <p:nvSpPr>
                <p:cNvPr id="71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_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69" name="Rectangle 93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</p:grpSp>
        <p:sp>
          <p:nvSpPr>
            <p:cNvPr id="22" name="Line 94"/>
            <p:cNvSpPr>
              <a:spLocks noChangeShapeType="1"/>
            </p:cNvSpPr>
            <p:nvPr/>
          </p:nvSpPr>
          <p:spPr bwMode="auto">
            <a:xfrm flipH="1">
              <a:off x="1104" y="2463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" name="Line 95"/>
            <p:cNvSpPr>
              <a:spLocks noChangeShapeType="1"/>
            </p:cNvSpPr>
            <p:nvPr/>
          </p:nvSpPr>
          <p:spPr bwMode="auto">
            <a:xfrm>
              <a:off x="1421" y="2468"/>
              <a:ext cx="8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1101" y="2464"/>
              <a:ext cx="8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1105" y="3411"/>
              <a:ext cx="200" cy="5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6" name="Oval 98"/>
            <p:cNvSpPr>
              <a:spLocks noChangeArrowheads="1"/>
            </p:cNvSpPr>
            <p:nvPr/>
          </p:nvSpPr>
          <p:spPr bwMode="auto">
            <a:xfrm>
              <a:off x="1492" y="364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 rot="-5400000">
              <a:off x="1342" y="3409"/>
              <a:ext cx="421" cy="84"/>
              <a:chOff x="4992" y="2693"/>
              <a:chExt cx="768" cy="0"/>
            </a:xfrm>
          </p:grpSpPr>
          <p:sp>
            <p:nvSpPr>
              <p:cNvPr id="66" name="Line 100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  <p:sp>
            <p:nvSpPr>
              <p:cNvPr id="67" name="Line 101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</p:grpSp>
        <p:sp>
          <p:nvSpPr>
            <p:cNvPr id="28" name="Line 102"/>
            <p:cNvSpPr>
              <a:spLocks noChangeShapeType="1"/>
            </p:cNvSpPr>
            <p:nvPr/>
          </p:nvSpPr>
          <p:spPr bwMode="auto">
            <a:xfrm>
              <a:off x="11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9" name="Line 103"/>
            <p:cNvSpPr>
              <a:spLocks noChangeShapeType="1"/>
            </p:cNvSpPr>
            <p:nvPr/>
          </p:nvSpPr>
          <p:spPr bwMode="auto">
            <a:xfrm>
              <a:off x="1304" y="3428"/>
              <a:ext cx="0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0" name="Oval 104"/>
            <p:cNvSpPr>
              <a:spLocks noChangeArrowheads="1"/>
            </p:cNvSpPr>
            <p:nvPr/>
          </p:nvSpPr>
          <p:spPr bwMode="auto">
            <a:xfrm>
              <a:off x="1285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1" name="Oval 105"/>
            <p:cNvSpPr>
              <a:spLocks noChangeArrowheads="1"/>
            </p:cNvSpPr>
            <p:nvPr/>
          </p:nvSpPr>
          <p:spPr bwMode="auto">
            <a:xfrm>
              <a:off x="1082" y="3555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2" name="Oval 106"/>
            <p:cNvSpPr>
              <a:spLocks noChangeArrowheads="1"/>
            </p:cNvSpPr>
            <p:nvPr/>
          </p:nvSpPr>
          <p:spPr bwMode="auto">
            <a:xfrm>
              <a:off x="12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3" name="Oval 107"/>
            <p:cNvSpPr>
              <a:spLocks noChangeArrowheads="1"/>
            </p:cNvSpPr>
            <p:nvPr/>
          </p:nvSpPr>
          <p:spPr bwMode="auto">
            <a:xfrm>
              <a:off x="1088" y="3201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34" name="Group 108"/>
            <p:cNvGrpSpPr>
              <a:grpSpLocks/>
            </p:cNvGrpSpPr>
            <p:nvPr/>
          </p:nvGrpSpPr>
          <p:grpSpPr bwMode="auto">
            <a:xfrm>
              <a:off x="873" y="3444"/>
              <a:ext cx="178" cy="186"/>
              <a:chOff x="2262" y="2806"/>
              <a:chExt cx="605" cy="656"/>
            </a:xfrm>
          </p:grpSpPr>
          <p:sp>
            <p:nvSpPr>
              <p:cNvPr id="46" name="Freeform 109"/>
              <p:cNvSpPr>
                <a:spLocks/>
              </p:cNvSpPr>
              <p:nvPr/>
            </p:nvSpPr>
            <p:spPr bwMode="auto">
              <a:xfrm>
                <a:off x="2262" y="3127"/>
                <a:ext cx="309" cy="3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44"/>
                  </a:cxn>
                  <a:cxn ang="0">
                    <a:pos x="887" y="982"/>
                  </a:cxn>
                  <a:cxn ang="0">
                    <a:pos x="927" y="938"/>
                  </a:cxn>
                  <a:cxn ang="0">
                    <a:pos x="61" y="0"/>
                  </a:cxn>
                  <a:cxn ang="0">
                    <a:pos x="61" y="44"/>
                  </a:cxn>
                  <a:cxn ang="0">
                    <a:pos x="21" y="0"/>
                  </a:cxn>
                  <a:cxn ang="0">
                    <a:pos x="0" y="22"/>
                  </a:cxn>
                  <a:cxn ang="0">
                    <a:pos x="21" y="44"/>
                  </a:cxn>
                  <a:cxn ang="0">
                    <a:pos x="21" y="0"/>
                  </a:cxn>
                </a:cxnLst>
                <a:rect l="0" t="0" r="r" b="b"/>
                <a:pathLst>
                  <a:path w="927" h="982">
                    <a:moveTo>
                      <a:pt x="21" y="0"/>
                    </a:moveTo>
                    <a:lnTo>
                      <a:pt x="21" y="44"/>
                    </a:lnTo>
                    <a:lnTo>
                      <a:pt x="887" y="982"/>
                    </a:lnTo>
                    <a:lnTo>
                      <a:pt x="927" y="938"/>
                    </a:lnTo>
                    <a:lnTo>
                      <a:pt x="61" y="0"/>
                    </a:lnTo>
                    <a:lnTo>
                      <a:pt x="61" y="44"/>
                    </a:lnTo>
                    <a:lnTo>
                      <a:pt x="21" y="0"/>
                    </a:lnTo>
                    <a:lnTo>
                      <a:pt x="0" y="22"/>
                    </a:lnTo>
                    <a:lnTo>
                      <a:pt x="21" y="4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  <p:grpSp>
            <p:nvGrpSpPr>
              <p:cNvPr id="47" name="Group 110"/>
              <p:cNvGrpSpPr>
                <a:grpSpLocks/>
              </p:cNvGrpSpPr>
              <p:nvPr/>
            </p:nvGrpSpPr>
            <p:grpSpPr bwMode="auto">
              <a:xfrm>
                <a:off x="2269" y="2806"/>
                <a:ext cx="598" cy="656"/>
                <a:chOff x="2269" y="2806"/>
                <a:chExt cx="598" cy="656"/>
              </a:xfrm>
            </p:grpSpPr>
            <p:sp>
              <p:nvSpPr>
                <p:cNvPr id="48" name="Freeform 111"/>
                <p:cNvSpPr>
                  <a:spLocks/>
                </p:cNvSpPr>
                <p:nvPr/>
              </p:nvSpPr>
              <p:spPr bwMode="auto">
                <a:xfrm>
                  <a:off x="2269" y="2806"/>
                  <a:ext cx="302" cy="335"/>
                </a:xfrm>
                <a:custGeom>
                  <a:avLst/>
                  <a:gdLst/>
                  <a:ahLst/>
                  <a:cxnLst>
                    <a:cxn ang="0">
                      <a:pos x="908" y="23"/>
                    </a:cxn>
                    <a:cxn ang="0">
                      <a:pos x="868" y="23"/>
                    </a:cxn>
                    <a:cxn ang="0">
                      <a:pos x="0" y="963"/>
                    </a:cxn>
                    <a:cxn ang="0">
                      <a:pos x="40" y="1007"/>
                    </a:cxn>
                    <a:cxn ang="0">
                      <a:pos x="908" y="67"/>
                    </a:cxn>
                    <a:cxn ang="0">
                      <a:pos x="868" y="67"/>
                    </a:cxn>
                    <a:cxn ang="0">
                      <a:pos x="908" y="23"/>
                    </a:cxn>
                    <a:cxn ang="0">
                      <a:pos x="888" y="0"/>
                    </a:cxn>
                    <a:cxn ang="0">
                      <a:pos x="868" y="23"/>
                    </a:cxn>
                    <a:cxn ang="0">
                      <a:pos x="908" y="23"/>
                    </a:cxn>
                  </a:cxnLst>
                  <a:rect l="0" t="0" r="r" b="b"/>
                  <a:pathLst>
                    <a:path w="908" h="1007">
                      <a:moveTo>
                        <a:pt x="908" y="23"/>
                      </a:moveTo>
                      <a:lnTo>
                        <a:pt x="868" y="23"/>
                      </a:lnTo>
                      <a:lnTo>
                        <a:pt x="0" y="963"/>
                      </a:lnTo>
                      <a:lnTo>
                        <a:pt x="40" y="1007"/>
                      </a:lnTo>
                      <a:lnTo>
                        <a:pt x="908" y="67"/>
                      </a:lnTo>
                      <a:lnTo>
                        <a:pt x="868" y="67"/>
                      </a:lnTo>
                      <a:lnTo>
                        <a:pt x="908" y="23"/>
                      </a:lnTo>
                      <a:lnTo>
                        <a:pt x="888" y="0"/>
                      </a:lnTo>
                      <a:lnTo>
                        <a:pt x="868" y="23"/>
                      </a:lnTo>
                      <a:lnTo>
                        <a:pt x="90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49" name="Freeform 112"/>
                <p:cNvSpPr>
                  <a:spLocks/>
                </p:cNvSpPr>
                <p:nvPr/>
              </p:nvSpPr>
              <p:spPr bwMode="auto">
                <a:xfrm>
                  <a:off x="2558" y="2813"/>
                  <a:ext cx="309" cy="328"/>
                </a:xfrm>
                <a:custGeom>
                  <a:avLst/>
                  <a:gdLst/>
                  <a:ahLst/>
                  <a:cxnLst>
                    <a:cxn ang="0">
                      <a:pos x="906" y="982"/>
                    </a:cxn>
                    <a:cxn ang="0">
                      <a:pos x="906" y="939"/>
                    </a:cxn>
                    <a:cxn ang="0">
                      <a:pos x="40" y="0"/>
                    </a:cxn>
                    <a:cxn ang="0">
                      <a:pos x="0" y="44"/>
                    </a:cxn>
                    <a:cxn ang="0">
                      <a:pos x="866" y="982"/>
                    </a:cxn>
                    <a:cxn ang="0">
                      <a:pos x="866" y="939"/>
                    </a:cxn>
                    <a:cxn ang="0">
                      <a:pos x="906" y="982"/>
                    </a:cxn>
                    <a:cxn ang="0">
                      <a:pos x="927" y="960"/>
                    </a:cxn>
                    <a:cxn ang="0">
                      <a:pos x="906" y="939"/>
                    </a:cxn>
                    <a:cxn ang="0">
                      <a:pos x="906" y="982"/>
                    </a:cxn>
                  </a:cxnLst>
                  <a:rect l="0" t="0" r="r" b="b"/>
                  <a:pathLst>
                    <a:path w="927" h="982">
                      <a:moveTo>
                        <a:pt x="906" y="982"/>
                      </a:moveTo>
                      <a:lnTo>
                        <a:pt x="906" y="939"/>
                      </a:lnTo>
                      <a:lnTo>
                        <a:pt x="40" y="0"/>
                      </a:lnTo>
                      <a:lnTo>
                        <a:pt x="0" y="44"/>
                      </a:lnTo>
                      <a:lnTo>
                        <a:pt x="866" y="982"/>
                      </a:lnTo>
                      <a:lnTo>
                        <a:pt x="866" y="939"/>
                      </a:lnTo>
                      <a:lnTo>
                        <a:pt x="906" y="982"/>
                      </a:lnTo>
                      <a:lnTo>
                        <a:pt x="927" y="960"/>
                      </a:lnTo>
                      <a:lnTo>
                        <a:pt x="906" y="939"/>
                      </a:lnTo>
                      <a:lnTo>
                        <a:pt x="906" y="9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0" name="Freeform 113"/>
                <p:cNvSpPr>
                  <a:spLocks/>
                </p:cNvSpPr>
                <p:nvPr/>
              </p:nvSpPr>
              <p:spPr bwMode="auto">
                <a:xfrm>
                  <a:off x="2557" y="3126"/>
                  <a:ext cx="303" cy="336"/>
                </a:xfrm>
                <a:custGeom>
                  <a:avLst/>
                  <a:gdLst/>
                  <a:ahLst/>
                  <a:cxnLst>
                    <a:cxn ang="0">
                      <a:pos x="0" y="983"/>
                    </a:cxn>
                    <a:cxn ang="0">
                      <a:pos x="40" y="983"/>
                    </a:cxn>
                    <a:cxn ang="0">
                      <a:pos x="908" y="43"/>
                    </a:cxn>
                    <a:cxn ang="0">
                      <a:pos x="868" y="0"/>
                    </a:cxn>
                    <a:cxn ang="0">
                      <a:pos x="0" y="939"/>
                    </a:cxn>
                    <a:cxn ang="0">
                      <a:pos x="40" y="939"/>
                    </a:cxn>
                    <a:cxn ang="0">
                      <a:pos x="0" y="983"/>
                    </a:cxn>
                    <a:cxn ang="0">
                      <a:pos x="20" y="1006"/>
                    </a:cxn>
                    <a:cxn ang="0">
                      <a:pos x="40" y="983"/>
                    </a:cxn>
                    <a:cxn ang="0">
                      <a:pos x="0" y="983"/>
                    </a:cxn>
                  </a:cxnLst>
                  <a:rect l="0" t="0" r="r" b="b"/>
                  <a:pathLst>
                    <a:path w="908" h="1006">
                      <a:moveTo>
                        <a:pt x="0" y="983"/>
                      </a:moveTo>
                      <a:lnTo>
                        <a:pt x="40" y="983"/>
                      </a:lnTo>
                      <a:lnTo>
                        <a:pt x="908" y="43"/>
                      </a:lnTo>
                      <a:lnTo>
                        <a:pt x="868" y="0"/>
                      </a:lnTo>
                      <a:lnTo>
                        <a:pt x="0" y="939"/>
                      </a:lnTo>
                      <a:lnTo>
                        <a:pt x="40" y="939"/>
                      </a:lnTo>
                      <a:lnTo>
                        <a:pt x="0" y="983"/>
                      </a:lnTo>
                      <a:lnTo>
                        <a:pt x="20" y="1006"/>
                      </a:lnTo>
                      <a:lnTo>
                        <a:pt x="40" y="983"/>
                      </a:lnTo>
                      <a:lnTo>
                        <a:pt x="0" y="9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1" name="Freeform 114"/>
                <p:cNvSpPr>
                  <a:spLocks/>
                </p:cNvSpPr>
                <p:nvPr/>
              </p:nvSpPr>
              <p:spPr bwMode="auto">
                <a:xfrm>
                  <a:off x="2462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3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3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2" name="Freeform 115"/>
                <p:cNvSpPr>
                  <a:spLocks/>
                </p:cNvSpPr>
                <p:nvPr/>
              </p:nvSpPr>
              <p:spPr bwMode="auto">
                <a:xfrm>
                  <a:off x="2471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0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0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0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0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0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0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3" name="Freeform 116"/>
                <p:cNvSpPr>
                  <a:spLocks/>
                </p:cNvSpPr>
                <p:nvPr/>
              </p:nvSpPr>
              <p:spPr bwMode="auto">
                <a:xfrm>
                  <a:off x="2471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0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0" y="0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61" h="741">
                      <a:moveTo>
                        <a:pt x="30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0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0" y="0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4" name="Freeform 117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5" name="Freeform 118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6" name="Freeform 119"/>
                <p:cNvSpPr>
                  <a:spLocks/>
                </p:cNvSpPr>
                <p:nvPr/>
              </p:nvSpPr>
              <p:spPr bwMode="auto">
                <a:xfrm>
                  <a:off x="2543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4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4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7" name="Freeform 120"/>
                <p:cNvSpPr>
                  <a:spLocks/>
                </p:cNvSpPr>
                <p:nvPr/>
              </p:nvSpPr>
              <p:spPr bwMode="auto">
                <a:xfrm>
                  <a:off x="2552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1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1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8" name="Freeform 121"/>
                <p:cNvSpPr>
                  <a:spLocks/>
                </p:cNvSpPr>
                <p:nvPr/>
              </p:nvSpPr>
              <p:spPr bwMode="auto">
                <a:xfrm>
                  <a:off x="2552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1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1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1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59" name="Freeform 122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0" name="Freeform 123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1" name="Freeform 124"/>
                <p:cNvSpPr>
                  <a:spLocks/>
                </p:cNvSpPr>
                <p:nvPr/>
              </p:nvSpPr>
              <p:spPr bwMode="auto">
                <a:xfrm>
                  <a:off x="2625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123" y="70"/>
                    </a:cxn>
                    <a:cxn ang="0">
                      <a:pos x="309" y="70"/>
                    </a:cxn>
                    <a:cxn ang="0">
                      <a:pos x="124" y="3"/>
                    </a:cxn>
                    <a:cxn ang="0">
                      <a:pos x="123" y="70"/>
                    </a:cxn>
                  </a:cxnLst>
                  <a:rect l="0" t="0" r="r" b="b"/>
                  <a:pathLst>
                    <a:path w="309" h="70">
                      <a:moveTo>
                        <a:pt x="123" y="70"/>
                      </a:moveTo>
                      <a:lnTo>
                        <a:pt x="123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3" y="70"/>
                      </a:lnTo>
                      <a:lnTo>
                        <a:pt x="123" y="3"/>
                      </a:lnTo>
                      <a:lnTo>
                        <a:pt x="123" y="70"/>
                      </a:lnTo>
                      <a:lnTo>
                        <a:pt x="309" y="70"/>
                      </a:lnTo>
                      <a:lnTo>
                        <a:pt x="124" y="3"/>
                      </a:lnTo>
                      <a:lnTo>
                        <a:pt x="123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2" name="Freeform 125"/>
                <p:cNvSpPr>
                  <a:spLocks/>
                </p:cNvSpPr>
                <p:nvPr/>
              </p:nvSpPr>
              <p:spPr bwMode="auto">
                <a:xfrm>
                  <a:off x="2634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8" y="67"/>
                    </a:cxn>
                    <a:cxn ang="0">
                      <a:pos x="98" y="0"/>
                    </a:cxn>
                    <a:cxn ang="0">
                      <a:pos x="31" y="0"/>
                    </a:cxn>
                    <a:cxn ang="0">
                      <a:pos x="62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8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8" y="67"/>
                      </a:lnTo>
                      <a:lnTo>
                        <a:pt x="98" y="0"/>
                      </a:lnTo>
                      <a:lnTo>
                        <a:pt x="31" y="0"/>
                      </a:lnTo>
                      <a:lnTo>
                        <a:pt x="62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3" name="Freeform 126"/>
                <p:cNvSpPr>
                  <a:spLocks/>
                </p:cNvSpPr>
                <p:nvPr/>
              </p:nvSpPr>
              <p:spPr bwMode="auto">
                <a:xfrm>
                  <a:off x="2634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2" y="741"/>
                    </a:cxn>
                    <a:cxn ang="0">
                      <a:pos x="62" y="33"/>
                    </a:cxn>
                    <a:cxn ang="0">
                      <a:pos x="31" y="0"/>
                    </a:cxn>
                    <a:cxn ang="0">
                      <a:pos x="62" y="33"/>
                    </a:cxn>
                    <a:cxn ang="0">
                      <a:pos x="62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2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2" y="741"/>
                      </a:lnTo>
                      <a:lnTo>
                        <a:pt x="62" y="33"/>
                      </a:lnTo>
                      <a:lnTo>
                        <a:pt x="31" y="0"/>
                      </a:lnTo>
                      <a:lnTo>
                        <a:pt x="62" y="33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4" name="Freeform 127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2" y="68"/>
                    </a:cxn>
                    <a:cxn ang="0">
                      <a:pos x="62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2" y="68"/>
                      </a:lnTo>
                      <a:lnTo>
                        <a:pt x="62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65" name="Freeform 128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29" y="33"/>
                    </a:cxn>
                    <a:cxn ang="0">
                      <a:pos x="129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9" y="67"/>
                    </a:cxn>
                    <a:cxn ang="0">
                      <a:pos x="129" y="33"/>
                    </a:cxn>
                  </a:cxnLst>
                  <a:rect l="0" t="0" r="r" b="b"/>
                  <a:pathLst>
                    <a:path w="129" h="67">
                      <a:moveTo>
                        <a:pt x="129" y="33"/>
                      </a:moveTo>
                      <a:lnTo>
                        <a:pt x="129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9" y="67"/>
                      </a:lnTo>
                      <a:lnTo>
                        <a:pt x="12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5" name="Rectangle 129"/>
            <p:cNvSpPr>
              <a:spLocks noChangeArrowheads="1"/>
            </p:cNvSpPr>
            <p:nvPr/>
          </p:nvSpPr>
          <p:spPr bwMode="auto">
            <a:xfrm>
              <a:off x="819" y="3127"/>
              <a:ext cx="842" cy="54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1491" y="3202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7" name="Line 131"/>
            <p:cNvSpPr>
              <a:spLocks noChangeShapeType="1"/>
            </p:cNvSpPr>
            <p:nvPr/>
          </p:nvSpPr>
          <p:spPr bwMode="auto">
            <a:xfrm flipV="1">
              <a:off x="1309" y="3022"/>
              <a:ext cx="1" cy="1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8" name="Line 132"/>
            <p:cNvSpPr>
              <a:spLocks noChangeShapeType="1"/>
            </p:cNvSpPr>
            <p:nvPr/>
          </p:nvSpPr>
          <p:spPr bwMode="auto">
            <a:xfrm>
              <a:off x="1109" y="3028"/>
              <a:ext cx="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39" name="Oval 133"/>
            <p:cNvSpPr>
              <a:spLocks noChangeArrowheads="1"/>
            </p:cNvSpPr>
            <p:nvPr/>
          </p:nvSpPr>
          <p:spPr bwMode="auto">
            <a:xfrm>
              <a:off x="1288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1082" y="3009"/>
              <a:ext cx="40" cy="40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41" name="Rectangle 135"/>
            <p:cNvSpPr>
              <a:spLocks noChangeArrowheads="1"/>
            </p:cNvSpPr>
            <p:nvPr/>
          </p:nvSpPr>
          <p:spPr bwMode="auto">
            <a:xfrm>
              <a:off x="1104" y="3318"/>
              <a:ext cx="199" cy="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>
              <a:off x="1104" y="321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>
              <a:off x="1309" y="3218"/>
              <a:ext cx="1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44" name="Text Box 138"/>
            <p:cNvSpPr txBox="1">
              <a:spLocks noChangeArrowheads="1"/>
            </p:cNvSpPr>
            <p:nvPr/>
          </p:nvSpPr>
          <p:spPr bwMode="auto">
            <a:xfrm>
              <a:off x="941" y="2908"/>
              <a:ext cx="159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L</a:t>
              </a:r>
            </a:p>
          </p:txBody>
        </p:sp>
        <p:sp>
          <p:nvSpPr>
            <p:cNvPr id="45" name="Text Box 139"/>
            <p:cNvSpPr txBox="1">
              <a:spLocks noChangeArrowheads="1"/>
            </p:cNvSpPr>
            <p:nvPr/>
          </p:nvSpPr>
          <p:spPr bwMode="auto">
            <a:xfrm>
              <a:off x="1304" y="2908"/>
              <a:ext cx="182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72" name="Group 140"/>
          <p:cNvGrpSpPr>
            <a:grpSpLocks/>
          </p:cNvGrpSpPr>
          <p:nvPr/>
        </p:nvGrpSpPr>
        <p:grpSpPr bwMode="auto">
          <a:xfrm>
            <a:off x="3740193" y="4398320"/>
            <a:ext cx="3799838" cy="2740512"/>
            <a:chOff x="2960" y="2341"/>
            <a:chExt cx="2065" cy="1566"/>
          </a:xfrm>
        </p:grpSpPr>
        <p:sp>
          <p:nvSpPr>
            <p:cNvPr id="73" name="AutoShape 141"/>
            <p:cNvSpPr>
              <a:spLocks noChangeAspect="1" noChangeArrowheads="1"/>
            </p:cNvSpPr>
            <p:nvPr/>
          </p:nvSpPr>
          <p:spPr bwMode="auto">
            <a:xfrm>
              <a:off x="2960" y="2341"/>
              <a:ext cx="2065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4" name="Text Box 142"/>
            <p:cNvSpPr txBox="1">
              <a:spLocks noChangeArrowheads="1"/>
            </p:cNvSpPr>
            <p:nvPr/>
          </p:nvSpPr>
          <p:spPr bwMode="auto">
            <a:xfrm>
              <a:off x="3956" y="2584"/>
              <a:ext cx="972" cy="5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9590" tIns="49795" rIns="99590" bIns="49795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latin typeface="Arial" pitchFamily="34" charset="0"/>
                </a:rPr>
                <a:t>Messung zwischen Sekundärstromkreis und leitfähigem Gehäuse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75" name="Line 143"/>
            <p:cNvSpPr>
              <a:spLocks noChangeShapeType="1"/>
            </p:cNvSpPr>
            <p:nvPr/>
          </p:nvSpPr>
          <p:spPr bwMode="auto">
            <a:xfrm flipH="1" flipV="1">
              <a:off x="3744" y="2523"/>
              <a:ext cx="1" cy="7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6" name="Freeform 144"/>
            <p:cNvSpPr>
              <a:spLocks/>
            </p:cNvSpPr>
            <p:nvPr/>
          </p:nvSpPr>
          <p:spPr bwMode="auto">
            <a:xfrm>
              <a:off x="3668" y="2507"/>
              <a:ext cx="20" cy="2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7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3" y="21"/>
                </a:cxn>
                <a:cxn ang="0">
                  <a:pos x="11" y="21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7" name="Freeform 145"/>
            <p:cNvSpPr>
              <a:spLocks/>
            </p:cNvSpPr>
            <p:nvPr/>
          </p:nvSpPr>
          <p:spPr bwMode="auto">
            <a:xfrm>
              <a:off x="3663" y="2588"/>
              <a:ext cx="165" cy="17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7" y="2"/>
                </a:cxn>
                <a:cxn ang="0">
                  <a:pos x="112" y="7"/>
                </a:cxn>
                <a:cxn ang="0">
                  <a:pos x="127" y="16"/>
                </a:cxn>
                <a:cxn ang="0">
                  <a:pos x="140" y="28"/>
                </a:cxn>
                <a:cxn ang="0">
                  <a:pos x="148" y="39"/>
                </a:cxn>
                <a:cxn ang="0">
                  <a:pos x="156" y="55"/>
                </a:cxn>
                <a:cxn ang="0">
                  <a:pos x="161" y="71"/>
                </a:cxn>
                <a:cxn ang="0">
                  <a:pos x="163" y="90"/>
                </a:cxn>
                <a:cxn ang="0">
                  <a:pos x="161" y="108"/>
                </a:cxn>
                <a:cxn ang="0">
                  <a:pos x="156" y="124"/>
                </a:cxn>
                <a:cxn ang="0">
                  <a:pos x="148" y="138"/>
                </a:cxn>
                <a:cxn ang="0">
                  <a:pos x="140" y="151"/>
                </a:cxn>
                <a:cxn ang="0">
                  <a:pos x="127" y="163"/>
                </a:cxn>
                <a:cxn ang="0">
                  <a:pos x="112" y="170"/>
                </a:cxn>
                <a:cxn ang="0">
                  <a:pos x="97" y="177"/>
                </a:cxn>
                <a:cxn ang="0">
                  <a:pos x="80" y="177"/>
                </a:cxn>
                <a:cxn ang="0">
                  <a:pos x="65" y="177"/>
                </a:cxn>
                <a:cxn ang="0">
                  <a:pos x="49" y="170"/>
                </a:cxn>
                <a:cxn ang="0">
                  <a:pos x="36" y="163"/>
                </a:cxn>
                <a:cxn ang="0">
                  <a:pos x="23" y="151"/>
                </a:cxn>
                <a:cxn ang="0">
                  <a:pos x="13" y="138"/>
                </a:cxn>
                <a:cxn ang="0">
                  <a:pos x="6" y="124"/>
                </a:cxn>
                <a:cxn ang="0">
                  <a:pos x="2" y="108"/>
                </a:cxn>
                <a:cxn ang="0">
                  <a:pos x="0" y="90"/>
                </a:cxn>
                <a:cxn ang="0">
                  <a:pos x="2" y="71"/>
                </a:cxn>
                <a:cxn ang="0">
                  <a:pos x="6" y="55"/>
                </a:cxn>
                <a:cxn ang="0">
                  <a:pos x="13" y="39"/>
                </a:cxn>
                <a:cxn ang="0">
                  <a:pos x="23" y="28"/>
                </a:cxn>
                <a:cxn ang="0">
                  <a:pos x="36" y="16"/>
                </a:cxn>
                <a:cxn ang="0">
                  <a:pos x="49" y="7"/>
                </a:cxn>
                <a:cxn ang="0">
                  <a:pos x="65" y="2"/>
                </a:cxn>
                <a:cxn ang="0">
                  <a:pos x="80" y="0"/>
                </a:cxn>
              </a:cxnLst>
              <a:rect l="0" t="0" r="r" b="b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8" name="Freeform 146"/>
            <p:cNvSpPr>
              <a:spLocks/>
            </p:cNvSpPr>
            <p:nvPr/>
          </p:nvSpPr>
          <p:spPr bwMode="auto">
            <a:xfrm>
              <a:off x="3743" y="2586"/>
              <a:ext cx="88" cy="93"/>
            </a:xfrm>
            <a:custGeom>
              <a:avLst/>
              <a:gdLst/>
              <a:ahLst/>
              <a:cxnLst>
                <a:cxn ang="0">
                  <a:pos x="87" y="92"/>
                </a:cxn>
                <a:cxn ang="0">
                  <a:pos x="87" y="92"/>
                </a:cxn>
                <a:cxn ang="0">
                  <a:pos x="85" y="73"/>
                </a:cxn>
                <a:cxn ang="0">
                  <a:pos x="79" y="55"/>
                </a:cxn>
                <a:cxn ang="0">
                  <a:pos x="72" y="39"/>
                </a:cxn>
                <a:cxn ang="0">
                  <a:pos x="62" y="25"/>
                </a:cxn>
                <a:cxn ang="0">
                  <a:pos x="49" y="16"/>
                </a:cxn>
                <a:cxn ang="0">
                  <a:pos x="34" y="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7" y="9"/>
                </a:cxn>
                <a:cxn ang="0">
                  <a:pos x="32" y="14"/>
                </a:cxn>
                <a:cxn ang="0">
                  <a:pos x="45" y="20"/>
                </a:cxn>
                <a:cxn ang="0">
                  <a:pos x="55" y="32"/>
                </a:cxn>
                <a:cxn ang="0">
                  <a:pos x="66" y="43"/>
                </a:cxn>
                <a:cxn ang="0">
                  <a:pos x="72" y="57"/>
                </a:cxn>
                <a:cxn ang="0">
                  <a:pos x="76" y="73"/>
                </a:cxn>
                <a:cxn ang="0">
                  <a:pos x="79" y="92"/>
                </a:cxn>
                <a:cxn ang="0">
                  <a:pos x="79" y="92"/>
                </a:cxn>
                <a:cxn ang="0">
                  <a:pos x="87" y="92"/>
                </a:cxn>
              </a:cxnLst>
              <a:rect l="0" t="0" r="r" b="b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79" name="Freeform 147"/>
            <p:cNvSpPr>
              <a:spLocks/>
            </p:cNvSpPr>
            <p:nvPr/>
          </p:nvSpPr>
          <p:spPr bwMode="auto">
            <a:xfrm>
              <a:off x="3743" y="2679"/>
              <a:ext cx="88" cy="9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91"/>
                </a:cxn>
                <a:cxn ang="0">
                  <a:pos x="17" y="89"/>
                </a:cxn>
                <a:cxn ang="0">
                  <a:pos x="34" y="84"/>
                </a:cxn>
                <a:cxn ang="0">
                  <a:pos x="49" y="75"/>
                </a:cxn>
                <a:cxn ang="0">
                  <a:pos x="62" y="64"/>
                </a:cxn>
                <a:cxn ang="0">
                  <a:pos x="72" y="50"/>
                </a:cxn>
                <a:cxn ang="0">
                  <a:pos x="79" y="34"/>
                </a:cxn>
                <a:cxn ang="0">
                  <a:pos x="85" y="18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76" y="16"/>
                </a:cxn>
                <a:cxn ang="0">
                  <a:pos x="72" y="32"/>
                </a:cxn>
                <a:cxn ang="0">
                  <a:pos x="66" y="45"/>
                </a:cxn>
                <a:cxn ang="0">
                  <a:pos x="55" y="59"/>
                </a:cxn>
                <a:cxn ang="0">
                  <a:pos x="45" y="68"/>
                </a:cxn>
                <a:cxn ang="0">
                  <a:pos x="32" y="77"/>
                </a:cxn>
                <a:cxn ang="0">
                  <a:pos x="17" y="8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91"/>
                </a:cxn>
              </a:cxnLst>
              <a:rect l="0" t="0" r="r" b="b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80" name="Freeform 148"/>
            <p:cNvSpPr>
              <a:spLocks/>
            </p:cNvSpPr>
            <p:nvPr/>
          </p:nvSpPr>
          <p:spPr bwMode="auto">
            <a:xfrm>
              <a:off x="3658" y="2679"/>
              <a:ext cx="85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6" y="34"/>
                </a:cxn>
                <a:cxn ang="0">
                  <a:pos x="14" y="50"/>
                </a:cxn>
                <a:cxn ang="0">
                  <a:pos x="25" y="64"/>
                </a:cxn>
                <a:cxn ang="0">
                  <a:pos x="38" y="75"/>
                </a:cxn>
                <a:cxn ang="0">
                  <a:pos x="53" y="84"/>
                </a:cxn>
                <a:cxn ang="0">
                  <a:pos x="67" y="89"/>
                </a:cxn>
                <a:cxn ang="0">
                  <a:pos x="84" y="91"/>
                </a:cxn>
                <a:cxn ang="0">
                  <a:pos x="84" y="84"/>
                </a:cxn>
                <a:cxn ang="0">
                  <a:pos x="69" y="82"/>
                </a:cxn>
                <a:cxn ang="0">
                  <a:pos x="55" y="77"/>
                </a:cxn>
                <a:cxn ang="0">
                  <a:pos x="42" y="68"/>
                </a:cxn>
                <a:cxn ang="0">
                  <a:pos x="29" y="59"/>
                </a:cxn>
                <a:cxn ang="0">
                  <a:pos x="21" y="45"/>
                </a:cxn>
                <a:cxn ang="0">
                  <a:pos x="12" y="32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81" name="Freeform 149"/>
            <p:cNvSpPr>
              <a:spLocks/>
            </p:cNvSpPr>
            <p:nvPr/>
          </p:nvSpPr>
          <p:spPr bwMode="auto">
            <a:xfrm>
              <a:off x="3658" y="2586"/>
              <a:ext cx="85" cy="9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67" y="0"/>
                </a:cxn>
                <a:cxn ang="0">
                  <a:pos x="53" y="7"/>
                </a:cxn>
                <a:cxn ang="0">
                  <a:pos x="38" y="16"/>
                </a:cxn>
                <a:cxn ang="0">
                  <a:pos x="25" y="25"/>
                </a:cxn>
                <a:cxn ang="0">
                  <a:pos x="14" y="39"/>
                </a:cxn>
                <a:cxn ang="0">
                  <a:pos x="6" y="55"/>
                </a:cxn>
                <a:cxn ang="0">
                  <a:pos x="2" y="73"/>
                </a:cxn>
                <a:cxn ang="0">
                  <a:pos x="0" y="92"/>
                </a:cxn>
                <a:cxn ang="0">
                  <a:pos x="8" y="92"/>
                </a:cxn>
                <a:cxn ang="0">
                  <a:pos x="8" y="73"/>
                </a:cxn>
                <a:cxn ang="0">
                  <a:pos x="12" y="57"/>
                </a:cxn>
                <a:cxn ang="0">
                  <a:pos x="21" y="43"/>
                </a:cxn>
                <a:cxn ang="0">
                  <a:pos x="29" y="32"/>
                </a:cxn>
                <a:cxn ang="0">
                  <a:pos x="42" y="20"/>
                </a:cxn>
                <a:cxn ang="0">
                  <a:pos x="55" y="14"/>
                </a:cxn>
                <a:cxn ang="0">
                  <a:pos x="69" y="9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0"/>
                </a:cxn>
              </a:cxnLst>
              <a:rect l="0" t="0" r="r" b="b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82" name="Rectangle 150"/>
            <p:cNvSpPr>
              <a:spLocks noChangeArrowheads="1"/>
            </p:cNvSpPr>
            <p:nvPr/>
          </p:nvSpPr>
          <p:spPr bwMode="auto">
            <a:xfrm>
              <a:off x="3697" y="2581"/>
              <a:ext cx="9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000" b="0" dirty="0">
                  <a:latin typeface="Symbol" pitchFamily="18" charset="2"/>
                </a:rPr>
                <a:t>W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3" name="Rectangle 151"/>
            <p:cNvSpPr>
              <a:spLocks noChangeArrowheads="1"/>
            </p:cNvSpPr>
            <p:nvPr/>
          </p:nvSpPr>
          <p:spPr bwMode="auto">
            <a:xfrm>
              <a:off x="3437" y="2724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100" b="0" dirty="0">
                  <a:solidFill>
                    <a:srgbClr val="9900CC"/>
                  </a:solidFill>
                  <a:latin typeface="Arial" pitchFamily="34" charset="0"/>
                </a:rPr>
                <a:t>R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4" name="Rectangle 152"/>
            <p:cNvSpPr>
              <a:spLocks noChangeArrowheads="1"/>
            </p:cNvSpPr>
            <p:nvPr/>
          </p:nvSpPr>
          <p:spPr bwMode="auto">
            <a:xfrm>
              <a:off x="3539" y="2824"/>
              <a:ext cx="1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I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5" name="Rectangle 153"/>
            <p:cNvSpPr>
              <a:spLocks noChangeArrowheads="1"/>
            </p:cNvSpPr>
            <p:nvPr/>
          </p:nvSpPr>
          <p:spPr bwMode="auto">
            <a:xfrm>
              <a:off x="3558" y="2824"/>
              <a:ext cx="3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s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6" name="Rectangle 154"/>
            <p:cNvSpPr>
              <a:spLocks noChangeArrowheads="1"/>
            </p:cNvSpPr>
            <p:nvPr/>
          </p:nvSpPr>
          <p:spPr bwMode="auto">
            <a:xfrm>
              <a:off x="3595" y="2824"/>
              <a:ext cx="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o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87" name="Rectangle 155"/>
            <p:cNvSpPr>
              <a:spLocks noChangeArrowheads="1"/>
            </p:cNvSpPr>
            <p:nvPr/>
          </p:nvSpPr>
          <p:spPr bwMode="auto">
            <a:xfrm>
              <a:off x="3203" y="2402"/>
              <a:ext cx="726" cy="51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88" name="Group 156"/>
            <p:cNvGrpSpPr>
              <a:grpSpLocks/>
            </p:cNvGrpSpPr>
            <p:nvPr/>
          </p:nvGrpSpPr>
          <p:grpSpPr bwMode="auto">
            <a:xfrm>
              <a:off x="3443" y="2431"/>
              <a:ext cx="208" cy="169"/>
              <a:chOff x="3401" y="1512"/>
              <a:chExt cx="246" cy="200"/>
            </a:xfrm>
          </p:grpSpPr>
          <p:grpSp>
            <p:nvGrpSpPr>
              <p:cNvPr id="135" name="Group 157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137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U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  <p:sp>
              <p:nvSpPr>
                <p:cNvPr id="138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_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36" name="Rectangle 160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</p:grpSp>
        <p:sp>
          <p:nvSpPr>
            <p:cNvPr id="89" name="Line 161"/>
            <p:cNvSpPr>
              <a:spLocks noChangeShapeType="1"/>
            </p:cNvSpPr>
            <p:nvPr/>
          </p:nvSpPr>
          <p:spPr bwMode="auto">
            <a:xfrm flipH="1">
              <a:off x="3355" y="2523"/>
              <a:ext cx="0" cy="7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0" name="Line 162"/>
            <p:cNvSpPr>
              <a:spLocks noChangeShapeType="1"/>
            </p:cNvSpPr>
            <p:nvPr/>
          </p:nvSpPr>
          <p:spPr bwMode="auto">
            <a:xfrm>
              <a:off x="3659" y="2528"/>
              <a:ext cx="7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1" name="Line 163"/>
            <p:cNvSpPr>
              <a:spLocks noChangeShapeType="1"/>
            </p:cNvSpPr>
            <p:nvPr/>
          </p:nvSpPr>
          <p:spPr bwMode="auto">
            <a:xfrm>
              <a:off x="3352" y="2525"/>
              <a:ext cx="8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2" name="Rectangle 164"/>
            <p:cNvSpPr>
              <a:spLocks noChangeArrowheads="1"/>
            </p:cNvSpPr>
            <p:nvPr/>
          </p:nvSpPr>
          <p:spPr bwMode="auto">
            <a:xfrm>
              <a:off x="3356" y="3432"/>
              <a:ext cx="192" cy="5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3" name="Oval 165"/>
            <p:cNvSpPr>
              <a:spLocks noChangeArrowheads="1"/>
            </p:cNvSpPr>
            <p:nvPr/>
          </p:nvSpPr>
          <p:spPr bwMode="auto">
            <a:xfrm>
              <a:off x="3728" y="3656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94" name="Group 166"/>
            <p:cNvGrpSpPr>
              <a:grpSpLocks/>
            </p:cNvGrpSpPr>
            <p:nvPr/>
          </p:nvGrpSpPr>
          <p:grpSpPr bwMode="auto">
            <a:xfrm rot="-5400000">
              <a:off x="3584" y="3430"/>
              <a:ext cx="403" cy="80"/>
              <a:chOff x="4992" y="2693"/>
              <a:chExt cx="768" cy="0"/>
            </a:xfrm>
          </p:grpSpPr>
          <p:sp>
            <p:nvSpPr>
              <p:cNvPr id="133" name="Line 167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  <p:sp>
            <p:nvSpPr>
              <p:cNvPr id="134" name="Line 168"/>
              <p:cNvSpPr>
                <a:spLocks noChangeShapeType="1"/>
              </p:cNvSpPr>
              <p:nvPr/>
            </p:nvSpPr>
            <p:spPr bwMode="auto">
              <a:xfrm>
                <a:off x="4992" y="2693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</p:grpSp>
        <p:sp>
          <p:nvSpPr>
            <p:cNvPr id="95" name="Line 169"/>
            <p:cNvSpPr>
              <a:spLocks noChangeShapeType="1"/>
            </p:cNvSpPr>
            <p:nvPr/>
          </p:nvSpPr>
          <p:spPr bwMode="auto">
            <a:xfrm>
              <a:off x="3355" y="3448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6" name="Line 170"/>
            <p:cNvSpPr>
              <a:spLocks noChangeShapeType="1"/>
            </p:cNvSpPr>
            <p:nvPr/>
          </p:nvSpPr>
          <p:spPr bwMode="auto">
            <a:xfrm>
              <a:off x="3547" y="3448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7" name="Oval 171"/>
            <p:cNvSpPr>
              <a:spLocks noChangeArrowheads="1"/>
            </p:cNvSpPr>
            <p:nvPr/>
          </p:nvSpPr>
          <p:spPr bwMode="auto">
            <a:xfrm>
              <a:off x="3529" y="3570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8" name="Oval 172"/>
            <p:cNvSpPr>
              <a:spLocks noChangeArrowheads="1"/>
            </p:cNvSpPr>
            <p:nvPr/>
          </p:nvSpPr>
          <p:spPr bwMode="auto">
            <a:xfrm>
              <a:off x="3335" y="3570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99" name="Oval 173"/>
            <p:cNvSpPr>
              <a:spLocks noChangeArrowheads="1"/>
            </p:cNvSpPr>
            <p:nvPr/>
          </p:nvSpPr>
          <p:spPr bwMode="auto">
            <a:xfrm>
              <a:off x="3534" y="3232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0" name="Oval 174"/>
            <p:cNvSpPr>
              <a:spLocks noChangeArrowheads="1"/>
            </p:cNvSpPr>
            <p:nvPr/>
          </p:nvSpPr>
          <p:spPr bwMode="auto">
            <a:xfrm>
              <a:off x="3340" y="3231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101" name="Group 175"/>
            <p:cNvGrpSpPr>
              <a:grpSpLocks/>
            </p:cNvGrpSpPr>
            <p:nvPr/>
          </p:nvGrpSpPr>
          <p:grpSpPr bwMode="auto">
            <a:xfrm>
              <a:off x="3133" y="3190"/>
              <a:ext cx="171" cy="179"/>
              <a:chOff x="2262" y="2806"/>
              <a:chExt cx="605" cy="656"/>
            </a:xfrm>
          </p:grpSpPr>
          <p:sp>
            <p:nvSpPr>
              <p:cNvPr id="113" name="Freeform 176"/>
              <p:cNvSpPr>
                <a:spLocks/>
              </p:cNvSpPr>
              <p:nvPr/>
            </p:nvSpPr>
            <p:spPr bwMode="auto">
              <a:xfrm>
                <a:off x="2262" y="3127"/>
                <a:ext cx="309" cy="3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44"/>
                  </a:cxn>
                  <a:cxn ang="0">
                    <a:pos x="887" y="982"/>
                  </a:cxn>
                  <a:cxn ang="0">
                    <a:pos x="927" y="938"/>
                  </a:cxn>
                  <a:cxn ang="0">
                    <a:pos x="61" y="0"/>
                  </a:cxn>
                  <a:cxn ang="0">
                    <a:pos x="61" y="44"/>
                  </a:cxn>
                  <a:cxn ang="0">
                    <a:pos x="21" y="0"/>
                  </a:cxn>
                  <a:cxn ang="0">
                    <a:pos x="0" y="22"/>
                  </a:cxn>
                  <a:cxn ang="0">
                    <a:pos x="21" y="44"/>
                  </a:cxn>
                  <a:cxn ang="0">
                    <a:pos x="21" y="0"/>
                  </a:cxn>
                </a:cxnLst>
                <a:rect l="0" t="0" r="r" b="b"/>
                <a:pathLst>
                  <a:path w="927" h="982">
                    <a:moveTo>
                      <a:pt x="21" y="0"/>
                    </a:moveTo>
                    <a:lnTo>
                      <a:pt x="21" y="44"/>
                    </a:lnTo>
                    <a:lnTo>
                      <a:pt x="887" y="982"/>
                    </a:lnTo>
                    <a:lnTo>
                      <a:pt x="927" y="938"/>
                    </a:lnTo>
                    <a:lnTo>
                      <a:pt x="61" y="0"/>
                    </a:lnTo>
                    <a:lnTo>
                      <a:pt x="61" y="44"/>
                    </a:lnTo>
                    <a:lnTo>
                      <a:pt x="21" y="0"/>
                    </a:lnTo>
                    <a:lnTo>
                      <a:pt x="0" y="22"/>
                    </a:lnTo>
                    <a:lnTo>
                      <a:pt x="21" y="4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  <p:grpSp>
            <p:nvGrpSpPr>
              <p:cNvPr id="114" name="Group 177"/>
              <p:cNvGrpSpPr>
                <a:grpSpLocks/>
              </p:cNvGrpSpPr>
              <p:nvPr/>
            </p:nvGrpSpPr>
            <p:grpSpPr bwMode="auto">
              <a:xfrm>
                <a:off x="2269" y="2806"/>
                <a:ext cx="598" cy="656"/>
                <a:chOff x="2269" y="2806"/>
                <a:chExt cx="598" cy="656"/>
              </a:xfrm>
            </p:grpSpPr>
            <p:sp>
              <p:nvSpPr>
                <p:cNvPr id="115" name="Freeform 178"/>
                <p:cNvSpPr>
                  <a:spLocks/>
                </p:cNvSpPr>
                <p:nvPr/>
              </p:nvSpPr>
              <p:spPr bwMode="auto">
                <a:xfrm>
                  <a:off x="2269" y="2806"/>
                  <a:ext cx="302" cy="335"/>
                </a:xfrm>
                <a:custGeom>
                  <a:avLst/>
                  <a:gdLst/>
                  <a:ahLst/>
                  <a:cxnLst>
                    <a:cxn ang="0">
                      <a:pos x="908" y="23"/>
                    </a:cxn>
                    <a:cxn ang="0">
                      <a:pos x="868" y="23"/>
                    </a:cxn>
                    <a:cxn ang="0">
                      <a:pos x="0" y="963"/>
                    </a:cxn>
                    <a:cxn ang="0">
                      <a:pos x="40" y="1007"/>
                    </a:cxn>
                    <a:cxn ang="0">
                      <a:pos x="908" y="67"/>
                    </a:cxn>
                    <a:cxn ang="0">
                      <a:pos x="868" y="67"/>
                    </a:cxn>
                    <a:cxn ang="0">
                      <a:pos x="908" y="23"/>
                    </a:cxn>
                    <a:cxn ang="0">
                      <a:pos x="888" y="0"/>
                    </a:cxn>
                    <a:cxn ang="0">
                      <a:pos x="868" y="23"/>
                    </a:cxn>
                    <a:cxn ang="0">
                      <a:pos x="908" y="23"/>
                    </a:cxn>
                  </a:cxnLst>
                  <a:rect l="0" t="0" r="r" b="b"/>
                  <a:pathLst>
                    <a:path w="908" h="1007">
                      <a:moveTo>
                        <a:pt x="908" y="23"/>
                      </a:moveTo>
                      <a:lnTo>
                        <a:pt x="868" y="23"/>
                      </a:lnTo>
                      <a:lnTo>
                        <a:pt x="0" y="963"/>
                      </a:lnTo>
                      <a:lnTo>
                        <a:pt x="40" y="1007"/>
                      </a:lnTo>
                      <a:lnTo>
                        <a:pt x="908" y="67"/>
                      </a:lnTo>
                      <a:lnTo>
                        <a:pt x="868" y="67"/>
                      </a:lnTo>
                      <a:lnTo>
                        <a:pt x="908" y="23"/>
                      </a:lnTo>
                      <a:lnTo>
                        <a:pt x="888" y="0"/>
                      </a:lnTo>
                      <a:lnTo>
                        <a:pt x="868" y="23"/>
                      </a:lnTo>
                      <a:lnTo>
                        <a:pt x="90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16" name="Freeform 179"/>
                <p:cNvSpPr>
                  <a:spLocks/>
                </p:cNvSpPr>
                <p:nvPr/>
              </p:nvSpPr>
              <p:spPr bwMode="auto">
                <a:xfrm>
                  <a:off x="2558" y="2813"/>
                  <a:ext cx="309" cy="328"/>
                </a:xfrm>
                <a:custGeom>
                  <a:avLst/>
                  <a:gdLst/>
                  <a:ahLst/>
                  <a:cxnLst>
                    <a:cxn ang="0">
                      <a:pos x="906" y="982"/>
                    </a:cxn>
                    <a:cxn ang="0">
                      <a:pos x="906" y="939"/>
                    </a:cxn>
                    <a:cxn ang="0">
                      <a:pos x="40" y="0"/>
                    </a:cxn>
                    <a:cxn ang="0">
                      <a:pos x="0" y="44"/>
                    </a:cxn>
                    <a:cxn ang="0">
                      <a:pos x="866" y="982"/>
                    </a:cxn>
                    <a:cxn ang="0">
                      <a:pos x="866" y="939"/>
                    </a:cxn>
                    <a:cxn ang="0">
                      <a:pos x="906" y="982"/>
                    </a:cxn>
                    <a:cxn ang="0">
                      <a:pos x="927" y="960"/>
                    </a:cxn>
                    <a:cxn ang="0">
                      <a:pos x="906" y="939"/>
                    </a:cxn>
                    <a:cxn ang="0">
                      <a:pos x="906" y="982"/>
                    </a:cxn>
                  </a:cxnLst>
                  <a:rect l="0" t="0" r="r" b="b"/>
                  <a:pathLst>
                    <a:path w="927" h="982">
                      <a:moveTo>
                        <a:pt x="906" y="982"/>
                      </a:moveTo>
                      <a:lnTo>
                        <a:pt x="906" y="939"/>
                      </a:lnTo>
                      <a:lnTo>
                        <a:pt x="40" y="0"/>
                      </a:lnTo>
                      <a:lnTo>
                        <a:pt x="0" y="44"/>
                      </a:lnTo>
                      <a:lnTo>
                        <a:pt x="866" y="982"/>
                      </a:lnTo>
                      <a:lnTo>
                        <a:pt x="866" y="939"/>
                      </a:lnTo>
                      <a:lnTo>
                        <a:pt x="906" y="982"/>
                      </a:lnTo>
                      <a:lnTo>
                        <a:pt x="927" y="960"/>
                      </a:lnTo>
                      <a:lnTo>
                        <a:pt x="906" y="939"/>
                      </a:lnTo>
                      <a:lnTo>
                        <a:pt x="906" y="9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17" name="Freeform 180"/>
                <p:cNvSpPr>
                  <a:spLocks/>
                </p:cNvSpPr>
                <p:nvPr/>
              </p:nvSpPr>
              <p:spPr bwMode="auto">
                <a:xfrm>
                  <a:off x="2557" y="3126"/>
                  <a:ext cx="303" cy="336"/>
                </a:xfrm>
                <a:custGeom>
                  <a:avLst/>
                  <a:gdLst/>
                  <a:ahLst/>
                  <a:cxnLst>
                    <a:cxn ang="0">
                      <a:pos x="0" y="983"/>
                    </a:cxn>
                    <a:cxn ang="0">
                      <a:pos x="40" y="983"/>
                    </a:cxn>
                    <a:cxn ang="0">
                      <a:pos x="908" y="43"/>
                    </a:cxn>
                    <a:cxn ang="0">
                      <a:pos x="868" y="0"/>
                    </a:cxn>
                    <a:cxn ang="0">
                      <a:pos x="0" y="939"/>
                    </a:cxn>
                    <a:cxn ang="0">
                      <a:pos x="40" y="939"/>
                    </a:cxn>
                    <a:cxn ang="0">
                      <a:pos x="0" y="983"/>
                    </a:cxn>
                    <a:cxn ang="0">
                      <a:pos x="20" y="1006"/>
                    </a:cxn>
                    <a:cxn ang="0">
                      <a:pos x="40" y="983"/>
                    </a:cxn>
                    <a:cxn ang="0">
                      <a:pos x="0" y="983"/>
                    </a:cxn>
                  </a:cxnLst>
                  <a:rect l="0" t="0" r="r" b="b"/>
                  <a:pathLst>
                    <a:path w="908" h="1006">
                      <a:moveTo>
                        <a:pt x="0" y="983"/>
                      </a:moveTo>
                      <a:lnTo>
                        <a:pt x="40" y="983"/>
                      </a:lnTo>
                      <a:lnTo>
                        <a:pt x="908" y="43"/>
                      </a:lnTo>
                      <a:lnTo>
                        <a:pt x="868" y="0"/>
                      </a:lnTo>
                      <a:lnTo>
                        <a:pt x="0" y="939"/>
                      </a:lnTo>
                      <a:lnTo>
                        <a:pt x="40" y="939"/>
                      </a:lnTo>
                      <a:lnTo>
                        <a:pt x="0" y="983"/>
                      </a:lnTo>
                      <a:lnTo>
                        <a:pt x="20" y="1006"/>
                      </a:lnTo>
                      <a:lnTo>
                        <a:pt x="40" y="983"/>
                      </a:lnTo>
                      <a:lnTo>
                        <a:pt x="0" y="9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18" name="Freeform 181"/>
                <p:cNvSpPr>
                  <a:spLocks/>
                </p:cNvSpPr>
                <p:nvPr/>
              </p:nvSpPr>
              <p:spPr bwMode="auto">
                <a:xfrm>
                  <a:off x="2462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3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3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19" name="Freeform 182"/>
                <p:cNvSpPr>
                  <a:spLocks/>
                </p:cNvSpPr>
                <p:nvPr/>
              </p:nvSpPr>
              <p:spPr bwMode="auto">
                <a:xfrm>
                  <a:off x="2471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0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0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0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0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0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0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0" name="Freeform 183"/>
                <p:cNvSpPr>
                  <a:spLocks/>
                </p:cNvSpPr>
                <p:nvPr/>
              </p:nvSpPr>
              <p:spPr bwMode="auto">
                <a:xfrm>
                  <a:off x="2471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0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0" y="0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61" h="741">
                      <a:moveTo>
                        <a:pt x="30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0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0" y="0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1" name="Freeform 184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2" name="Freeform 185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3" name="Freeform 186"/>
                <p:cNvSpPr>
                  <a:spLocks/>
                </p:cNvSpPr>
                <p:nvPr/>
              </p:nvSpPr>
              <p:spPr bwMode="auto">
                <a:xfrm>
                  <a:off x="2543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4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4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4" name="Freeform 187"/>
                <p:cNvSpPr>
                  <a:spLocks/>
                </p:cNvSpPr>
                <p:nvPr/>
              </p:nvSpPr>
              <p:spPr bwMode="auto">
                <a:xfrm>
                  <a:off x="2552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1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1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5" name="Freeform 188"/>
                <p:cNvSpPr>
                  <a:spLocks/>
                </p:cNvSpPr>
                <p:nvPr/>
              </p:nvSpPr>
              <p:spPr bwMode="auto">
                <a:xfrm>
                  <a:off x="2552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1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1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1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6" name="Freeform 189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7" name="Freeform 190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8" name="Freeform 191"/>
                <p:cNvSpPr>
                  <a:spLocks/>
                </p:cNvSpPr>
                <p:nvPr/>
              </p:nvSpPr>
              <p:spPr bwMode="auto">
                <a:xfrm>
                  <a:off x="2625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123" y="70"/>
                    </a:cxn>
                    <a:cxn ang="0">
                      <a:pos x="309" y="70"/>
                    </a:cxn>
                    <a:cxn ang="0">
                      <a:pos x="124" y="3"/>
                    </a:cxn>
                    <a:cxn ang="0">
                      <a:pos x="123" y="70"/>
                    </a:cxn>
                  </a:cxnLst>
                  <a:rect l="0" t="0" r="r" b="b"/>
                  <a:pathLst>
                    <a:path w="309" h="70">
                      <a:moveTo>
                        <a:pt x="123" y="70"/>
                      </a:moveTo>
                      <a:lnTo>
                        <a:pt x="123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3" y="70"/>
                      </a:lnTo>
                      <a:lnTo>
                        <a:pt x="123" y="3"/>
                      </a:lnTo>
                      <a:lnTo>
                        <a:pt x="123" y="70"/>
                      </a:lnTo>
                      <a:lnTo>
                        <a:pt x="309" y="70"/>
                      </a:lnTo>
                      <a:lnTo>
                        <a:pt x="124" y="3"/>
                      </a:lnTo>
                      <a:lnTo>
                        <a:pt x="123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29" name="Freeform 192"/>
                <p:cNvSpPr>
                  <a:spLocks/>
                </p:cNvSpPr>
                <p:nvPr/>
              </p:nvSpPr>
              <p:spPr bwMode="auto">
                <a:xfrm>
                  <a:off x="2634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8" y="67"/>
                    </a:cxn>
                    <a:cxn ang="0">
                      <a:pos x="98" y="0"/>
                    </a:cxn>
                    <a:cxn ang="0">
                      <a:pos x="31" y="0"/>
                    </a:cxn>
                    <a:cxn ang="0">
                      <a:pos x="62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8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8" y="67"/>
                      </a:lnTo>
                      <a:lnTo>
                        <a:pt x="98" y="0"/>
                      </a:lnTo>
                      <a:lnTo>
                        <a:pt x="31" y="0"/>
                      </a:lnTo>
                      <a:lnTo>
                        <a:pt x="62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30" name="Freeform 193"/>
                <p:cNvSpPr>
                  <a:spLocks/>
                </p:cNvSpPr>
                <p:nvPr/>
              </p:nvSpPr>
              <p:spPr bwMode="auto">
                <a:xfrm>
                  <a:off x="2634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2" y="741"/>
                    </a:cxn>
                    <a:cxn ang="0">
                      <a:pos x="62" y="33"/>
                    </a:cxn>
                    <a:cxn ang="0">
                      <a:pos x="31" y="0"/>
                    </a:cxn>
                    <a:cxn ang="0">
                      <a:pos x="62" y="33"/>
                    </a:cxn>
                    <a:cxn ang="0">
                      <a:pos x="62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2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2" y="741"/>
                      </a:lnTo>
                      <a:lnTo>
                        <a:pt x="62" y="33"/>
                      </a:lnTo>
                      <a:lnTo>
                        <a:pt x="31" y="0"/>
                      </a:lnTo>
                      <a:lnTo>
                        <a:pt x="62" y="33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31" name="Freeform 194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2" y="68"/>
                    </a:cxn>
                    <a:cxn ang="0">
                      <a:pos x="62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2" y="68"/>
                      </a:lnTo>
                      <a:lnTo>
                        <a:pt x="62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132" name="Freeform 195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29" y="33"/>
                    </a:cxn>
                    <a:cxn ang="0">
                      <a:pos x="129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9" y="67"/>
                    </a:cxn>
                    <a:cxn ang="0">
                      <a:pos x="129" y="33"/>
                    </a:cxn>
                  </a:cxnLst>
                  <a:rect l="0" t="0" r="r" b="b"/>
                  <a:pathLst>
                    <a:path w="129" h="67">
                      <a:moveTo>
                        <a:pt x="129" y="33"/>
                      </a:moveTo>
                      <a:lnTo>
                        <a:pt x="129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9" y="67"/>
                      </a:lnTo>
                      <a:lnTo>
                        <a:pt x="12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" name="Rectangle 196"/>
            <p:cNvSpPr>
              <a:spLocks noChangeArrowheads="1"/>
            </p:cNvSpPr>
            <p:nvPr/>
          </p:nvSpPr>
          <p:spPr bwMode="auto">
            <a:xfrm>
              <a:off x="3081" y="3160"/>
              <a:ext cx="809" cy="5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3" name="Oval 197"/>
            <p:cNvSpPr>
              <a:spLocks noChangeArrowheads="1"/>
            </p:cNvSpPr>
            <p:nvPr/>
          </p:nvSpPr>
          <p:spPr bwMode="auto">
            <a:xfrm>
              <a:off x="3727" y="3232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4" name="Line 198"/>
            <p:cNvSpPr>
              <a:spLocks noChangeShapeType="1"/>
            </p:cNvSpPr>
            <p:nvPr/>
          </p:nvSpPr>
          <p:spPr bwMode="auto">
            <a:xfrm flipV="1">
              <a:off x="3552" y="3060"/>
              <a:ext cx="1" cy="1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5" name="Line 199"/>
            <p:cNvSpPr>
              <a:spLocks noChangeShapeType="1"/>
            </p:cNvSpPr>
            <p:nvPr/>
          </p:nvSpPr>
          <p:spPr bwMode="auto">
            <a:xfrm>
              <a:off x="3360" y="3065"/>
              <a:ext cx="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6" name="Oval 200"/>
            <p:cNvSpPr>
              <a:spLocks noChangeArrowheads="1"/>
            </p:cNvSpPr>
            <p:nvPr/>
          </p:nvSpPr>
          <p:spPr bwMode="auto">
            <a:xfrm>
              <a:off x="3532" y="3047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7" name="Oval 201"/>
            <p:cNvSpPr>
              <a:spLocks noChangeArrowheads="1"/>
            </p:cNvSpPr>
            <p:nvPr/>
          </p:nvSpPr>
          <p:spPr bwMode="auto">
            <a:xfrm>
              <a:off x="3335" y="3047"/>
              <a:ext cx="38" cy="3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8" name="Rectangle 202"/>
            <p:cNvSpPr>
              <a:spLocks noChangeArrowheads="1"/>
            </p:cNvSpPr>
            <p:nvPr/>
          </p:nvSpPr>
          <p:spPr bwMode="auto">
            <a:xfrm>
              <a:off x="3355" y="3343"/>
              <a:ext cx="191" cy="5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09" name="Line 203"/>
            <p:cNvSpPr>
              <a:spLocks noChangeShapeType="1"/>
            </p:cNvSpPr>
            <p:nvPr/>
          </p:nvSpPr>
          <p:spPr bwMode="auto">
            <a:xfrm>
              <a:off x="3355" y="3247"/>
              <a:ext cx="0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10" name="Line 204"/>
            <p:cNvSpPr>
              <a:spLocks noChangeShapeType="1"/>
            </p:cNvSpPr>
            <p:nvPr/>
          </p:nvSpPr>
          <p:spPr bwMode="auto">
            <a:xfrm>
              <a:off x="3552" y="3247"/>
              <a:ext cx="1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111" name="Text Box 205"/>
            <p:cNvSpPr txBox="1">
              <a:spLocks noChangeArrowheads="1"/>
            </p:cNvSpPr>
            <p:nvPr/>
          </p:nvSpPr>
          <p:spPr bwMode="auto">
            <a:xfrm>
              <a:off x="3267" y="3680"/>
              <a:ext cx="159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L</a:t>
              </a:r>
            </a:p>
          </p:txBody>
        </p:sp>
        <p:sp>
          <p:nvSpPr>
            <p:cNvPr id="112" name="Text Box 206"/>
            <p:cNvSpPr txBox="1">
              <a:spLocks noChangeArrowheads="1"/>
            </p:cNvSpPr>
            <p:nvPr/>
          </p:nvSpPr>
          <p:spPr bwMode="auto">
            <a:xfrm>
              <a:off x="3460" y="3680"/>
              <a:ext cx="182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207" name="Group 5"/>
          <p:cNvGrpSpPr>
            <a:grpSpLocks/>
          </p:cNvGrpSpPr>
          <p:nvPr/>
        </p:nvGrpSpPr>
        <p:grpSpPr bwMode="auto">
          <a:xfrm>
            <a:off x="6901813" y="4362284"/>
            <a:ext cx="3527425" cy="2655888"/>
            <a:chOff x="3935" y="709"/>
            <a:chExt cx="2058" cy="1518"/>
          </a:xfrm>
        </p:grpSpPr>
        <p:sp>
          <p:nvSpPr>
            <p:cNvPr id="208" name="Line 6"/>
            <p:cNvSpPr>
              <a:spLocks noChangeShapeType="1"/>
            </p:cNvSpPr>
            <p:nvPr/>
          </p:nvSpPr>
          <p:spPr bwMode="auto">
            <a:xfrm flipH="1">
              <a:off x="4422" y="2166"/>
              <a:ext cx="6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09" name="AutoShape 7"/>
            <p:cNvSpPr>
              <a:spLocks noChangeAspect="1" noChangeArrowheads="1"/>
            </p:cNvSpPr>
            <p:nvPr/>
          </p:nvSpPr>
          <p:spPr bwMode="auto">
            <a:xfrm>
              <a:off x="3935" y="709"/>
              <a:ext cx="2058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0" name="Line 8"/>
            <p:cNvSpPr>
              <a:spLocks noChangeShapeType="1"/>
            </p:cNvSpPr>
            <p:nvPr/>
          </p:nvSpPr>
          <p:spPr bwMode="auto">
            <a:xfrm flipH="1" flipV="1">
              <a:off x="4774" y="882"/>
              <a:ext cx="4" cy="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1" name="Freeform 9"/>
            <p:cNvSpPr>
              <a:spLocks/>
            </p:cNvSpPr>
            <p:nvPr/>
          </p:nvSpPr>
          <p:spPr bwMode="auto">
            <a:xfrm>
              <a:off x="4703" y="862"/>
              <a:ext cx="18" cy="2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7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3" y="21"/>
                </a:cxn>
                <a:cxn ang="0">
                  <a:pos x="11" y="21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2" name="Freeform 10"/>
            <p:cNvSpPr>
              <a:spLocks/>
            </p:cNvSpPr>
            <p:nvPr/>
          </p:nvSpPr>
          <p:spPr bwMode="auto">
            <a:xfrm>
              <a:off x="4698" y="937"/>
              <a:ext cx="153" cy="16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7" y="2"/>
                </a:cxn>
                <a:cxn ang="0">
                  <a:pos x="112" y="7"/>
                </a:cxn>
                <a:cxn ang="0">
                  <a:pos x="127" y="16"/>
                </a:cxn>
                <a:cxn ang="0">
                  <a:pos x="140" y="28"/>
                </a:cxn>
                <a:cxn ang="0">
                  <a:pos x="148" y="39"/>
                </a:cxn>
                <a:cxn ang="0">
                  <a:pos x="156" y="55"/>
                </a:cxn>
                <a:cxn ang="0">
                  <a:pos x="161" y="71"/>
                </a:cxn>
                <a:cxn ang="0">
                  <a:pos x="163" y="90"/>
                </a:cxn>
                <a:cxn ang="0">
                  <a:pos x="161" y="108"/>
                </a:cxn>
                <a:cxn ang="0">
                  <a:pos x="156" y="124"/>
                </a:cxn>
                <a:cxn ang="0">
                  <a:pos x="148" y="138"/>
                </a:cxn>
                <a:cxn ang="0">
                  <a:pos x="140" y="151"/>
                </a:cxn>
                <a:cxn ang="0">
                  <a:pos x="127" y="163"/>
                </a:cxn>
                <a:cxn ang="0">
                  <a:pos x="112" y="170"/>
                </a:cxn>
                <a:cxn ang="0">
                  <a:pos x="97" y="177"/>
                </a:cxn>
                <a:cxn ang="0">
                  <a:pos x="80" y="177"/>
                </a:cxn>
                <a:cxn ang="0">
                  <a:pos x="65" y="177"/>
                </a:cxn>
                <a:cxn ang="0">
                  <a:pos x="49" y="170"/>
                </a:cxn>
                <a:cxn ang="0">
                  <a:pos x="36" y="163"/>
                </a:cxn>
                <a:cxn ang="0">
                  <a:pos x="23" y="151"/>
                </a:cxn>
                <a:cxn ang="0">
                  <a:pos x="13" y="138"/>
                </a:cxn>
                <a:cxn ang="0">
                  <a:pos x="6" y="124"/>
                </a:cxn>
                <a:cxn ang="0">
                  <a:pos x="2" y="108"/>
                </a:cxn>
                <a:cxn ang="0">
                  <a:pos x="0" y="90"/>
                </a:cxn>
                <a:cxn ang="0">
                  <a:pos x="2" y="71"/>
                </a:cxn>
                <a:cxn ang="0">
                  <a:pos x="6" y="55"/>
                </a:cxn>
                <a:cxn ang="0">
                  <a:pos x="13" y="39"/>
                </a:cxn>
                <a:cxn ang="0">
                  <a:pos x="23" y="28"/>
                </a:cxn>
                <a:cxn ang="0">
                  <a:pos x="36" y="16"/>
                </a:cxn>
                <a:cxn ang="0">
                  <a:pos x="49" y="7"/>
                </a:cxn>
                <a:cxn ang="0">
                  <a:pos x="65" y="2"/>
                </a:cxn>
                <a:cxn ang="0">
                  <a:pos x="80" y="0"/>
                </a:cxn>
              </a:cxnLst>
              <a:rect l="0" t="0" r="r" b="b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3" name="Freeform 11"/>
            <p:cNvSpPr>
              <a:spLocks/>
            </p:cNvSpPr>
            <p:nvPr/>
          </p:nvSpPr>
          <p:spPr bwMode="auto">
            <a:xfrm>
              <a:off x="4773" y="936"/>
              <a:ext cx="81" cy="86"/>
            </a:xfrm>
            <a:custGeom>
              <a:avLst/>
              <a:gdLst/>
              <a:ahLst/>
              <a:cxnLst>
                <a:cxn ang="0">
                  <a:pos x="87" y="92"/>
                </a:cxn>
                <a:cxn ang="0">
                  <a:pos x="87" y="92"/>
                </a:cxn>
                <a:cxn ang="0">
                  <a:pos x="85" y="73"/>
                </a:cxn>
                <a:cxn ang="0">
                  <a:pos x="79" y="55"/>
                </a:cxn>
                <a:cxn ang="0">
                  <a:pos x="72" y="39"/>
                </a:cxn>
                <a:cxn ang="0">
                  <a:pos x="62" y="25"/>
                </a:cxn>
                <a:cxn ang="0">
                  <a:pos x="49" y="16"/>
                </a:cxn>
                <a:cxn ang="0">
                  <a:pos x="34" y="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7" y="9"/>
                </a:cxn>
                <a:cxn ang="0">
                  <a:pos x="32" y="14"/>
                </a:cxn>
                <a:cxn ang="0">
                  <a:pos x="45" y="20"/>
                </a:cxn>
                <a:cxn ang="0">
                  <a:pos x="55" y="32"/>
                </a:cxn>
                <a:cxn ang="0">
                  <a:pos x="66" y="43"/>
                </a:cxn>
                <a:cxn ang="0">
                  <a:pos x="72" y="57"/>
                </a:cxn>
                <a:cxn ang="0">
                  <a:pos x="76" y="73"/>
                </a:cxn>
                <a:cxn ang="0">
                  <a:pos x="79" y="92"/>
                </a:cxn>
                <a:cxn ang="0">
                  <a:pos x="79" y="92"/>
                </a:cxn>
                <a:cxn ang="0">
                  <a:pos x="87" y="92"/>
                </a:cxn>
              </a:cxnLst>
              <a:rect l="0" t="0" r="r" b="b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4" name="Freeform 12"/>
            <p:cNvSpPr>
              <a:spLocks/>
            </p:cNvSpPr>
            <p:nvPr/>
          </p:nvSpPr>
          <p:spPr bwMode="auto">
            <a:xfrm>
              <a:off x="4773" y="1022"/>
              <a:ext cx="81" cy="85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91"/>
                </a:cxn>
                <a:cxn ang="0">
                  <a:pos x="17" y="89"/>
                </a:cxn>
                <a:cxn ang="0">
                  <a:pos x="34" y="84"/>
                </a:cxn>
                <a:cxn ang="0">
                  <a:pos x="49" y="75"/>
                </a:cxn>
                <a:cxn ang="0">
                  <a:pos x="62" y="64"/>
                </a:cxn>
                <a:cxn ang="0">
                  <a:pos x="72" y="50"/>
                </a:cxn>
                <a:cxn ang="0">
                  <a:pos x="79" y="34"/>
                </a:cxn>
                <a:cxn ang="0">
                  <a:pos x="85" y="18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76" y="16"/>
                </a:cxn>
                <a:cxn ang="0">
                  <a:pos x="72" y="32"/>
                </a:cxn>
                <a:cxn ang="0">
                  <a:pos x="66" y="45"/>
                </a:cxn>
                <a:cxn ang="0">
                  <a:pos x="55" y="59"/>
                </a:cxn>
                <a:cxn ang="0">
                  <a:pos x="45" y="68"/>
                </a:cxn>
                <a:cxn ang="0">
                  <a:pos x="32" y="77"/>
                </a:cxn>
                <a:cxn ang="0">
                  <a:pos x="17" y="8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91"/>
                </a:cxn>
              </a:cxnLst>
              <a:rect l="0" t="0" r="r" b="b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5" name="Freeform 13"/>
            <p:cNvSpPr>
              <a:spLocks/>
            </p:cNvSpPr>
            <p:nvPr/>
          </p:nvSpPr>
          <p:spPr bwMode="auto">
            <a:xfrm>
              <a:off x="4694" y="1022"/>
              <a:ext cx="79" cy="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6" y="34"/>
                </a:cxn>
                <a:cxn ang="0">
                  <a:pos x="14" y="50"/>
                </a:cxn>
                <a:cxn ang="0">
                  <a:pos x="25" y="64"/>
                </a:cxn>
                <a:cxn ang="0">
                  <a:pos x="38" y="75"/>
                </a:cxn>
                <a:cxn ang="0">
                  <a:pos x="53" y="84"/>
                </a:cxn>
                <a:cxn ang="0">
                  <a:pos x="67" y="89"/>
                </a:cxn>
                <a:cxn ang="0">
                  <a:pos x="84" y="91"/>
                </a:cxn>
                <a:cxn ang="0">
                  <a:pos x="84" y="84"/>
                </a:cxn>
                <a:cxn ang="0">
                  <a:pos x="69" y="82"/>
                </a:cxn>
                <a:cxn ang="0">
                  <a:pos x="55" y="77"/>
                </a:cxn>
                <a:cxn ang="0">
                  <a:pos x="42" y="68"/>
                </a:cxn>
                <a:cxn ang="0">
                  <a:pos x="29" y="59"/>
                </a:cxn>
                <a:cxn ang="0">
                  <a:pos x="21" y="45"/>
                </a:cxn>
                <a:cxn ang="0">
                  <a:pos x="12" y="32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6" name="Freeform 14"/>
            <p:cNvSpPr>
              <a:spLocks/>
            </p:cNvSpPr>
            <p:nvPr/>
          </p:nvSpPr>
          <p:spPr bwMode="auto">
            <a:xfrm>
              <a:off x="4694" y="936"/>
              <a:ext cx="79" cy="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67" y="0"/>
                </a:cxn>
                <a:cxn ang="0">
                  <a:pos x="53" y="7"/>
                </a:cxn>
                <a:cxn ang="0">
                  <a:pos x="38" y="16"/>
                </a:cxn>
                <a:cxn ang="0">
                  <a:pos x="25" y="25"/>
                </a:cxn>
                <a:cxn ang="0">
                  <a:pos x="14" y="39"/>
                </a:cxn>
                <a:cxn ang="0">
                  <a:pos x="6" y="55"/>
                </a:cxn>
                <a:cxn ang="0">
                  <a:pos x="2" y="73"/>
                </a:cxn>
                <a:cxn ang="0">
                  <a:pos x="0" y="92"/>
                </a:cxn>
                <a:cxn ang="0">
                  <a:pos x="8" y="92"/>
                </a:cxn>
                <a:cxn ang="0">
                  <a:pos x="8" y="73"/>
                </a:cxn>
                <a:cxn ang="0">
                  <a:pos x="12" y="57"/>
                </a:cxn>
                <a:cxn ang="0">
                  <a:pos x="21" y="43"/>
                </a:cxn>
                <a:cxn ang="0">
                  <a:pos x="29" y="32"/>
                </a:cxn>
                <a:cxn ang="0">
                  <a:pos x="42" y="20"/>
                </a:cxn>
                <a:cxn ang="0">
                  <a:pos x="55" y="14"/>
                </a:cxn>
                <a:cxn ang="0">
                  <a:pos x="69" y="9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0"/>
                </a:cxn>
              </a:cxnLst>
              <a:rect l="0" t="0" r="r" b="b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17" name="Rectangle 15"/>
            <p:cNvSpPr>
              <a:spLocks noChangeArrowheads="1"/>
            </p:cNvSpPr>
            <p:nvPr/>
          </p:nvSpPr>
          <p:spPr bwMode="auto">
            <a:xfrm>
              <a:off x="4730" y="931"/>
              <a:ext cx="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000" b="0" dirty="0">
                  <a:latin typeface="Symbol" pitchFamily="18" charset="2"/>
                </a:rPr>
                <a:t>W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18" name="Rectangle 16"/>
            <p:cNvSpPr>
              <a:spLocks noChangeArrowheads="1"/>
            </p:cNvSpPr>
            <p:nvPr/>
          </p:nvSpPr>
          <p:spPr bwMode="auto">
            <a:xfrm>
              <a:off x="4489" y="1064"/>
              <a:ext cx="8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2100" b="0" dirty="0">
                  <a:solidFill>
                    <a:srgbClr val="9900CC"/>
                  </a:solidFill>
                  <a:latin typeface="Arial" pitchFamily="34" charset="0"/>
                </a:rPr>
                <a:t>R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19" name="Rectangle 17"/>
            <p:cNvSpPr>
              <a:spLocks noChangeArrowheads="1"/>
            </p:cNvSpPr>
            <p:nvPr/>
          </p:nvSpPr>
          <p:spPr bwMode="auto">
            <a:xfrm>
              <a:off x="4584" y="1157"/>
              <a:ext cx="1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I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20" name="Rectangle 18"/>
            <p:cNvSpPr>
              <a:spLocks noChangeArrowheads="1"/>
            </p:cNvSpPr>
            <p:nvPr/>
          </p:nvSpPr>
          <p:spPr bwMode="auto">
            <a:xfrm>
              <a:off x="4601" y="1157"/>
              <a:ext cx="31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s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21" name="Rectangle 19"/>
            <p:cNvSpPr>
              <a:spLocks noChangeArrowheads="1"/>
            </p:cNvSpPr>
            <p:nvPr/>
          </p:nvSpPr>
          <p:spPr bwMode="auto">
            <a:xfrm>
              <a:off x="4635" y="1157"/>
              <a:ext cx="3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solidFill>
                    <a:srgbClr val="9900CC"/>
                  </a:solidFill>
                  <a:latin typeface="Arial" pitchFamily="34" charset="0"/>
                </a:rPr>
                <a:t>o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22" name="Rectangle 20"/>
            <p:cNvSpPr>
              <a:spLocks noChangeArrowheads="1"/>
            </p:cNvSpPr>
            <p:nvPr/>
          </p:nvSpPr>
          <p:spPr bwMode="auto">
            <a:xfrm>
              <a:off x="4280" y="765"/>
              <a:ext cx="672" cy="4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223" name="Group 21"/>
            <p:cNvGrpSpPr>
              <a:grpSpLocks/>
            </p:cNvGrpSpPr>
            <p:nvPr/>
          </p:nvGrpSpPr>
          <p:grpSpPr bwMode="auto">
            <a:xfrm>
              <a:off x="4495" y="793"/>
              <a:ext cx="192" cy="156"/>
              <a:chOff x="3401" y="1512"/>
              <a:chExt cx="246" cy="200"/>
            </a:xfrm>
          </p:grpSpPr>
          <p:grpSp>
            <p:nvGrpSpPr>
              <p:cNvPr id="271" name="Group 22"/>
              <p:cNvGrpSpPr>
                <a:grpSpLocks/>
              </p:cNvGrpSpPr>
              <p:nvPr/>
            </p:nvGrpSpPr>
            <p:grpSpPr bwMode="auto">
              <a:xfrm>
                <a:off x="3423" y="1512"/>
                <a:ext cx="197" cy="200"/>
                <a:chOff x="1291" y="1056"/>
                <a:chExt cx="197" cy="200"/>
              </a:xfrm>
            </p:grpSpPr>
            <p:sp>
              <p:nvSpPr>
                <p:cNvPr id="27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U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  <p:sp>
              <p:nvSpPr>
                <p:cNvPr id="27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7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9590" tIns="49795" rIns="99590" bIns="49795"/>
                <a:lstStyle/>
                <a:p>
                  <a:pPr defTabSz="994423" eaLnBrk="1" hangingPunct="1">
                    <a:lnSpc>
                      <a:spcPct val="100000"/>
                    </a:lnSpc>
                  </a:pPr>
                  <a:r>
                    <a:rPr lang="de-DE" sz="1500" b="0" dirty="0">
                      <a:latin typeface="Arial" pitchFamily="34" charset="0"/>
                    </a:rPr>
                    <a:t>_</a:t>
                  </a:r>
                  <a:endParaRPr lang="de-DE" sz="2000" b="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272" name="Rectangle 25"/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</p:grpSp>
        <p:sp>
          <p:nvSpPr>
            <p:cNvPr id="224" name="Line 26"/>
            <p:cNvSpPr>
              <a:spLocks noChangeShapeType="1"/>
            </p:cNvSpPr>
            <p:nvPr/>
          </p:nvSpPr>
          <p:spPr bwMode="auto">
            <a:xfrm>
              <a:off x="4695" y="882"/>
              <a:ext cx="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25" name="Line 27"/>
            <p:cNvSpPr>
              <a:spLocks noChangeShapeType="1"/>
            </p:cNvSpPr>
            <p:nvPr/>
          </p:nvSpPr>
          <p:spPr bwMode="auto">
            <a:xfrm>
              <a:off x="4411" y="879"/>
              <a:ext cx="7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26" name="Rectangle 28"/>
            <p:cNvSpPr>
              <a:spLocks noChangeArrowheads="1"/>
            </p:cNvSpPr>
            <p:nvPr/>
          </p:nvSpPr>
          <p:spPr bwMode="auto">
            <a:xfrm>
              <a:off x="4415" y="1742"/>
              <a:ext cx="177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27" name="Line 29"/>
            <p:cNvSpPr>
              <a:spLocks noChangeShapeType="1"/>
            </p:cNvSpPr>
            <p:nvPr/>
          </p:nvSpPr>
          <p:spPr bwMode="auto">
            <a:xfrm>
              <a:off x="4413" y="1758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28" name="Line 30"/>
            <p:cNvSpPr>
              <a:spLocks noChangeShapeType="1"/>
            </p:cNvSpPr>
            <p:nvPr/>
          </p:nvSpPr>
          <p:spPr bwMode="auto">
            <a:xfrm>
              <a:off x="4591" y="1758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29" name="Oval 31"/>
            <p:cNvSpPr>
              <a:spLocks noChangeArrowheads="1"/>
            </p:cNvSpPr>
            <p:nvPr/>
          </p:nvSpPr>
          <p:spPr bwMode="auto">
            <a:xfrm>
              <a:off x="4574" y="1870"/>
              <a:ext cx="36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0" name="Oval 32"/>
            <p:cNvSpPr>
              <a:spLocks noChangeArrowheads="1"/>
            </p:cNvSpPr>
            <p:nvPr/>
          </p:nvSpPr>
          <p:spPr bwMode="auto">
            <a:xfrm>
              <a:off x="4394" y="1870"/>
              <a:ext cx="36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1" name="Oval 33"/>
            <p:cNvSpPr>
              <a:spLocks noChangeArrowheads="1"/>
            </p:cNvSpPr>
            <p:nvPr/>
          </p:nvSpPr>
          <p:spPr bwMode="auto">
            <a:xfrm>
              <a:off x="4579" y="1557"/>
              <a:ext cx="35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2" name="Oval 34"/>
            <p:cNvSpPr>
              <a:spLocks noChangeArrowheads="1"/>
            </p:cNvSpPr>
            <p:nvPr/>
          </p:nvSpPr>
          <p:spPr bwMode="auto">
            <a:xfrm>
              <a:off x="4399" y="1556"/>
              <a:ext cx="35" cy="3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grpSp>
          <p:nvGrpSpPr>
            <p:cNvPr id="233" name="Group 35"/>
            <p:cNvGrpSpPr>
              <a:grpSpLocks/>
            </p:cNvGrpSpPr>
            <p:nvPr/>
          </p:nvGrpSpPr>
          <p:grpSpPr bwMode="auto">
            <a:xfrm>
              <a:off x="4208" y="1772"/>
              <a:ext cx="158" cy="165"/>
              <a:chOff x="2262" y="2806"/>
              <a:chExt cx="605" cy="656"/>
            </a:xfrm>
          </p:grpSpPr>
          <p:sp>
            <p:nvSpPr>
              <p:cNvPr id="251" name="Freeform 36"/>
              <p:cNvSpPr>
                <a:spLocks/>
              </p:cNvSpPr>
              <p:nvPr/>
            </p:nvSpPr>
            <p:spPr bwMode="auto">
              <a:xfrm>
                <a:off x="2262" y="3127"/>
                <a:ext cx="309" cy="3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44"/>
                  </a:cxn>
                  <a:cxn ang="0">
                    <a:pos x="887" y="982"/>
                  </a:cxn>
                  <a:cxn ang="0">
                    <a:pos x="927" y="938"/>
                  </a:cxn>
                  <a:cxn ang="0">
                    <a:pos x="61" y="0"/>
                  </a:cxn>
                  <a:cxn ang="0">
                    <a:pos x="61" y="44"/>
                  </a:cxn>
                  <a:cxn ang="0">
                    <a:pos x="21" y="0"/>
                  </a:cxn>
                  <a:cxn ang="0">
                    <a:pos x="0" y="22"/>
                  </a:cxn>
                  <a:cxn ang="0">
                    <a:pos x="21" y="44"/>
                  </a:cxn>
                  <a:cxn ang="0">
                    <a:pos x="21" y="0"/>
                  </a:cxn>
                </a:cxnLst>
                <a:rect l="0" t="0" r="r" b="b"/>
                <a:pathLst>
                  <a:path w="927" h="982">
                    <a:moveTo>
                      <a:pt x="21" y="0"/>
                    </a:moveTo>
                    <a:lnTo>
                      <a:pt x="21" y="44"/>
                    </a:lnTo>
                    <a:lnTo>
                      <a:pt x="887" y="982"/>
                    </a:lnTo>
                    <a:lnTo>
                      <a:pt x="927" y="938"/>
                    </a:lnTo>
                    <a:lnTo>
                      <a:pt x="61" y="0"/>
                    </a:lnTo>
                    <a:lnTo>
                      <a:pt x="61" y="44"/>
                    </a:lnTo>
                    <a:lnTo>
                      <a:pt x="21" y="0"/>
                    </a:lnTo>
                    <a:lnTo>
                      <a:pt x="0" y="22"/>
                    </a:lnTo>
                    <a:lnTo>
                      <a:pt x="21" y="4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</a:pPr>
                <a:endParaRPr lang="de-DE" sz="1500">
                  <a:latin typeface="Times New Roman" pitchFamily="18" charset="0"/>
                </a:endParaRPr>
              </a:p>
            </p:txBody>
          </p:sp>
          <p:grpSp>
            <p:nvGrpSpPr>
              <p:cNvPr id="252" name="Group 37"/>
              <p:cNvGrpSpPr>
                <a:grpSpLocks/>
              </p:cNvGrpSpPr>
              <p:nvPr/>
            </p:nvGrpSpPr>
            <p:grpSpPr bwMode="auto">
              <a:xfrm>
                <a:off x="2269" y="2806"/>
                <a:ext cx="598" cy="656"/>
                <a:chOff x="2269" y="2806"/>
                <a:chExt cx="598" cy="656"/>
              </a:xfrm>
            </p:grpSpPr>
            <p:sp>
              <p:nvSpPr>
                <p:cNvPr id="253" name="Freeform 38"/>
                <p:cNvSpPr>
                  <a:spLocks/>
                </p:cNvSpPr>
                <p:nvPr/>
              </p:nvSpPr>
              <p:spPr bwMode="auto">
                <a:xfrm>
                  <a:off x="2269" y="2806"/>
                  <a:ext cx="302" cy="335"/>
                </a:xfrm>
                <a:custGeom>
                  <a:avLst/>
                  <a:gdLst/>
                  <a:ahLst/>
                  <a:cxnLst>
                    <a:cxn ang="0">
                      <a:pos x="908" y="23"/>
                    </a:cxn>
                    <a:cxn ang="0">
                      <a:pos x="868" y="23"/>
                    </a:cxn>
                    <a:cxn ang="0">
                      <a:pos x="0" y="963"/>
                    </a:cxn>
                    <a:cxn ang="0">
                      <a:pos x="40" y="1007"/>
                    </a:cxn>
                    <a:cxn ang="0">
                      <a:pos x="908" y="67"/>
                    </a:cxn>
                    <a:cxn ang="0">
                      <a:pos x="868" y="67"/>
                    </a:cxn>
                    <a:cxn ang="0">
                      <a:pos x="908" y="23"/>
                    </a:cxn>
                    <a:cxn ang="0">
                      <a:pos x="888" y="0"/>
                    </a:cxn>
                    <a:cxn ang="0">
                      <a:pos x="868" y="23"/>
                    </a:cxn>
                    <a:cxn ang="0">
                      <a:pos x="908" y="23"/>
                    </a:cxn>
                  </a:cxnLst>
                  <a:rect l="0" t="0" r="r" b="b"/>
                  <a:pathLst>
                    <a:path w="908" h="1007">
                      <a:moveTo>
                        <a:pt x="908" y="23"/>
                      </a:moveTo>
                      <a:lnTo>
                        <a:pt x="868" y="23"/>
                      </a:lnTo>
                      <a:lnTo>
                        <a:pt x="0" y="963"/>
                      </a:lnTo>
                      <a:lnTo>
                        <a:pt x="40" y="1007"/>
                      </a:lnTo>
                      <a:lnTo>
                        <a:pt x="908" y="67"/>
                      </a:lnTo>
                      <a:lnTo>
                        <a:pt x="868" y="67"/>
                      </a:lnTo>
                      <a:lnTo>
                        <a:pt x="908" y="23"/>
                      </a:lnTo>
                      <a:lnTo>
                        <a:pt x="888" y="0"/>
                      </a:lnTo>
                      <a:lnTo>
                        <a:pt x="868" y="23"/>
                      </a:lnTo>
                      <a:lnTo>
                        <a:pt x="90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4" name="Freeform 39"/>
                <p:cNvSpPr>
                  <a:spLocks/>
                </p:cNvSpPr>
                <p:nvPr/>
              </p:nvSpPr>
              <p:spPr bwMode="auto">
                <a:xfrm>
                  <a:off x="2558" y="2813"/>
                  <a:ext cx="309" cy="328"/>
                </a:xfrm>
                <a:custGeom>
                  <a:avLst/>
                  <a:gdLst/>
                  <a:ahLst/>
                  <a:cxnLst>
                    <a:cxn ang="0">
                      <a:pos x="906" y="982"/>
                    </a:cxn>
                    <a:cxn ang="0">
                      <a:pos x="906" y="939"/>
                    </a:cxn>
                    <a:cxn ang="0">
                      <a:pos x="40" y="0"/>
                    </a:cxn>
                    <a:cxn ang="0">
                      <a:pos x="0" y="44"/>
                    </a:cxn>
                    <a:cxn ang="0">
                      <a:pos x="866" y="982"/>
                    </a:cxn>
                    <a:cxn ang="0">
                      <a:pos x="866" y="939"/>
                    </a:cxn>
                    <a:cxn ang="0">
                      <a:pos x="906" y="982"/>
                    </a:cxn>
                    <a:cxn ang="0">
                      <a:pos x="927" y="960"/>
                    </a:cxn>
                    <a:cxn ang="0">
                      <a:pos x="906" y="939"/>
                    </a:cxn>
                    <a:cxn ang="0">
                      <a:pos x="906" y="982"/>
                    </a:cxn>
                  </a:cxnLst>
                  <a:rect l="0" t="0" r="r" b="b"/>
                  <a:pathLst>
                    <a:path w="927" h="982">
                      <a:moveTo>
                        <a:pt x="906" y="982"/>
                      </a:moveTo>
                      <a:lnTo>
                        <a:pt x="906" y="939"/>
                      </a:lnTo>
                      <a:lnTo>
                        <a:pt x="40" y="0"/>
                      </a:lnTo>
                      <a:lnTo>
                        <a:pt x="0" y="44"/>
                      </a:lnTo>
                      <a:lnTo>
                        <a:pt x="866" y="982"/>
                      </a:lnTo>
                      <a:lnTo>
                        <a:pt x="866" y="939"/>
                      </a:lnTo>
                      <a:lnTo>
                        <a:pt x="906" y="982"/>
                      </a:lnTo>
                      <a:lnTo>
                        <a:pt x="927" y="960"/>
                      </a:lnTo>
                      <a:lnTo>
                        <a:pt x="906" y="939"/>
                      </a:lnTo>
                      <a:lnTo>
                        <a:pt x="906" y="9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5" name="Freeform 40"/>
                <p:cNvSpPr>
                  <a:spLocks/>
                </p:cNvSpPr>
                <p:nvPr/>
              </p:nvSpPr>
              <p:spPr bwMode="auto">
                <a:xfrm>
                  <a:off x="2557" y="3126"/>
                  <a:ext cx="303" cy="336"/>
                </a:xfrm>
                <a:custGeom>
                  <a:avLst/>
                  <a:gdLst/>
                  <a:ahLst/>
                  <a:cxnLst>
                    <a:cxn ang="0">
                      <a:pos x="0" y="983"/>
                    </a:cxn>
                    <a:cxn ang="0">
                      <a:pos x="40" y="983"/>
                    </a:cxn>
                    <a:cxn ang="0">
                      <a:pos x="908" y="43"/>
                    </a:cxn>
                    <a:cxn ang="0">
                      <a:pos x="868" y="0"/>
                    </a:cxn>
                    <a:cxn ang="0">
                      <a:pos x="0" y="939"/>
                    </a:cxn>
                    <a:cxn ang="0">
                      <a:pos x="40" y="939"/>
                    </a:cxn>
                    <a:cxn ang="0">
                      <a:pos x="0" y="983"/>
                    </a:cxn>
                    <a:cxn ang="0">
                      <a:pos x="20" y="1006"/>
                    </a:cxn>
                    <a:cxn ang="0">
                      <a:pos x="40" y="983"/>
                    </a:cxn>
                    <a:cxn ang="0">
                      <a:pos x="0" y="983"/>
                    </a:cxn>
                  </a:cxnLst>
                  <a:rect l="0" t="0" r="r" b="b"/>
                  <a:pathLst>
                    <a:path w="908" h="1006">
                      <a:moveTo>
                        <a:pt x="0" y="983"/>
                      </a:moveTo>
                      <a:lnTo>
                        <a:pt x="40" y="983"/>
                      </a:lnTo>
                      <a:lnTo>
                        <a:pt x="908" y="43"/>
                      </a:lnTo>
                      <a:lnTo>
                        <a:pt x="868" y="0"/>
                      </a:lnTo>
                      <a:lnTo>
                        <a:pt x="0" y="939"/>
                      </a:lnTo>
                      <a:lnTo>
                        <a:pt x="40" y="939"/>
                      </a:lnTo>
                      <a:lnTo>
                        <a:pt x="0" y="983"/>
                      </a:lnTo>
                      <a:lnTo>
                        <a:pt x="20" y="1006"/>
                      </a:lnTo>
                      <a:lnTo>
                        <a:pt x="40" y="983"/>
                      </a:lnTo>
                      <a:lnTo>
                        <a:pt x="0" y="9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6" name="Freeform 41"/>
                <p:cNvSpPr>
                  <a:spLocks/>
                </p:cNvSpPr>
                <p:nvPr/>
              </p:nvSpPr>
              <p:spPr bwMode="auto">
                <a:xfrm>
                  <a:off x="2462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3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3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7" name="Freeform 42"/>
                <p:cNvSpPr>
                  <a:spLocks/>
                </p:cNvSpPr>
                <p:nvPr/>
              </p:nvSpPr>
              <p:spPr bwMode="auto">
                <a:xfrm>
                  <a:off x="2471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0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0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0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0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0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0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8" name="Freeform 43"/>
                <p:cNvSpPr>
                  <a:spLocks/>
                </p:cNvSpPr>
                <p:nvPr/>
              </p:nvSpPr>
              <p:spPr bwMode="auto">
                <a:xfrm>
                  <a:off x="2471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0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0" y="0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61" h="741">
                      <a:moveTo>
                        <a:pt x="30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0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0" y="0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59" name="Freeform 44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0" name="Freeform 45"/>
                <p:cNvSpPr>
                  <a:spLocks/>
                </p:cNvSpPr>
                <p:nvPr/>
              </p:nvSpPr>
              <p:spPr bwMode="auto">
                <a:xfrm>
                  <a:off x="2460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1" name="Freeform 46"/>
                <p:cNvSpPr>
                  <a:spLocks/>
                </p:cNvSpPr>
                <p:nvPr/>
              </p:nvSpPr>
              <p:spPr bwMode="auto">
                <a:xfrm>
                  <a:off x="2543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2" y="70"/>
                    </a:cxn>
                    <a:cxn ang="0">
                      <a:pos x="122" y="3"/>
                    </a:cxn>
                    <a:cxn ang="0">
                      <a:pos x="122" y="70"/>
                    </a:cxn>
                    <a:cxn ang="0">
                      <a:pos x="308" y="70"/>
                    </a:cxn>
                    <a:cxn ang="0">
                      <a:pos x="124" y="3"/>
                    </a:cxn>
                    <a:cxn ang="0">
                      <a:pos x="122" y="70"/>
                    </a:cxn>
                  </a:cxnLst>
                  <a:rect l="0" t="0" r="r" b="b"/>
                  <a:pathLst>
                    <a:path w="308" h="70">
                      <a:moveTo>
                        <a:pt x="122" y="70"/>
                      </a:moveTo>
                      <a:lnTo>
                        <a:pt x="122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2" y="70"/>
                      </a:lnTo>
                      <a:lnTo>
                        <a:pt x="122" y="3"/>
                      </a:lnTo>
                      <a:lnTo>
                        <a:pt x="122" y="70"/>
                      </a:lnTo>
                      <a:lnTo>
                        <a:pt x="308" y="70"/>
                      </a:lnTo>
                      <a:lnTo>
                        <a:pt x="124" y="3"/>
                      </a:lnTo>
                      <a:lnTo>
                        <a:pt x="12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2" name="Freeform 47"/>
                <p:cNvSpPr>
                  <a:spLocks/>
                </p:cNvSpPr>
                <p:nvPr/>
              </p:nvSpPr>
              <p:spPr bwMode="auto">
                <a:xfrm>
                  <a:off x="2552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6" y="67"/>
                    </a:cxn>
                    <a:cxn ang="0">
                      <a:pos x="96" y="0"/>
                    </a:cxn>
                    <a:cxn ang="0">
                      <a:pos x="31" y="0"/>
                    </a:cxn>
                    <a:cxn ang="0">
                      <a:pos x="61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6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6" y="67"/>
                      </a:lnTo>
                      <a:lnTo>
                        <a:pt x="96" y="0"/>
                      </a:lnTo>
                      <a:lnTo>
                        <a:pt x="31" y="0"/>
                      </a:lnTo>
                      <a:lnTo>
                        <a:pt x="61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3" name="Freeform 48"/>
                <p:cNvSpPr>
                  <a:spLocks/>
                </p:cNvSpPr>
                <p:nvPr/>
              </p:nvSpPr>
              <p:spPr bwMode="auto">
                <a:xfrm>
                  <a:off x="2552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1" y="741"/>
                    </a:cxn>
                    <a:cxn ang="0">
                      <a:pos x="61" y="33"/>
                    </a:cxn>
                    <a:cxn ang="0">
                      <a:pos x="31" y="0"/>
                    </a:cxn>
                    <a:cxn ang="0">
                      <a:pos x="61" y="33"/>
                    </a:cxn>
                    <a:cxn ang="0">
                      <a:pos x="61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1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1" y="741"/>
                      </a:lnTo>
                      <a:lnTo>
                        <a:pt x="61" y="33"/>
                      </a:lnTo>
                      <a:lnTo>
                        <a:pt x="31" y="0"/>
                      </a:lnTo>
                      <a:lnTo>
                        <a:pt x="61" y="33"/>
                      </a:lnTo>
                      <a:lnTo>
                        <a:pt x="61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4" name="Freeform 49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3" y="68"/>
                    </a:cxn>
                    <a:cxn ang="0">
                      <a:pos x="63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3" y="68"/>
                      </a:lnTo>
                      <a:lnTo>
                        <a:pt x="63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5" name="Freeform 50"/>
                <p:cNvSpPr>
                  <a:spLocks/>
                </p:cNvSpPr>
                <p:nvPr/>
              </p:nvSpPr>
              <p:spPr bwMode="auto">
                <a:xfrm>
                  <a:off x="2541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30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30" y="67"/>
                    </a:cxn>
                    <a:cxn ang="0">
                      <a:pos x="130" y="33"/>
                    </a:cxn>
                  </a:cxnLst>
                  <a:rect l="0" t="0" r="r" b="b"/>
                  <a:pathLst>
                    <a:path w="130" h="67">
                      <a:moveTo>
                        <a:pt x="130" y="33"/>
                      </a:moveTo>
                      <a:lnTo>
                        <a:pt x="130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30" y="67"/>
                      </a:lnTo>
                      <a:lnTo>
                        <a:pt x="13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6" name="Freeform 51"/>
                <p:cNvSpPr>
                  <a:spLocks/>
                </p:cNvSpPr>
                <p:nvPr/>
              </p:nvSpPr>
              <p:spPr bwMode="auto">
                <a:xfrm>
                  <a:off x="2625" y="3241"/>
                  <a:ext cx="103" cy="23"/>
                </a:xfrm>
                <a:custGeom>
                  <a:avLst/>
                  <a:gdLst/>
                  <a:ahLst/>
                  <a:cxnLst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3" y="70"/>
                    </a:cxn>
                    <a:cxn ang="0">
                      <a:pos x="123" y="3"/>
                    </a:cxn>
                    <a:cxn ang="0">
                      <a:pos x="123" y="70"/>
                    </a:cxn>
                    <a:cxn ang="0">
                      <a:pos x="309" y="70"/>
                    </a:cxn>
                    <a:cxn ang="0">
                      <a:pos x="124" y="3"/>
                    </a:cxn>
                    <a:cxn ang="0">
                      <a:pos x="123" y="70"/>
                    </a:cxn>
                  </a:cxnLst>
                  <a:rect l="0" t="0" r="r" b="b"/>
                  <a:pathLst>
                    <a:path w="309" h="70">
                      <a:moveTo>
                        <a:pt x="123" y="70"/>
                      </a:moveTo>
                      <a:lnTo>
                        <a:pt x="123" y="3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3" y="70"/>
                      </a:lnTo>
                      <a:lnTo>
                        <a:pt x="123" y="3"/>
                      </a:lnTo>
                      <a:lnTo>
                        <a:pt x="123" y="70"/>
                      </a:lnTo>
                      <a:lnTo>
                        <a:pt x="309" y="70"/>
                      </a:lnTo>
                      <a:lnTo>
                        <a:pt x="124" y="3"/>
                      </a:lnTo>
                      <a:lnTo>
                        <a:pt x="123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7" name="Freeform 52"/>
                <p:cNvSpPr>
                  <a:spLocks/>
                </p:cNvSpPr>
                <p:nvPr/>
              </p:nvSpPr>
              <p:spPr bwMode="auto">
                <a:xfrm>
                  <a:off x="2634" y="3242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1" y="67"/>
                    </a:cxn>
                    <a:cxn ang="0">
                      <a:pos x="98" y="67"/>
                    </a:cxn>
                    <a:cxn ang="0">
                      <a:pos x="98" y="0"/>
                    </a:cxn>
                    <a:cxn ang="0">
                      <a:pos x="31" y="0"/>
                    </a:cxn>
                    <a:cxn ang="0">
                      <a:pos x="62" y="34"/>
                    </a:cxn>
                    <a:cxn ang="0">
                      <a:pos x="0" y="34"/>
                    </a:cxn>
                    <a:cxn ang="0">
                      <a:pos x="0" y="67"/>
                    </a:cxn>
                    <a:cxn ang="0">
                      <a:pos x="31" y="6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98" h="67">
                      <a:moveTo>
                        <a:pt x="0" y="34"/>
                      </a:moveTo>
                      <a:lnTo>
                        <a:pt x="31" y="67"/>
                      </a:lnTo>
                      <a:lnTo>
                        <a:pt x="98" y="67"/>
                      </a:lnTo>
                      <a:lnTo>
                        <a:pt x="98" y="0"/>
                      </a:lnTo>
                      <a:lnTo>
                        <a:pt x="31" y="0"/>
                      </a:lnTo>
                      <a:lnTo>
                        <a:pt x="62" y="34"/>
                      </a:lnTo>
                      <a:lnTo>
                        <a:pt x="0" y="34"/>
                      </a:lnTo>
                      <a:lnTo>
                        <a:pt x="0" y="67"/>
                      </a:lnTo>
                      <a:lnTo>
                        <a:pt x="31" y="6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8" name="Freeform 53"/>
                <p:cNvSpPr>
                  <a:spLocks/>
                </p:cNvSpPr>
                <p:nvPr/>
              </p:nvSpPr>
              <p:spPr bwMode="auto">
                <a:xfrm>
                  <a:off x="2634" y="3006"/>
                  <a:ext cx="20" cy="247"/>
                </a:xfrm>
                <a:custGeom>
                  <a:avLst/>
                  <a:gdLst/>
                  <a:ahLst/>
                  <a:cxnLst>
                    <a:cxn ang="0">
                      <a:pos x="31" y="66"/>
                    </a:cxn>
                    <a:cxn ang="0">
                      <a:pos x="0" y="33"/>
                    </a:cxn>
                    <a:cxn ang="0">
                      <a:pos x="0" y="741"/>
                    </a:cxn>
                    <a:cxn ang="0">
                      <a:pos x="62" y="741"/>
                    </a:cxn>
                    <a:cxn ang="0">
                      <a:pos x="62" y="33"/>
                    </a:cxn>
                    <a:cxn ang="0">
                      <a:pos x="31" y="0"/>
                    </a:cxn>
                    <a:cxn ang="0">
                      <a:pos x="62" y="33"/>
                    </a:cxn>
                    <a:cxn ang="0">
                      <a:pos x="62" y="0"/>
                    </a:cxn>
                    <a:cxn ang="0">
                      <a:pos x="31" y="0"/>
                    </a:cxn>
                    <a:cxn ang="0">
                      <a:pos x="31" y="66"/>
                    </a:cxn>
                  </a:cxnLst>
                  <a:rect l="0" t="0" r="r" b="b"/>
                  <a:pathLst>
                    <a:path w="62" h="741">
                      <a:moveTo>
                        <a:pt x="31" y="66"/>
                      </a:moveTo>
                      <a:lnTo>
                        <a:pt x="0" y="33"/>
                      </a:lnTo>
                      <a:lnTo>
                        <a:pt x="0" y="741"/>
                      </a:lnTo>
                      <a:lnTo>
                        <a:pt x="62" y="741"/>
                      </a:lnTo>
                      <a:lnTo>
                        <a:pt x="62" y="33"/>
                      </a:lnTo>
                      <a:lnTo>
                        <a:pt x="31" y="0"/>
                      </a:lnTo>
                      <a:lnTo>
                        <a:pt x="62" y="33"/>
                      </a:lnTo>
                      <a:lnTo>
                        <a:pt x="62" y="0"/>
                      </a:lnTo>
                      <a:lnTo>
                        <a:pt x="31" y="0"/>
                      </a:ln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69" name="Freeform 54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62" y="68"/>
                    </a:cxn>
                    <a:cxn ang="0">
                      <a:pos x="62" y="2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2" h="68">
                      <a:moveTo>
                        <a:pt x="0" y="0"/>
                      </a:moveTo>
                      <a:lnTo>
                        <a:pt x="0" y="67"/>
                      </a:lnTo>
                      <a:lnTo>
                        <a:pt x="62" y="68"/>
                      </a:lnTo>
                      <a:lnTo>
                        <a:pt x="62" y="2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  <p:sp>
              <p:nvSpPr>
                <p:cNvPr id="270" name="Freeform 55"/>
                <p:cNvSpPr>
                  <a:spLocks/>
                </p:cNvSpPr>
                <p:nvPr/>
              </p:nvSpPr>
              <p:spPr bwMode="auto">
                <a:xfrm>
                  <a:off x="2623" y="3005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29" y="33"/>
                    </a:cxn>
                    <a:cxn ang="0">
                      <a:pos x="129" y="0"/>
                    </a:cxn>
                    <a:cxn ang="0">
                      <a:pos x="0" y="0"/>
                    </a:cxn>
                    <a:cxn ang="0">
                      <a:pos x="0" y="67"/>
                    </a:cxn>
                    <a:cxn ang="0">
                      <a:pos x="129" y="67"/>
                    </a:cxn>
                    <a:cxn ang="0">
                      <a:pos x="129" y="33"/>
                    </a:cxn>
                  </a:cxnLst>
                  <a:rect l="0" t="0" r="r" b="b"/>
                  <a:pathLst>
                    <a:path w="129" h="67">
                      <a:moveTo>
                        <a:pt x="129" y="33"/>
                      </a:moveTo>
                      <a:lnTo>
                        <a:pt x="129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29" y="67"/>
                      </a:lnTo>
                      <a:lnTo>
                        <a:pt x="129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</a:pPr>
                  <a:endParaRPr lang="de-DE" sz="15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34" name="Rectangle 56"/>
            <p:cNvSpPr>
              <a:spLocks noChangeArrowheads="1"/>
            </p:cNvSpPr>
            <p:nvPr/>
          </p:nvSpPr>
          <p:spPr bwMode="auto">
            <a:xfrm>
              <a:off x="4179" y="1495"/>
              <a:ext cx="562" cy="48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5" name="Line 57"/>
            <p:cNvSpPr>
              <a:spLocks noChangeShapeType="1"/>
            </p:cNvSpPr>
            <p:nvPr/>
          </p:nvSpPr>
          <p:spPr bwMode="auto">
            <a:xfrm flipV="1">
              <a:off x="4596" y="1398"/>
              <a:ext cx="0" cy="1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6" name="Line 58"/>
            <p:cNvSpPr>
              <a:spLocks noChangeShapeType="1"/>
            </p:cNvSpPr>
            <p:nvPr/>
          </p:nvSpPr>
          <p:spPr bwMode="auto">
            <a:xfrm>
              <a:off x="4418" y="1402"/>
              <a:ext cx="1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7" name="Oval 59"/>
            <p:cNvSpPr>
              <a:spLocks noChangeArrowheads="1"/>
            </p:cNvSpPr>
            <p:nvPr/>
          </p:nvSpPr>
          <p:spPr bwMode="auto">
            <a:xfrm>
              <a:off x="4577" y="1386"/>
              <a:ext cx="35" cy="3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8" name="Oval 60"/>
            <p:cNvSpPr>
              <a:spLocks noChangeArrowheads="1"/>
            </p:cNvSpPr>
            <p:nvPr/>
          </p:nvSpPr>
          <p:spPr bwMode="auto">
            <a:xfrm>
              <a:off x="4394" y="1386"/>
              <a:ext cx="36" cy="3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39" name="Rectangle 61"/>
            <p:cNvSpPr>
              <a:spLocks noChangeArrowheads="1"/>
            </p:cNvSpPr>
            <p:nvPr/>
          </p:nvSpPr>
          <p:spPr bwMode="auto">
            <a:xfrm>
              <a:off x="4413" y="1660"/>
              <a:ext cx="177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0" name="Line 62"/>
            <p:cNvSpPr>
              <a:spLocks noChangeShapeType="1"/>
            </p:cNvSpPr>
            <p:nvPr/>
          </p:nvSpPr>
          <p:spPr bwMode="auto">
            <a:xfrm>
              <a:off x="4413" y="1571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1" name="Line 63"/>
            <p:cNvSpPr>
              <a:spLocks noChangeShapeType="1"/>
            </p:cNvSpPr>
            <p:nvPr/>
          </p:nvSpPr>
          <p:spPr bwMode="auto">
            <a:xfrm>
              <a:off x="4596" y="1571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2" name="Line 64"/>
            <p:cNvSpPr>
              <a:spLocks noChangeShapeType="1"/>
            </p:cNvSpPr>
            <p:nvPr/>
          </p:nvSpPr>
          <p:spPr bwMode="auto">
            <a:xfrm>
              <a:off x="4413" y="882"/>
              <a:ext cx="0" cy="6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3" name="Line 65"/>
            <p:cNvSpPr>
              <a:spLocks noChangeShapeType="1"/>
            </p:cNvSpPr>
            <p:nvPr/>
          </p:nvSpPr>
          <p:spPr bwMode="auto">
            <a:xfrm>
              <a:off x="4778" y="1384"/>
              <a:ext cx="2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4" name="Line 66"/>
            <p:cNvSpPr>
              <a:spLocks noChangeShapeType="1"/>
            </p:cNvSpPr>
            <p:nvPr/>
          </p:nvSpPr>
          <p:spPr bwMode="auto">
            <a:xfrm>
              <a:off x="5060" y="1384"/>
              <a:ext cx="0" cy="6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5" name="Line 67"/>
            <p:cNvSpPr>
              <a:spLocks noChangeShapeType="1"/>
            </p:cNvSpPr>
            <p:nvPr/>
          </p:nvSpPr>
          <p:spPr bwMode="auto">
            <a:xfrm flipH="1">
              <a:off x="4610" y="2058"/>
              <a:ext cx="4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6" name="Line 68"/>
            <p:cNvSpPr>
              <a:spLocks noChangeShapeType="1"/>
            </p:cNvSpPr>
            <p:nvPr/>
          </p:nvSpPr>
          <p:spPr bwMode="auto">
            <a:xfrm>
              <a:off x="5060" y="2058"/>
              <a:ext cx="0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7" name="Line 69"/>
            <p:cNvSpPr>
              <a:spLocks noChangeShapeType="1"/>
            </p:cNvSpPr>
            <p:nvPr/>
          </p:nvSpPr>
          <p:spPr bwMode="auto">
            <a:xfrm flipV="1">
              <a:off x="4413" y="2054"/>
              <a:ext cx="0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de-DE" sz="1500">
                <a:latin typeface="Times New Roman" pitchFamily="18" charset="0"/>
              </a:endParaRPr>
            </a:p>
          </p:txBody>
        </p:sp>
        <p:sp>
          <p:nvSpPr>
            <p:cNvPr id="248" name="Text Box 70"/>
            <p:cNvSpPr txBox="1">
              <a:spLocks noChangeArrowheads="1"/>
            </p:cNvSpPr>
            <p:nvPr/>
          </p:nvSpPr>
          <p:spPr bwMode="auto">
            <a:xfrm>
              <a:off x="5116" y="934"/>
              <a:ext cx="843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590" tIns="49795" rIns="99590" bIns="49795"/>
            <a:lstStyle/>
            <a:p>
              <a:pPr defTabSz="994423" eaLnBrk="1" hangingPunct="1">
                <a:lnSpc>
                  <a:spcPct val="100000"/>
                </a:lnSpc>
              </a:pPr>
              <a:r>
                <a:rPr lang="de-DE" sz="1300" b="0" dirty="0">
                  <a:latin typeface="Arial" pitchFamily="34" charset="0"/>
                </a:rPr>
                <a:t>Messung zwischen Primär- und Sekundärseite</a:t>
              </a:r>
              <a:endParaRPr lang="de-DE" sz="2000" b="0" dirty="0">
                <a:latin typeface="Arial" pitchFamily="34" charset="0"/>
              </a:endParaRPr>
            </a:p>
          </p:txBody>
        </p:sp>
        <p:sp>
          <p:nvSpPr>
            <p:cNvPr id="249" name="Text Box 71"/>
            <p:cNvSpPr txBox="1">
              <a:spLocks noChangeArrowheads="1"/>
            </p:cNvSpPr>
            <p:nvPr/>
          </p:nvSpPr>
          <p:spPr bwMode="auto">
            <a:xfrm>
              <a:off x="4252" y="1275"/>
              <a:ext cx="159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L</a:t>
              </a:r>
            </a:p>
          </p:txBody>
        </p:sp>
        <p:sp>
          <p:nvSpPr>
            <p:cNvPr id="250" name="Text Box 72"/>
            <p:cNvSpPr txBox="1">
              <a:spLocks noChangeArrowheads="1"/>
            </p:cNvSpPr>
            <p:nvPr/>
          </p:nvSpPr>
          <p:spPr bwMode="auto">
            <a:xfrm>
              <a:off x="4582" y="1275"/>
              <a:ext cx="182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98554" tIns="48411" rIns="98554" bIns="48411">
              <a:spAutoFit/>
            </a:bodyPr>
            <a:lstStyle/>
            <a:p>
              <a:pPr defTabSz="829478">
                <a:spcBef>
                  <a:spcPct val="50000"/>
                </a:spcBef>
                <a:tabLst>
                  <a:tab pos="2182334" algn="l"/>
                </a:tabLst>
              </a:pPr>
              <a:r>
                <a:rPr lang="de-DE" sz="1300" dirty="0">
                  <a:solidFill>
                    <a:srgbClr val="FF0000"/>
                  </a:solidFill>
                  <a:latin typeface="Arial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6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Geräteprüfung (VDE 0701 und VDE 0702)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Isolationsmessung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CF65E6C-123C-4FBB-943F-12E2C1348B79}"/>
              </a:ext>
            </a:extLst>
          </p:cNvPr>
          <p:cNvGrpSpPr/>
          <p:nvPr/>
        </p:nvGrpSpPr>
        <p:grpSpPr>
          <a:xfrm>
            <a:off x="326930" y="1763937"/>
            <a:ext cx="9813356" cy="5047595"/>
            <a:chOff x="326930" y="1763937"/>
            <a:chExt cx="9813356" cy="5047595"/>
          </a:xfrm>
        </p:grpSpPr>
        <p:pic>
          <p:nvPicPr>
            <p:cNvPr id="2" name="Picture 2" descr="C:\Users\Wollf\Dropbox\ROE\Neue Projekte\Software LV\R.O.E.  Instructor\Bilder\neue Bilder\roe_design\Computer defek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387" y="1763937"/>
              <a:ext cx="3977899" cy="477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Wollf\Dropbox\ROE\Neue Projekte\Software LV\R.O.E.  Instructor\Bilder\neue Bilder\roe_design\Drucker defek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30" y="2240308"/>
              <a:ext cx="5313194" cy="429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8151336" y="6534533"/>
              <a:ext cx="1988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charset="0"/>
                  <a:ea typeface="Arial" charset="0"/>
                  <a:cs typeface="Arial" charset="0"/>
                </a:rPr>
                <a:t>Quellen: R. O. E.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54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9" ma:contentTypeDescription="Ein neues Dokument erstellen." ma:contentTypeScope="" ma:versionID="12c18e6bc0c91f2532c73ae918b009a7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452818881f39161e789e58a50665cad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150B2-EE9D-4B13-A9DD-5065BE8037C5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0ba9638b-9898-400c-aa80-e8ce42f10e4c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E3488E-C1A3-4225-92DF-6AD6E2376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1432</Words>
  <Application>Microsoft Macintosh PowerPoint</Application>
  <PresentationFormat>Benutzerdefiniert</PresentationFormat>
  <Paragraphs>237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Geogrotesque Regular</vt:lpstr>
      <vt:lpstr>Symbol</vt:lpstr>
      <vt:lpstr>Times New Roman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Geräteprüfung (VDE 0701 und VDE 0702) –  Ablauf der Prüfung</vt:lpstr>
      <vt:lpstr>Geräteprüfung (VDE 0701 und VDE 0702) –  Sichtprüfung</vt:lpstr>
      <vt:lpstr>Geräteprüfung (VDE 0701 und VDE 0702) –  Messung des Schutzleiterwiderstandes</vt:lpstr>
      <vt:lpstr>Geräteprüfung (VDE 0701 und VDE 0702) –  Isolationsmessung – SK I</vt:lpstr>
      <vt:lpstr>Geräteprüfung (VDE 0701 und VDE 0702) –  Isolationsmessung – SK II</vt:lpstr>
      <vt:lpstr>Geräteprüfung (VDE 0701 und VDE 0702) –  Isolationsmessung – SK III</vt:lpstr>
      <vt:lpstr>Geräteprüfung (VDE 0701 und VDE 0702) –  Isolationsmessung</vt:lpstr>
      <vt:lpstr>Geräteprüfung (VDE 0701 und VDE 0702) –  Isolationsmessung</vt:lpstr>
      <vt:lpstr>Geräteprüfung (VDE 0701 und VDE 0702) – Isolationsmessung</vt:lpstr>
      <vt:lpstr>Geräteprüfung (VDE 0701 und VDE 0702) – Schutzleiterstrom und Berührungsstrom</vt:lpstr>
      <vt:lpstr>Geräteprüfung (VDE 0701 und VDE 0702) –  Messung des Schutzleiterstromes</vt:lpstr>
      <vt:lpstr>Geräteprüfung (VDE 0701 und VDE 0702) –  Messung des Berührungsstromes</vt:lpstr>
      <vt:lpstr>Geräteprüfung (VDE 0701 und VDE 0702) – Alternative Messmethode</vt:lpstr>
      <vt:lpstr>Geräteprüfung (VDE 0701 und VDE 0702) –  Ableitstrommessung an isolierten Eingängen</vt:lpstr>
      <vt:lpstr>Geräteprüfung (VDE 0701 und VDE 0702) –  Nachweis der Trennung an SELV/PELV-Ausgängen</vt:lpstr>
      <vt:lpstr>Geräteprüfung (VDE 0701 und VDE 0702) –  Nachweis der Wirksamkeit weiterer Schutzmaßnahmen</vt:lpstr>
      <vt:lpstr>Geräteprüfung (VDE 0701 und VDE 0702) –  Dokumentation von Prüfungen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René Brünn</cp:lastModifiedBy>
  <cp:revision>315</cp:revision>
  <dcterms:created xsi:type="dcterms:W3CDTF">2015-03-20T11:44:40Z</dcterms:created>
  <dcterms:modified xsi:type="dcterms:W3CDTF">2021-08-17T13:47:02Z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