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4"/>
  </p:sldMasterIdLst>
  <p:notesMasterIdLst>
    <p:notesMasterId r:id="rId45"/>
  </p:notesMasterIdLst>
  <p:handoutMasterIdLst>
    <p:handoutMasterId r:id="rId46"/>
  </p:handoutMasterIdLst>
  <p:sldIdLst>
    <p:sldId id="334" r:id="rId5"/>
    <p:sldId id="257" r:id="rId6"/>
    <p:sldId id="296" r:id="rId7"/>
    <p:sldId id="297" r:id="rId8"/>
    <p:sldId id="302" r:id="rId9"/>
    <p:sldId id="303" r:id="rId10"/>
    <p:sldId id="304" r:id="rId11"/>
    <p:sldId id="305" r:id="rId12"/>
    <p:sldId id="306" r:id="rId13"/>
    <p:sldId id="307" r:id="rId14"/>
    <p:sldId id="308" r:id="rId15"/>
    <p:sldId id="309" r:id="rId16"/>
    <p:sldId id="310" r:id="rId17"/>
    <p:sldId id="340" r:id="rId18"/>
    <p:sldId id="312" r:id="rId19"/>
    <p:sldId id="313" r:id="rId20"/>
    <p:sldId id="314" r:id="rId21"/>
    <p:sldId id="315" r:id="rId22"/>
    <p:sldId id="316" r:id="rId23"/>
    <p:sldId id="317" r:id="rId24"/>
    <p:sldId id="318" r:id="rId25"/>
    <p:sldId id="319" r:id="rId26"/>
    <p:sldId id="320" r:id="rId27"/>
    <p:sldId id="321" r:id="rId28"/>
    <p:sldId id="322" r:id="rId29"/>
    <p:sldId id="323" r:id="rId30"/>
    <p:sldId id="325" r:id="rId31"/>
    <p:sldId id="324" r:id="rId32"/>
    <p:sldId id="326" r:id="rId33"/>
    <p:sldId id="341" r:id="rId34"/>
    <p:sldId id="328" r:id="rId35"/>
    <p:sldId id="329" r:id="rId36"/>
    <p:sldId id="330" r:id="rId37"/>
    <p:sldId id="331" r:id="rId38"/>
    <p:sldId id="342" r:id="rId39"/>
    <p:sldId id="343" r:id="rId40"/>
    <p:sldId id="344" r:id="rId41"/>
    <p:sldId id="335" r:id="rId42"/>
    <p:sldId id="336" r:id="rId43"/>
    <p:sldId id="283" r:id="rId44"/>
  </p:sldIdLst>
  <p:sldSz cx="13442950" cy="7561263"/>
  <p:notesSz cx="6858000" cy="9144000"/>
  <p:defaultTextStyle>
    <a:defPPr>
      <a:defRPr lang="en-US"/>
    </a:defPPr>
    <a:lvl1pPr marL="0" algn="l" defTabSz="1043056" rtl="0" eaLnBrk="1" latinLnBrk="0" hangingPunct="1">
      <a:defRPr sz="2100" kern="1200">
        <a:solidFill>
          <a:schemeClr val="tx1"/>
        </a:solidFill>
        <a:latin typeface="+mn-lt"/>
        <a:ea typeface="+mn-ea"/>
        <a:cs typeface="+mn-cs"/>
      </a:defRPr>
    </a:lvl1pPr>
    <a:lvl2pPr marL="521528" algn="l" defTabSz="1043056" rtl="0" eaLnBrk="1" latinLnBrk="0" hangingPunct="1">
      <a:defRPr sz="2100" kern="1200">
        <a:solidFill>
          <a:schemeClr val="tx1"/>
        </a:solidFill>
        <a:latin typeface="+mn-lt"/>
        <a:ea typeface="+mn-ea"/>
        <a:cs typeface="+mn-cs"/>
      </a:defRPr>
    </a:lvl2pPr>
    <a:lvl3pPr marL="1043056" algn="l" defTabSz="1043056" rtl="0" eaLnBrk="1" latinLnBrk="0" hangingPunct="1">
      <a:defRPr sz="2100" kern="1200">
        <a:solidFill>
          <a:schemeClr val="tx1"/>
        </a:solidFill>
        <a:latin typeface="+mn-lt"/>
        <a:ea typeface="+mn-ea"/>
        <a:cs typeface="+mn-cs"/>
      </a:defRPr>
    </a:lvl3pPr>
    <a:lvl4pPr marL="1564584" algn="l" defTabSz="1043056" rtl="0" eaLnBrk="1" latinLnBrk="0" hangingPunct="1">
      <a:defRPr sz="2100" kern="1200">
        <a:solidFill>
          <a:schemeClr val="tx1"/>
        </a:solidFill>
        <a:latin typeface="+mn-lt"/>
        <a:ea typeface="+mn-ea"/>
        <a:cs typeface="+mn-cs"/>
      </a:defRPr>
    </a:lvl4pPr>
    <a:lvl5pPr marL="2086112" algn="l" defTabSz="1043056" rtl="0" eaLnBrk="1" latinLnBrk="0" hangingPunct="1">
      <a:defRPr sz="2100" kern="1200">
        <a:solidFill>
          <a:schemeClr val="tx1"/>
        </a:solidFill>
        <a:latin typeface="+mn-lt"/>
        <a:ea typeface="+mn-ea"/>
        <a:cs typeface="+mn-cs"/>
      </a:defRPr>
    </a:lvl5pPr>
    <a:lvl6pPr marL="2607640" algn="l" defTabSz="1043056" rtl="0" eaLnBrk="1" latinLnBrk="0" hangingPunct="1">
      <a:defRPr sz="2100" kern="1200">
        <a:solidFill>
          <a:schemeClr val="tx1"/>
        </a:solidFill>
        <a:latin typeface="+mn-lt"/>
        <a:ea typeface="+mn-ea"/>
        <a:cs typeface="+mn-cs"/>
      </a:defRPr>
    </a:lvl6pPr>
    <a:lvl7pPr marL="3129168" algn="l" defTabSz="1043056" rtl="0" eaLnBrk="1" latinLnBrk="0" hangingPunct="1">
      <a:defRPr sz="2100" kern="1200">
        <a:solidFill>
          <a:schemeClr val="tx1"/>
        </a:solidFill>
        <a:latin typeface="+mn-lt"/>
        <a:ea typeface="+mn-ea"/>
        <a:cs typeface="+mn-cs"/>
      </a:defRPr>
    </a:lvl7pPr>
    <a:lvl8pPr marL="3650696" algn="l" defTabSz="1043056" rtl="0" eaLnBrk="1" latinLnBrk="0" hangingPunct="1">
      <a:defRPr sz="2100" kern="1200">
        <a:solidFill>
          <a:schemeClr val="tx1"/>
        </a:solidFill>
        <a:latin typeface="+mn-lt"/>
        <a:ea typeface="+mn-ea"/>
        <a:cs typeface="+mn-cs"/>
      </a:defRPr>
    </a:lvl8pPr>
    <a:lvl9pPr marL="4172224" algn="l" defTabSz="104305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621" userDrawn="1">
          <p15:clr>
            <a:srgbClr val="A4A3A4"/>
          </p15:clr>
        </p15:guide>
        <p15:guide id="3" orient="horz" pos="2382" userDrawn="1">
          <p15:clr>
            <a:srgbClr val="A4A3A4"/>
          </p15:clr>
        </p15:guide>
        <p15:guide id="4" pos="423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ene Rethfeldt" initials="RR" lastIdx="2" clrIdx="0"/>
  <p:cmAuthor id="1" name="Kevin W" initials="KW" lastIdx="5" clrIdx="1">
    <p:extLst>
      <p:ext uri="{19B8F6BF-5375-455C-9EA6-DF929625EA0E}">
        <p15:presenceInfo xmlns:p15="http://schemas.microsoft.com/office/powerpoint/2012/main" userId="1b61c36151cb87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02A"/>
    <a:srgbClr val="313130"/>
    <a:srgbClr val="707173"/>
    <a:srgbClr val="9C9E9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09"/>
    <p:restoredTop sz="94774"/>
  </p:normalViewPr>
  <p:slideViewPr>
    <p:cSldViewPr snapToGrid="0" snapToObjects="1">
      <p:cViewPr varScale="1">
        <p:scale>
          <a:sx n="137" d="100"/>
          <a:sy n="137" d="100"/>
        </p:scale>
        <p:origin x="752" y="200"/>
      </p:cViewPr>
      <p:guideLst>
        <p:guide orient="horz" pos="2160"/>
        <p:guide pos="3621"/>
        <p:guide orient="horz" pos="2382"/>
        <p:guide pos="4234"/>
      </p:guideLst>
    </p:cSldViewPr>
  </p:slideViewPr>
  <p:notesTextViewPr>
    <p:cViewPr>
      <p:scale>
        <a:sx n="100" d="100"/>
        <a:sy n="100" d="100"/>
      </p:scale>
      <p:origin x="0" y="0"/>
    </p:cViewPr>
  </p:notesTextViewPr>
  <p:notesViewPr>
    <p:cSldViewPr snapToGrid="0" snapToObject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é Brünn" userId="3b901e74-047b-42f4-bbc9-b2c074e71b6c" providerId="ADAL" clId="{260C29D6-D398-7F4F-B402-71FDA2FD9A6B}"/>
    <pc:docChg chg="modSld">
      <pc:chgData name="René Brünn" userId="3b901e74-047b-42f4-bbc9-b2c074e71b6c" providerId="ADAL" clId="{260C29D6-D398-7F4F-B402-71FDA2FD9A6B}" dt="2024-04-09T07:32:49.254" v="1" actId="20577"/>
      <pc:docMkLst>
        <pc:docMk/>
      </pc:docMkLst>
      <pc:sldChg chg="modSp mod">
        <pc:chgData name="René Brünn" userId="3b901e74-047b-42f4-bbc9-b2c074e71b6c" providerId="ADAL" clId="{260C29D6-D398-7F4F-B402-71FDA2FD9A6B}" dt="2024-04-09T07:32:49.254" v="1" actId="20577"/>
        <pc:sldMkLst>
          <pc:docMk/>
          <pc:sldMk cId="2108244725" sldId="308"/>
        </pc:sldMkLst>
        <pc:spChg chg="mod">
          <ac:chgData name="René Brünn" userId="3b901e74-047b-42f4-bbc9-b2c074e71b6c" providerId="ADAL" clId="{260C29D6-D398-7F4F-B402-71FDA2FD9A6B}" dt="2024-04-09T07:32:49.254" v="1" actId="20577"/>
          <ac:spMkLst>
            <pc:docMk/>
            <pc:sldMk cId="2108244725" sldId="308"/>
            <ac:spMk id="3" creationId="{36E57354-334F-8F86-51FE-C5345D2D4DD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E24CA49-D0AF-C243-ABC7-BA8CE67964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7D92F57F-57C1-D44D-849E-1A9EF8E2FC0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ED5537-8960-5345-9676-6A014C1001AA}" type="datetimeFigureOut">
              <a:rPr lang="de-DE" smtClean="0"/>
              <a:t>09.04.24</a:t>
            </a:fld>
            <a:endParaRPr lang="de-DE"/>
          </a:p>
        </p:txBody>
      </p:sp>
      <p:sp>
        <p:nvSpPr>
          <p:cNvPr id="4" name="Fußzeilenplatzhalter 3">
            <a:extLst>
              <a:ext uri="{FF2B5EF4-FFF2-40B4-BE49-F238E27FC236}">
                <a16:creationId xmlns:a16="http://schemas.microsoft.com/office/drawing/2014/main" id="{B536374D-DD61-FF48-B6FD-CF7AF51CED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E5445D95-BDB8-C044-B780-EE58A00EF7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D358C9-E22C-AD4F-B815-9935829B3979}" type="slidenum">
              <a:rPr lang="de-DE" smtClean="0"/>
              <a:t>‹Nr.›</a:t>
            </a:fld>
            <a:endParaRPr lang="de-DE"/>
          </a:p>
        </p:txBody>
      </p:sp>
    </p:spTree>
    <p:extLst>
      <p:ext uri="{BB962C8B-B14F-4D97-AF65-F5344CB8AC3E}">
        <p14:creationId xmlns:p14="http://schemas.microsoft.com/office/powerpoint/2010/main" val="4058186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EE1D88-0E6A-4539-9D35-3D390C4BC5E1}" type="datetimeFigureOut">
              <a:rPr lang="de-DE" smtClean="0"/>
              <a:t>09.04.24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24071B-1E21-49AC-A8E1-A6A2B915F8F7}" type="slidenum">
              <a:rPr lang="de-DE" smtClean="0"/>
              <a:t>‹Nr.›</a:t>
            </a:fld>
            <a:endParaRPr lang="de-DE"/>
          </a:p>
        </p:txBody>
      </p:sp>
    </p:spTree>
    <p:extLst>
      <p:ext uri="{BB962C8B-B14F-4D97-AF65-F5344CB8AC3E}">
        <p14:creationId xmlns:p14="http://schemas.microsoft.com/office/powerpoint/2010/main" val="2512198200"/>
      </p:ext>
    </p:extLst>
  </p:cSld>
  <p:clrMap bg1="lt1" tx1="dk1" bg2="lt2" tx2="dk2" accent1="accent1" accent2="accent2" accent3="accent3" accent4="accent4" accent5="accent5" accent6="accent6" hlink="hlink" folHlink="folHlink"/>
  <p:notesStyle>
    <a:lvl1pPr marL="0" algn="l" defTabSz="1043056" rtl="0" eaLnBrk="1" latinLnBrk="0" hangingPunct="1">
      <a:defRPr sz="1400" kern="1200">
        <a:solidFill>
          <a:schemeClr val="tx1"/>
        </a:solidFill>
        <a:latin typeface="+mn-lt"/>
        <a:ea typeface="+mn-ea"/>
        <a:cs typeface="+mn-cs"/>
      </a:defRPr>
    </a:lvl1pPr>
    <a:lvl2pPr marL="521528" algn="l" defTabSz="1043056" rtl="0" eaLnBrk="1" latinLnBrk="0" hangingPunct="1">
      <a:defRPr sz="1400" kern="1200">
        <a:solidFill>
          <a:schemeClr val="tx1"/>
        </a:solidFill>
        <a:latin typeface="+mn-lt"/>
        <a:ea typeface="+mn-ea"/>
        <a:cs typeface="+mn-cs"/>
      </a:defRPr>
    </a:lvl2pPr>
    <a:lvl3pPr marL="1043056" algn="l" defTabSz="1043056" rtl="0" eaLnBrk="1" latinLnBrk="0" hangingPunct="1">
      <a:defRPr sz="1400" kern="1200">
        <a:solidFill>
          <a:schemeClr val="tx1"/>
        </a:solidFill>
        <a:latin typeface="+mn-lt"/>
        <a:ea typeface="+mn-ea"/>
        <a:cs typeface="+mn-cs"/>
      </a:defRPr>
    </a:lvl3pPr>
    <a:lvl4pPr marL="1564584" algn="l" defTabSz="1043056" rtl="0" eaLnBrk="1" latinLnBrk="0" hangingPunct="1">
      <a:defRPr sz="1400" kern="1200">
        <a:solidFill>
          <a:schemeClr val="tx1"/>
        </a:solidFill>
        <a:latin typeface="+mn-lt"/>
        <a:ea typeface="+mn-ea"/>
        <a:cs typeface="+mn-cs"/>
      </a:defRPr>
    </a:lvl4pPr>
    <a:lvl5pPr marL="2086112" algn="l" defTabSz="1043056" rtl="0" eaLnBrk="1" latinLnBrk="0" hangingPunct="1">
      <a:defRPr sz="1400" kern="1200">
        <a:solidFill>
          <a:schemeClr val="tx1"/>
        </a:solidFill>
        <a:latin typeface="+mn-lt"/>
        <a:ea typeface="+mn-ea"/>
        <a:cs typeface="+mn-cs"/>
      </a:defRPr>
    </a:lvl5pPr>
    <a:lvl6pPr marL="2607640" algn="l" defTabSz="1043056" rtl="0" eaLnBrk="1" latinLnBrk="0" hangingPunct="1">
      <a:defRPr sz="1400" kern="1200">
        <a:solidFill>
          <a:schemeClr val="tx1"/>
        </a:solidFill>
        <a:latin typeface="+mn-lt"/>
        <a:ea typeface="+mn-ea"/>
        <a:cs typeface="+mn-cs"/>
      </a:defRPr>
    </a:lvl6pPr>
    <a:lvl7pPr marL="3129168" algn="l" defTabSz="1043056" rtl="0" eaLnBrk="1" latinLnBrk="0" hangingPunct="1">
      <a:defRPr sz="1400" kern="1200">
        <a:solidFill>
          <a:schemeClr val="tx1"/>
        </a:solidFill>
        <a:latin typeface="+mn-lt"/>
        <a:ea typeface="+mn-ea"/>
        <a:cs typeface="+mn-cs"/>
      </a:defRPr>
    </a:lvl7pPr>
    <a:lvl8pPr marL="3650696" algn="l" defTabSz="1043056" rtl="0" eaLnBrk="1" latinLnBrk="0" hangingPunct="1">
      <a:defRPr sz="1400" kern="1200">
        <a:solidFill>
          <a:schemeClr val="tx1"/>
        </a:solidFill>
        <a:latin typeface="+mn-lt"/>
        <a:ea typeface="+mn-ea"/>
        <a:cs typeface="+mn-cs"/>
      </a:defRPr>
    </a:lvl8pPr>
    <a:lvl9pPr marL="4172224" algn="l" defTabSz="1043056"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424071B-1E21-49AC-A8E1-A6A2B915F8F7}" type="slidenum">
              <a:rPr lang="de-DE" smtClean="0"/>
              <a:t>34</a:t>
            </a:fld>
            <a:endParaRPr lang="de-DE"/>
          </a:p>
        </p:txBody>
      </p:sp>
    </p:spTree>
    <p:extLst>
      <p:ext uri="{BB962C8B-B14F-4D97-AF65-F5344CB8AC3E}">
        <p14:creationId xmlns:p14="http://schemas.microsoft.com/office/powerpoint/2010/main" val="39928430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0">
              <a:srgbClr val="B8B4AD">
                <a:lumMod val="56000"/>
              </a:srgbClr>
            </a:gs>
            <a:gs pos="68000">
              <a:srgbClr val="313130">
                <a:lumMod val="100000"/>
                <a:alpha val="98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30383D4-9E6E-F742-87EC-3CF28B4362C9}"/>
              </a:ext>
            </a:extLst>
          </p:cNvPr>
          <p:cNvPicPr>
            <a:picLocks/>
          </p:cNvPicPr>
          <p:nvPr userDrawn="1"/>
        </p:nvPicPr>
        <p:blipFill>
          <a:blip r:embed="rId2"/>
          <a:stretch>
            <a:fillRect/>
          </a:stretch>
        </p:blipFill>
        <p:spPr>
          <a:xfrm>
            <a:off x="5934875" y="2944800"/>
            <a:ext cx="1573200" cy="1573200"/>
          </a:xfrm>
          <a:prstGeom prst="rect">
            <a:avLst/>
          </a:prstGeom>
          <a:effectLst>
            <a:outerShdw blurRad="50800" dist="127000" dir="2700000" algn="tl" rotWithShape="0">
              <a:prstClr val="black">
                <a:alpha val="36000"/>
              </a:prstClr>
            </a:outerShdw>
          </a:effectLst>
        </p:spPr>
      </p:pic>
      <p:sp>
        <p:nvSpPr>
          <p:cNvPr id="3" name="Titel 1">
            <a:extLst>
              <a:ext uri="{FF2B5EF4-FFF2-40B4-BE49-F238E27FC236}">
                <a16:creationId xmlns:a16="http://schemas.microsoft.com/office/drawing/2014/main" id="{09BC36CE-F918-1380-E4A6-E880ECB773C6}"/>
              </a:ext>
            </a:extLst>
          </p:cNvPr>
          <p:cNvSpPr>
            <a:spLocks noGrp="1"/>
          </p:cNvSpPr>
          <p:nvPr>
            <p:ph type="title"/>
          </p:nvPr>
        </p:nvSpPr>
        <p:spPr>
          <a:xfrm>
            <a:off x="1120247" y="497355"/>
            <a:ext cx="11202459" cy="714500"/>
          </a:xfrm>
        </p:spPr>
        <p:txBody>
          <a:bodyPr>
            <a:normAutofit/>
          </a:bodyPr>
          <a:lstStyle>
            <a:lvl1pPr algn="l">
              <a:buNone/>
              <a:defRPr sz="3600" b="1" cap="none">
                <a:solidFill>
                  <a:srgbClr val="FFFFFF"/>
                </a:solidFill>
              </a:defRPr>
            </a:lvl1pPr>
          </a:lstStyle>
          <a:p>
            <a:endParaRPr kumimoji="0" lang="en-US" dirty="0"/>
          </a:p>
        </p:txBody>
      </p:sp>
      <p:sp>
        <p:nvSpPr>
          <p:cNvPr id="4" name="Textplatzhalter 2">
            <a:extLst>
              <a:ext uri="{FF2B5EF4-FFF2-40B4-BE49-F238E27FC236}">
                <a16:creationId xmlns:a16="http://schemas.microsoft.com/office/drawing/2014/main" id="{D179767D-E865-61BB-8A6E-830DE3F0BF68}"/>
              </a:ext>
            </a:extLst>
          </p:cNvPr>
          <p:cNvSpPr>
            <a:spLocks noGrp="1"/>
          </p:cNvSpPr>
          <p:nvPr>
            <p:ph type="body" idx="1"/>
          </p:nvPr>
        </p:nvSpPr>
        <p:spPr>
          <a:xfrm>
            <a:off x="1120246" y="1229547"/>
            <a:ext cx="11202459" cy="1300396"/>
          </a:xfrm>
        </p:spPr>
        <p:txBody>
          <a:bodyPr anchor="t">
            <a:normAutofit/>
          </a:bodyPr>
          <a:lstStyle>
            <a:lvl1pPr marL="0" indent="0">
              <a:buNone/>
              <a:defRPr sz="24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5" name="Datumsplatzhalter 11">
            <a:extLst>
              <a:ext uri="{FF2B5EF4-FFF2-40B4-BE49-F238E27FC236}">
                <a16:creationId xmlns:a16="http://schemas.microsoft.com/office/drawing/2014/main" id="{8864C0D9-C63C-C106-C1E3-AB11552CA16F}"/>
              </a:ext>
            </a:extLst>
          </p:cNvPr>
          <p:cNvSpPr>
            <a:spLocks noGrp="1"/>
          </p:cNvSpPr>
          <p:nvPr>
            <p:ph type="dt" sz="half" idx="10"/>
          </p:nvPr>
        </p:nvSpPr>
        <p:spPr>
          <a:xfrm>
            <a:off x="8961968" y="6889154"/>
            <a:ext cx="3920860" cy="402567"/>
          </a:xfrm>
          <a:prstGeom prst="rect">
            <a:avLst/>
          </a:prstGeom>
        </p:spPr>
        <p:txBody>
          <a:bodyPr/>
          <a:lstStyle>
            <a:lvl1pPr>
              <a:defRPr sz="1200">
                <a:latin typeface="Arial" panose="020B0604020202020204" pitchFamily="34" charset="0"/>
                <a:cs typeface="Arial" panose="020B0604020202020204" pitchFamily="34" charset="0"/>
              </a:defRPr>
            </a:lvl1pPr>
          </a:lstStyle>
          <a:p>
            <a:endParaRPr lang="en-US" dirty="0"/>
          </a:p>
        </p:txBody>
      </p:sp>
      <p:sp>
        <p:nvSpPr>
          <p:cNvPr id="6" name="Fußzeilenplatzhalter 13">
            <a:extLst>
              <a:ext uri="{FF2B5EF4-FFF2-40B4-BE49-F238E27FC236}">
                <a16:creationId xmlns:a16="http://schemas.microsoft.com/office/drawing/2014/main" id="{E8D69CF1-475D-E1D0-0B8B-76D4BE038F88}"/>
              </a:ext>
            </a:extLst>
          </p:cNvPr>
          <p:cNvSpPr>
            <a:spLocks noGrp="1"/>
          </p:cNvSpPr>
          <p:nvPr>
            <p:ph type="ftr" sz="quarter" idx="12"/>
          </p:nvPr>
        </p:nvSpPr>
        <p:spPr>
          <a:xfrm>
            <a:off x="896198" y="6888941"/>
            <a:ext cx="7969744" cy="402567"/>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R.O.E. GmbH | Stand: 12.2023 Rev0</a:t>
            </a:r>
            <a:endParaRPr lang="en-US" dirty="0"/>
          </a:p>
        </p:txBody>
      </p:sp>
    </p:spTree>
    <p:extLst>
      <p:ext uri="{BB962C8B-B14F-4D97-AF65-F5344CB8AC3E}">
        <p14:creationId xmlns:p14="http://schemas.microsoft.com/office/powerpoint/2010/main" val="153190566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gradFill flip="none" rotWithShape="1">
          <a:gsLst>
            <a:gs pos="0">
              <a:srgbClr val="B8B4AD">
                <a:lumMod val="56000"/>
              </a:srgbClr>
            </a:gs>
            <a:gs pos="68000">
              <a:srgbClr val="313130">
                <a:lumMod val="100000"/>
                <a:alpha val="98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30383D4-9E6E-F742-87EC-3CF28B4362C9}"/>
              </a:ext>
            </a:extLst>
          </p:cNvPr>
          <p:cNvPicPr>
            <a:picLocks noChangeAspect="1"/>
          </p:cNvPicPr>
          <p:nvPr userDrawn="1"/>
        </p:nvPicPr>
        <p:blipFill>
          <a:blip r:embed="rId2"/>
          <a:stretch>
            <a:fillRect/>
          </a:stretch>
        </p:blipFill>
        <p:spPr>
          <a:xfrm>
            <a:off x="5754422" y="2944244"/>
            <a:ext cx="1977441" cy="1572986"/>
          </a:xfrm>
          <a:prstGeom prst="rect">
            <a:avLst/>
          </a:prstGeom>
          <a:effectLst>
            <a:outerShdw blurRad="50800" dist="127000" dir="2700000" algn="tl" rotWithShape="0">
              <a:prstClr val="black">
                <a:alpha val="36000"/>
              </a:prstClr>
            </a:outerShdw>
          </a:effectLst>
        </p:spPr>
      </p:pic>
      <p:sp>
        <p:nvSpPr>
          <p:cNvPr id="3" name="Titel 1">
            <a:extLst>
              <a:ext uri="{FF2B5EF4-FFF2-40B4-BE49-F238E27FC236}">
                <a16:creationId xmlns:a16="http://schemas.microsoft.com/office/drawing/2014/main" id="{09BC36CE-F918-1380-E4A6-E880ECB773C6}"/>
              </a:ext>
            </a:extLst>
          </p:cNvPr>
          <p:cNvSpPr>
            <a:spLocks noGrp="1"/>
          </p:cNvSpPr>
          <p:nvPr>
            <p:ph type="title"/>
          </p:nvPr>
        </p:nvSpPr>
        <p:spPr>
          <a:xfrm>
            <a:off x="1120246" y="497355"/>
            <a:ext cx="11202459" cy="714500"/>
          </a:xfrm>
        </p:spPr>
        <p:txBody>
          <a:bodyPr>
            <a:normAutofit/>
          </a:bodyPr>
          <a:lstStyle>
            <a:lvl1pPr algn="l">
              <a:buNone/>
              <a:defRPr sz="3600" b="1" cap="none">
                <a:solidFill>
                  <a:srgbClr val="FFFFFF"/>
                </a:solidFill>
              </a:defRPr>
            </a:lvl1pPr>
          </a:lstStyle>
          <a:p>
            <a:endParaRPr kumimoji="0" lang="en-US" dirty="0"/>
          </a:p>
        </p:txBody>
      </p:sp>
      <p:sp>
        <p:nvSpPr>
          <p:cNvPr id="4" name="Textplatzhalter 2">
            <a:extLst>
              <a:ext uri="{FF2B5EF4-FFF2-40B4-BE49-F238E27FC236}">
                <a16:creationId xmlns:a16="http://schemas.microsoft.com/office/drawing/2014/main" id="{D179767D-E865-61BB-8A6E-830DE3F0BF68}"/>
              </a:ext>
            </a:extLst>
          </p:cNvPr>
          <p:cNvSpPr>
            <a:spLocks noGrp="1"/>
          </p:cNvSpPr>
          <p:nvPr>
            <p:ph type="body" idx="1"/>
          </p:nvPr>
        </p:nvSpPr>
        <p:spPr>
          <a:xfrm>
            <a:off x="1120244" y="1229547"/>
            <a:ext cx="11202459" cy="1300396"/>
          </a:xfrm>
        </p:spPr>
        <p:txBody>
          <a:bodyPr anchor="t">
            <a:normAutofit/>
          </a:bodyPr>
          <a:lstStyle>
            <a:lvl1pPr marL="0" indent="0">
              <a:buNone/>
              <a:defRPr sz="24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5" name="Datumsplatzhalter 11">
            <a:extLst>
              <a:ext uri="{FF2B5EF4-FFF2-40B4-BE49-F238E27FC236}">
                <a16:creationId xmlns:a16="http://schemas.microsoft.com/office/drawing/2014/main" id="{8864C0D9-C63C-C106-C1E3-AB11552CA16F}"/>
              </a:ext>
            </a:extLst>
          </p:cNvPr>
          <p:cNvSpPr>
            <a:spLocks noGrp="1"/>
          </p:cNvSpPr>
          <p:nvPr>
            <p:ph type="dt" sz="half" idx="10"/>
          </p:nvPr>
        </p:nvSpPr>
        <p:spPr>
          <a:xfrm>
            <a:off x="8961968" y="6889152"/>
            <a:ext cx="3920860" cy="402567"/>
          </a:xfrm>
          <a:prstGeom prst="rect">
            <a:avLst/>
          </a:prstGeom>
        </p:spPr>
        <p:txBody>
          <a:bodyPr/>
          <a:lstStyle>
            <a:lvl1pPr>
              <a:defRPr sz="1200">
                <a:latin typeface="Arial" panose="020B0604020202020204" pitchFamily="34" charset="0"/>
                <a:cs typeface="Arial" panose="020B0604020202020204" pitchFamily="34" charset="0"/>
              </a:defRPr>
            </a:lvl1pPr>
          </a:lstStyle>
          <a:p>
            <a:endParaRPr lang="en-US" dirty="0"/>
          </a:p>
        </p:txBody>
      </p:sp>
      <p:sp>
        <p:nvSpPr>
          <p:cNvPr id="6" name="Fußzeilenplatzhalter 13">
            <a:extLst>
              <a:ext uri="{FF2B5EF4-FFF2-40B4-BE49-F238E27FC236}">
                <a16:creationId xmlns:a16="http://schemas.microsoft.com/office/drawing/2014/main" id="{E8D69CF1-475D-E1D0-0B8B-76D4BE038F88}"/>
              </a:ext>
            </a:extLst>
          </p:cNvPr>
          <p:cNvSpPr>
            <a:spLocks noGrp="1"/>
          </p:cNvSpPr>
          <p:nvPr>
            <p:ph type="ftr" sz="quarter" idx="12"/>
          </p:nvPr>
        </p:nvSpPr>
        <p:spPr>
          <a:xfrm>
            <a:off x="896198" y="6888939"/>
            <a:ext cx="7969744" cy="402567"/>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R.O.E. GmbH | Stand: 12.2023 Rev0</a:t>
            </a:r>
            <a:endParaRPr lang="en-US" dirty="0"/>
          </a:p>
        </p:txBody>
      </p:sp>
    </p:spTree>
    <p:extLst>
      <p:ext uri="{BB962C8B-B14F-4D97-AF65-F5344CB8AC3E}">
        <p14:creationId xmlns:p14="http://schemas.microsoft.com/office/powerpoint/2010/main" val="2353030624"/>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gradFill>
          <a:gsLst>
            <a:gs pos="0">
              <a:srgbClr val="B8B4AD">
                <a:lumMod val="56000"/>
              </a:srgbClr>
            </a:gs>
            <a:gs pos="68000">
              <a:srgbClr val="313130">
                <a:lumMod val="100000"/>
                <a:alpha val="98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EF55E49-4A8A-4CBC-B874-56913EEE663B}"/>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ackgroundRemoval t="9464" b="98746" l="1271" r="89932">
                        <a14:foregroundMark x1="10459" y1="62942" x2="10459" y2="62942"/>
                        <a14:foregroundMark x1="10753" y1="59635" x2="10948" y2="63626"/>
                        <a14:foregroundMark x1="12317" y1="88369" x2="14174" y2="89852"/>
                        <a14:foregroundMark x1="24927" y1="52109" x2="26784" y2="52566"/>
                        <a14:foregroundMark x1="35582" y1="59635" x2="37439" y2="61117"/>
                        <a14:foregroundMark x1="43597" y1="68187" x2="44379" y2="69327"/>
                        <a14:foregroundMark x1="47312" y1="85177" x2="47214" y2="89510"/>
                        <a14:foregroundMark x1="43304" y1="96579" x2="43500" y2="98746"/>
                        <a14:foregroundMark x1="5767" y1="84493" x2="5865" y2="85519"/>
                        <a14:foregroundMark x1="1857" y1="79019" x2="3324" y2="79704"/>
                        <a14:foregroundMark x1="1857" y1="96921" x2="1466" y2="97719"/>
                        <a14:foregroundMark x1="23656" y1="98632" x2="25220" y2="98632"/>
                        <a14:foregroundMark x1="1271" y1="73318" x2="1271" y2="76055"/>
                        <a14:foregroundMark x1="1857" y1="54618" x2="1857" y2="55872"/>
                        <a14:foregroundMark x1="9775" y1="51083" x2="10753" y2="51425"/>
                      </a14:backgroundRemoval>
                    </a14:imgEffect>
                  </a14:imgLayer>
                </a14:imgProps>
              </a:ext>
              <a:ext uri="{28A0092B-C50C-407E-A947-70E740481C1C}">
                <a14:useLocalDpi xmlns:a14="http://schemas.microsoft.com/office/drawing/2010/main" val="0"/>
              </a:ext>
            </a:extLst>
          </a:blip>
          <a:stretch>
            <a:fillRect/>
          </a:stretch>
        </p:blipFill>
        <p:spPr>
          <a:xfrm>
            <a:off x="0" y="-854764"/>
            <a:ext cx="12341331" cy="8416028"/>
          </a:xfrm>
          <a:prstGeom prst="rect">
            <a:avLst/>
          </a:prstGeom>
        </p:spPr>
      </p:pic>
    </p:spTree>
    <p:extLst>
      <p:ext uri="{BB962C8B-B14F-4D97-AF65-F5344CB8AC3E}">
        <p14:creationId xmlns:p14="http://schemas.microsoft.com/office/powerpoint/2010/main" val="1297801637"/>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016444" y="3024506"/>
            <a:ext cx="10866384" cy="1844808"/>
          </a:xfrm>
        </p:spPr>
        <p:txBody>
          <a:bodyPr anchor="t"/>
          <a:lstStyle>
            <a:lvl1pPr marL="0" indent="0">
              <a:buNone/>
              <a:defRPr sz="32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7" name="Rechteck 6"/>
          <p:cNvSpPr/>
          <p:nvPr/>
        </p:nvSpPr>
        <p:spPr bwMode="white">
          <a:xfrm>
            <a:off x="0" y="1680281"/>
            <a:ext cx="13442950" cy="126021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0" y="1764295"/>
            <a:ext cx="1904417" cy="1092182"/>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2016442" y="1764295"/>
            <a:ext cx="11426508" cy="109218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2" name="Titel 1"/>
          <p:cNvSpPr>
            <a:spLocks noGrp="1"/>
          </p:cNvSpPr>
          <p:nvPr>
            <p:ph type="title"/>
          </p:nvPr>
        </p:nvSpPr>
        <p:spPr>
          <a:xfrm>
            <a:off x="2016443" y="1764295"/>
            <a:ext cx="11202459" cy="1092182"/>
          </a:xfrm>
        </p:spPr>
        <p:txBody>
          <a:bodyPr>
            <a:normAutofit/>
          </a:bodyPr>
          <a:lstStyle>
            <a:lvl1pPr algn="l">
              <a:buNone/>
              <a:defRPr sz="3600" b="0" cap="none">
                <a:solidFill>
                  <a:srgbClr val="FFFFFF"/>
                </a:solidFill>
              </a:defRPr>
            </a:lvl1pPr>
          </a:lstStyle>
          <a:p>
            <a:endParaRPr kumimoji="0" lang="en-US" dirty="0"/>
          </a:p>
        </p:txBody>
      </p:sp>
      <p:sp>
        <p:nvSpPr>
          <p:cNvPr id="5" name="Foliennummernplatzhalter 5">
            <a:extLst>
              <a:ext uri="{FF2B5EF4-FFF2-40B4-BE49-F238E27FC236}">
                <a16:creationId xmlns:a16="http://schemas.microsoft.com/office/drawing/2014/main" id="{D7C3DB05-622B-8AC9-EE12-B43A916531B9}"/>
              </a:ext>
            </a:extLst>
          </p:cNvPr>
          <p:cNvSpPr>
            <a:spLocks noGrp="1"/>
          </p:cNvSpPr>
          <p:nvPr>
            <p:ph type="sldNum" sz="quarter" idx="13"/>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Tree>
    <p:extLst>
      <p:ext uri="{BB962C8B-B14F-4D97-AF65-F5344CB8AC3E}">
        <p14:creationId xmlns:p14="http://schemas.microsoft.com/office/powerpoint/2010/main" val="151585591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el 1"/>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
        <p:nvSpPr>
          <p:cNvPr id="3" name="Foliennummernplatzhalter 5">
            <a:extLst>
              <a:ext uri="{FF2B5EF4-FFF2-40B4-BE49-F238E27FC236}">
                <a16:creationId xmlns:a16="http://schemas.microsoft.com/office/drawing/2014/main" id="{50B2026F-96C6-6A15-B7DC-C323760A372C}"/>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5" name="Inhaltsplatzhalter 7">
            <a:extLst>
              <a:ext uri="{FF2B5EF4-FFF2-40B4-BE49-F238E27FC236}">
                <a16:creationId xmlns:a16="http://schemas.microsoft.com/office/drawing/2014/main" id="{CDEFD8FE-E9D0-A71D-82A1-F43A44F42BAF}"/>
              </a:ext>
            </a:extLst>
          </p:cNvPr>
          <p:cNvSpPr>
            <a:spLocks noGrp="1"/>
          </p:cNvSpPr>
          <p:nvPr>
            <p:ph sz="quarter" idx="14"/>
          </p:nvPr>
        </p:nvSpPr>
        <p:spPr>
          <a:xfrm>
            <a:off x="900677" y="1764295"/>
            <a:ext cx="11966485"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213096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8" name="Inhaltsplatzhalter 7"/>
          <p:cNvSpPr>
            <a:spLocks noGrp="1"/>
          </p:cNvSpPr>
          <p:nvPr>
            <p:ph sz="quarter" idx="1"/>
          </p:nvPr>
        </p:nvSpPr>
        <p:spPr>
          <a:xfrm>
            <a:off x="900678" y="1764295"/>
            <a:ext cx="5820797"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7" name="Inhaltsplatzhalter 7">
            <a:extLst>
              <a:ext uri="{FF2B5EF4-FFF2-40B4-BE49-F238E27FC236}">
                <a16:creationId xmlns:a16="http://schemas.microsoft.com/office/drawing/2014/main" id="{92E23FC0-EFBC-436A-A0C7-4941D9634C5D}"/>
              </a:ext>
            </a:extLst>
          </p:cNvPr>
          <p:cNvSpPr>
            <a:spLocks noGrp="1"/>
          </p:cNvSpPr>
          <p:nvPr>
            <p:ph sz="quarter" idx="13"/>
          </p:nvPr>
        </p:nvSpPr>
        <p:spPr>
          <a:xfrm>
            <a:off x="6841699" y="1764295"/>
            <a:ext cx="6025463" cy="4956828"/>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Titel 1">
            <a:extLst>
              <a:ext uri="{FF2B5EF4-FFF2-40B4-BE49-F238E27FC236}">
                <a16:creationId xmlns:a16="http://schemas.microsoft.com/office/drawing/2014/main" id="{813C016D-5A6D-7012-61EF-62D4A906B295}"/>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435070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6" name="Textplatzhalter 15"/>
          <p:cNvSpPr>
            <a:spLocks noGrp="1"/>
          </p:cNvSpPr>
          <p:nvPr>
            <p:ph type="body" sz="quarter" idx="1"/>
          </p:nvPr>
        </p:nvSpPr>
        <p:spPr>
          <a:xfrm>
            <a:off x="900678" y="1764296"/>
            <a:ext cx="5820797" cy="480371"/>
          </a:xfrm>
          <a:solidFill>
            <a:srgbClr val="707173"/>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15" name="Textplatzhalter 14"/>
          <p:cNvSpPr>
            <a:spLocks noGrp="1"/>
          </p:cNvSpPr>
          <p:nvPr>
            <p:ph type="body" sz="quarter" idx="3"/>
          </p:nvPr>
        </p:nvSpPr>
        <p:spPr>
          <a:xfrm>
            <a:off x="6827849" y="1764296"/>
            <a:ext cx="6039313" cy="480371"/>
          </a:xfrm>
          <a:solidFill>
            <a:srgbClr val="9C9E9F"/>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3" name="Inhaltsplatzhalter 7">
            <a:extLst>
              <a:ext uri="{FF2B5EF4-FFF2-40B4-BE49-F238E27FC236}">
                <a16:creationId xmlns:a16="http://schemas.microsoft.com/office/drawing/2014/main" id="{BF095DAB-AB23-2586-52F8-14F373E7DD2C}"/>
              </a:ext>
            </a:extLst>
          </p:cNvPr>
          <p:cNvSpPr>
            <a:spLocks noGrp="1"/>
          </p:cNvSpPr>
          <p:nvPr>
            <p:ph sz="quarter" idx="17"/>
          </p:nvPr>
        </p:nvSpPr>
        <p:spPr>
          <a:xfrm>
            <a:off x="900678" y="2368627"/>
            <a:ext cx="5820797"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Inhaltsplatzhalter 7">
            <a:extLst>
              <a:ext uri="{FF2B5EF4-FFF2-40B4-BE49-F238E27FC236}">
                <a16:creationId xmlns:a16="http://schemas.microsoft.com/office/drawing/2014/main" id="{5C6CDC5A-7C00-BEA3-A5C6-FF2AB57611FE}"/>
              </a:ext>
            </a:extLst>
          </p:cNvPr>
          <p:cNvSpPr>
            <a:spLocks noGrp="1"/>
          </p:cNvSpPr>
          <p:nvPr>
            <p:ph sz="quarter" idx="18"/>
          </p:nvPr>
        </p:nvSpPr>
        <p:spPr>
          <a:xfrm>
            <a:off x="6827850" y="2368627"/>
            <a:ext cx="5942953"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5" name="Foliennummernplatzhalter 5">
            <a:extLst>
              <a:ext uri="{FF2B5EF4-FFF2-40B4-BE49-F238E27FC236}">
                <a16:creationId xmlns:a16="http://schemas.microsoft.com/office/drawing/2014/main" id="{44A6DE3C-F32D-F5FB-E538-EDED9F8DC0D9}"/>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7" name="Titel 1">
            <a:extLst>
              <a:ext uri="{FF2B5EF4-FFF2-40B4-BE49-F238E27FC236}">
                <a16:creationId xmlns:a16="http://schemas.microsoft.com/office/drawing/2014/main" id="{7BC305BE-56B3-5268-EE7D-C8771AF3B6F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3963916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Inhaltsplatzhalter 8"/>
          <p:cNvSpPr>
            <a:spLocks noGrp="1"/>
          </p:cNvSpPr>
          <p:nvPr>
            <p:ph sz="quarter" idx="1"/>
          </p:nvPr>
        </p:nvSpPr>
        <p:spPr>
          <a:xfrm>
            <a:off x="896197" y="1752571"/>
            <a:ext cx="5713254" cy="294325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Inhaltsplatzhalter 10"/>
          <p:cNvSpPr>
            <a:spLocks noGrp="1"/>
          </p:cNvSpPr>
          <p:nvPr>
            <p:ph sz="quarter" idx="2"/>
          </p:nvPr>
        </p:nvSpPr>
        <p:spPr>
          <a:xfrm>
            <a:off x="7122678" y="1752571"/>
            <a:ext cx="5713254" cy="504084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6" name="Inhaltsplatzhalter 8">
            <a:extLst>
              <a:ext uri="{FF2B5EF4-FFF2-40B4-BE49-F238E27FC236}">
                <a16:creationId xmlns:a16="http://schemas.microsoft.com/office/drawing/2014/main" id="{B3E7C991-BDFC-46E7-8849-BB9032F9F7C7}"/>
              </a:ext>
            </a:extLst>
          </p:cNvPr>
          <p:cNvSpPr>
            <a:spLocks noGrp="1"/>
          </p:cNvSpPr>
          <p:nvPr>
            <p:ph sz="quarter" idx="17"/>
          </p:nvPr>
        </p:nvSpPr>
        <p:spPr>
          <a:xfrm>
            <a:off x="896195" y="4791075"/>
            <a:ext cx="5713254" cy="2002339"/>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3" name="Foliennummernplatzhalter 5">
            <a:extLst>
              <a:ext uri="{FF2B5EF4-FFF2-40B4-BE49-F238E27FC236}">
                <a16:creationId xmlns:a16="http://schemas.microsoft.com/office/drawing/2014/main" id="{66A9E08B-11A4-454A-F536-42A3A0AACF54}"/>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2" name="Titel 1">
            <a:extLst>
              <a:ext uri="{FF2B5EF4-FFF2-40B4-BE49-F238E27FC236}">
                <a16:creationId xmlns:a16="http://schemas.microsoft.com/office/drawing/2014/main" id="{10DB62C4-3A2C-3D53-0E67-1106FDC22B5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4823619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5393179"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Inhaltsplatzhalter 8">
            <a:extLst>
              <a:ext uri="{FF2B5EF4-FFF2-40B4-BE49-F238E27FC236}">
                <a16:creationId xmlns:a16="http://schemas.microsoft.com/office/drawing/2014/main" id="{665449DE-67B4-4224-9941-3FD13908625A}"/>
              </a:ext>
            </a:extLst>
          </p:cNvPr>
          <p:cNvSpPr>
            <a:spLocks noGrp="1"/>
          </p:cNvSpPr>
          <p:nvPr>
            <p:ph sz="quarter" idx="13"/>
          </p:nvPr>
        </p:nvSpPr>
        <p:spPr>
          <a:xfrm>
            <a:off x="8961968" y="1931071"/>
            <a:ext cx="3920860"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21971FB3-7F3F-7E31-35E1-5B4B03C98FEF}"/>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690409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9410065"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91D18415-1634-9C25-BB7A-D34044ED3961}"/>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345909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gradFill flip="none" rotWithShape="1">
          <a:gsLst>
            <a:gs pos="0">
              <a:srgbClr val="B8B4AD">
                <a:lumMod val="56000"/>
              </a:srgbClr>
            </a:gs>
            <a:gs pos="68000">
              <a:srgbClr val="313130">
                <a:lumMod val="100000"/>
                <a:alpha val="98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30383D4-9E6E-F742-87EC-3CF28B4362C9}"/>
              </a:ext>
            </a:extLst>
          </p:cNvPr>
          <p:cNvPicPr>
            <a:picLocks noChangeAspect="1"/>
          </p:cNvPicPr>
          <p:nvPr userDrawn="1"/>
        </p:nvPicPr>
        <p:blipFill>
          <a:blip r:embed="rId2"/>
          <a:stretch>
            <a:fillRect/>
          </a:stretch>
        </p:blipFill>
        <p:spPr>
          <a:xfrm>
            <a:off x="5754422" y="2944244"/>
            <a:ext cx="1977441" cy="1572986"/>
          </a:xfrm>
          <a:prstGeom prst="rect">
            <a:avLst/>
          </a:prstGeom>
          <a:effectLst>
            <a:outerShdw blurRad="50800" dist="127000" dir="2700000" algn="tl" rotWithShape="0">
              <a:prstClr val="black">
                <a:alpha val="36000"/>
              </a:prstClr>
            </a:outerShdw>
          </a:effectLst>
        </p:spPr>
      </p:pic>
      <p:sp>
        <p:nvSpPr>
          <p:cNvPr id="3" name="Titel 1">
            <a:extLst>
              <a:ext uri="{FF2B5EF4-FFF2-40B4-BE49-F238E27FC236}">
                <a16:creationId xmlns:a16="http://schemas.microsoft.com/office/drawing/2014/main" id="{09BC36CE-F918-1380-E4A6-E880ECB773C6}"/>
              </a:ext>
            </a:extLst>
          </p:cNvPr>
          <p:cNvSpPr>
            <a:spLocks noGrp="1"/>
          </p:cNvSpPr>
          <p:nvPr>
            <p:ph type="title"/>
          </p:nvPr>
        </p:nvSpPr>
        <p:spPr>
          <a:xfrm>
            <a:off x="1120246" y="497355"/>
            <a:ext cx="11202459" cy="714500"/>
          </a:xfrm>
        </p:spPr>
        <p:txBody>
          <a:bodyPr>
            <a:normAutofit/>
          </a:bodyPr>
          <a:lstStyle>
            <a:lvl1pPr algn="l">
              <a:buNone/>
              <a:defRPr sz="3600" b="1" cap="none">
                <a:solidFill>
                  <a:srgbClr val="FFFFFF"/>
                </a:solidFill>
              </a:defRPr>
            </a:lvl1pPr>
          </a:lstStyle>
          <a:p>
            <a:endParaRPr kumimoji="0" lang="en-US" dirty="0"/>
          </a:p>
        </p:txBody>
      </p:sp>
      <p:sp>
        <p:nvSpPr>
          <p:cNvPr id="4" name="Textplatzhalter 2">
            <a:extLst>
              <a:ext uri="{FF2B5EF4-FFF2-40B4-BE49-F238E27FC236}">
                <a16:creationId xmlns:a16="http://schemas.microsoft.com/office/drawing/2014/main" id="{D179767D-E865-61BB-8A6E-830DE3F0BF68}"/>
              </a:ext>
            </a:extLst>
          </p:cNvPr>
          <p:cNvSpPr>
            <a:spLocks noGrp="1"/>
          </p:cNvSpPr>
          <p:nvPr>
            <p:ph type="body" idx="1"/>
          </p:nvPr>
        </p:nvSpPr>
        <p:spPr>
          <a:xfrm>
            <a:off x="1120244" y="1229547"/>
            <a:ext cx="11202459" cy="1300396"/>
          </a:xfrm>
        </p:spPr>
        <p:txBody>
          <a:bodyPr anchor="t">
            <a:normAutofit/>
          </a:bodyPr>
          <a:lstStyle>
            <a:lvl1pPr marL="0" indent="0">
              <a:buNone/>
              <a:defRPr sz="24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5" name="Datumsplatzhalter 11">
            <a:extLst>
              <a:ext uri="{FF2B5EF4-FFF2-40B4-BE49-F238E27FC236}">
                <a16:creationId xmlns:a16="http://schemas.microsoft.com/office/drawing/2014/main" id="{8864C0D9-C63C-C106-C1E3-AB11552CA16F}"/>
              </a:ext>
            </a:extLst>
          </p:cNvPr>
          <p:cNvSpPr>
            <a:spLocks noGrp="1"/>
          </p:cNvSpPr>
          <p:nvPr>
            <p:ph type="dt" sz="half" idx="10"/>
          </p:nvPr>
        </p:nvSpPr>
        <p:spPr>
          <a:xfrm>
            <a:off x="8961968" y="6889152"/>
            <a:ext cx="3920860" cy="402567"/>
          </a:xfrm>
          <a:prstGeom prst="rect">
            <a:avLst/>
          </a:prstGeom>
        </p:spPr>
        <p:txBody>
          <a:bodyPr/>
          <a:lstStyle>
            <a:lvl1pPr>
              <a:defRPr sz="1200">
                <a:latin typeface="Arial" panose="020B0604020202020204" pitchFamily="34" charset="0"/>
                <a:cs typeface="Arial" panose="020B0604020202020204" pitchFamily="34" charset="0"/>
              </a:defRPr>
            </a:lvl1pPr>
          </a:lstStyle>
          <a:p>
            <a:endParaRPr lang="en-US" dirty="0"/>
          </a:p>
        </p:txBody>
      </p:sp>
      <p:sp>
        <p:nvSpPr>
          <p:cNvPr id="6" name="Fußzeilenplatzhalter 13">
            <a:extLst>
              <a:ext uri="{FF2B5EF4-FFF2-40B4-BE49-F238E27FC236}">
                <a16:creationId xmlns:a16="http://schemas.microsoft.com/office/drawing/2014/main" id="{E8D69CF1-475D-E1D0-0B8B-76D4BE038F88}"/>
              </a:ext>
            </a:extLst>
          </p:cNvPr>
          <p:cNvSpPr>
            <a:spLocks noGrp="1"/>
          </p:cNvSpPr>
          <p:nvPr>
            <p:ph type="ftr" sz="quarter" idx="12"/>
          </p:nvPr>
        </p:nvSpPr>
        <p:spPr>
          <a:xfrm>
            <a:off x="896198" y="6888939"/>
            <a:ext cx="7969744" cy="402567"/>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R.O.E. GmbH | Stand: 12.2023 Rev0</a:t>
            </a:r>
            <a:endParaRPr lang="en-US" dirty="0"/>
          </a:p>
        </p:txBody>
      </p:sp>
    </p:spTree>
    <p:extLst>
      <p:ext uri="{BB962C8B-B14F-4D97-AF65-F5344CB8AC3E}">
        <p14:creationId xmlns:p14="http://schemas.microsoft.com/office/powerpoint/2010/main" val="290822215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gradFill>
          <a:gsLst>
            <a:gs pos="0">
              <a:srgbClr val="B8B4AD">
                <a:lumMod val="56000"/>
              </a:srgbClr>
            </a:gs>
            <a:gs pos="68000">
              <a:srgbClr val="313130">
                <a:lumMod val="100000"/>
                <a:alpha val="98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EF55E49-4A8A-4CBC-B874-56913EEE663B}"/>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ackgroundRemoval t="9464" b="98746" l="1271" r="89932">
                        <a14:foregroundMark x1="10459" y1="62942" x2="10459" y2="62942"/>
                        <a14:foregroundMark x1="10753" y1="59635" x2="10948" y2="63626"/>
                        <a14:foregroundMark x1="12317" y1="88369" x2="14174" y2="89852"/>
                        <a14:foregroundMark x1="24927" y1="52109" x2="26784" y2="52566"/>
                        <a14:foregroundMark x1="35582" y1="59635" x2="37439" y2="61117"/>
                        <a14:foregroundMark x1="43597" y1="68187" x2="44379" y2="69327"/>
                        <a14:foregroundMark x1="47312" y1="85177" x2="47214" y2="89510"/>
                        <a14:foregroundMark x1="43304" y1="96579" x2="43500" y2="98746"/>
                        <a14:foregroundMark x1="5767" y1="84493" x2="5865" y2="85519"/>
                        <a14:foregroundMark x1="1857" y1="79019" x2="3324" y2="79704"/>
                        <a14:foregroundMark x1="1857" y1="96921" x2="1466" y2="97719"/>
                        <a14:foregroundMark x1="23656" y1="98632" x2="25220" y2="98632"/>
                        <a14:foregroundMark x1="1271" y1="73318" x2="1271" y2="76055"/>
                        <a14:foregroundMark x1="1857" y1="54618" x2="1857" y2="55872"/>
                        <a14:foregroundMark x1="9775" y1="51083" x2="10753" y2="51425"/>
                      </a14:backgroundRemoval>
                    </a14:imgEffect>
                  </a14:imgLayer>
                </a14:imgProps>
              </a:ext>
              <a:ext uri="{28A0092B-C50C-407E-A947-70E740481C1C}">
                <a14:useLocalDpi xmlns:a14="http://schemas.microsoft.com/office/drawing/2010/main" val="0"/>
              </a:ext>
            </a:extLst>
          </a:blip>
          <a:stretch>
            <a:fillRect/>
          </a:stretch>
        </p:blipFill>
        <p:spPr>
          <a:xfrm>
            <a:off x="1" y="-854764"/>
            <a:ext cx="12341331" cy="8416028"/>
          </a:xfrm>
          <a:prstGeom prst="rect">
            <a:avLst/>
          </a:prstGeom>
        </p:spPr>
      </p:pic>
    </p:spTree>
    <p:extLst>
      <p:ext uri="{BB962C8B-B14F-4D97-AF65-F5344CB8AC3E}">
        <p14:creationId xmlns:p14="http://schemas.microsoft.com/office/powerpoint/2010/main" val="3292688526"/>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gradFill>
          <a:gsLst>
            <a:gs pos="0">
              <a:srgbClr val="B8B4AD">
                <a:lumMod val="56000"/>
              </a:srgbClr>
            </a:gs>
            <a:gs pos="68000">
              <a:srgbClr val="313130">
                <a:lumMod val="100000"/>
                <a:alpha val="98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EF55E49-4A8A-4CBC-B874-56913EEE663B}"/>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ackgroundRemoval t="9464" b="98746" l="1271" r="89932">
                        <a14:foregroundMark x1="10459" y1="62942" x2="10459" y2="62942"/>
                        <a14:foregroundMark x1="10753" y1="59635" x2="10948" y2="63626"/>
                        <a14:foregroundMark x1="12317" y1="88369" x2="14174" y2="89852"/>
                        <a14:foregroundMark x1="24927" y1="52109" x2="26784" y2="52566"/>
                        <a14:foregroundMark x1="35582" y1="59635" x2="37439" y2="61117"/>
                        <a14:foregroundMark x1="43597" y1="68187" x2="44379" y2="69327"/>
                        <a14:foregroundMark x1="47312" y1="85177" x2="47214" y2="89510"/>
                        <a14:foregroundMark x1="43304" y1="96579" x2="43500" y2="98746"/>
                        <a14:foregroundMark x1="5767" y1="84493" x2="5865" y2="85519"/>
                        <a14:foregroundMark x1="1857" y1="79019" x2="3324" y2="79704"/>
                        <a14:foregroundMark x1="1857" y1="96921" x2="1466" y2="97719"/>
                        <a14:foregroundMark x1="23656" y1="98632" x2="25220" y2="98632"/>
                        <a14:foregroundMark x1="1271" y1="73318" x2="1271" y2="76055"/>
                        <a14:foregroundMark x1="1857" y1="54618" x2="1857" y2="55872"/>
                        <a14:foregroundMark x1="9775" y1="51083" x2="10753" y2="51425"/>
                      </a14:backgroundRemoval>
                    </a14:imgEffect>
                  </a14:imgLayer>
                </a14:imgProps>
              </a:ext>
              <a:ext uri="{28A0092B-C50C-407E-A947-70E740481C1C}">
                <a14:useLocalDpi xmlns:a14="http://schemas.microsoft.com/office/drawing/2010/main" val="0"/>
              </a:ext>
            </a:extLst>
          </a:blip>
          <a:stretch>
            <a:fillRect/>
          </a:stretch>
        </p:blipFill>
        <p:spPr>
          <a:xfrm>
            <a:off x="0" y="-854764"/>
            <a:ext cx="12341331" cy="8416028"/>
          </a:xfrm>
          <a:prstGeom prst="rect">
            <a:avLst/>
          </a:prstGeom>
        </p:spPr>
      </p:pic>
    </p:spTree>
    <p:extLst>
      <p:ext uri="{BB962C8B-B14F-4D97-AF65-F5344CB8AC3E}">
        <p14:creationId xmlns:p14="http://schemas.microsoft.com/office/powerpoint/2010/main" val="1026109870"/>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016444" y="3024506"/>
            <a:ext cx="10866384" cy="1844808"/>
          </a:xfrm>
        </p:spPr>
        <p:txBody>
          <a:bodyPr anchor="t"/>
          <a:lstStyle>
            <a:lvl1pPr marL="0" indent="0">
              <a:buNone/>
              <a:defRPr sz="32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7" name="Rechteck 6"/>
          <p:cNvSpPr/>
          <p:nvPr/>
        </p:nvSpPr>
        <p:spPr bwMode="white">
          <a:xfrm>
            <a:off x="0" y="1680281"/>
            <a:ext cx="13442950" cy="126021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0" y="1764295"/>
            <a:ext cx="1904417" cy="1092182"/>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2016442" y="1764295"/>
            <a:ext cx="11426508" cy="109218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2" name="Titel 1"/>
          <p:cNvSpPr>
            <a:spLocks noGrp="1"/>
          </p:cNvSpPr>
          <p:nvPr>
            <p:ph type="title"/>
          </p:nvPr>
        </p:nvSpPr>
        <p:spPr>
          <a:xfrm>
            <a:off x="2016443" y="1764295"/>
            <a:ext cx="11202459" cy="1092182"/>
          </a:xfrm>
        </p:spPr>
        <p:txBody>
          <a:bodyPr>
            <a:normAutofit/>
          </a:bodyPr>
          <a:lstStyle>
            <a:lvl1pPr algn="l">
              <a:buNone/>
              <a:defRPr sz="3600" b="0" cap="none">
                <a:solidFill>
                  <a:srgbClr val="FFFFFF"/>
                </a:solidFill>
              </a:defRPr>
            </a:lvl1pPr>
          </a:lstStyle>
          <a:p>
            <a:endParaRPr kumimoji="0" lang="en-US" dirty="0"/>
          </a:p>
        </p:txBody>
      </p:sp>
      <p:sp>
        <p:nvSpPr>
          <p:cNvPr id="5" name="Foliennummernplatzhalter 5">
            <a:extLst>
              <a:ext uri="{FF2B5EF4-FFF2-40B4-BE49-F238E27FC236}">
                <a16:creationId xmlns:a16="http://schemas.microsoft.com/office/drawing/2014/main" id="{D7C3DB05-622B-8AC9-EE12-B43A916531B9}"/>
              </a:ext>
            </a:extLst>
          </p:cNvPr>
          <p:cNvSpPr>
            <a:spLocks noGrp="1"/>
          </p:cNvSpPr>
          <p:nvPr>
            <p:ph type="sldNum" sz="quarter" idx="13"/>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Tree>
    <p:extLst>
      <p:ext uri="{BB962C8B-B14F-4D97-AF65-F5344CB8AC3E}">
        <p14:creationId xmlns:p14="http://schemas.microsoft.com/office/powerpoint/2010/main" val="80248029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el 1"/>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
        <p:nvSpPr>
          <p:cNvPr id="3" name="Foliennummernplatzhalter 5">
            <a:extLst>
              <a:ext uri="{FF2B5EF4-FFF2-40B4-BE49-F238E27FC236}">
                <a16:creationId xmlns:a16="http://schemas.microsoft.com/office/drawing/2014/main" id="{50B2026F-96C6-6A15-B7DC-C323760A372C}"/>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5" name="Inhaltsplatzhalter 7">
            <a:extLst>
              <a:ext uri="{FF2B5EF4-FFF2-40B4-BE49-F238E27FC236}">
                <a16:creationId xmlns:a16="http://schemas.microsoft.com/office/drawing/2014/main" id="{CDEFD8FE-E9D0-A71D-82A1-F43A44F42BAF}"/>
              </a:ext>
            </a:extLst>
          </p:cNvPr>
          <p:cNvSpPr>
            <a:spLocks noGrp="1"/>
          </p:cNvSpPr>
          <p:nvPr>
            <p:ph sz="quarter" idx="14"/>
          </p:nvPr>
        </p:nvSpPr>
        <p:spPr>
          <a:xfrm>
            <a:off x="900677" y="1764295"/>
            <a:ext cx="11966485"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16386567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8" name="Inhaltsplatzhalter 7"/>
          <p:cNvSpPr>
            <a:spLocks noGrp="1"/>
          </p:cNvSpPr>
          <p:nvPr>
            <p:ph sz="quarter" idx="1"/>
          </p:nvPr>
        </p:nvSpPr>
        <p:spPr>
          <a:xfrm>
            <a:off x="900678" y="1764295"/>
            <a:ext cx="5820797"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7" name="Inhaltsplatzhalter 7">
            <a:extLst>
              <a:ext uri="{FF2B5EF4-FFF2-40B4-BE49-F238E27FC236}">
                <a16:creationId xmlns:a16="http://schemas.microsoft.com/office/drawing/2014/main" id="{92E23FC0-EFBC-436A-A0C7-4941D9634C5D}"/>
              </a:ext>
            </a:extLst>
          </p:cNvPr>
          <p:cNvSpPr>
            <a:spLocks noGrp="1"/>
          </p:cNvSpPr>
          <p:nvPr>
            <p:ph sz="quarter" idx="13"/>
          </p:nvPr>
        </p:nvSpPr>
        <p:spPr>
          <a:xfrm>
            <a:off x="6841699" y="1764295"/>
            <a:ext cx="6025463" cy="4956828"/>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Titel 1">
            <a:extLst>
              <a:ext uri="{FF2B5EF4-FFF2-40B4-BE49-F238E27FC236}">
                <a16:creationId xmlns:a16="http://schemas.microsoft.com/office/drawing/2014/main" id="{813C016D-5A6D-7012-61EF-62D4A906B295}"/>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559335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16" name="Textplatzhalter 15"/>
          <p:cNvSpPr>
            <a:spLocks noGrp="1"/>
          </p:cNvSpPr>
          <p:nvPr>
            <p:ph type="body" sz="quarter" idx="1"/>
          </p:nvPr>
        </p:nvSpPr>
        <p:spPr>
          <a:xfrm>
            <a:off x="900678" y="1764296"/>
            <a:ext cx="5820797" cy="480371"/>
          </a:xfrm>
          <a:solidFill>
            <a:srgbClr val="707173"/>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15" name="Textplatzhalter 14"/>
          <p:cNvSpPr>
            <a:spLocks noGrp="1"/>
          </p:cNvSpPr>
          <p:nvPr>
            <p:ph type="body" sz="quarter" idx="3"/>
          </p:nvPr>
        </p:nvSpPr>
        <p:spPr>
          <a:xfrm>
            <a:off x="6827849" y="1764296"/>
            <a:ext cx="6039313" cy="480371"/>
          </a:xfrm>
          <a:solidFill>
            <a:srgbClr val="9C9E9F"/>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3" name="Inhaltsplatzhalter 7">
            <a:extLst>
              <a:ext uri="{FF2B5EF4-FFF2-40B4-BE49-F238E27FC236}">
                <a16:creationId xmlns:a16="http://schemas.microsoft.com/office/drawing/2014/main" id="{BF095DAB-AB23-2586-52F8-14F373E7DD2C}"/>
              </a:ext>
            </a:extLst>
          </p:cNvPr>
          <p:cNvSpPr>
            <a:spLocks noGrp="1"/>
          </p:cNvSpPr>
          <p:nvPr>
            <p:ph sz="quarter" idx="17"/>
          </p:nvPr>
        </p:nvSpPr>
        <p:spPr>
          <a:xfrm>
            <a:off x="900678" y="2368627"/>
            <a:ext cx="5820797"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Inhaltsplatzhalter 7">
            <a:extLst>
              <a:ext uri="{FF2B5EF4-FFF2-40B4-BE49-F238E27FC236}">
                <a16:creationId xmlns:a16="http://schemas.microsoft.com/office/drawing/2014/main" id="{5C6CDC5A-7C00-BEA3-A5C6-FF2AB57611FE}"/>
              </a:ext>
            </a:extLst>
          </p:cNvPr>
          <p:cNvSpPr>
            <a:spLocks noGrp="1"/>
          </p:cNvSpPr>
          <p:nvPr>
            <p:ph sz="quarter" idx="18"/>
          </p:nvPr>
        </p:nvSpPr>
        <p:spPr>
          <a:xfrm>
            <a:off x="6827850" y="2368627"/>
            <a:ext cx="5942953"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5" name="Foliennummernplatzhalter 5">
            <a:extLst>
              <a:ext uri="{FF2B5EF4-FFF2-40B4-BE49-F238E27FC236}">
                <a16:creationId xmlns:a16="http://schemas.microsoft.com/office/drawing/2014/main" id="{44A6DE3C-F32D-F5FB-E538-EDED9F8DC0D9}"/>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7" name="Titel 1">
            <a:extLst>
              <a:ext uri="{FF2B5EF4-FFF2-40B4-BE49-F238E27FC236}">
                <a16:creationId xmlns:a16="http://schemas.microsoft.com/office/drawing/2014/main" id="{7BC305BE-56B3-5268-EE7D-C8771AF3B6F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2584136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9" name="Inhaltsplatzhalter 8"/>
          <p:cNvSpPr>
            <a:spLocks noGrp="1"/>
          </p:cNvSpPr>
          <p:nvPr>
            <p:ph sz="quarter" idx="1"/>
          </p:nvPr>
        </p:nvSpPr>
        <p:spPr>
          <a:xfrm>
            <a:off x="896197" y="1752571"/>
            <a:ext cx="5713254" cy="294325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Inhaltsplatzhalter 10"/>
          <p:cNvSpPr>
            <a:spLocks noGrp="1"/>
          </p:cNvSpPr>
          <p:nvPr>
            <p:ph sz="quarter" idx="2"/>
          </p:nvPr>
        </p:nvSpPr>
        <p:spPr>
          <a:xfrm>
            <a:off x="7122678" y="1752571"/>
            <a:ext cx="5713254" cy="504084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6" name="Inhaltsplatzhalter 8">
            <a:extLst>
              <a:ext uri="{FF2B5EF4-FFF2-40B4-BE49-F238E27FC236}">
                <a16:creationId xmlns:a16="http://schemas.microsoft.com/office/drawing/2014/main" id="{B3E7C991-BDFC-46E7-8849-BB9032F9F7C7}"/>
              </a:ext>
            </a:extLst>
          </p:cNvPr>
          <p:cNvSpPr>
            <a:spLocks noGrp="1"/>
          </p:cNvSpPr>
          <p:nvPr>
            <p:ph sz="quarter" idx="17"/>
          </p:nvPr>
        </p:nvSpPr>
        <p:spPr>
          <a:xfrm>
            <a:off x="896195" y="4791075"/>
            <a:ext cx="5713254" cy="2002339"/>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3" name="Foliennummernplatzhalter 5">
            <a:extLst>
              <a:ext uri="{FF2B5EF4-FFF2-40B4-BE49-F238E27FC236}">
                <a16:creationId xmlns:a16="http://schemas.microsoft.com/office/drawing/2014/main" id="{66A9E08B-11A4-454A-F536-42A3A0AACF54}"/>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2" name="Titel 1">
            <a:extLst>
              <a:ext uri="{FF2B5EF4-FFF2-40B4-BE49-F238E27FC236}">
                <a16:creationId xmlns:a16="http://schemas.microsoft.com/office/drawing/2014/main" id="{10DB62C4-3A2C-3D53-0E67-1106FDC22B5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877825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5393179"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Inhaltsplatzhalter 8">
            <a:extLst>
              <a:ext uri="{FF2B5EF4-FFF2-40B4-BE49-F238E27FC236}">
                <a16:creationId xmlns:a16="http://schemas.microsoft.com/office/drawing/2014/main" id="{665449DE-67B4-4224-9941-3FD13908625A}"/>
              </a:ext>
            </a:extLst>
          </p:cNvPr>
          <p:cNvSpPr>
            <a:spLocks noGrp="1"/>
          </p:cNvSpPr>
          <p:nvPr>
            <p:ph sz="quarter" idx="13"/>
          </p:nvPr>
        </p:nvSpPr>
        <p:spPr>
          <a:xfrm>
            <a:off x="8961968" y="1931071"/>
            <a:ext cx="3920860"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21971FB3-7F3F-7E31-35E1-5B4B03C98FEF}"/>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4315769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9410065"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91D18415-1634-9C25-BB7A-D34044ED3961}"/>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4666512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gradFill flip="none" rotWithShape="1">
          <a:gsLst>
            <a:gs pos="0">
              <a:srgbClr val="B8B4AD">
                <a:lumMod val="56000"/>
              </a:srgbClr>
            </a:gs>
            <a:gs pos="68000">
              <a:srgbClr val="313130">
                <a:lumMod val="100000"/>
                <a:alpha val="98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30383D4-9E6E-F742-87EC-3CF28B4362C9}"/>
              </a:ext>
            </a:extLst>
          </p:cNvPr>
          <p:cNvPicPr>
            <a:picLocks noChangeAspect="1"/>
          </p:cNvPicPr>
          <p:nvPr userDrawn="1"/>
        </p:nvPicPr>
        <p:blipFill>
          <a:blip r:embed="rId2"/>
          <a:stretch>
            <a:fillRect/>
          </a:stretch>
        </p:blipFill>
        <p:spPr>
          <a:xfrm>
            <a:off x="5754422" y="2944244"/>
            <a:ext cx="1977441" cy="1572986"/>
          </a:xfrm>
          <a:prstGeom prst="rect">
            <a:avLst/>
          </a:prstGeom>
          <a:effectLst>
            <a:outerShdw blurRad="50800" dist="127000" dir="2700000" algn="tl" rotWithShape="0">
              <a:prstClr val="black">
                <a:alpha val="36000"/>
              </a:prstClr>
            </a:outerShdw>
          </a:effectLst>
        </p:spPr>
      </p:pic>
      <p:sp>
        <p:nvSpPr>
          <p:cNvPr id="3" name="Titel 1">
            <a:extLst>
              <a:ext uri="{FF2B5EF4-FFF2-40B4-BE49-F238E27FC236}">
                <a16:creationId xmlns:a16="http://schemas.microsoft.com/office/drawing/2014/main" id="{09BC36CE-F918-1380-E4A6-E880ECB773C6}"/>
              </a:ext>
            </a:extLst>
          </p:cNvPr>
          <p:cNvSpPr>
            <a:spLocks noGrp="1"/>
          </p:cNvSpPr>
          <p:nvPr>
            <p:ph type="title"/>
          </p:nvPr>
        </p:nvSpPr>
        <p:spPr>
          <a:xfrm>
            <a:off x="1120246" y="497355"/>
            <a:ext cx="11202459" cy="714500"/>
          </a:xfrm>
        </p:spPr>
        <p:txBody>
          <a:bodyPr>
            <a:normAutofit/>
          </a:bodyPr>
          <a:lstStyle>
            <a:lvl1pPr algn="l">
              <a:buNone/>
              <a:defRPr sz="3600" b="1" cap="none">
                <a:solidFill>
                  <a:srgbClr val="FFFFFF"/>
                </a:solidFill>
              </a:defRPr>
            </a:lvl1pPr>
          </a:lstStyle>
          <a:p>
            <a:endParaRPr kumimoji="0" lang="en-US" dirty="0"/>
          </a:p>
        </p:txBody>
      </p:sp>
      <p:sp>
        <p:nvSpPr>
          <p:cNvPr id="4" name="Textplatzhalter 2">
            <a:extLst>
              <a:ext uri="{FF2B5EF4-FFF2-40B4-BE49-F238E27FC236}">
                <a16:creationId xmlns:a16="http://schemas.microsoft.com/office/drawing/2014/main" id="{D179767D-E865-61BB-8A6E-830DE3F0BF68}"/>
              </a:ext>
            </a:extLst>
          </p:cNvPr>
          <p:cNvSpPr>
            <a:spLocks noGrp="1"/>
          </p:cNvSpPr>
          <p:nvPr>
            <p:ph type="body" idx="1"/>
          </p:nvPr>
        </p:nvSpPr>
        <p:spPr>
          <a:xfrm>
            <a:off x="1120244" y="1229547"/>
            <a:ext cx="11202459" cy="1300396"/>
          </a:xfrm>
        </p:spPr>
        <p:txBody>
          <a:bodyPr anchor="t">
            <a:normAutofit/>
          </a:bodyPr>
          <a:lstStyle>
            <a:lvl1pPr marL="0" indent="0">
              <a:buNone/>
              <a:defRPr sz="24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5" name="Datumsplatzhalter 11">
            <a:extLst>
              <a:ext uri="{FF2B5EF4-FFF2-40B4-BE49-F238E27FC236}">
                <a16:creationId xmlns:a16="http://schemas.microsoft.com/office/drawing/2014/main" id="{8864C0D9-C63C-C106-C1E3-AB11552CA16F}"/>
              </a:ext>
            </a:extLst>
          </p:cNvPr>
          <p:cNvSpPr>
            <a:spLocks noGrp="1"/>
          </p:cNvSpPr>
          <p:nvPr>
            <p:ph type="dt" sz="half" idx="10"/>
          </p:nvPr>
        </p:nvSpPr>
        <p:spPr>
          <a:xfrm>
            <a:off x="8961968" y="6889152"/>
            <a:ext cx="3920860" cy="402567"/>
          </a:xfrm>
          <a:prstGeom prst="rect">
            <a:avLst/>
          </a:prstGeom>
        </p:spPr>
        <p:txBody>
          <a:bodyPr/>
          <a:lstStyle>
            <a:lvl1pPr>
              <a:defRPr sz="1200">
                <a:latin typeface="Arial" panose="020B0604020202020204" pitchFamily="34" charset="0"/>
                <a:cs typeface="Arial" panose="020B0604020202020204" pitchFamily="34" charset="0"/>
              </a:defRPr>
            </a:lvl1pPr>
          </a:lstStyle>
          <a:p>
            <a:endParaRPr lang="en-US" dirty="0"/>
          </a:p>
        </p:txBody>
      </p:sp>
      <p:sp>
        <p:nvSpPr>
          <p:cNvPr id="6" name="Fußzeilenplatzhalter 13">
            <a:extLst>
              <a:ext uri="{FF2B5EF4-FFF2-40B4-BE49-F238E27FC236}">
                <a16:creationId xmlns:a16="http://schemas.microsoft.com/office/drawing/2014/main" id="{E8D69CF1-475D-E1D0-0B8B-76D4BE038F88}"/>
              </a:ext>
            </a:extLst>
          </p:cNvPr>
          <p:cNvSpPr>
            <a:spLocks noGrp="1"/>
          </p:cNvSpPr>
          <p:nvPr>
            <p:ph type="ftr" sz="quarter" idx="12"/>
          </p:nvPr>
        </p:nvSpPr>
        <p:spPr>
          <a:xfrm>
            <a:off x="896198" y="6888939"/>
            <a:ext cx="7969744" cy="402567"/>
          </a:xfrm>
          <a:prstGeom prst="rect">
            <a:avLst/>
          </a:prstGeom>
        </p:spPr>
        <p:txBody>
          <a:bodyPr/>
          <a:lstStyle>
            <a:lvl1pPr>
              <a:defRPr sz="1200">
                <a:latin typeface="Arial" panose="020B0604020202020204" pitchFamily="34" charset="0"/>
                <a:cs typeface="Arial" panose="020B0604020202020204" pitchFamily="34" charset="0"/>
              </a:defRPr>
            </a:lvl1pPr>
          </a:lstStyle>
          <a:p>
            <a:r>
              <a:rPr lang="en-US"/>
              <a:t>R.O.E. GmbH | Stand: 12.2023 Rev0</a:t>
            </a:r>
            <a:endParaRPr lang="en-US" dirty="0"/>
          </a:p>
        </p:txBody>
      </p:sp>
    </p:spTree>
    <p:extLst>
      <p:ext uri="{BB962C8B-B14F-4D97-AF65-F5344CB8AC3E}">
        <p14:creationId xmlns:p14="http://schemas.microsoft.com/office/powerpoint/2010/main" val="4205211696"/>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gradFill>
          <a:gsLst>
            <a:gs pos="0">
              <a:srgbClr val="B8B4AD">
                <a:lumMod val="56000"/>
              </a:srgbClr>
            </a:gs>
            <a:gs pos="68000">
              <a:srgbClr val="313130">
                <a:lumMod val="100000"/>
                <a:alpha val="98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EF55E49-4A8A-4CBC-B874-56913EEE663B}"/>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ackgroundRemoval t="9464" b="98746" l="1271" r="89932">
                        <a14:foregroundMark x1="10459" y1="62942" x2="10459" y2="62942"/>
                        <a14:foregroundMark x1="10753" y1="59635" x2="10948" y2="63626"/>
                        <a14:foregroundMark x1="12317" y1="88369" x2="14174" y2="89852"/>
                        <a14:foregroundMark x1="24927" y1="52109" x2="26784" y2="52566"/>
                        <a14:foregroundMark x1="35582" y1="59635" x2="37439" y2="61117"/>
                        <a14:foregroundMark x1="43597" y1="68187" x2="44379" y2="69327"/>
                        <a14:foregroundMark x1="47312" y1="85177" x2="47214" y2="89510"/>
                        <a14:foregroundMark x1="43304" y1="96579" x2="43500" y2="98746"/>
                        <a14:foregroundMark x1="5767" y1="84493" x2="5865" y2="85519"/>
                        <a14:foregroundMark x1="1857" y1="79019" x2="3324" y2="79704"/>
                        <a14:foregroundMark x1="1857" y1="96921" x2="1466" y2="97719"/>
                        <a14:foregroundMark x1="23656" y1="98632" x2="25220" y2="98632"/>
                        <a14:foregroundMark x1="1271" y1="73318" x2="1271" y2="76055"/>
                        <a14:foregroundMark x1="1857" y1="54618" x2="1857" y2="55872"/>
                        <a14:foregroundMark x1="9775" y1="51083" x2="10753" y2="51425"/>
                      </a14:backgroundRemoval>
                    </a14:imgEffect>
                  </a14:imgLayer>
                </a14:imgProps>
              </a:ext>
              <a:ext uri="{28A0092B-C50C-407E-A947-70E740481C1C}">
                <a14:useLocalDpi xmlns:a14="http://schemas.microsoft.com/office/drawing/2010/main" val="0"/>
              </a:ext>
            </a:extLst>
          </a:blip>
          <a:stretch>
            <a:fillRect/>
          </a:stretch>
        </p:blipFill>
        <p:spPr>
          <a:xfrm>
            <a:off x="0" y="-854764"/>
            <a:ext cx="12341331" cy="8416028"/>
          </a:xfrm>
          <a:prstGeom prst="rect">
            <a:avLst/>
          </a:prstGeom>
        </p:spPr>
      </p:pic>
    </p:spTree>
    <p:extLst>
      <p:ext uri="{BB962C8B-B14F-4D97-AF65-F5344CB8AC3E}">
        <p14:creationId xmlns:p14="http://schemas.microsoft.com/office/powerpoint/2010/main" val="3255212943"/>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016444" y="3024506"/>
            <a:ext cx="10866384" cy="1844808"/>
          </a:xfrm>
        </p:spPr>
        <p:txBody>
          <a:bodyPr anchor="t"/>
          <a:lstStyle>
            <a:lvl1pPr marL="0" indent="0">
              <a:buNone/>
              <a:defRPr sz="32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7" name="Rechteck 6"/>
          <p:cNvSpPr/>
          <p:nvPr/>
        </p:nvSpPr>
        <p:spPr bwMode="white">
          <a:xfrm>
            <a:off x="0" y="1680283"/>
            <a:ext cx="13442950" cy="126021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0" y="1764295"/>
            <a:ext cx="1904417" cy="1092182"/>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2016442" y="1764295"/>
            <a:ext cx="11426508" cy="109218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2" name="Titel 1"/>
          <p:cNvSpPr>
            <a:spLocks noGrp="1"/>
          </p:cNvSpPr>
          <p:nvPr>
            <p:ph type="title"/>
          </p:nvPr>
        </p:nvSpPr>
        <p:spPr>
          <a:xfrm>
            <a:off x="2016444" y="1764295"/>
            <a:ext cx="11202459" cy="1092182"/>
          </a:xfrm>
        </p:spPr>
        <p:txBody>
          <a:bodyPr>
            <a:normAutofit/>
          </a:bodyPr>
          <a:lstStyle>
            <a:lvl1pPr algn="l">
              <a:buNone/>
              <a:defRPr sz="3600" b="0" cap="none">
                <a:solidFill>
                  <a:srgbClr val="FFFFFF"/>
                </a:solidFill>
              </a:defRPr>
            </a:lvl1pPr>
          </a:lstStyle>
          <a:p>
            <a:endParaRPr kumimoji="0" lang="en-US" dirty="0"/>
          </a:p>
        </p:txBody>
      </p:sp>
      <p:sp>
        <p:nvSpPr>
          <p:cNvPr id="5" name="Foliennummernplatzhalter 5">
            <a:extLst>
              <a:ext uri="{FF2B5EF4-FFF2-40B4-BE49-F238E27FC236}">
                <a16:creationId xmlns:a16="http://schemas.microsoft.com/office/drawing/2014/main" id="{D7C3DB05-622B-8AC9-EE12-B43A916531B9}"/>
              </a:ext>
            </a:extLst>
          </p:cNvPr>
          <p:cNvSpPr>
            <a:spLocks noGrp="1"/>
          </p:cNvSpPr>
          <p:nvPr>
            <p:ph type="sldNum" sz="quarter" idx="13"/>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Tree>
    <p:extLst>
      <p:ext uri="{BB962C8B-B14F-4D97-AF65-F5344CB8AC3E}">
        <p14:creationId xmlns:p14="http://schemas.microsoft.com/office/powerpoint/2010/main" val="280606094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016444" y="3024506"/>
            <a:ext cx="10866384" cy="1844808"/>
          </a:xfrm>
        </p:spPr>
        <p:txBody>
          <a:bodyPr anchor="t"/>
          <a:lstStyle>
            <a:lvl1pPr marL="0" indent="0">
              <a:buNone/>
              <a:defRPr sz="32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7" name="Rechteck 6"/>
          <p:cNvSpPr/>
          <p:nvPr/>
        </p:nvSpPr>
        <p:spPr bwMode="white">
          <a:xfrm>
            <a:off x="0" y="1680281"/>
            <a:ext cx="13442950" cy="126021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0" y="1764295"/>
            <a:ext cx="1904417" cy="1092182"/>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2016442" y="1764295"/>
            <a:ext cx="11426508" cy="109218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2" name="Titel 1"/>
          <p:cNvSpPr>
            <a:spLocks noGrp="1"/>
          </p:cNvSpPr>
          <p:nvPr>
            <p:ph type="title"/>
          </p:nvPr>
        </p:nvSpPr>
        <p:spPr>
          <a:xfrm>
            <a:off x="2016443" y="1764295"/>
            <a:ext cx="11202459" cy="1092182"/>
          </a:xfrm>
        </p:spPr>
        <p:txBody>
          <a:bodyPr>
            <a:normAutofit/>
          </a:bodyPr>
          <a:lstStyle>
            <a:lvl1pPr algn="l">
              <a:buNone/>
              <a:defRPr sz="3600" b="0" cap="none">
                <a:solidFill>
                  <a:srgbClr val="FFFFFF"/>
                </a:solidFill>
              </a:defRPr>
            </a:lvl1pPr>
          </a:lstStyle>
          <a:p>
            <a:endParaRPr kumimoji="0" lang="en-US" dirty="0"/>
          </a:p>
        </p:txBody>
      </p:sp>
      <p:sp>
        <p:nvSpPr>
          <p:cNvPr id="5" name="Foliennummernplatzhalter 5">
            <a:extLst>
              <a:ext uri="{FF2B5EF4-FFF2-40B4-BE49-F238E27FC236}">
                <a16:creationId xmlns:a16="http://schemas.microsoft.com/office/drawing/2014/main" id="{D7C3DB05-622B-8AC9-EE12-B43A916531B9}"/>
              </a:ext>
            </a:extLst>
          </p:cNvPr>
          <p:cNvSpPr>
            <a:spLocks noGrp="1"/>
          </p:cNvSpPr>
          <p:nvPr>
            <p:ph type="sldNum" sz="quarter" idx="13"/>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Tree>
    <p:extLst>
      <p:ext uri="{BB962C8B-B14F-4D97-AF65-F5344CB8AC3E}">
        <p14:creationId xmlns:p14="http://schemas.microsoft.com/office/powerpoint/2010/main" val="162695904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el 1"/>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
        <p:nvSpPr>
          <p:cNvPr id="3" name="Foliennummernplatzhalter 5">
            <a:extLst>
              <a:ext uri="{FF2B5EF4-FFF2-40B4-BE49-F238E27FC236}">
                <a16:creationId xmlns:a16="http://schemas.microsoft.com/office/drawing/2014/main" id="{50B2026F-96C6-6A15-B7DC-C323760A372C}"/>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5" name="Inhaltsplatzhalter 7">
            <a:extLst>
              <a:ext uri="{FF2B5EF4-FFF2-40B4-BE49-F238E27FC236}">
                <a16:creationId xmlns:a16="http://schemas.microsoft.com/office/drawing/2014/main" id="{CDEFD8FE-E9D0-A71D-82A1-F43A44F42BAF}"/>
              </a:ext>
            </a:extLst>
          </p:cNvPr>
          <p:cNvSpPr>
            <a:spLocks noGrp="1"/>
          </p:cNvSpPr>
          <p:nvPr>
            <p:ph sz="quarter" idx="14"/>
          </p:nvPr>
        </p:nvSpPr>
        <p:spPr>
          <a:xfrm>
            <a:off x="900677" y="1764295"/>
            <a:ext cx="11966485"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12618040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8" name="Inhaltsplatzhalter 7"/>
          <p:cNvSpPr>
            <a:spLocks noGrp="1"/>
          </p:cNvSpPr>
          <p:nvPr>
            <p:ph sz="quarter" idx="1"/>
          </p:nvPr>
        </p:nvSpPr>
        <p:spPr>
          <a:xfrm>
            <a:off x="900678" y="1764295"/>
            <a:ext cx="5820797"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7" name="Inhaltsplatzhalter 7">
            <a:extLst>
              <a:ext uri="{FF2B5EF4-FFF2-40B4-BE49-F238E27FC236}">
                <a16:creationId xmlns:a16="http://schemas.microsoft.com/office/drawing/2014/main" id="{92E23FC0-EFBC-436A-A0C7-4941D9634C5D}"/>
              </a:ext>
            </a:extLst>
          </p:cNvPr>
          <p:cNvSpPr>
            <a:spLocks noGrp="1"/>
          </p:cNvSpPr>
          <p:nvPr>
            <p:ph sz="quarter" idx="13"/>
          </p:nvPr>
        </p:nvSpPr>
        <p:spPr>
          <a:xfrm>
            <a:off x="6841699" y="1764295"/>
            <a:ext cx="6025463" cy="4956828"/>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Titel 1">
            <a:extLst>
              <a:ext uri="{FF2B5EF4-FFF2-40B4-BE49-F238E27FC236}">
                <a16:creationId xmlns:a16="http://schemas.microsoft.com/office/drawing/2014/main" id="{813C016D-5A6D-7012-61EF-62D4A906B295}"/>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3839228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16" name="Textplatzhalter 15"/>
          <p:cNvSpPr>
            <a:spLocks noGrp="1"/>
          </p:cNvSpPr>
          <p:nvPr>
            <p:ph type="body" sz="quarter" idx="1"/>
          </p:nvPr>
        </p:nvSpPr>
        <p:spPr>
          <a:xfrm>
            <a:off x="900678" y="1764296"/>
            <a:ext cx="5820797" cy="480371"/>
          </a:xfrm>
          <a:solidFill>
            <a:srgbClr val="707173"/>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15" name="Textplatzhalter 14"/>
          <p:cNvSpPr>
            <a:spLocks noGrp="1"/>
          </p:cNvSpPr>
          <p:nvPr>
            <p:ph type="body" sz="quarter" idx="3"/>
          </p:nvPr>
        </p:nvSpPr>
        <p:spPr>
          <a:xfrm>
            <a:off x="6827849" y="1764296"/>
            <a:ext cx="6039313" cy="480371"/>
          </a:xfrm>
          <a:solidFill>
            <a:srgbClr val="9C9E9F"/>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3" name="Inhaltsplatzhalter 7">
            <a:extLst>
              <a:ext uri="{FF2B5EF4-FFF2-40B4-BE49-F238E27FC236}">
                <a16:creationId xmlns:a16="http://schemas.microsoft.com/office/drawing/2014/main" id="{BF095DAB-AB23-2586-52F8-14F373E7DD2C}"/>
              </a:ext>
            </a:extLst>
          </p:cNvPr>
          <p:cNvSpPr>
            <a:spLocks noGrp="1"/>
          </p:cNvSpPr>
          <p:nvPr>
            <p:ph sz="quarter" idx="17"/>
          </p:nvPr>
        </p:nvSpPr>
        <p:spPr>
          <a:xfrm>
            <a:off x="900678" y="2368627"/>
            <a:ext cx="5820797"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Inhaltsplatzhalter 7">
            <a:extLst>
              <a:ext uri="{FF2B5EF4-FFF2-40B4-BE49-F238E27FC236}">
                <a16:creationId xmlns:a16="http://schemas.microsoft.com/office/drawing/2014/main" id="{5C6CDC5A-7C00-BEA3-A5C6-FF2AB57611FE}"/>
              </a:ext>
            </a:extLst>
          </p:cNvPr>
          <p:cNvSpPr>
            <a:spLocks noGrp="1"/>
          </p:cNvSpPr>
          <p:nvPr>
            <p:ph sz="quarter" idx="18"/>
          </p:nvPr>
        </p:nvSpPr>
        <p:spPr>
          <a:xfrm>
            <a:off x="6827850" y="2368627"/>
            <a:ext cx="5942953"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5" name="Foliennummernplatzhalter 5">
            <a:extLst>
              <a:ext uri="{FF2B5EF4-FFF2-40B4-BE49-F238E27FC236}">
                <a16:creationId xmlns:a16="http://schemas.microsoft.com/office/drawing/2014/main" id="{44A6DE3C-F32D-F5FB-E538-EDED9F8DC0D9}"/>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7" name="Titel 1">
            <a:extLst>
              <a:ext uri="{FF2B5EF4-FFF2-40B4-BE49-F238E27FC236}">
                <a16:creationId xmlns:a16="http://schemas.microsoft.com/office/drawing/2014/main" id="{7BC305BE-56B3-5268-EE7D-C8771AF3B6F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845879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9" name="Inhaltsplatzhalter 8"/>
          <p:cNvSpPr>
            <a:spLocks noGrp="1"/>
          </p:cNvSpPr>
          <p:nvPr>
            <p:ph sz="quarter" idx="1"/>
          </p:nvPr>
        </p:nvSpPr>
        <p:spPr>
          <a:xfrm>
            <a:off x="896197" y="1752571"/>
            <a:ext cx="5713254" cy="294325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Inhaltsplatzhalter 10"/>
          <p:cNvSpPr>
            <a:spLocks noGrp="1"/>
          </p:cNvSpPr>
          <p:nvPr>
            <p:ph sz="quarter" idx="2"/>
          </p:nvPr>
        </p:nvSpPr>
        <p:spPr>
          <a:xfrm>
            <a:off x="7122678" y="1752571"/>
            <a:ext cx="5713254" cy="504084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6" name="Inhaltsplatzhalter 8">
            <a:extLst>
              <a:ext uri="{FF2B5EF4-FFF2-40B4-BE49-F238E27FC236}">
                <a16:creationId xmlns:a16="http://schemas.microsoft.com/office/drawing/2014/main" id="{B3E7C991-BDFC-46E7-8849-BB9032F9F7C7}"/>
              </a:ext>
            </a:extLst>
          </p:cNvPr>
          <p:cNvSpPr>
            <a:spLocks noGrp="1"/>
          </p:cNvSpPr>
          <p:nvPr>
            <p:ph sz="quarter" idx="17"/>
          </p:nvPr>
        </p:nvSpPr>
        <p:spPr>
          <a:xfrm>
            <a:off x="896195" y="4791075"/>
            <a:ext cx="5713254" cy="2002339"/>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3" name="Foliennummernplatzhalter 5">
            <a:extLst>
              <a:ext uri="{FF2B5EF4-FFF2-40B4-BE49-F238E27FC236}">
                <a16:creationId xmlns:a16="http://schemas.microsoft.com/office/drawing/2014/main" id="{66A9E08B-11A4-454A-F536-42A3A0AACF54}"/>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2" name="Titel 1">
            <a:extLst>
              <a:ext uri="{FF2B5EF4-FFF2-40B4-BE49-F238E27FC236}">
                <a16:creationId xmlns:a16="http://schemas.microsoft.com/office/drawing/2014/main" id="{10DB62C4-3A2C-3D53-0E67-1106FDC22B5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3966382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5393179"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Inhaltsplatzhalter 8">
            <a:extLst>
              <a:ext uri="{FF2B5EF4-FFF2-40B4-BE49-F238E27FC236}">
                <a16:creationId xmlns:a16="http://schemas.microsoft.com/office/drawing/2014/main" id="{665449DE-67B4-4224-9941-3FD13908625A}"/>
              </a:ext>
            </a:extLst>
          </p:cNvPr>
          <p:cNvSpPr>
            <a:spLocks noGrp="1"/>
          </p:cNvSpPr>
          <p:nvPr>
            <p:ph sz="quarter" idx="13"/>
          </p:nvPr>
        </p:nvSpPr>
        <p:spPr>
          <a:xfrm>
            <a:off x="8961968" y="1931071"/>
            <a:ext cx="3920860"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21971FB3-7F3F-7E31-35E1-5B4B03C98FEF}"/>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567567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3" y="1932323"/>
            <a:ext cx="9410065"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91D18415-1634-9C25-BB7A-D34044ED3961}"/>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35583506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Chapter slide I">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DA7BA3-71F1-54BC-6DFE-F8B0E9781D91}"/>
              </a:ext>
            </a:extLst>
          </p:cNvPr>
          <p:cNvSpPr>
            <a:spLocks noGrp="1"/>
          </p:cNvSpPr>
          <p:nvPr>
            <p:ph type="ctrTitle" hasCustomPrompt="1"/>
          </p:nvPr>
        </p:nvSpPr>
        <p:spPr>
          <a:xfrm>
            <a:off x="595406" y="2106379"/>
            <a:ext cx="12305063" cy="1230442"/>
          </a:xfrm>
        </p:spPr>
        <p:txBody>
          <a:bodyPr anchor="b" anchorCtr="0"/>
          <a:lstStyle>
            <a:lvl1pPr algn="l">
              <a:defRPr sz="6615">
                <a:solidFill>
                  <a:schemeClr val="bg1"/>
                </a:solidFill>
              </a:defRPr>
            </a:lvl1pPr>
          </a:lstStyle>
          <a:p>
            <a:r>
              <a:rPr lang="de-DE" dirty="0"/>
              <a:t>Kapitelfolie</a:t>
            </a:r>
          </a:p>
        </p:txBody>
      </p:sp>
      <p:sp>
        <p:nvSpPr>
          <p:cNvPr id="3" name="Untertitel 2">
            <a:extLst>
              <a:ext uri="{FF2B5EF4-FFF2-40B4-BE49-F238E27FC236}">
                <a16:creationId xmlns:a16="http://schemas.microsoft.com/office/drawing/2014/main" id="{2CA2AF40-9E86-1FA0-02EB-18D9545F5249}"/>
              </a:ext>
            </a:extLst>
          </p:cNvPr>
          <p:cNvSpPr>
            <a:spLocks noGrp="1"/>
          </p:cNvSpPr>
          <p:nvPr>
            <p:ph type="subTitle" idx="1" hasCustomPrompt="1"/>
          </p:nvPr>
        </p:nvSpPr>
        <p:spPr>
          <a:xfrm>
            <a:off x="595406" y="3443025"/>
            <a:ext cx="12305063" cy="555683"/>
          </a:xfrm>
        </p:spPr>
        <p:txBody>
          <a:bodyPr anchor="t" anchorCtr="0">
            <a:normAutofit/>
          </a:bodyPr>
          <a:lstStyle>
            <a:lvl1pPr marL="0" indent="0" algn="l">
              <a:buNone/>
              <a:defRPr sz="2646" b="0" baseline="0">
                <a:solidFill>
                  <a:schemeClr val="bg1"/>
                </a:solidFill>
                <a:latin typeface="+mj-lt"/>
              </a:defRPr>
            </a:lvl1pPr>
            <a:lvl2pPr marL="504063" indent="0" algn="ctr">
              <a:buNone/>
              <a:defRPr sz="2205"/>
            </a:lvl2pPr>
            <a:lvl3pPr marL="1008126" indent="0" algn="ctr">
              <a:buNone/>
              <a:defRPr sz="1985"/>
            </a:lvl3pPr>
            <a:lvl4pPr marL="1512189" indent="0" algn="ctr">
              <a:buNone/>
              <a:defRPr sz="1764"/>
            </a:lvl4pPr>
            <a:lvl5pPr marL="2016252" indent="0" algn="ctr">
              <a:buNone/>
              <a:defRPr sz="1764"/>
            </a:lvl5pPr>
            <a:lvl6pPr marL="2520315" indent="0" algn="ctr">
              <a:buNone/>
              <a:defRPr sz="1764"/>
            </a:lvl6pPr>
            <a:lvl7pPr marL="3024378" indent="0" algn="ctr">
              <a:buNone/>
              <a:defRPr sz="1764"/>
            </a:lvl7pPr>
            <a:lvl8pPr marL="3528441" indent="0" algn="ctr">
              <a:buNone/>
              <a:defRPr sz="1764"/>
            </a:lvl8pPr>
            <a:lvl9pPr marL="4032504" indent="0" algn="ctr">
              <a:buNone/>
              <a:defRPr sz="1764"/>
            </a:lvl9pPr>
          </a:lstStyle>
          <a:p>
            <a:r>
              <a:rPr lang="de-DE" dirty="0"/>
              <a:t>Untertitel Kapitelfolie</a:t>
            </a:r>
          </a:p>
        </p:txBody>
      </p:sp>
      <p:sp>
        <p:nvSpPr>
          <p:cNvPr id="10" name="Fußzeilenplatzhalter 4">
            <a:extLst>
              <a:ext uri="{FF2B5EF4-FFF2-40B4-BE49-F238E27FC236}">
                <a16:creationId xmlns:a16="http://schemas.microsoft.com/office/drawing/2014/main" id="{83BD8810-01C9-757F-53A2-34985C6C58CE}"/>
              </a:ext>
            </a:extLst>
          </p:cNvPr>
          <p:cNvSpPr>
            <a:spLocks noGrp="1"/>
          </p:cNvSpPr>
          <p:nvPr>
            <p:ph type="ftr" sz="quarter" idx="11"/>
          </p:nvPr>
        </p:nvSpPr>
        <p:spPr>
          <a:xfrm>
            <a:off x="1043734" y="7008171"/>
            <a:ext cx="7937716" cy="198458"/>
          </a:xfrm>
        </p:spPr>
        <p:txBody>
          <a:bodyPr/>
          <a:lstStyle>
            <a:lvl1pPr>
              <a:defRPr>
                <a:solidFill>
                  <a:schemeClr val="bg1"/>
                </a:solidFill>
                <a:latin typeface="+mn-lt"/>
              </a:defRPr>
            </a:lvl1pPr>
          </a:lstStyle>
          <a:p>
            <a:r>
              <a:rPr lang="en-US"/>
              <a:t>R.O.E. GmbH | Stand: 12.2023 Rev0</a:t>
            </a:r>
            <a:endParaRPr lang="de-DE" dirty="0"/>
          </a:p>
        </p:txBody>
      </p:sp>
      <p:sp>
        <p:nvSpPr>
          <p:cNvPr id="11" name="Foliennummernplatzhalter 5">
            <a:extLst>
              <a:ext uri="{FF2B5EF4-FFF2-40B4-BE49-F238E27FC236}">
                <a16:creationId xmlns:a16="http://schemas.microsoft.com/office/drawing/2014/main" id="{2CC6FA0C-FBCC-AFD1-FE2C-4AC344FC62F0}"/>
              </a:ext>
            </a:extLst>
          </p:cNvPr>
          <p:cNvSpPr>
            <a:spLocks noGrp="1"/>
          </p:cNvSpPr>
          <p:nvPr>
            <p:ph type="sldNum" sz="quarter" idx="12"/>
          </p:nvPr>
        </p:nvSpPr>
        <p:spPr>
          <a:xfrm>
            <a:off x="595406" y="7008171"/>
            <a:ext cx="396938" cy="198458"/>
          </a:xfrm>
        </p:spPr>
        <p:txBody>
          <a:bodyPr/>
          <a:lstStyle>
            <a:lvl1pPr>
              <a:defRPr>
                <a:solidFill>
                  <a:schemeClr val="bg1"/>
                </a:solidFill>
                <a:latin typeface="+mn-lt"/>
              </a:defRPr>
            </a:lvl1pPr>
          </a:lstStyle>
          <a:p>
            <a:fld id="{1F8F6C9E-DFB0-47BA-A580-000504CFD3E5}" type="slidenum">
              <a:rPr lang="de-DE" smtClean="0"/>
              <a:pPr/>
              <a:t>‹Nr.›</a:t>
            </a:fld>
            <a:endParaRPr lang="de-DE" dirty="0"/>
          </a:p>
        </p:txBody>
      </p:sp>
      <p:sp>
        <p:nvSpPr>
          <p:cNvPr id="6" name="Textplatzhalter 5">
            <a:extLst>
              <a:ext uri="{FF2B5EF4-FFF2-40B4-BE49-F238E27FC236}">
                <a16:creationId xmlns:a16="http://schemas.microsoft.com/office/drawing/2014/main" id="{842662E9-9B58-5FAF-EEF3-B2BEE8388607}"/>
              </a:ext>
            </a:extLst>
          </p:cNvPr>
          <p:cNvSpPr>
            <a:spLocks noGrp="1"/>
          </p:cNvSpPr>
          <p:nvPr>
            <p:ph type="body" sz="quarter" idx="13" hasCustomPrompt="1"/>
          </p:nvPr>
        </p:nvSpPr>
        <p:spPr>
          <a:xfrm>
            <a:off x="595406" y="4487880"/>
            <a:ext cx="6126069" cy="1858404"/>
          </a:xfrm>
        </p:spPr>
        <p:txBody>
          <a:bodyPr/>
          <a:lstStyle>
            <a:lvl1pPr marL="315039" indent="-315039">
              <a:buFont typeface="Wingdings" panose="05000000000000000000" pitchFamily="2" charset="2"/>
              <a:buChar char="§"/>
              <a:defRPr>
                <a:solidFill>
                  <a:schemeClr val="bg1"/>
                </a:solidFill>
                <a:latin typeface="+mn-lt"/>
              </a:defRPr>
            </a:lvl1pPr>
            <a:lvl2pPr marL="315039" indent="-315039">
              <a:buClr>
                <a:schemeClr val="bg1"/>
              </a:buClr>
              <a:buFont typeface="Wingdings" panose="05000000000000000000" pitchFamily="2" charset="2"/>
              <a:buChar char="§"/>
              <a:defRPr sz="1985">
                <a:solidFill>
                  <a:schemeClr val="bg1"/>
                </a:solidFill>
                <a:latin typeface="+mn-lt"/>
              </a:defRPr>
            </a:lvl2pPr>
            <a:lvl3pPr marL="297675" indent="-297675">
              <a:buFont typeface="Wingdings" panose="05000000000000000000" pitchFamily="2" charset="2"/>
              <a:buChar char="§"/>
              <a:defRPr>
                <a:solidFill>
                  <a:schemeClr val="bg1"/>
                </a:solidFill>
                <a:latin typeface="+mn-lt"/>
              </a:defRPr>
            </a:lvl3pPr>
            <a:lvl4pPr marL="297675" indent="-297675">
              <a:buFont typeface="Wingdings" panose="05000000000000000000" pitchFamily="2" charset="2"/>
              <a:buChar char="§"/>
              <a:defRPr>
                <a:solidFill>
                  <a:schemeClr val="bg1"/>
                </a:solidFill>
                <a:latin typeface="+mn-lt"/>
              </a:defRPr>
            </a:lvl4pPr>
            <a:lvl5pPr marL="297675" indent="-297675">
              <a:buClr>
                <a:schemeClr val="bg1"/>
              </a:buClr>
              <a:buFont typeface="Wingdings" panose="05000000000000000000" pitchFamily="2" charset="2"/>
              <a:buChar char="§"/>
              <a:defRPr>
                <a:solidFill>
                  <a:schemeClr val="bg1"/>
                </a:solidFill>
                <a:latin typeface="+mn-lt"/>
              </a:defRPr>
            </a:lvl5pPr>
            <a:lvl6pPr marL="1190838" indent="0">
              <a:buFont typeface="Symbol" panose="05050102010706020507" pitchFamily="18" charset="2"/>
              <a:buNone/>
              <a:defRPr/>
            </a:lvl6pPr>
          </a:lstStyle>
          <a:p>
            <a:pPr lvl="0"/>
            <a:r>
              <a:rPr lang="de-DE" dirty="0"/>
              <a:t>Inhalt</a:t>
            </a:r>
          </a:p>
          <a:p>
            <a:pPr lvl="1"/>
            <a:r>
              <a:rPr lang="de-DE" dirty="0"/>
              <a:t>Inhalt</a:t>
            </a:r>
          </a:p>
          <a:p>
            <a:pPr lvl="1"/>
            <a:r>
              <a:rPr lang="de-DE" dirty="0"/>
              <a:t>Inhalt</a:t>
            </a:r>
          </a:p>
          <a:p>
            <a:pPr lvl="1"/>
            <a:r>
              <a:rPr lang="de-DE" dirty="0"/>
              <a:t>Inhalt</a:t>
            </a:r>
          </a:p>
        </p:txBody>
      </p:sp>
      <p:pic>
        <p:nvPicPr>
          <p:cNvPr id="4" name="Grafik 3" descr="Ein Bild, das Text, ClipArt enthält.&#10;&#10;Automatisch generierte Beschreibung">
            <a:extLst>
              <a:ext uri="{FF2B5EF4-FFF2-40B4-BE49-F238E27FC236}">
                <a16:creationId xmlns:a16="http://schemas.microsoft.com/office/drawing/2014/main" id="{A64189D7-D3A4-1FBC-AEE7-D1610D5AC7A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652137" y="6992848"/>
            <a:ext cx="1248333" cy="189932"/>
          </a:xfrm>
          <a:prstGeom prst="rect">
            <a:avLst/>
          </a:prstGeom>
        </p:spPr>
      </p:pic>
    </p:spTree>
    <p:extLst>
      <p:ext uri="{BB962C8B-B14F-4D97-AF65-F5344CB8AC3E}">
        <p14:creationId xmlns:p14="http://schemas.microsoft.com/office/powerpoint/2010/main" val="32354573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sp>
        <p:nvSpPr>
          <p:cNvPr id="4" name="Textplatzhalter 2">
            <a:extLst>
              <a:ext uri="{FF2B5EF4-FFF2-40B4-BE49-F238E27FC236}">
                <a16:creationId xmlns:a16="http://schemas.microsoft.com/office/drawing/2014/main" id="{12E97DB9-FE20-B9C6-EF71-64F50BECBD0A}"/>
              </a:ext>
            </a:extLst>
          </p:cNvPr>
          <p:cNvSpPr>
            <a:spLocks noGrp="1"/>
          </p:cNvSpPr>
          <p:nvPr>
            <p:ph type="body" idx="14"/>
          </p:nvPr>
        </p:nvSpPr>
        <p:spPr>
          <a:xfrm>
            <a:off x="1768363" y="3334659"/>
            <a:ext cx="9529483" cy="2033986"/>
          </a:xfrm>
        </p:spPr>
        <p:txBody>
          <a:bodyPr lIns="90000" anchor="t"/>
          <a:lstStyle>
            <a:lvl1pPr marL="0" indent="0">
              <a:buNone/>
              <a:defRPr sz="2000">
                <a:solidFill>
                  <a:schemeClr val="tx2"/>
                </a:solidFill>
              </a:defRPr>
            </a:lvl1pPr>
            <a:lvl2pPr>
              <a:buNone/>
              <a:defRPr sz="1842">
                <a:solidFill>
                  <a:schemeClr val="tx1">
                    <a:tint val="75000"/>
                  </a:schemeClr>
                </a:solidFill>
              </a:defRPr>
            </a:lvl2pPr>
            <a:lvl3pPr>
              <a:buNone/>
              <a:defRPr sz="1579">
                <a:solidFill>
                  <a:schemeClr val="tx1">
                    <a:tint val="75000"/>
                  </a:schemeClr>
                </a:solidFill>
              </a:defRPr>
            </a:lvl3pPr>
            <a:lvl4pPr>
              <a:buNone/>
              <a:defRPr sz="1403">
                <a:solidFill>
                  <a:schemeClr val="tx1">
                    <a:tint val="75000"/>
                  </a:schemeClr>
                </a:solidFill>
              </a:defRPr>
            </a:lvl4pPr>
            <a:lvl5pPr>
              <a:buNone/>
              <a:defRPr sz="1403">
                <a:solidFill>
                  <a:schemeClr val="tx1">
                    <a:tint val="75000"/>
                  </a:schemeClr>
                </a:solidFill>
              </a:defRPr>
            </a:lvl5pPr>
          </a:lstStyle>
          <a:p>
            <a:pPr lvl="0" eaLnBrk="1" latinLnBrk="0" hangingPunct="1"/>
            <a:r>
              <a:rPr kumimoji="0" lang="de-DE"/>
              <a:t>Mastertextformat bearbeiten</a:t>
            </a:r>
          </a:p>
        </p:txBody>
      </p:sp>
      <p:sp>
        <p:nvSpPr>
          <p:cNvPr id="10" name="Datumsplatzhalter 11">
            <a:extLst>
              <a:ext uri="{FF2B5EF4-FFF2-40B4-BE49-F238E27FC236}">
                <a16:creationId xmlns:a16="http://schemas.microsoft.com/office/drawing/2014/main" id="{8026EC22-F867-9EC2-F630-9F20D7639864}"/>
              </a:ext>
            </a:extLst>
          </p:cNvPr>
          <p:cNvSpPr>
            <a:spLocks noGrp="1"/>
          </p:cNvSpPr>
          <p:nvPr>
            <p:ph type="dt" sz="half" idx="10"/>
          </p:nvPr>
        </p:nvSpPr>
        <p:spPr>
          <a:xfrm>
            <a:off x="7859372" y="7595615"/>
            <a:ext cx="3438473" cy="443849"/>
          </a:xfrm>
          <a:prstGeom prst="rect">
            <a:avLst/>
          </a:prstGeom>
        </p:spPr>
        <p:txBody>
          <a:bodyPr/>
          <a:lstStyle/>
          <a:p>
            <a:pPr eaLnBrk="1" latinLnBrk="0" hangingPunct="1"/>
            <a:endParaRPr lang="en-US"/>
          </a:p>
        </p:txBody>
      </p:sp>
      <p:sp>
        <p:nvSpPr>
          <p:cNvPr id="11" name="Titel 1">
            <a:extLst>
              <a:ext uri="{FF2B5EF4-FFF2-40B4-BE49-F238E27FC236}">
                <a16:creationId xmlns:a16="http://schemas.microsoft.com/office/drawing/2014/main" id="{B9A35DD3-085F-52B7-69FF-7DA22571F87C}"/>
              </a:ext>
            </a:extLst>
          </p:cNvPr>
          <p:cNvSpPr>
            <a:spLocks noGrp="1"/>
          </p:cNvSpPr>
          <p:nvPr>
            <p:ph type="title"/>
          </p:nvPr>
        </p:nvSpPr>
        <p:spPr>
          <a:xfrm>
            <a:off x="1768360" y="1945217"/>
            <a:ext cx="11542151" cy="1204181"/>
          </a:xfrm>
        </p:spPr>
        <p:txBody>
          <a:bodyPr lIns="90000" anchor="ctr" anchorCtr="0">
            <a:normAutofit/>
          </a:bodyPr>
          <a:lstStyle>
            <a:lvl1pPr algn="l">
              <a:buNone/>
              <a:defRPr sz="3199" b="0" cap="none">
                <a:solidFill>
                  <a:srgbClr val="FFFFFF"/>
                </a:solidFill>
              </a:defRPr>
            </a:lvl1pPr>
          </a:lstStyle>
          <a:p>
            <a:r>
              <a:rPr kumimoji="0" lang="de-DE"/>
              <a:t>Mastertitelformat bearbeiten</a:t>
            </a:r>
            <a:endParaRPr kumimoji="0" lang="en-US" dirty="0"/>
          </a:p>
        </p:txBody>
      </p:sp>
      <p:sp>
        <p:nvSpPr>
          <p:cNvPr id="2" name="Fußzeilenplatzhalter 4">
            <a:extLst>
              <a:ext uri="{FF2B5EF4-FFF2-40B4-BE49-F238E27FC236}">
                <a16:creationId xmlns:a16="http://schemas.microsoft.com/office/drawing/2014/main" id="{1A037DF3-61A6-1CCF-38B5-7E72CBCDB1FE}"/>
              </a:ext>
            </a:extLst>
          </p:cNvPr>
          <p:cNvSpPr>
            <a:spLocks noGrp="1"/>
          </p:cNvSpPr>
          <p:nvPr>
            <p:ph type="ftr" sz="quarter" idx="11"/>
          </p:nvPr>
        </p:nvSpPr>
        <p:spPr>
          <a:xfrm>
            <a:off x="1043734" y="7008171"/>
            <a:ext cx="7937716" cy="198458"/>
          </a:xfrm>
        </p:spPr>
        <p:txBody>
          <a:bodyPr/>
          <a:lstStyle/>
          <a:p>
            <a:r>
              <a:rPr lang="en-US"/>
              <a:t>R.O.E. GmbH | Stand: 12.2023 Rev0</a:t>
            </a:r>
            <a:endParaRPr lang="de-DE" dirty="0"/>
          </a:p>
        </p:txBody>
      </p:sp>
      <p:sp>
        <p:nvSpPr>
          <p:cNvPr id="3" name="Foliennummernplatzhalter 5">
            <a:extLst>
              <a:ext uri="{FF2B5EF4-FFF2-40B4-BE49-F238E27FC236}">
                <a16:creationId xmlns:a16="http://schemas.microsoft.com/office/drawing/2014/main" id="{691D5D9D-764B-43AF-20ED-9306190AA24B}"/>
              </a:ext>
            </a:extLst>
          </p:cNvPr>
          <p:cNvSpPr>
            <a:spLocks noGrp="1"/>
          </p:cNvSpPr>
          <p:nvPr>
            <p:ph type="sldNum" sz="quarter" idx="12"/>
          </p:nvPr>
        </p:nvSpPr>
        <p:spPr>
          <a:xfrm>
            <a:off x="595406" y="7008171"/>
            <a:ext cx="396938" cy="198458"/>
          </a:xfrm>
        </p:spPr>
        <p:txBody>
          <a:bodyPr/>
          <a:lstStyle/>
          <a:p>
            <a:fld id="{1F8F6C9E-DFB0-47BA-A580-000504CFD3E5}" type="slidenum">
              <a:rPr lang="de-DE" smtClean="0"/>
              <a:t>‹Nr.›</a:t>
            </a:fld>
            <a:endParaRPr lang="de-DE" dirty="0"/>
          </a:p>
        </p:txBody>
      </p:sp>
      <p:sp>
        <p:nvSpPr>
          <p:cNvPr id="5" name="Rechteck 4">
            <a:extLst>
              <a:ext uri="{FF2B5EF4-FFF2-40B4-BE49-F238E27FC236}">
                <a16:creationId xmlns:a16="http://schemas.microsoft.com/office/drawing/2014/main" id="{E98AD10A-ABFB-24C2-FC1F-F112972EAFC4}"/>
              </a:ext>
            </a:extLst>
          </p:cNvPr>
          <p:cNvSpPr/>
          <p:nvPr userDrawn="1"/>
        </p:nvSpPr>
        <p:spPr>
          <a:xfrm>
            <a:off x="1768358" y="1945217"/>
            <a:ext cx="11674591" cy="1204181"/>
          </a:xfrm>
          <a:prstGeom prst="rect">
            <a:avLst/>
          </a:prstGeom>
          <a:solidFill>
            <a:schemeClr val="accent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60" tIns="45729" rIns="91460" bIns="45729" anchor="ctr"/>
          <a:lstStyle/>
          <a:p>
            <a:pPr algn="ctr" eaLnBrk="1" latinLnBrk="0" hangingPunct="1"/>
            <a:endParaRPr kumimoji="0" lang="en-US" sz="1842"/>
          </a:p>
        </p:txBody>
      </p:sp>
    </p:spTree>
    <p:extLst>
      <p:ext uri="{BB962C8B-B14F-4D97-AF65-F5344CB8AC3E}">
        <p14:creationId xmlns:p14="http://schemas.microsoft.com/office/powerpoint/2010/main" val="34512555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with conten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2E397B-C318-E398-C40C-7BA3D0D06C5E}"/>
              </a:ext>
            </a:extLst>
          </p:cNvPr>
          <p:cNvSpPr>
            <a:spLocks noGrp="1"/>
          </p:cNvSpPr>
          <p:nvPr>
            <p:ph type="title"/>
          </p:nvPr>
        </p:nvSpPr>
        <p:spPr/>
        <p:txBody>
          <a:bodyPr/>
          <a:lstStyle/>
          <a:p>
            <a:r>
              <a:rPr lang="de-DE"/>
              <a:t>Mastertitelformat bearbeiten</a:t>
            </a:r>
            <a:endParaRPr lang="de-DE" dirty="0"/>
          </a:p>
        </p:txBody>
      </p:sp>
      <p:sp>
        <p:nvSpPr>
          <p:cNvPr id="3" name="Inhaltsplatzhalter 2">
            <a:extLst>
              <a:ext uri="{FF2B5EF4-FFF2-40B4-BE49-F238E27FC236}">
                <a16:creationId xmlns:a16="http://schemas.microsoft.com/office/drawing/2014/main" id="{DA5E5876-CE7F-8447-62B8-B8909D2679A7}"/>
              </a:ext>
            </a:extLst>
          </p:cNvPr>
          <p:cNvSpPr>
            <a:spLocks noGrp="1"/>
          </p:cNvSpPr>
          <p:nvPr>
            <p:ph idx="1"/>
          </p:nvPr>
        </p:nvSpPr>
        <p:spPr/>
        <p:txBody>
          <a:bodyPr/>
          <a:lstStyle>
            <a:lvl1pPr>
              <a:defRPr>
                <a:latin typeface="+mn-lt"/>
              </a:defRPr>
            </a:lvl1pPr>
            <a:lvl2pPr marL="297675" marR="0" indent="-297675" algn="l" defTabSz="1008126" rtl="0" eaLnBrk="1" fontAlgn="auto" latinLnBrk="0" hangingPunct="1">
              <a:lnSpc>
                <a:spcPct val="100000"/>
              </a:lnSpc>
              <a:spcBef>
                <a:spcPts val="0"/>
              </a:spcBef>
              <a:spcAft>
                <a:spcPts val="662"/>
              </a:spcAft>
              <a:buClr>
                <a:srgbClr val="00003C"/>
              </a:buClr>
              <a:buSzTx/>
              <a:buFont typeface="Wingdings" panose="05000000000000000000" pitchFamily="2" charset="2"/>
              <a:buChar char="§"/>
              <a:tabLst/>
              <a:defRPr sz="1764"/>
            </a:lvl2pPr>
            <a:lvl3pPr marL="595350" marR="0" indent="-297675" algn="l" defTabSz="1008126" rtl="0" eaLnBrk="1" fontAlgn="auto" latinLnBrk="0" hangingPunct="1">
              <a:lnSpc>
                <a:spcPct val="100000"/>
              </a:lnSpc>
              <a:spcBef>
                <a:spcPts val="0"/>
              </a:spcBef>
              <a:spcAft>
                <a:spcPts val="662"/>
              </a:spcAft>
              <a:buClrTx/>
              <a:buSzTx/>
              <a:buFont typeface="TNG Pro" panose="02000506050400020004" pitchFamily="50" charset="0"/>
              <a:buChar char="–"/>
              <a:tabLst/>
              <a:defRPr sz="1764"/>
            </a:lvl3pPr>
            <a:lvl4pPr marL="910389" marR="0" indent="-315039"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sz="1764"/>
            </a:lvl4pPr>
            <a:lvl5pPr marL="1190700" marR="0" indent="-297537" algn="l" defTabSz="1008126" rtl="0" eaLnBrk="1" fontAlgn="auto" latinLnBrk="0" hangingPunct="1">
              <a:lnSpc>
                <a:spcPct val="100000"/>
              </a:lnSpc>
              <a:spcBef>
                <a:spcPts val="0"/>
              </a:spcBef>
              <a:spcAft>
                <a:spcPts val="662"/>
              </a:spcAft>
              <a:buClr>
                <a:srgbClr val="00003C"/>
              </a:buClr>
              <a:buSzTx/>
              <a:buFont typeface="TNG Pro" panose="02000506050400020004" pitchFamily="2" charset="0"/>
              <a:buChar char="–"/>
              <a:tabLst/>
              <a:defRPr sz="1764"/>
            </a:lvl5pPr>
            <a:lvl6pPr marL="1488375" marR="0" indent="-297537" algn="l" defTabSz="1008126" rtl="0" eaLnBrk="1" fontAlgn="auto" latinLnBrk="0" hangingPunct="1">
              <a:lnSpc>
                <a:spcPct val="100000"/>
              </a:lnSpc>
              <a:spcBef>
                <a:spcPts val="0"/>
              </a:spcBef>
              <a:spcAft>
                <a:spcPts val="662"/>
              </a:spcAft>
              <a:buClrTx/>
              <a:buSzTx/>
              <a:buFont typeface="Wingdings" panose="05000000000000000000" pitchFamily="2" charset="2"/>
              <a:buChar char="§"/>
              <a:tabLst/>
              <a:defRPr sz="1764"/>
            </a:lvl6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kumimoji="0" lang="de-DE" sz="1764" b="0" i="0" u="none" strike="noStrike" kern="1200" cap="none" spc="0" normalizeH="0" baseline="0" noProof="0" dirty="0">
              <a:ln>
                <a:noFill/>
              </a:ln>
              <a:solidFill>
                <a:srgbClr val="00003C"/>
              </a:solidFill>
              <a:effectLst/>
              <a:uLnTx/>
              <a:uFillTx/>
              <a:latin typeface="+mn-lt"/>
              <a:ea typeface="+mn-ea"/>
              <a:cs typeface="+mn-cs"/>
            </a:endParaRPr>
          </a:p>
        </p:txBody>
      </p:sp>
      <p:sp>
        <p:nvSpPr>
          <p:cNvPr id="5" name="Fußzeilenplatzhalter 4">
            <a:extLst>
              <a:ext uri="{FF2B5EF4-FFF2-40B4-BE49-F238E27FC236}">
                <a16:creationId xmlns:a16="http://schemas.microsoft.com/office/drawing/2014/main" id="{58A14E93-3A07-5D86-78C9-8963B5BB5A2A}"/>
              </a:ext>
            </a:extLst>
          </p:cNvPr>
          <p:cNvSpPr>
            <a:spLocks noGrp="1"/>
          </p:cNvSpPr>
          <p:nvPr>
            <p:ph type="ftr" sz="quarter" idx="11"/>
          </p:nvPr>
        </p:nvSpPr>
        <p:spPr>
          <a:xfrm>
            <a:off x="1043734" y="7008171"/>
            <a:ext cx="7937716" cy="198458"/>
          </a:xfrm>
        </p:spPr>
        <p:txBody>
          <a:bodyPr/>
          <a:lstStyle/>
          <a:p>
            <a:r>
              <a:rPr lang="en-US"/>
              <a:t>R.O.E. GmbH | Stand: 12.2023 Rev0</a:t>
            </a:r>
            <a:endParaRPr lang="de-DE"/>
          </a:p>
        </p:txBody>
      </p:sp>
      <p:sp>
        <p:nvSpPr>
          <p:cNvPr id="6" name="Foliennummernplatzhalter 5">
            <a:extLst>
              <a:ext uri="{FF2B5EF4-FFF2-40B4-BE49-F238E27FC236}">
                <a16:creationId xmlns:a16="http://schemas.microsoft.com/office/drawing/2014/main" id="{0AD057D1-494E-D498-AB6E-F94AD6DA0366}"/>
              </a:ext>
            </a:extLst>
          </p:cNvPr>
          <p:cNvSpPr>
            <a:spLocks noGrp="1"/>
          </p:cNvSpPr>
          <p:nvPr>
            <p:ph type="sldNum" sz="quarter" idx="12"/>
          </p:nvPr>
        </p:nvSpPr>
        <p:spPr/>
        <p:txBody>
          <a:bodyPr/>
          <a:lstStyle/>
          <a:p>
            <a:fld id="{1F8F6C9E-DFB0-47BA-A580-000504CFD3E5}" type="slidenum">
              <a:rPr lang="de-DE" smtClean="0"/>
              <a:t>‹Nr.›</a:t>
            </a:fld>
            <a:endParaRPr lang="de-DE"/>
          </a:p>
        </p:txBody>
      </p:sp>
      <p:sp>
        <p:nvSpPr>
          <p:cNvPr id="7" name="Textplatzhalter 6">
            <a:extLst>
              <a:ext uri="{FF2B5EF4-FFF2-40B4-BE49-F238E27FC236}">
                <a16:creationId xmlns:a16="http://schemas.microsoft.com/office/drawing/2014/main" id="{C451F691-D9F8-DA7C-1A51-4F436837C65B}"/>
              </a:ext>
            </a:extLst>
          </p:cNvPr>
          <p:cNvSpPr>
            <a:spLocks noGrp="1"/>
          </p:cNvSpPr>
          <p:nvPr>
            <p:ph type="body" sz="quarter" idx="13" hasCustomPrompt="1"/>
          </p:nvPr>
        </p:nvSpPr>
        <p:spPr>
          <a:xfrm>
            <a:off x="595406" y="1289646"/>
            <a:ext cx="12305063" cy="317533"/>
          </a:xfrm>
        </p:spPr>
        <p:txBody>
          <a:bodyPr vert="horz" lIns="0" tIns="0" rIns="0" bIns="0" rtlCol="0" anchor="t" anchorCtr="0">
            <a:noAutofit/>
          </a:bodyPr>
          <a:lstStyle>
            <a:lvl1pPr>
              <a:spcBef>
                <a:spcPct val="0"/>
              </a:spcBef>
              <a:buNone/>
              <a:defRPr lang="de-DE" sz="1985" dirty="0">
                <a:solidFill>
                  <a:schemeClr val="accent6"/>
                </a:solidFill>
                <a:latin typeface="+mn-lt"/>
                <a:ea typeface="+mj-ea"/>
                <a:cs typeface="+mj-cs"/>
              </a:defRPr>
            </a:lvl1pPr>
          </a:lstStyle>
          <a:p>
            <a:pPr lvl="0">
              <a:spcBef>
                <a:spcPct val="0"/>
              </a:spcBef>
              <a:buNone/>
            </a:pPr>
            <a:r>
              <a:rPr lang="de-DE" dirty="0"/>
              <a:t>Untertitel</a:t>
            </a:r>
          </a:p>
        </p:txBody>
      </p:sp>
    </p:spTree>
    <p:extLst>
      <p:ext uri="{BB962C8B-B14F-4D97-AF65-F5344CB8AC3E}">
        <p14:creationId xmlns:p14="http://schemas.microsoft.com/office/powerpoint/2010/main" val="3856954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el 1"/>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
        <p:nvSpPr>
          <p:cNvPr id="3" name="Foliennummernplatzhalter 5">
            <a:extLst>
              <a:ext uri="{FF2B5EF4-FFF2-40B4-BE49-F238E27FC236}">
                <a16:creationId xmlns:a16="http://schemas.microsoft.com/office/drawing/2014/main" id="{50B2026F-96C6-6A15-B7DC-C323760A372C}"/>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5" name="Inhaltsplatzhalter 7">
            <a:extLst>
              <a:ext uri="{FF2B5EF4-FFF2-40B4-BE49-F238E27FC236}">
                <a16:creationId xmlns:a16="http://schemas.microsoft.com/office/drawing/2014/main" id="{CDEFD8FE-E9D0-A71D-82A1-F43A44F42BAF}"/>
              </a:ext>
            </a:extLst>
          </p:cNvPr>
          <p:cNvSpPr>
            <a:spLocks noGrp="1"/>
          </p:cNvSpPr>
          <p:nvPr>
            <p:ph sz="quarter" idx="14"/>
          </p:nvPr>
        </p:nvSpPr>
        <p:spPr>
          <a:xfrm>
            <a:off x="900678" y="1764295"/>
            <a:ext cx="11966485"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3255035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coloured">
    <p:bg>
      <p:bgPr>
        <a:solidFill>
          <a:schemeClr val="tx1"/>
        </a:solidFill>
        <a:effectLst/>
      </p:bgPr>
    </p:bg>
    <p:spTree>
      <p:nvGrpSpPr>
        <p:cNvPr id="1" name=""/>
        <p:cNvGrpSpPr/>
        <p:nvPr/>
      </p:nvGrpSpPr>
      <p:grpSpPr>
        <a:xfrm>
          <a:off x="0" y="0"/>
          <a:ext cx="0" cy="0"/>
          <a:chOff x="0" y="0"/>
          <a:chExt cx="0" cy="0"/>
        </a:xfrm>
      </p:grpSpPr>
      <p:sp>
        <p:nvSpPr>
          <p:cNvPr id="20" name="Bildplatzhalter 19">
            <a:extLst>
              <a:ext uri="{FF2B5EF4-FFF2-40B4-BE49-F238E27FC236}">
                <a16:creationId xmlns:a16="http://schemas.microsoft.com/office/drawing/2014/main" id="{6BCA4395-492D-8FA5-773D-30B503C5456E}"/>
              </a:ext>
            </a:extLst>
          </p:cNvPr>
          <p:cNvSpPr>
            <a:spLocks noGrp="1" noChangeAspect="1"/>
          </p:cNvSpPr>
          <p:nvPr>
            <p:ph type="pic" sz="quarter" idx="13" hasCustomPrompt="1"/>
          </p:nvPr>
        </p:nvSpPr>
        <p:spPr>
          <a:xfrm>
            <a:off x="280020" y="4920043"/>
            <a:ext cx="2381315" cy="2381500"/>
          </a:xfrm>
          <a:custGeom>
            <a:avLst/>
            <a:gdLst>
              <a:gd name="connsiteX0" fmla="*/ 0 w 2160000"/>
              <a:gd name="connsiteY0" fmla="*/ 0 h 2160000"/>
              <a:gd name="connsiteX1" fmla="*/ 43200 w 2160000"/>
              <a:gd name="connsiteY1" fmla="*/ 0 h 2160000"/>
              <a:gd name="connsiteX2" fmla="*/ 43200 w 2160000"/>
              <a:gd name="connsiteY2" fmla="*/ 2116800 h 2160000"/>
              <a:gd name="connsiteX3" fmla="*/ 2160000 w 2160000"/>
              <a:gd name="connsiteY3" fmla="*/ 2116800 h 2160000"/>
              <a:gd name="connsiteX4" fmla="*/ 2160000 w 2160000"/>
              <a:gd name="connsiteY4" fmla="*/ 2160000 h 2160000"/>
              <a:gd name="connsiteX5" fmla="*/ 0 w 2160000"/>
              <a:gd name="connsiteY5" fmla="*/ 216000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00" h="2160000">
                <a:moveTo>
                  <a:pt x="0" y="0"/>
                </a:moveTo>
                <a:lnTo>
                  <a:pt x="43200" y="0"/>
                </a:lnTo>
                <a:lnTo>
                  <a:pt x="43200" y="2116800"/>
                </a:lnTo>
                <a:lnTo>
                  <a:pt x="2160000" y="2116800"/>
                </a:lnTo>
                <a:lnTo>
                  <a:pt x="2160000" y="2160000"/>
                </a:lnTo>
                <a:lnTo>
                  <a:pt x="0" y="2160000"/>
                </a:lnTo>
                <a:close/>
              </a:path>
            </a:pathLst>
          </a:custGeom>
          <a:solidFill>
            <a:schemeClr val="accent3"/>
          </a:solidFill>
        </p:spPr>
        <p:txBody>
          <a:bodyPr wrap="square">
            <a:noAutofit/>
          </a:bodyPr>
          <a:lstStyle>
            <a:lvl1pPr>
              <a:defRPr/>
            </a:lvl1pPr>
          </a:lstStyle>
          <a:p>
            <a:r>
              <a:rPr lang="de-DE" dirty="0"/>
              <a:t> </a:t>
            </a:r>
          </a:p>
        </p:txBody>
      </p:sp>
      <p:sp>
        <p:nvSpPr>
          <p:cNvPr id="21" name="Bildplatzhalter 20">
            <a:extLst>
              <a:ext uri="{FF2B5EF4-FFF2-40B4-BE49-F238E27FC236}">
                <a16:creationId xmlns:a16="http://schemas.microsoft.com/office/drawing/2014/main" id="{C92BC4B3-84FB-5457-D494-04C0813D8A60}"/>
              </a:ext>
            </a:extLst>
          </p:cNvPr>
          <p:cNvSpPr>
            <a:spLocks noGrp="1" noChangeAspect="1"/>
          </p:cNvSpPr>
          <p:nvPr>
            <p:ph type="pic" sz="quarter" idx="14" hasCustomPrompt="1"/>
          </p:nvPr>
        </p:nvSpPr>
        <p:spPr>
          <a:xfrm rot="10800000">
            <a:off x="10787799" y="254661"/>
            <a:ext cx="2381315" cy="2381500"/>
          </a:xfrm>
          <a:custGeom>
            <a:avLst/>
            <a:gdLst>
              <a:gd name="connsiteX0" fmla="*/ 0 w 2160000"/>
              <a:gd name="connsiteY0" fmla="*/ 0 h 2160000"/>
              <a:gd name="connsiteX1" fmla="*/ 43200 w 2160000"/>
              <a:gd name="connsiteY1" fmla="*/ 0 h 2160000"/>
              <a:gd name="connsiteX2" fmla="*/ 43200 w 2160000"/>
              <a:gd name="connsiteY2" fmla="*/ 2116800 h 2160000"/>
              <a:gd name="connsiteX3" fmla="*/ 2160000 w 2160000"/>
              <a:gd name="connsiteY3" fmla="*/ 2116800 h 2160000"/>
              <a:gd name="connsiteX4" fmla="*/ 2160000 w 2160000"/>
              <a:gd name="connsiteY4" fmla="*/ 2160000 h 2160000"/>
              <a:gd name="connsiteX5" fmla="*/ 0 w 2160000"/>
              <a:gd name="connsiteY5" fmla="*/ 216000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00" h="2160000">
                <a:moveTo>
                  <a:pt x="0" y="0"/>
                </a:moveTo>
                <a:lnTo>
                  <a:pt x="43200" y="0"/>
                </a:lnTo>
                <a:lnTo>
                  <a:pt x="43200" y="2116800"/>
                </a:lnTo>
                <a:lnTo>
                  <a:pt x="2160000" y="2116800"/>
                </a:lnTo>
                <a:lnTo>
                  <a:pt x="2160000" y="2160000"/>
                </a:lnTo>
                <a:lnTo>
                  <a:pt x="0" y="2160000"/>
                </a:lnTo>
                <a:close/>
              </a:path>
            </a:pathLst>
          </a:custGeom>
          <a:solidFill>
            <a:schemeClr val="accent3"/>
          </a:solidFill>
        </p:spPr>
        <p:txBody>
          <a:bodyPr wrap="square">
            <a:noAutofit/>
          </a:bodyPr>
          <a:lstStyle>
            <a:lvl1pPr>
              <a:defRPr/>
            </a:lvl1pPr>
          </a:lstStyle>
          <a:p>
            <a:r>
              <a:rPr lang="de-DE" dirty="0"/>
              <a:t> </a:t>
            </a:r>
          </a:p>
        </p:txBody>
      </p:sp>
      <p:sp>
        <p:nvSpPr>
          <p:cNvPr id="22" name="Bildplatzhalter 21">
            <a:extLst>
              <a:ext uri="{FF2B5EF4-FFF2-40B4-BE49-F238E27FC236}">
                <a16:creationId xmlns:a16="http://schemas.microsoft.com/office/drawing/2014/main" id="{5DB46485-299B-DE6C-3C06-32C26AC422B0}"/>
              </a:ext>
            </a:extLst>
          </p:cNvPr>
          <p:cNvSpPr>
            <a:spLocks noGrp="1" noChangeAspect="1"/>
          </p:cNvSpPr>
          <p:nvPr>
            <p:ph type="pic" sz="quarter" idx="15" hasCustomPrompt="1"/>
          </p:nvPr>
        </p:nvSpPr>
        <p:spPr>
          <a:xfrm flipH="1">
            <a:off x="10787799" y="4920043"/>
            <a:ext cx="2381315" cy="2381500"/>
          </a:xfrm>
          <a:custGeom>
            <a:avLst/>
            <a:gdLst>
              <a:gd name="connsiteX0" fmla="*/ 0 w 2160000"/>
              <a:gd name="connsiteY0" fmla="*/ 0 h 2160000"/>
              <a:gd name="connsiteX1" fmla="*/ 43200 w 2160000"/>
              <a:gd name="connsiteY1" fmla="*/ 0 h 2160000"/>
              <a:gd name="connsiteX2" fmla="*/ 43200 w 2160000"/>
              <a:gd name="connsiteY2" fmla="*/ 2116800 h 2160000"/>
              <a:gd name="connsiteX3" fmla="*/ 2160000 w 2160000"/>
              <a:gd name="connsiteY3" fmla="*/ 2116800 h 2160000"/>
              <a:gd name="connsiteX4" fmla="*/ 2160000 w 2160000"/>
              <a:gd name="connsiteY4" fmla="*/ 2160000 h 2160000"/>
              <a:gd name="connsiteX5" fmla="*/ 0 w 2160000"/>
              <a:gd name="connsiteY5" fmla="*/ 2160000 h 21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00" h="2160000">
                <a:moveTo>
                  <a:pt x="0" y="0"/>
                </a:moveTo>
                <a:lnTo>
                  <a:pt x="43200" y="0"/>
                </a:lnTo>
                <a:lnTo>
                  <a:pt x="43200" y="2116800"/>
                </a:lnTo>
                <a:lnTo>
                  <a:pt x="2160000" y="2116800"/>
                </a:lnTo>
                <a:lnTo>
                  <a:pt x="2160000" y="2160000"/>
                </a:lnTo>
                <a:lnTo>
                  <a:pt x="0" y="2160000"/>
                </a:lnTo>
                <a:close/>
              </a:path>
            </a:pathLst>
          </a:custGeom>
          <a:solidFill>
            <a:schemeClr val="accent3"/>
          </a:solidFill>
        </p:spPr>
        <p:txBody>
          <a:bodyPr wrap="square">
            <a:noAutofit/>
          </a:bodyPr>
          <a:lstStyle>
            <a:lvl1pPr>
              <a:defRPr/>
            </a:lvl1pPr>
          </a:lstStyle>
          <a:p>
            <a:r>
              <a:rPr lang="de-DE" dirty="0"/>
              <a:t> </a:t>
            </a:r>
          </a:p>
        </p:txBody>
      </p:sp>
      <p:sp>
        <p:nvSpPr>
          <p:cNvPr id="2" name="Titel 1">
            <a:extLst>
              <a:ext uri="{FF2B5EF4-FFF2-40B4-BE49-F238E27FC236}">
                <a16:creationId xmlns:a16="http://schemas.microsoft.com/office/drawing/2014/main" id="{3ADA7BA3-71F1-54BC-6DFE-F8B0E9781D91}"/>
              </a:ext>
            </a:extLst>
          </p:cNvPr>
          <p:cNvSpPr>
            <a:spLocks noGrp="1"/>
          </p:cNvSpPr>
          <p:nvPr>
            <p:ph type="ctrTitle"/>
          </p:nvPr>
        </p:nvSpPr>
        <p:spPr>
          <a:xfrm>
            <a:off x="1031903" y="2106379"/>
            <a:ext cx="9483056" cy="2375849"/>
          </a:xfrm>
        </p:spPr>
        <p:txBody>
          <a:bodyPr anchor="b" anchorCtr="0"/>
          <a:lstStyle>
            <a:lvl1pPr algn="l">
              <a:defRPr sz="6000">
                <a:solidFill>
                  <a:schemeClr val="accent3"/>
                </a:solidFill>
              </a:defRPr>
            </a:lvl1pPr>
          </a:lstStyle>
          <a:p>
            <a:r>
              <a:rPr lang="de-DE"/>
              <a:t>Mastertitelformat bearbeiten</a:t>
            </a:r>
            <a:endParaRPr lang="de-DE" dirty="0"/>
          </a:p>
        </p:txBody>
      </p:sp>
      <p:sp>
        <p:nvSpPr>
          <p:cNvPr id="3" name="Untertitel 2">
            <a:extLst>
              <a:ext uri="{FF2B5EF4-FFF2-40B4-BE49-F238E27FC236}">
                <a16:creationId xmlns:a16="http://schemas.microsoft.com/office/drawing/2014/main" id="{2CA2AF40-9E86-1FA0-02EB-18D9545F5249}"/>
              </a:ext>
            </a:extLst>
          </p:cNvPr>
          <p:cNvSpPr>
            <a:spLocks noGrp="1"/>
          </p:cNvSpPr>
          <p:nvPr>
            <p:ph type="subTitle" idx="1"/>
          </p:nvPr>
        </p:nvSpPr>
        <p:spPr>
          <a:xfrm>
            <a:off x="1031903" y="4763001"/>
            <a:ext cx="7937716" cy="1109320"/>
          </a:xfrm>
        </p:spPr>
        <p:txBody>
          <a:bodyPr anchor="t" anchorCtr="0">
            <a:noAutofit/>
          </a:bodyPr>
          <a:lstStyle>
            <a:lvl1pPr marL="0" indent="0" algn="l">
              <a:buNone/>
              <a:defRPr sz="2400" b="0">
                <a:solidFill>
                  <a:schemeClr val="bg1"/>
                </a:solidFill>
                <a:latin typeface="+mj-lt"/>
              </a:defRPr>
            </a:lvl1pPr>
            <a:lvl2pPr marL="504063" indent="0" algn="ctr">
              <a:buNone/>
              <a:defRPr sz="2205"/>
            </a:lvl2pPr>
            <a:lvl3pPr marL="1008126" indent="0" algn="ctr">
              <a:buNone/>
              <a:defRPr sz="1985"/>
            </a:lvl3pPr>
            <a:lvl4pPr marL="1512189" indent="0" algn="ctr">
              <a:buNone/>
              <a:defRPr sz="1764"/>
            </a:lvl4pPr>
            <a:lvl5pPr marL="2016252" indent="0" algn="ctr">
              <a:buNone/>
              <a:defRPr sz="1764"/>
            </a:lvl5pPr>
            <a:lvl6pPr marL="2520315" indent="0" algn="ctr">
              <a:buNone/>
              <a:defRPr sz="1764"/>
            </a:lvl6pPr>
            <a:lvl7pPr marL="3024378" indent="0" algn="ctr">
              <a:buNone/>
              <a:defRPr sz="1764"/>
            </a:lvl7pPr>
            <a:lvl8pPr marL="3528441" indent="0" algn="ctr">
              <a:buNone/>
              <a:defRPr sz="1764"/>
            </a:lvl8pPr>
            <a:lvl9pPr marL="4032504" indent="0" algn="ctr">
              <a:buNone/>
              <a:defRPr sz="1764"/>
            </a:lvl9pPr>
          </a:lstStyle>
          <a:p>
            <a:r>
              <a:rPr lang="de-DE" dirty="0"/>
              <a:t>Master-Untertitelformat bearbeiten</a:t>
            </a:r>
          </a:p>
        </p:txBody>
      </p:sp>
      <p:grpSp>
        <p:nvGrpSpPr>
          <p:cNvPr id="9" name="Gruppieren 8">
            <a:extLst>
              <a:ext uri="{FF2B5EF4-FFF2-40B4-BE49-F238E27FC236}">
                <a16:creationId xmlns:a16="http://schemas.microsoft.com/office/drawing/2014/main" id="{6A630716-BAE4-F171-2FC1-54F8B9BF33CA}"/>
              </a:ext>
            </a:extLst>
          </p:cNvPr>
          <p:cNvGrpSpPr/>
          <p:nvPr userDrawn="1"/>
        </p:nvGrpSpPr>
        <p:grpSpPr>
          <a:xfrm>
            <a:off x="-2646071" y="-2"/>
            <a:ext cx="2565578" cy="2986711"/>
            <a:chOff x="-2400150" y="-2"/>
            <a:chExt cx="2327138" cy="2708921"/>
          </a:xfrm>
        </p:grpSpPr>
        <p:sp>
          <p:nvSpPr>
            <p:cNvPr id="10" name="Rechteck 9">
              <a:extLst>
                <a:ext uri="{FF2B5EF4-FFF2-40B4-BE49-F238E27FC236}">
                  <a16:creationId xmlns:a16="http://schemas.microsoft.com/office/drawing/2014/main" id="{EE2D4DF9-E395-9780-B7AD-D5545A13F831}"/>
                </a:ext>
              </a:extLst>
            </p:cNvPr>
            <p:cNvSpPr/>
            <p:nvPr userDrawn="1"/>
          </p:nvSpPr>
          <p:spPr>
            <a:xfrm>
              <a:off x="-2400150" y="-2"/>
              <a:ext cx="2327138" cy="270892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r>
                <a:rPr lang="de-DE" sz="1323" b="1" dirty="0">
                  <a:latin typeface="Arial" panose="020B0604020202020204" pitchFamily="34" charset="0"/>
                </a:rPr>
                <a:t>INFO:</a:t>
              </a:r>
            </a:p>
            <a:p>
              <a:pPr algn="l"/>
              <a:r>
                <a:rPr lang="de-DE" sz="1323" dirty="0">
                  <a:latin typeface="Arial" panose="020B0604020202020204" pitchFamily="34" charset="0"/>
                </a:rPr>
                <a:t>Die grafischen Elemente und der Titel dürfen nur in den markierten Farben eingefärbt werden: </a:t>
              </a: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r>
                <a:rPr lang="de-DE" sz="1323" dirty="0">
                  <a:latin typeface="Arial" panose="020B0604020202020204" pitchFamily="34" charset="0"/>
                </a:rPr>
                <a:t>Zum Einfärben der Elemente markieren Sie diese und  wählen die entsprechende Farbe als Füllung aus.</a:t>
              </a:r>
            </a:p>
          </p:txBody>
        </p:sp>
        <p:grpSp>
          <p:nvGrpSpPr>
            <p:cNvPr id="11" name="Gruppieren 10">
              <a:extLst>
                <a:ext uri="{FF2B5EF4-FFF2-40B4-BE49-F238E27FC236}">
                  <a16:creationId xmlns:a16="http://schemas.microsoft.com/office/drawing/2014/main" id="{F2994CFC-6676-BCD9-AFBB-7E0FB6D67207}"/>
                </a:ext>
              </a:extLst>
            </p:cNvPr>
            <p:cNvGrpSpPr>
              <a:grpSpLocks noChangeAspect="1"/>
            </p:cNvGrpSpPr>
            <p:nvPr userDrawn="1"/>
          </p:nvGrpSpPr>
          <p:grpSpPr>
            <a:xfrm>
              <a:off x="-2321891" y="1052736"/>
              <a:ext cx="2088000" cy="540000"/>
              <a:chOff x="-2226581" y="2060848"/>
              <a:chExt cx="2088000" cy="540000"/>
            </a:xfrm>
          </p:grpSpPr>
          <p:grpSp>
            <p:nvGrpSpPr>
              <p:cNvPr id="13" name="Gruppieren 12">
                <a:extLst>
                  <a:ext uri="{FF2B5EF4-FFF2-40B4-BE49-F238E27FC236}">
                    <a16:creationId xmlns:a16="http://schemas.microsoft.com/office/drawing/2014/main" id="{C24B8529-A5F4-758E-C779-0CA907150A39}"/>
                  </a:ext>
                </a:extLst>
              </p:cNvPr>
              <p:cNvGrpSpPr/>
              <p:nvPr userDrawn="1"/>
            </p:nvGrpSpPr>
            <p:grpSpPr>
              <a:xfrm>
                <a:off x="-2226581" y="2060848"/>
                <a:ext cx="2088000" cy="540000"/>
                <a:chOff x="-2226581" y="2060848"/>
                <a:chExt cx="2088000" cy="540000"/>
              </a:xfrm>
            </p:grpSpPr>
            <p:sp>
              <p:nvSpPr>
                <p:cNvPr id="18" name="Rechteck 17">
                  <a:extLst>
                    <a:ext uri="{FF2B5EF4-FFF2-40B4-BE49-F238E27FC236}">
                      <a16:creationId xmlns:a16="http://schemas.microsoft.com/office/drawing/2014/main" id="{7BAFA2EA-4772-631D-A2DF-854B0781765A}"/>
                    </a:ext>
                  </a:extLst>
                </p:cNvPr>
                <p:cNvSpPr/>
                <p:nvPr userDrawn="1"/>
              </p:nvSpPr>
              <p:spPr>
                <a:xfrm>
                  <a:off x="-2226581" y="2060848"/>
                  <a:ext cx="2088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2315" dirty="0">
                    <a:latin typeface="Arial" panose="020B0604020202020204" pitchFamily="34" charset="0"/>
                  </a:endParaRPr>
                </a:p>
              </p:txBody>
            </p:sp>
            <p:pic>
              <p:nvPicPr>
                <p:cNvPr id="19" name="Grafik 18">
                  <a:extLst>
                    <a:ext uri="{FF2B5EF4-FFF2-40B4-BE49-F238E27FC236}">
                      <a16:creationId xmlns:a16="http://schemas.microsoft.com/office/drawing/2014/main" id="{88958E5C-0220-2250-925B-7FBDDC4856BB}"/>
                    </a:ext>
                  </a:extLst>
                </p:cNvPr>
                <p:cNvPicPr>
                  <a:picLocks noChangeAspect="1"/>
                </p:cNvPicPr>
                <p:nvPr userDrawn="1"/>
              </p:nvPicPr>
              <p:blipFill rotWithShape="1">
                <a:blip r:embed="rId2"/>
                <a:srcRect b="65087"/>
                <a:stretch/>
              </p:blipFill>
              <p:spPr>
                <a:xfrm>
                  <a:off x="-2139977" y="2101356"/>
                  <a:ext cx="1914792" cy="458984"/>
                </a:xfrm>
                <a:prstGeom prst="rect">
                  <a:avLst/>
                </a:prstGeom>
              </p:spPr>
            </p:pic>
          </p:grpSp>
          <p:sp>
            <p:nvSpPr>
              <p:cNvPr id="14" name="Rechteck 13">
                <a:extLst>
                  <a:ext uri="{FF2B5EF4-FFF2-40B4-BE49-F238E27FC236}">
                    <a16:creationId xmlns:a16="http://schemas.microsoft.com/office/drawing/2014/main" id="{6C3A7D81-BC38-3A58-9F3E-EB0DD4EF938A}"/>
                  </a:ext>
                </a:extLst>
              </p:cNvPr>
              <p:cNvSpPr/>
              <p:nvPr userDrawn="1"/>
            </p:nvSpPr>
            <p:spPr>
              <a:xfrm>
                <a:off x="-1018300" y="2341124"/>
                <a:ext cx="828000" cy="21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2315" dirty="0">
                  <a:latin typeface="Arial" panose="020B0604020202020204" pitchFamily="34" charset="0"/>
                </a:endParaRPr>
              </a:p>
            </p:txBody>
          </p:sp>
        </p:grpSp>
      </p:grpSp>
      <p:pic>
        <p:nvPicPr>
          <p:cNvPr id="4" name="Grafik 3" descr="Ein Bild, das Text enthält.&#10;&#10;Automatisch generierte Beschreibung">
            <a:extLst>
              <a:ext uri="{FF2B5EF4-FFF2-40B4-BE49-F238E27FC236}">
                <a16:creationId xmlns:a16="http://schemas.microsoft.com/office/drawing/2014/main" id="{91DFE515-EA77-6B57-CBE4-61F0317A68E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88052" y="5798"/>
            <a:ext cx="2256358" cy="1124700"/>
          </a:xfrm>
          <a:prstGeom prst="rect">
            <a:avLst/>
          </a:prstGeom>
        </p:spPr>
      </p:pic>
      <p:sp>
        <p:nvSpPr>
          <p:cNvPr id="6" name="Foliennummernplatzhalter 5" hidden="1">
            <a:extLst>
              <a:ext uri="{FF2B5EF4-FFF2-40B4-BE49-F238E27FC236}">
                <a16:creationId xmlns:a16="http://schemas.microsoft.com/office/drawing/2014/main" id="{2B7E69D7-F919-50DE-1528-5CDD7AC805E4}"/>
              </a:ext>
            </a:extLst>
          </p:cNvPr>
          <p:cNvSpPr>
            <a:spLocks noGrp="1"/>
          </p:cNvSpPr>
          <p:nvPr>
            <p:ph type="sldNum" sz="quarter" idx="4"/>
          </p:nvPr>
        </p:nvSpPr>
        <p:spPr>
          <a:xfrm>
            <a:off x="-119066" y="-119075"/>
            <a:ext cx="3969" cy="3969"/>
          </a:xfrm>
          <a:prstGeom prst="rect">
            <a:avLst/>
          </a:prstGeom>
        </p:spPr>
        <p:txBody>
          <a:bodyPr vert="horz" lIns="0" tIns="0" rIns="0" bIns="0" rtlCol="0" anchor="b" anchorCtr="0"/>
          <a:lstStyle>
            <a:lvl1pPr algn="l">
              <a:defRPr sz="110" b="0">
                <a:solidFill>
                  <a:schemeClr val="tx1"/>
                </a:solidFill>
              </a:defRPr>
            </a:lvl1pPr>
          </a:lstStyle>
          <a:p>
            <a:fld id="{1F8F6C9E-DFB0-47BA-A580-000504CFD3E5}" type="slidenum">
              <a:rPr lang="de-DE" smtClean="0"/>
              <a:pPr/>
              <a:t>‹Nr.›</a:t>
            </a:fld>
            <a:endParaRPr lang="de-DE" dirty="0"/>
          </a:p>
        </p:txBody>
      </p:sp>
      <p:grpSp>
        <p:nvGrpSpPr>
          <p:cNvPr id="7" name="Gruppieren 6">
            <a:extLst>
              <a:ext uri="{FF2B5EF4-FFF2-40B4-BE49-F238E27FC236}">
                <a16:creationId xmlns:a16="http://schemas.microsoft.com/office/drawing/2014/main" id="{8A8718ED-BCC6-17FE-B12F-A3B938EDBA8D}"/>
              </a:ext>
            </a:extLst>
          </p:cNvPr>
          <p:cNvGrpSpPr/>
          <p:nvPr userDrawn="1"/>
        </p:nvGrpSpPr>
        <p:grpSpPr>
          <a:xfrm>
            <a:off x="-2646071" y="3255078"/>
            <a:ext cx="2565578" cy="2430966"/>
            <a:chOff x="-2400150" y="-2"/>
            <a:chExt cx="2327138" cy="2204865"/>
          </a:xfrm>
        </p:grpSpPr>
        <p:sp>
          <p:nvSpPr>
            <p:cNvPr id="8" name="Rechteck 7">
              <a:extLst>
                <a:ext uri="{FF2B5EF4-FFF2-40B4-BE49-F238E27FC236}">
                  <a16:creationId xmlns:a16="http://schemas.microsoft.com/office/drawing/2014/main" id="{42D75BCE-DB9F-1527-9439-C40FC5D2B208}"/>
                </a:ext>
              </a:extLst>
            </p:cNvPr>
            <p:cNvSpPr/>
            <p:nvPr userDrawn="1"/>
          </p:nvSpPr>
          <p:spPr>
            <a:xfrm>
              <a:off x="-2400150" y="-2"/>
              <a:ext cx="2327138" cy="22048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chorCtr="0"/>
            <a:lstStyle/>
            <a:p>
              <a:pPr algn="l"/>
              <a:r>
                <a:rPr lang="de-DE" sz="1323" b="1" dirty="0">
                  <a:latin typeface="Arial" panose="020B0604020202020204" pitchFamily="34" charset="0"/>
                </a:rPr>
                <a:t>INFO (EN):</a:t>
              </a:r>
            </a:p>
            <a:p>
              <a:pPr algn="l"/>
              <a:r>
                <a:rPr lang="en-US" sz="1323" dirty="0">
                  <a:latin typeface="Arial" panose="020B0604020202020204" pitchFamily="34" charset="0"/>
                </a:rPr>
                <a:t>The graphic elements and the subtitle may only be </a:t>
              </a:r>
              <a:r>
                <a:rPr lang="en-US" sz="1323" dirty="0" err="1">
                  <a:latin typeface="Arial" panose="020B0604020202020204" pitchFamily="34" charset="0"/>
                </a:rPr>
                <a:t>coloured</a:t>
              </a:r>
              <a:r>
                <a:rPr lang="en-US" sz="1323" dirty="0">
                  <a:latin typeface="Arial" panose="020B0604020202020204" pitchFamily="34" charset="0"/>
                </a:rPr>
                <a:t> in the marked </a:t>
              </a:r>
              <a:r>
                <a:rPr lang="en-US" sz="1323" dirty="0" err="1">
                  <a:latin typeface="Arial" panose="020B0604020202020204" pitchFamily="34" charset="0"/>
                </a:rPr>
                <a:t>colours</a:t>
              </a:r>
              <a:r>
                <a:rPr lang="en-US" sz="1323" dirty="0">
                  <a:latin typeface="Arial" panose="020B0604020202020204" pitchFamily="34" charset="0"/>
                </a:rPr>
                <a:t>: </a:t>
              </a: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endParaRPr lang="de-DE" sz="1323" dirty="0">
                <a:latin typeface="Arial" panose="020B0604020202020204" pitchFamily="34" charset="0"/>
              </a:endParaRPr>
            </a:p>
            <a:p>
              <a:pPr algn="l"/>
              <a:r>
                <a:rPr lang="en-US" sz="1323" dirty="0">
                  <a:latin typeface="Arial" panose="020B0604020202020204" pitchFamily="34" charset="0"/>
                </a:rPr>
                <a:t>To </a:t>
              </a:r>
              <a:r>
                <a:rPr lang="en-US" sz="1323" dirty="0" err="1">
                  <a:latin typeface="Arial" panose="020B0604020202020204" pitchFamily="34" charset="0"/>
                </a:rPr>
                <a:t>colour</a:t>
              </a:r>
              <a:r>
                <a:rPr lang="en-US" sz="1323" dirty="0">
                  <a:latin typeface="Arial" panose="020B0604020202020204" pitchFamily="34" charset="0"/>
                </a:rPr>
                <a:t> the elements, select them and choose the corresponding </a:t>
              </a:r>
              <a:r>
                <a:rPr lang="en-US" sz="1323" dirty="0" err="1">
                  <a:latin typeface="Arial" panose="020B0604020202020204" pitchFamily="34" charset="0"/>
                </a:rPr>
                <a:t>colour</a:t>
              </a:r>
              <a:r>
                <a:rPr lang="en-US" sz="1323" dirty="0">
                  <a:latin typeface="Arial" panose="020B0604020202020204" pitchFamily="34" charset="0"/>
                </a:rPr>
                <a:t> as a fill.</a:t>
              </a:r>
              <a:endParaRPr lang="de-DE" sz="1323" dirty="0">
                <a:latin typeface="Arial" panose="020B0604020202020204" pitchFamily="34" charset="0"/>
              </a:endParaRPr>
            </a:p>
          </p:txBody>
        </p:sp>
        <p:grpSp>
          <p:nvGrpSpPr>
            <p:cNvPr id="12" name="Gruppieren 11">
              <a:extLst>
                <a:ext uri="{FF2B5EF4-FFF2-40B4-BE49-F238E27FC236}">
                  <a16:creationId xmlns:a16="http://schemas.microsoft.com/office/drawing/2014/main" id="{07D0FE89-B711-23F5-F1B3-3F9976664D98}"/>
                </a:ext>
              </a:extLst>
            </p:cNvPr>
            <p:cNvGrpSpPr>
              <a:grpSpLocks noChangeAspect="1"/>
            </p:cNvGrpSpPr>
            <p:nvPr userDrawn="1"/>
          </p:nvGrpSpPr>
          <p:grpSpPr>
            <a:xfrm>
              <a:off x="-2321891" y="908719"/>
              <a:ext cx="2088000" cy="540000"/>
              <a:chOff x="-2226581" y="1916831"/>
              <a:chExt cx="2088000" cy="540000"/>
            </a:xfrm>
          </p:grpSpPr>
          <p:grpSp>
            <p:nvGrpSpPr>
              <p:cNvPr id="15" name="Gruppieren 14">
                <a:extLst>
                  <a:ext uri="{FF2B5EF4-FFF2-40B4-BE49-F238E27FC236}">
                    <a16:creationId xmlns:a16="http://schemas.microsoft.com/office/drawing/2014/main" id="{86ABDBE0-F3A2-63E5-8A72-3B1BB6B6FF78}"/>
                  </a:ext>
                </a:extLst>
              </p:cNvPr>
              <p:cNvGrpSpPr/>
              <p:nvPr userDrawn="1"/>
            </p:nvGrpSpPr>
            <p:grpSpPr>
              <a:xfrm>
                <a:off x="-2226581" y="1916831"/>
                <a:ext cx="2088000" cy="540000"/>
                <a:chOff x="-2226581" y="1916831"/>
                <a:chExt cx="2088000" cy="540000"/>
              </a:xfrm>
            </p:grpSpPr>
            <p:sp>
              <p:nvSpPr>
                <p:cNvPr id="17" name="Rechteck 16">
                  <a:extLst>
                    <a:ext uri="{FF2B5EF4-FFF2-40B4-BE49-F238E27FC236}">
                      <a16:creationId xmlns:a16="http://schemas.microsoft.com/office/drawing/2014/main" id="{2E0BEA31-AB98-9033-4596-686622456DD5}"/>
                    </a:ext>
                  </a:extLst>
                </p:cNvPr>
                <p:cNvSpPr/>
                <p:nvPr userDrawn="1"/>
              </p:nvSpPr>
              <p:spPr>
                <a:xfrm>
                  <a:off x="-2226581" y="1916831"/>
                  <a:ext cx="2088000" cy="5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2315" dirty="0">
                    <a:latin typeface="Arial" panose="020B0604020202020204" pitchFamily="34" charset="0"/>
                  </a:endParaRPr>
                </a:p>
              </p:txBody>
            </p:sp>
            <p:pic>
              <p:nvPicPr>
                <p:cNvPr id="23" name="Grafik 22">
                  <a:extLst>
                    <a:ext uri="{FF2B5EF4-FFF2-40B4-BE49-F238E27FC236}">
                      <a16:creationId xmlns:a16="http://schemas.microsoft.com/office/drawing/2014/main" id="{072A293A-D462-445E-797B-5EDAF1B530A3}"/>
                    </a:ext>
                  </a:extLst>
                </p:cNvPr>
                <p:cNvPicPr>
                  <a:picLocks noChangeAspect="1"/>
                </p:cNvPicPr>
                <p:nvPr userDrawn="1"/>
              </p:nvPicPr>
              <p:blipFill rotWithShape="1">
                <a:blip r:embed="rId2"/>
                <a:srcRect b="65087"/>
                <a:stretch/>
              </p:blipFill>
              <p:spPr>
                <a:xfrm>
                  <a:off x="-2139977" y="1961902"/>
                  <a:ext cx="1914792" cy="458984"/>
                </a:xfrm>
                <a:prstGeom prst="rect">
                  <a:avLst/>
                </a:prstGeom>
              </p:spPr>
            </p:pic>
          </p:grpSp>
          <p:sp>
            <p:nvSpPr>
              <p:cNvPr id="16" name="Rechteck 15">
                <a:extLst>
                  <a:ext uri="{FF2B5EF4-FFF2-40B4-BE49-F238E27FC236}">
                    <a16:creationId xmlns:a16="http://schemas.microsoft.com/office/drawing/2014/main" id="{765B9646-6CFF-22AD-19F4-E17E43857FF4}"/>
                  </a:ext>
                </a:extLst>
              </p:cNvPr>
              <p:cNvSpPr/>
              <p:nvPr userDrawn="1"/>
            </p:nvSpPr>
            <p:spPr>
              <a:xfrm>
                <a:off x="-1018300" y="2197107"/>
                <a:ext cx="828000" cy="216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e-DE" sz="2315" dirty="0">
                  <a:latin typeface="Arial" panose="020B0604020202020204" pitchFamily="34" charset="0"/>
                </a:endParaRPr>
              </a:p>
            </p:txBody>
          </p:sp>
        </p:grpSp>
      </p:grpSp>
      <p:sp>
        <p:nvSpPr>
          <p:cNvPr id="24" name="Fußzeilenplatzhalter 23">
            <a:extLst>
              <a:ext uri="{FF2B5EF4-FFF2-40B4-BE49-F238E27FC236}">
                <a16:creationId xmlns:a16="http://schemas.microsoft.com/office/drawing/2014/main" id="{0431C2CC-C727-5345-734B-10EEA87BEA37}"/>
              </a:ext>
            </a:extLst>
          </p:cNvPr>
          <p:cNvSpPr>
            <a:spLocks noGrp="1"/>
          </p:cNvSpPr>
          <p:nvPr>
            <p:ph type="ftr" sz="quarter" idx="16"/>
          </p:nvPr>
        </p:nvSpPr>
        <p:spPr>
          <a:xfrm>
            <a:off x="1043734" y="6479965"/>
            <a:ext cx="3435782" cy="396961"/>
          </a:xfrm>
          <a:prstGeom prst="rect">
            <a:avLst/>
          </a:prstGeom>
        </p:spPr>
        <p:txBody>
          <a:bodyPr anchor="t"/>
          <a:lstStyle>
            <a:lvl1pPr>
              <a:defRPr sz="1200">
                <a:solidFill>
                  <a:schemeClr val="bg1"/>
                </a:solidFill>
              </a:defRPr>
            </a:lvl1pPr>
          </a:lstStyle>
          <a:p>
            <a:r>
              <a:rPr lang="en-US"/>
              <a:t>R.O.E. GmbH | Stand: 12.2023 Rev0</a:t>
            </a:r>
            <a:endParaRPr lang="de-DE" dirty="0"/>
          </a:p>
        </p:txBody>
      </p:sp>
    </p:spTree>
    <p:extLst>
      <p:ext uri="{BB962C8B-B14F-4D97-AF65-F5344CB8AC3E}">
        <p14:creationId xmlns:p14="http://schemas.microsoft.com/office/powerpoint/2010/main" val="42820045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8_Title Slide">
    <p:bg>
      <p:bgPr>
        <a:gradFill flip="none" rotWithShape="1">
          <a:gsLst>
            <a:gs pos="0">
              <a:srgbClr val="B8B4AD">
                <a:lumMod val="56000"/>
              </a:srgbClr>
            </a:gs>
            <a:gs pos="68000">
              <a:srgbClr val="313130">
                <a:lumMod val="100000"/>
                <a:alpha val="98000"/>
              </a:srgb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30383D4-9E6E-F742-87EC-3CF28B4362C9}"/>
              </a:ext>
            </a:extLst>
          </p:cNvPr>
          <p:cNvPicPr>
            <a:picLocks noChangeAspect="1"/>
          </p:cNvPicPr>
          <p:nvPr userDrawn="1"/>
        </p:nvPicPr>
        <p:blipFill>
          <a:blip r:embed="rId2"/>
          <a:stretch>
            <a:fillRect/>
          </a:stretch>
        </p:blipFill>
        <p:spPr>
          <a:xfrm>
            <a:off x="5754422" y="2944244"/>
            <a:ext cx="1977441" cy="1572986"/>
          </a:xfrm>
          <a:prstGeom prst="rect">
            <a:avLst/>
          </a:prstGeom>
          <a:effectLst>
            <a:outerShdw blurRad="50800" dist="127000" dir="2700000" algn="tl" rotWithShape="0">
              <a:prstClr val="black">
                <a:alpha val="36000"/>
              </a:prstClr>
            </a:outerShdw>
          </a:effectLst>
        </p:spPr>
      </p:pic>
      <p:sp>
        <p:nvSpPr>
          <p:cNvPr id="8" name="Textplatzhalter 7">
            <a:extLst>
              <a:ext uri="{FF2B5EF4-FFF2-40B4-BE49-F238E27FC236}">
                <a16:creationId xmlns:a16="http://schemas.microsoft.com/office/drawing/2014/main" id="{256D0CF8-833C-433D-9E79-C57981285049}"/>
              </a:ext>
            </a:extLst>
          </p:cNvPr>
          <p:cNvSpPr>
            <a:spLocks noGrp="1"/>
          </p:cNvSpPr>
          <p:nvPr>
            <p:ph type="body" sz="quarter" idx="10"/>
          </p:nvPr>
        </p:nvSpPr>
        <p:spPr>
          <a:xfrm>
            <a:off x="722439" y="487364"/>
            <a:ext cx="11960155" cy="2270125"/>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021809507"/>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el 1"/>
          <p:cNvSpPr>
            <a:spLocks noGrp="1"/>
          </p:cNvSpPr>
          <p:nvPr>
            <p:ph type="title"/>
          </p:nvPr>
        </p:nvSpPr>
        <p:spPr>
          <a:xfrm>
            <a:off x="900678" y="252042"/>
            <a:ext cx="11986630" cy="1092182"/>
          </a:xfrm>
        </p:spPr>
        <p:txBody>
          <a:bodyPr/>
          <a:lstStyle/>
          <a:p>
            <a:endParaRPr kumimoji="0" lang="en-US"/>
          </a:p>
        </p:txBody>
      </p:sp>
      <p:sp>
        <p:nvSpPr>
          <p:cNvPr id="6" name="Foliennummernplatzhalter 5"/>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8" name="Inhaltsplatzhalter 7"/>
          <p:cNvSpPr>
            <a:spLocks noGrp="1"/>
          </p:cNvSpPr>
          <p:nvPr>
            <p:ph sz="quarter" idx="1"/>
          </p:nvPr>
        </p:nvSpPr>
        <p:spPr>
          <a:xfrm>
            <a:off x="900678" y="1764295"/>
            <a:ext cx="11986630" cy="4956828"/>
          </a:xfrm>
        </p:spPr>
        <p:txBody>
          <a:body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4057569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gradFill>
          <a:gsLst>
            <a:gs pos="0">
              <a:srgbClr val="B8B4AD">
                <a:lumMod val="56000"/>
              </a:srgbClr>
            </a:gs>
            <a:gs pos="68000">
              <a:srgbClr val="313130">
                <a:lumMod val="100000"/>
                <a:alpha val="98000"/>
              </a:srgbClr>
            </a:gs>
          </a:gsLst>
          <a:path path="circle">
            <a:fillToRect l="50000" t="50000" r="50000" b="50000"/>
          </a:path>
        </a:gradFill>
        <a:effectLst/>
      </p:bgPr>
    </p:bg>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EF55E49-4A8A-4CBC-B874-56913EEE663B}"/>
              </a:ext>
            </a:extLst>
          </p:cNvPr>
          <p:cNvPicPr>
            <a:picLocks noChangeAspect="1"/>
          </p:cNvPicPr>
          <p:nvPr userDrawn="1"/>
        </p:nvPicPr>
        <p:blipFill>
          <a:blip r:embed="rId2">
            <a:alphaModFix amt="40000"/>
            <a:extLst>
              <a:ext uri="{BEBA8EAE-BF5A-486C-A8C5-ECC9F3942E4B}">
                <a14:imgProps xmlns:a14="http://schemas.microsoft.com/office/drawing/2010/main">
                  <a14:imgLayer r:embed="rId3">
                    <a14:imgEffect>
                      <a14:backgroundRemoval t="9464" b="98746" l="1271" r="89932">
                        <a14:foregroundMark x1="10459" y1="62942" x2="10459" y2="62942"/>
                        <a14:foregroundMark x1="10753" y1="59635" x2="10948" y2="63626"/>
                        <a14:foregroundMark x1="12317" y1="88369" x2="14174" y2="89852"/>
                        <a14:foregroundMark x1="24927" y1="52109" x2="26784" y2="52566"/>
                        <a14:foregroundMark x1="35582" y1="59635" x2="37439" y2="61117"/>
                        <a14:foregroundMark x1="43597" y1="68187" x2="44379" y2="69327"/>
                        <a14:foregroundMark x1="47312" y1="85177" x2="47214" y2="89510"/>
                        <a14:foregroundMark x1="43304" y1="96579" x2="43500" y2="98746"/>
                        <a14:foregroundMark x1="5767" y1="84493" x2="5865" y2="85519"/>
                        <a14:foregroundMark x1="1857" y1="79019" x2="3324" y2="79704"/>
                        <a14:foregroundMark x1="1857" y1="96921" x2="1466" y2="97719"/>
                        <a14:foregroundMark x1="23656" y1="98632" x2="25220" y2="98632"/>
                        <a14:foregroundMark x1="1271" y1="73318" x2="1271" y2="76055"/>
                        <a14:foregroundMark x1="1857" y1="54618" x2="1857" y2="55872"/>
                        <a14:foregroundMark x1="9775" y1="51083" x2="10753" y2="51425"/>
                      </a14:backgroundRemoval>
                    </a14:imgEffect>
                  </a14:imgLayer>
                </a14:imgProps>
              </a:ext>
              <a:ext uri="{28A0092B-C50C-407E-A947-70E740481C1C}">
                <a14:useLocalDpi xmlns:a14="http://schemas.microsoft.com/office/drawing/2010/main" val="0"/>
              </a:ext>
            </a:extLst>
          </a:blip>
          <a:stretch>
            <a:fillRect/>
          </a:stretch>
        </p:blipFill>
        <p:spPr>
          <a:xfrm>
            <a:off x="0" y="-854764"/>
            <a:ext cx="12341331" cy="8416028"/>
          </a:xfrm>
          <a:prstGeom prst="rect">
            <a:avLst/>
          </a:prstGeom>
        </p:spPr>
      </p:pic>
    </p:spTree>
    <p:extLst>
      <p:ext uri="{BB962C8B-B14F-4D97-AF65-F5344CB8AC3E}">
        <p14:creationId xmlns:p14="http://schemas.microsoft.com/office/powerpoint/2010/main" val="2817401987"/>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el 1"/>
          <p:cNvSpPr>
            <a:spLocks noGrp="1"/>
          </p:cNvSpPr>
          <p:nvPr>
            <p:ph type="title"/>
          </p:nvPr>
        </p:nvSpPr>
        <p:spPr>
          <a:xfrm>
            <a:off x="900678" y="252042"/>
            <a:ext cx="10540598" cy="1092182"/>
          </a:xfrm>
        </p:spPr>
        <p:txBody>
          <a:bodyPr/>
          <a:lstStyle>
            <a:lvl1pPr>
              <a:defRPr>
                <a:solidFill>
                  <a:schemeClr val="tx1"/>
                </a:solidFill>
              </a:defRPr>
            </a:lvl1pPr>
          </a:lstStyle>
          <a:p>
            <a:endParaRPr kumimoji="0" lang="en-US" dirty="0"/>
          </a:p>
        </p:txBody>
      </p:sp>
      <p:sp>
        <p:nvSpPr>
          <p:cNvPr id="6" name="Foliennummernplatzhalter 5"/>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8" name="Inhaltsplatzhalter 7"/>
          <p:cNvSpPr>
            <a:spLocks noGrp="1"/>
          </p:cNvSpPr>
          <p:nvPr>
            <p:ph sz="quarter" idx="1"/>
          </p:nvPr>
        </p:nvSpPr>
        <p:spPr>
          <a:xfrm>
            <a:off x="900678" y="1764295"/>
            <a:ext cx="6666969" cy="4956828"/>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7" name="Inhaltsplatzhalter 7">
            <a:extLst>
              <a:ext uri="{FF2B5EF4-FFF2-40B4-BE49-F238E27FC236}">
                <a16:creationId xmlns:a16="http://schemas.microsoft.com/office/drawing/2014/main" id="{92E23FC0-EFBC-436A-A0C7-4941D9634C5D}"/>
              </a:ext>
            </a:extLst>
          </p:cNvPr>
          <p:cNvSpPr>
            <a:spLocks noGrp="1"/>
          </p:cNvSpPr>
          <p:nvPr>
            <p:ph sz="quarter" idx="13"/>
          </p:nvPr>
        </p:nvSpPr>
        <p:spPr>
          <a:xfrm>
            <a:off x="8274118" y="1764295"/>
            <a:ext cx="4593044" cy="4150730"/>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9" name="Inhaltsplatzhalter 7">
            <a:extLst>
              <a:ext uri="{FF2B5EF4-FFF2-40B4-BE49-F238E27FC236}">
                <a16:creationId xmlns:a16="http://schemas.microsoft.com/office/drawing/2014/main" id="{A88330FD-CC9F-41EA-BF44-7C131A685DEA}"/>
              </a:ext>
            </a:extLst>
          </p:cNvPr>
          <p:cNvSpPr>
            <a:spLocks noGrp="1"/>
          </p:cNvSpPr>
          <p:nvPr>
            <p:ph sz="quarter" idx="14"/>
          </p:nvPr>
        </p:nvSpPr>
        <p:spPr>
          <a:xfrm>
            <a:off x="8274118" y="6359173"/>
            <a:ext cx="4593044" cy="361950"/>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2016444" y="3024506"/>
            <a:ext cx="10866384" cy="1844808"/>
          </a:xfrm>
        </p:spPr>
        <p:txBody>
          <a:bodyPr anchor="t"/>
          <a:lstStyle>
            <a:lvl1pPr marL="0" indent="0">
              <a:buNone/>
              <a:defRPr sz="3200">
                <a:solidFill>
                  <a:schemeClr val="tx2"/>
                </a:solidFill>
              </a:defRPr>
            </a:lvl1pPr>
            <a:lvl2pPr>
              <a:buNone/>
              <a:defRPr sz="21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endParaRPr kumimoji="0" lang="en-US" dirty="0"/>
          </a:p>
        </p:txBody>
      </p:sp>
      <p:sp>
        <p:nvSpPr>
          <p:cNvPr id="7" name="Rechteck 6"/>
          <p:cNvSpPr/>
          <p:nvPr/>
        </p:nvSpPr>
        <p:spPr bwMode="white">
          <a:xfrm>
            <a:off x="0" y="1680281"/>
            <a:ext cx="13442950" cy="126021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0" y="1764295"/>
            <a:ext cx="1904417" cy="1092182"/>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2016442" y="1764295"/>
            <a:ext cx="11426508" cy="109218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2" name="Titel 1"/>
          <p:cNvSpPr>
            <a:spLocks noGrp="1"/>
          </p:cNvSpPr>
          <p:nvPr>
            <p:ph type="title"/>
          </p:nvPr>
        </p:nvSpPr>
        <p:spPr>
          <a:xfrm>
            <a:off x="2016443" y="1764295"/>
            <a:ext cx="11202459" cy="1092182"/>
          </a:xfrm>
        </p:spPr>
        <p:txBody>
          <a:bodyPr>
            <a:normAutofit/>
          </a:bodyPr>
          <a:lstStyle>
            <a:lvl1pPr algn="l">
              <a:buNone/>
              <a:defRPr sz="3600" b="0" cap="none">
                <a:solidFill>
                  <a:srgbClr val="FFFFFF"/>
                </a:solidFill>
              </a:defRPr>
            </a:lvl1pPr>
          </a:lstStyle>
          <a:p>
            <a:endParaRPr kumimoji="0" lang="en-US" dirty="0"/>
          </a:p>
        </p:txBody>
      </p:sp>
      <p:sp>
        <p:nvSpPr>
          <p:cNvPr id="12" name="Datumsplatzhalter 11"/>
          <p:cNvSpPr>
            <a:spLocks noGrp="1"/>
          </p:cNvSpPr>
          <p:nvPr>
            <p:ph type="dt" sz="half" idx="10"/>
          </p:nvPr>
        </p:nvSpPr>
        <p:spPr>
          <a:xfrm>
            <a:off x="8961968" y="6889152"/>
            <a:ext cx="3920860" cy="402567"/>
          </a:xfrm>
          <a:prstGeom prst="rect">
            <a:avLst/>
          </a:prstGeom>
        </p:spPr>
        <p:txBody>
          <a:bodyPr/>
          <a:lstStyle/>
          <a:p>
            <a:pPr eaLnBrk="1" latinLnBrk="0" hangingPunct="1"/>
            <a:endParaRPr lang="en-US"/>
          </a:p>
        </p:txBody>
      </p:sp>
      <p:sp>
        <p:nvSpPr>
          <p:cNvPr id="14" name="Fußzeilenplatzhalter 13"/>
          <p:cNvSpPr>
            <a:spLocks noGrp="1"/>
          </p:cNvSpPr>
          <p:nvPr>
            <p:ph type="ftr" sz="quarter" idx="12"/>
          </p:nvPr>
        </p:nvSpPr>
        <p:spPr>
          <a:xfrm>
            <a:off x="896198" y="6888939"/>
            <a:ext cx="7969744" cy="402567"/>
          </a:xfrm>
          <a:prstGeom prst="rect">
            <a:avLst/>
          </a:prstGeom>
        </p:spPr>
        <p:txBody>
          <a:bodyPr/>
          <a:lstStyle/>
          <a:p>
            <a:r>
              <a:rPr kumimoji="0" lang="en-US"/>
              <a:t>R.O.E. GmbH | Stand: 12.2023 Rev0</a:t>
            </a:r>
          </a:p>
        </p:txBody>
      </p:sp>
      <p:sp>
        <p:nvSpPr>
          <p:cNvPr id="13" name="Foliennummernplatzhalter 12"/>
          <p:cNvSpPr>
            <a:spLocks noGrp="1"/>
          </p:cNvSpPr>
          <p:nvPr>
            <p:ph type="sldNum" sz="quarter" idx="11"/>
          </p:nvPr>
        </p:nvSpPr>
        <p:spPr>
          <a:xfrm>
            <a:off x="11930619" y="6904903"/>
            <a:ext cx="1904417" cy="911742"/>
          </a:xfrm>
        </p:spPr>
        <p:txBody>
          <a:bodyPr>
            <a:noAutofit/>
          </a:bodyPr>
          <a:lstStyle>
            <a:lvl1pPr>
              <a:defRPr sz="1200">
                <a:solidFill>
                  <a:srgbClr val="FFFFFF"/>
                </a:solidFill>
              </a:defRPr>
            </a:lvl1pPr>
          </a:lstStyle>
          <a:p>
            <a:fld id="{F0C94032-CD4C-4C25-B0C2-CEC720522D92}" type="slidenum">
              <a:rPr lang="en-US" smtClean="0"/>
              <a:pPr/>
              <a:t>‹Nr.›</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el 1"/>
          <p:cNvSpPr>
            <a:spLocks noGrp="1"/>
          </p:cNvSpPr>
          <p:nvPr>
            <p:ph type="title"/>
          </p:nvPr>
        </p:nvSpPr>
        <p:spPr>
          <a:xfrm>
            <a:off x="896197" y="252042"/>
            <a:ext cx="10527118" cy="1092182"/>
          </a:xfrm>
        </p:spPr>
        <p:txBody>
          <a:bodyPr/>
          <a:lstStyle/>
          <a:p>
            <a:endParaRPr kumimoji="0" lang="en-US" dirty="0"/>
          </a:p>
        </p:txBody>
      </p:sp>
      <p:sp>
        <p:nvSpPr>
          <p:cNvPr id="9" name="Inhaltsplatzhalter 8"/>
          <p:cNvSpPr>
            <a:spLocks noGrp="1"/>
          </p:cNvSpPr>
          <p:nvPr>
            <p:ph sz="quarter" idx="1"/>
          </p:nvPr>
        </p:nvSpPr>
        <p:spPr>
          <a:xfrm>
            <a:off x="896197" y="1752571"/>
            <a:ext cx="5713254" cy="294325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Inhaltsplatzhalter 10"/>
          <p:cNvSpPr>
            <a:spLocks noGrp="1"/>
          </p:cNvSpPr>
          <p:nvPr>
            <p:ph sz="quarter" idx="2"/>
          </p:nvPr>
        </p:nvSpPr>
        <p:spPr>
          <a:xfrm>
            <a:off x="7122678" y="1752571"/>
            <a:ext cx="5713254" cy="504084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0" name="Foliennummernplatzhalter 9"/>
          <p:cNvSpPr>
            <a:spLocks noGrp="1"/>
          </p:cNvSpPr>
          <p:nvPr>
            <p:ph type="sldNum" sz="quarter" idx="16"/>
          </p:nvPr>
        </p:nvSpPr>
        <p:spPr/>
        <p:txBody>
          <a:bodyPr rtlCol="0"/>
          <a:lstStyle/>
          <a:p>
            <a:pPr algn="ctr" eaLnBrk="1" latinLnBrk="0" hangingPunct="1"/>
            <a:fld id="{F0C94032-CD4C-4C25-B0C2-CEC720522D92}" type="slidenum">
              <a:rPr kumimoji="0" lang="en-US" smtClean="0"/>
              <a:pPr algn="ctr" eaLnBrk="1" latinLnBrk="0" hangingPunct="1"/>
              <a:t>‹Nr.›</a:t>
            </a:fld>
            <a:endParaRPr kumimoji="0" lang="en-US"/>
          </a:p>
        </p:txBody>
      </p:sp>
      <p:sp>
        <p:nvSpPr>
          <p:cNvPr id="6" name="Inhaltsplatzhalter 8">
            <a:extLst>
              <a:ext uri="{FF2B5EF4-FFF2-40B4-BE49-F238E27FC236}">
                <a16:creationId xmlns:a16="http://schemas.microsoft.com/office/drawing/2014/main" id="{B3E7C991-BDFC-46E7-8849-BB9032F9F7C7}"/>
              </a:ext>
            </a:extLst>
          </p:cNvPr>
          <p:cNvSpPr>
            <a:spLocks noGrp="1"/>
          </p:cNvSpPr>
          <p:nvPr>
            <p:ph sz="quarter" idx="17"/>
          </p:nvPr>
        </p:nvSpPr>
        <p:spPr>
          <a:xfrm>
            <a:off x="896195" y="4791075"/>
            <a:ext cx="5713254" cy="2002339"/>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Content with Caption">
    <p:spTree>
      <p:nvGrpSpPr>
        <p:cNvPr id="1" name=""/>
        <p:cNvGrpSpPr/>
        <p:nvPr/>
      </p:nvGrpSpPr>
      <p:grpSpPr>
        <a:xfrm>
          <a:off x="0" y="0"/>
          <a:ext cx="0" cy="0"/>
          <a:chOff x="0" y="0"/>
          <a:chExt cx="0" cy="0"/>
        </a:xfrm>
      </p:grpSpPr>
      <p:sp>
        <p:nvSpPr>
          <p:cNvPr id="2" name="Titel 1"/>
          <p:cNvSpPr>
            <a:spLocks noGrp="1"/>
          </p:cNvSpPr>
          <p:nvPr>
            <p:ph type="title"/>
          </p:nvPr>
        </p:nvSpPr>
        <p:spPr>
          <a:xfrm>
            <a:off x="896198" y="301050"/>
            <a:ext cx="10515144" cy="959160"/>
          </a:xfrm>
        </p:spPr>
        <p:txBody>
          <a:bodyPr anchor="ctr">
            <a:normAutofit/>
          </a:bodyPr>
          <a:lstStyle>
            <a:lvl1pPr algn="l">
              <a:buNone/>
              <a:defRPr sz="2400" b="1">
                <a:solidFill>
                  <a:schemeClr val="tx1"/>
                </a:solidFill>
              </a:defRPr>
            </a:lvl1pPr>
          </a:lstStyle>
          <a:p>
            <a:endParaRPr kumimoji="0" lang="en-US" dirty="0"/>
          </a:p>
        </p:txBody>
      </p:sp>
      <p:sp>
        <p:nvSpPr>
          <p:cNvPr id="5" name="Datumsplatzhalter 4"/>
          <p:cNvSpPr>
            <a:spLocks noGrp="1"/>
          </p:cNvSpPr>
          <p:nvPr>
            <p:ph type="dt" sz="half" idx="10"/>
          </p:nvPr>
        </p:nvSpPr>
        <p:spPr>
          <a:xfrm>
            <a:off x="8961968" y="6889152"/>
            <a:ext cx="3920860" cy="402567"/>
          </a:xfrm>
          <a:prstGeom prst="rect">
            <a:avLst/>
          </a:prstGeom>
        </p:spPr>
        <p:txBody>
          <a:bodyPr/>
          <a:lstStyle/>
          <a:p>
            <a:pPr eaLnBrk="1" latinLnBrk="0" hangingPunct="1"/>
            <a:endParaRPr lang="en-US"/>
          </a:p>
        </p:txBody>
      </p:sp>
      <p:sp>
        <p:nvSpPr>
          <p:cNvPr id="6" name="Fußzeilenplatzhalter 5"/>
          <p:cNvSpPr>
            <a:spLocks noGrp="1"/>
          </p:cNvSpPr>
          <p:nvPr>
            <p:ph type="ftr" sz="quarter" idx="11"/>
          </p:nvPr>
        </p:nvSpPr>
        <p:spPr>
          <a:xfrm>
            <a:off x="896198" y="6888939"/>
            <a:ext cx="7969744" cy="402567"/>
          </a:xfrm>
          <a:prstGeom prst="rect">
            <a:avLst/>
          </a:prstGeom>
        </p:spPr>
        <p:txBody>
          <a:bodyPr/>
          <a:lstStyle/>
          <a:p>
            <a:r>
              <a:rPr kumimoji="0" lang="en-US"/>
              <a:t>R.O.E. GmbH | Stand: 12.2023 Rev0</a:t>
            </a:r>
          </a:p>
        </p:txBody>
      </p:sp>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dirty="0"/>
          </a:p>
        </p:txBody>
      </p:sp>
      <p:sp>
        <p:nvSpPr>
          <p:cNvPr id="9" name="Inhaltsplatzhalter 8"/>
          <p:cNvSpPr>
            <a:spLocks noGrp="1"/>
          </p:cNvSpPr>
          <p:nvPr>
            <p:ph sz="quarter" idx="1"/>
          </p:nvPr>
        </p:nvSpPr>
        <p:spPr>
          <a:xfrm>
            <a:off x="3472763" y="1932323"/>
            <a:ext cx="5393179"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Inhaltsplatzhalter 8">
            <a:extLst>
              <a:ext uri="{FF2B5EF4-FFF2-40B4-BE49-F238E27FC236}">
                <a16:creationId xmlns:a16="http://schemas.microsoft.com/office/drawing/2014/main" id="{665449DE-67B4-4224-9941-3FD13908625A}"/>
              </a:ext>
            </a:extLst>
          </p:cNvPr>
          <p:cNvSpPr>
            <a:spLocks noGrp="1"/>
          </p:cNvSpPr>
          <p:nvPr>
            <p:ph sz="quarter" idx="13"/>
          </p:nvPr>
        </p:nvSpPr>
        <p:spPr>
          <a:xfrm>
            <a:off x="8961968" y="1931071"/>
            <a:ext cx="3920860"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_Content with Caption">
    <p:spTree>
      <p:nvGrpSpPr>
        <p:cNvPr id="1" name=""/>
        <p:cNvGrpSpPr/>
        <p:nvPr/>
      </p:nvGrpSpPr>
      <p:grpSpPr>
        <a:xfrm>
          <a:off x="0" y="0"/>
          <a:ext cx="0" cy="0"/>
          <a:chOff x="0" y="0"/>
          <a:chExt cx="0" cy="0"/>
        </a:xfrm>
      </p:grpSpPr>
      <p:sp>
        <p:nvSpPr>
          <p:cNvPr id="2" name="Titel 1"/>
          <p:cNvSpPr>
            <a:spLocks noGrp="1"/>
          </p:cNvSpPr>
          <p:nvPr>
            <p:ph type="title"/>
          </p:nvPr>
        </p:nvSpPr>
        <p:spPr>
          <a:xfrm>
            <a:off x="896198" y="301050"/>
            <a:ext cx="10515144" cy="959160"/>
          </a:xfrm>
        </p:spPr>
        <p:txBody>
          <a:bodyPr anchor="ctr">
            <a:normAutofit/>
          </a:bodyPr>
          <a:lstStyle>
            <a:lvl1pPr algn="l">
              <a:buNone/>
              <a:defRPr sz="2400" b="1">
                <a:solidFill>
                  <a:schemeClr val="tx1"/>
                </a:solidFill>
              </a:defRPr>
            </a:lvl1pPr>
          </a:lstStyle>
          <a:p>
            <a:endParaRPr kumimoji="0" lang="en-US" dirty="0"/>
          </a:p>
        </p:txBody>
      </p:sp>
      <p:sp>
        <p:nvSpPr>
          <p:cNvPr id="5" name="Datumsplatzhalter 4"/>
          <p:cNvSpPr>
            <a:spLocks noGrp="1"/>
          </p:cNvSpPr>
          <p:nvPr>
            <p:ph type="dt" sz="half" idx="10"/>
          </p:nvPr>
        </p:nvSpPr>
        <p:spPr>
          <a:xfrm>
            <a:off x="8961968" y="6889152"/>
            <a:ext cx="3920860" cy="402567"/>
          </a:xfrm>
          <a:prstGeom prst="rect">
            <a:avLst/>
          </a:prstGeom>
        </p:spPr>
        <p:txBody>
          <a:bodyPr/>
          <a:lstStyle/>
          <a:p>
            <a:pPr eaLnBrk="1" latinLnBrk="0" hangingPunct="1"/>
            <a:endParaRPr lang="en-US"/>
          </a:p>
        </p:txBody>
      </p:sp>
      <p:sp>
        <p:nvSpPr>
          <p:cNvPr id="6" name="Fußzeilenplatzhalter 5"/>
          <p:cNvSpPr>
            <a:spLocks noGrp="1"/>
          </p:cNvSpPr>
          <p:nvPr>
            <p:ph type="ftr" sz="quarter" idx="11"/>
          </p:nvPr>
        </p:nvSpPr>
        <p:spPr>
          <a:xfrm>
            <a:off x="896198" y="6888939"/>
            <a:ext cx="7969744" cy="402567"/>
          </a:xfrm>
          <a:prstGeom prst="rect">
            <a:avLst/>
          </a:prstGeom>
        </p:spPr>
        <p:txBody>
          <a:bodyPr/>
          <a:lstStyle/>
          <a:p>
            <a:r>
              <a:rPr kumimoji="0" lang="en-US"/>
              <a:t>R.O.E. GmbH | Stand: 12.2023 Rev0</a:t>
            </a:r>
          </a:p>
        </p:txBody>
      </p:sp>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dirty="0"/>
          </a:p>
        </p:txBody>
      </p:sp>
      <p:sp>
        <p:nvSpPr>
          <p:cNvPr id="9" name="Inhaltsplatzhalter 8"/>
          <p:cNvSpPr>
            <a:spLocks noGrp="1"/>
          </p:cNvSpPr>
          <p:nvPr>
            <p:ph sz="quarter" idx="1"/>
          </p:nvPr>
        </p:nvSpPr>
        <p:spPr>
          <a:xfrm>
            <a:off x="3472763" y="1932323"/>
            <a:ext cx="9410065" cy="4872814"/>
          </a:xfrm>
        </p:spPr>
        <p:txBody>
          <a:body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Tree>
    <p:extLst>
      <p:ext uri="{BB962C8B-B14F-4D97-AF65-F5344CB8AC3E}">
        <p14:creationId xmlns:p14="http://schemas.microsoft.com/office/powerpoint/2010/main" val="1610979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8" name="Inhaltsplatzhalter 7"/>
          <p:cNvSpPr>
            <a:spLocks noGrp="1"/>
          </p:cNvSpPr>
          <p:nvPr>
            <p:ph sz="quarter" idx="1"/>
          </p:nvPr>
        </p:nvSpPr>
        <p:spPr>
          <a:xfrm>
            <a:off x="900678" y="1764295"/>
            <a:ext cx="5820797" cy="4956828"/>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7" name="Inhaltsplatzhalter 7">
            <a:extLst>
              <a:ext uri="{FF2B5EF4-FFF2-40B4-BE49-F238E27FC236}">
                <a16:creationId xmlns:a16="http://schemas.microsoft.com/office/drawing/2014/main" id="{92E23FC0-EFBC-436A-A0C7-4941D9634C5D}"/>
              </a:ext>
            </a:extLst>
          </p:cNvPr>
          <p:cNvSpPr>
            <a:spLocks noGrp="1"/>
          </p:cNvSpPr>
          <p:nvPr>
            <p:ph sz="quarter" idx="13"/>
          </p:nvPr>
        </p:nvSpPr>
        <p:spPr>
          <a:xfrm>
            <a:off x="6841700" y="1764295"/>
            <a:ext cx="6025463" cy="4956828"/>
          </a:xfrm>
        </p:spPr>
        <p:txBody>
          <a:bodyPr/>
          <a:lstStyle>
            <a:lvl2pPr>
              <a:defRPr>
                <a:solidFill>
                  <a:schemeClr val="tx1"/>
                </a:solidFill>
              </a:defRPr>
            </a:lvl2pPr>
          </a:lstStyle>
          <a:p>
            <a:pPr lvl="0" eaLnBrk="1" latinLnBrk="0" hangingPunct="1"/>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Titel 1">
            <a:extLst>
              <a:ext uri="{FF2B5EF4-FFF2-40B4-BE49-F238E27FC236}">
                <a16:creationId xmlns:a16="http://schemas.microsoft.com/office/drawing/2014/main" id="{813C016D-5A6D-7012-61EF-62D4A906B295}"/>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241604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Textplatzhalter 15"/>
          <p:cNvSpPr>
            <a:spLocks noGrp="1"/>
          </p:cNvSpPr>
          <p:nvPr>
            <p:ph type="body" sz="quarter" idx="1"/>
          </p:nvPr>
        </p:nvSpPr>
        <p:spPr>
          <a:xfrm>
            <a:off x="900678" y="1764297"/>
            <a:ext cx="5820797" cy="480371"/>
          </a:xfrm>
          <a:solidFill>
            <a:srgbClr val="707173"/>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15" name="Textplatzhalter 14"/>
          <p:cNvSpPr>
            <a:spLocks noGrp="1"/>
          </p:cNvSpPr>
          <p:nvPr>
            <p:ph type="body" sz="quarter" idx="3"/>
          </p:nvPr>
        </p:nvSpPr>
        <p:spPr>
          <a:xfrm>
            <a:off x="6827849" y="1764297"/>
            <a:ext cx="6039313" cy="480371"/>
          </a:xfrm>
          <a:solidFill>
            <a:srgbClr val="9C9E9F"/>
          </a:solidFill>
        </p:spPr>
        <p:txBody>
          <a:bodyPr rtlCol="0" anchor="ctr"/>
          <a:lstStyle>
            <a:lvl1pPr marL="0" indent="0">
              <a:buFontTx/>
              <a:buNone/>
              <a:defRPr sz="2300" b="1">
                <a:solidFill>
                  <a:srgbClr val="FFFFFF"/>
                </a:solidFill>
              </a:defRPr>
            </a:lvl1pPr>
          </a:lstStyle>
          <a:p>
            <a:pPr lvl="0" eaLnBrk="1" latinLnBrk="0" hangingPunct="1"/>
            <a:endParaRPr kumimoji="0" lang="en-US" dirty="0"/>
          </a:p>
        </p:txBody>
      </p:sp>
      <p:sp>
        <p:nvSpPr>
          <p:cNvPr id="3" name="Inhaltsplatzhalter 7">
            <a:extLst>
              <a:ext uri="{FF2B5EF4-FFF2-40B4-BE49-F238E27FC236}">
                <a16:creationId xmlns:a16="http://schemas.microsoft.com/office/drawing/2014/main" id="{BF095DAB-AB23-2586-52F8-14F373E7DD2C}"/>
              </a:ext>
            </a:extLst>
          </p:cNvPr>
          <p:cNvSpPr>
            <a:spLocks noGrp="1"/>
          </p:cNvSpPr>
          <p:nvPr>
            <p:ph sz="quarter" idx="17"/>
          </p:nvPr>
        </p:nvSpPr>
        <p:spPr>
          <a:xfrm>
            <a:off x="900678" y="2368627"/>
            <a:ext cx="5820797"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4" name="Inhaltsplatzhalter 7">
            <a:extLst>
              <a:ext uri="{FF2B5EF4-FFF2-40B4-BE49-F238E27FC236}">
                <a16:creationId xmlns:a16="http://schemas.microsoft.com/office/drawing/2014/main" id="{5C6CDC5A-7C00-BEA3-A5C6-FF2AB57611FE}"/>
              </a:ext>
            </a:extLst>
          </p:cNvPr>
          <p:cNvSpPr>
            <a:spLocks noGrp="1"/>
          </p:cNvSpPr>
          <p:nvPr>
            <p:ph sz="quarter" idx="18"/>
          </p:nvPr>
        </p:nvSpPr>
        <p:spPr>
          <a:xfrm>
            <a:off x="6827851" y="2368627"/>
            <a:ext cx="5942953" cy="4352496"/>
          </a:xfrm>
        </p:spPr>
        <p:txBody>
          <a:bodyPr/>
          <a:lstStyle>
            <a:lvl1pPr>
              <a:defRPr/>
            </a:lvl1pPr>
            <a:lvl2pPr>
              <a:defRPr>
                <a:solidFill>
                  <a:schemeClr val="tx1"/>
                </a:solidFill>
              </a:defRPr>
            </a:lvl2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0" eaLnBrk="1" latinLnBrk="0" hangingPunct="1"/>
            <a:r>
              <a:rPr lang="de-DE" dirty="0"/>
              <a:t>	</a:t>
            </a:r>
            <a:endParaRPr dirty="0"/>
          </a:p>
          <a:p>
            <a:pPr lvl="1" eaLnBrk="1" latinLnBrk="0" hangingPunct="1"/>
            <a:endParaRPr dirty="0"/>
          </a:p>
          <a:p>
            <a:pPr lvl="2" eaLnBrk="1" latinLnBrk="0" hangingPunct="1"/>
            <a:endParaRPr dirty="0"/>
          </a:p>
          <a:p>
            <a:pPr lvl="3" eaLnBrk="1" latinLnBrk="0" hangingPunct="1"/>
            <a:endParaRPr dirty="0"/>
          </a:p>
          <a:p>
            <a:pPr lvl="4" eaLnBrk="1" latinLnBrk="0" hangingPunct="1"/>
            <a:endParaRPr kumimoji="0" lang="en-US" dirty="0"/>
          </a:p>
        </p:txBody>
      </p:sp>
      <p:sp>
        <p:nvSpPr>
          <p:cNvPr id="5" name="Foliennummernplatzhalter 5">
            <a:extLst>
              <a:ext uri="{FF2B5EF4-FFF2-40B4-BE49-F238E27FC236}">
                <a16:creationId xmlns:a16="http://schemas.microsoft.com/office/drawing/2014/main" id="{44A6DE3C-F32D-F5FB-E538-EDED9F8DC0D9}"/>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7" name="Titel 1">
            <a:extLst>
              <a:ext uri="{FF2B5EF4-FFF2-40B4-BE49-F238E27FC236}">
                <a16:creationId xmlns:a16="http://schemas.microsoft.com/office/drawing/2014/main" id="{7BC305BE-56B3-5268-EE7D-C8771AF3B6F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2004613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nhaltsplatzhalter 8"/>
          <p:cNvSpPr>
            <a:spLocks noGrp="1"/>
          </p:cNvSpPr>
          <p:nvPr>
            <p:ph sz="quarter" idx="1"/>
          </p:nvPr>
        </p:nvSpPr>
        <p:spPr>
          <a:xfrm>
            <a:off x="896198" y="1752571"/>
            <a:ext cx="5713254" cy="294325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11" name="Inhaltsplatzhalter 10"/>
          <p:cNvSpPr>
            <a:spLocks noGrp="1"/>
          </p:cNvSpPr>
          <p:nvPr>
            <p:ph sz="quarter" idx="2"/>
          </p:nvPr>
        </p:nvSpPr>
        <p:spPr>
          <a:xfrm>
            <a:off x="7122678" y="1752571"/>
            <a:ext cx="5713254" cy="5040842"/>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6" name="Inhaltsplatzhalter 8">
            <a:extLst>
              <a:ext uri="{FF2B5EF4-FFF2-40B4-BE49-F238E27FC236}">
                <a16:creationId xmlns:a16="http://schemas.microsoft.com/office/drawing/2014/main" id="{B3E7C991-BDFC-46E7-8849-BB9032F9F7C7}"/>
              </a:ext>
            </a:extLst>
          </p:cNvPr>
          <p:cNvSpPr>
            <a:spLocks noGrp="1"/>
          </p:cNvSpPr>
          <p:nvPr>
            <p:ph sz="quarter" idx="17"/>
          </p:nvPr>
        </p:nvSpPr>
        <p:spPr>
          <a:xfrm>
            <a:off x="896195" y="4791077"/>
            <a:ext cx="5713254" cy="2002339"/>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3" name="Foliennummernplatzhalter 5">
            <a:extLst>
              <a:ext uri="{FF2B5EF4-FFF2-40B4-BE49-F238E27FC236}">
                <a16:creationId xmlns:a16="http://schemas.microsoft.com/office/drawing/2014/main" id="{66A9E08B-11A4-454A-F536-42A3A0AACF54}"/>
              </a:ext>
            </a:extLst>
          </p:cNvPr>
          <p:cNvSpPr>
            <a:spLocks noGrp="1"/>
          </p:cNvSpPr>
          <p:nvPr>
            <p:ph type="sldNum" sz="quarter" idx="12"/>
          </p:nvPr>
        </p:nvSpPr>
        <p:spPr>
          <a:xfrm>
            <a:off x="12338180" y="7214618"/>
            <a:ext cx="784173" cy="269546"/>
          </a:xfrm>
        </p:spPr>
        <p:txBody>
          <a:bodyPr/>
          <a:lstStyle>
            <a:lvl1pPr>
              <a:defRPr sz="1200">
                <a:solidFill>
                  <a:srgbClr val="FFFFFF"/>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sp>
        <p:nvSpPr>
          <p:cNvPr id="2" name="Titel 1">
            <a:extLst>
              <a:ext uri="{FF2B5EF4-FFF2-40B4-BE49-F238E27FC236}">
                <a16:creationId xmlns:a16="http://schemas.microsoft.com/office/drawing/2014/main" id="{10DB62C4-3A2C-3D53-0E67-1106FDC22B50}"/>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3796362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5" y="1932323"/>
            <a:ext cx="5393179"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8" name="Inhaltsplatzhalter 8">
            <a:extLst>
              <a:ext uri="{FF2B5EF4-FFF2-40B4-BE49-F238E27FC236}">
                <a16:creationId xmlns:a16="http://schemas.microsoft.com/office/drawing/2014/main" id="{665449DE-67B4-4224-9941-3FD13908625A}"/>
              </a:ext>
            </a:extLst>
          </p:cNvPr>
          <p:cNvSpPr>
            <a:spLocks noGrp="1"/>
          </p:cNvSpPr>
          <p:nvPr>
            <p:ph sz="quarter" idx="13"/>
          </p:nvPr>
        </p:nvSpPr>
        <p:spPr>
          <a:xfrm>
            <a:off x="8961968" y="1931071"/>
            <a:ext cx="3920860"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21971FB3-7F3F-7E31-35E1-5B4B03C98FEF}"/>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925612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7" name="Foliennummernplatzhalter 6"/>
          <p:cNvSpPr>
            <a:spLocks noGrp="1"/>
          </p:cNvSpPr>
          <p:nvPr>
            <p:ph type="sldNum" sz="quarter" idx="12"/>
          </p:nvPr>
        </p:nvSpPr>
        <p:spPr/>
        <p:txBody>
          <a:bodyPr/>
          <a:lstStyle>
            <a:lvl1pPr>
              <a:defRPr>
                <a:solidFill>
                  <a:srgbClr val="FFFFFF"/>
                </a:solidFill>
              </a:defRPr>
            </a:lvl1pPr>
          </a:lstStyle>
          <a:p>
            <a:pPr eaLnBrk="1" latinLnBrk="0" hangingPunct="1"/>
            <a:fld id="{F0C94032-CD4C-4C25-B0C2-CEC720522D92}" type="slidenum">
              <a:rPr kumimoji="0" lang="en-US" smtClean="0"/>
              <a:pPr eaLnBrk="1" latinLnBrk="0" hangingPunct="1"/>
              <a:t>‹Nr.›</a:t>
            </a:fld>
            <a:endParaRPr kumimoji="0" lang="en-US">
              <a:solidFill>
                <a:srgbClr val="FFFFFF"/>
              </a:solidFill>
            </a:endParaRPr>
          </a:p>
        </p:txBody>
      </p:sp>
      <p:sp>
        <p:nvSpPr>
          <p:cNvPr id="3" name="Textplatzhalter 2"/>
          <p:cNvSpPr>
            <a:spLocks noGrp="1"/>
          </p:cNvSpPr>
          <p:nvPr>
            <p:ph type="body" idx="2"/>
          </p:nvPr>
        </p:nvSpPr>
        <p:spPr>
          <a:xfrm>
            <a:off x="896197" y="1932323"/>
            <a:ext cx="2352516" cy="47888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6458" tIns="208611" rIns="156458" bIns="104306">
            <a:normAutofit/>
          </a:bodyPr>
          <a:lstStyle>
            <a:lvl1pPr marL="0" indent="0">
              <a:spcAft>
                <a:spcPts val="1141"/>
              </a:spcAft>
              <a:buNone/>
              <a:defRPr sz="2000">
                <a:latin typeface="Arial" panose="020B0604020202020204" pitchFamily="34" charset="0"/>
                <a:cs typeface="Arial" panose="020B0604020202020204" pitchFamily="34" charset="0"/>
              </a:defRPr>
            </a:lvl1pPr>
            <a:lvl2pPr>
              <a:buNone/>
              <a:defRPr sz="1400"/>
            </a:lvl2pPr>
            <a:lvl3pPr>
              <a:buNone/>
              <a:defRPr sz="1100"/>
            </a:lvl3pPr>
            <a:lvl4pPr>
              <a:buNone/>
              <a:defRPr sz="1000"/>
            </a:lvl4pPr>
            <a:lvl5pPr>
              <a:buNone/>
              <a:defRPr sz="1000"/>
            </a:lvl5pPr>
          </a:lstStyle>
          <a:p>
            <a:pPr lvl="0" eaLnBrk="1" latinLnBrk="0" hangingPunct="1"/>
            <a:endParaRPr kumimoji="0" lang="en-US"/>
          </a:p>
        </p:txBody>
      </p:sp>
      <p:sp>
        <p:nvSpPr>
          <p:cNvPr id="9" name="Inhaltsplatzhalter 8"/>
          <p:cNvSpPr>
            <a:spLocks noGrp="1"/>
          </p:cNvSpPr>
          <p:nvPr>
            <p:ph sz="quarter" idx="1"/>
          </p:nvPr>
        </p:nvSpPr>
        <p:spPr>
          <a:xfrm>
            <a:off x="3472764" y="1932323"/>
            <a:ext cx="9410065" cy="4872814"/>
          </a:xfrm>
        </p:spPr>
        <p:txBody>
          <a:bodyPr/>
          <a:lstStyle/>
          <a:p>
            <a:pPr lvl="0" eaLnBrk="1" latinLnBrk="0" hangingPunct="1"/>
            <a:endParaRPr/>
          </a:p>
          <a:p>
            <a:pPr lvl="1" eaLnBrk="1" latinLnBrk="0" hangingPunct="1"/>
            <a:endParaRPr/>
          </a:p>
          <a:p>
            <a:pPr lvl="2" eaLnBrk="1" latinLnBrk="0" hangingPunct="1"/>
            <a:endParaRPr/>
          </a:p>
          <a:p>
            <a:pPr lvl="3" eaLnBrk="1" latinLnBrk="0" hangingPunct="1"/>
            <a:endParaRPr/>
          </a:p>
          <a:p>
            <a:pPr lvl="4" eaLnBrk="1" latinLnBrk="0" hangingPunct="1"/>
            <a:endParaRPr kumimoji="0" lang="en-US"/>
          </a:p>
        </p:txBody>
      </p:sp>
      <p:sp>
        <p:nvSpPr>
          <p:cNvPr id="4" name="Titel 1">
            <a:extLst>
              <a:ext uri="{FF2B5EF4-FFF2-40B4-BE49-F238E27FC236}">
                <a16:creationId xmlns:a16="http://schemas.microsoft.com/office/drawing/2014/main" id="{91D18415-1634-9C25-BB7A-D34044ED3961}"/>
              </a:ext>
            </a:extLst>
          </p:cNvPr>
          <p:cNvSpPr>
            <a:spLocks noGrp="1"/>
          </p:cNvSpPr>
          <p:nvPr>
            <p:ph type="title"/>
          </p:nvPr>
        </p:nvSpPr>
        <p:spPr>
          <a:xfrm>
            <a:off x="896197" y="252042"/>
            <a:ext cx="10551066" cy="1092182"/>
          </a:xfrm>
        </p:spPr>
        <p:txBody>
          <a:bodyPr/>
          <a:lstStyle>
            <a:lvl1pPr>
              <a:defRPr>
                <a:solidFill>
                  <a:schemeClr val="tx1"/>
                </a:solidFill>
              </a:defRPr>
            </a:lvl1pPr>
          </a:lstStyle>
          <a:p>
            <a:endParaRPr kumimoji="0" lang="en-US" dirty="0"/>
          </a:p>
        </p:txBody>
      </p:sp>
    </p:spTree>
    <p:extLst>
      <p:ext uri="{BB962C8B-B14F-4D97-AF65-F5344CB8AC3E}">
        <p14:creationId xmlns:p14="http://schemas.microsoft.com/office/powerpoint/2010/main" val="11501676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3.jpe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image" Target="../media/image4.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0">
            <a:alphaModFix amt="85000"/>
            <a:lum/>
          </a:blip>
          <a:srcRect/>
          <a:stretch>
            <a:fillRect t="-11000" b="-11000"/>
          </a:stretch>
        </a:blipFill>
        <a:effectLst/>
      </p:bgPr>
    </p:bg>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C46BD69A-531B-8440-9045-6D3BD9E88E1F}"/>
              </a:ext>
            </a:extLst>
          </p:cNvPr>
          <p:cNvSpPr/>
          <p:nvPr userDrawn="1"/>
        </p:nvSpPr>
        <p:spPr>
          <a:xfrm>
            <a:off x="-1726" y="-2196"/>
            <a:ext cx="13444677" cy="360000"/>
          </a:xfrm>
          <a:custGeom>
            <a:avLst/>
            <a:gdLst>
              <a:gd name="connsiteX0" fmla="*/ 0 w 10693400"/>
              <a:gd name="connsiteY0" fmla="*/ 0 h 1346422"/>
              <a:gd name="connsiteX1" fmla="*/ 10693400 w 10693400"/>
              <a:gd name="connsiteY1" fmla="*/ 0 h 1346422"/>
              <a:gd name="connsiteX2" fmla="*/ 10693400 w 10693400"/>
              <a:gd name="connsiteY2" fmla="*/ 1346422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725533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70822 w 10693400"/>
              <a:gd name="connsiteY2" fmla="*/ 432022 h 1346422"/>
              <a:gd name="connsiteX3" fmla="*/ 0 w 10693400"/>
              <a:gd name="connsiteY3" fmla="*/ 1346422 h 1346422"/>
              <a:gd name="connsiteX4" fmla="*/ 0 w 10693400"/>
              <a:gd name="connsiteY4" fmla="*/ 0 h 1346422"/>
              <a:gd name="connsiteX0" fmla="*/ 0 w 10704689"/>
              <a:gd name="connsiteY0" fmla="*/ 0 h 1346422"/>
              <a:gd name="connsiteX1" fmla="*/ 10693400 w 10704689"/>
              <a:gd name="connsiteY1" fmla="*/ 0 h 1346422"/>
              <a:gd name="connsiteX2" fmla="*/ 10704689 w 10704689"/>
              <a:gd name="connsiteY2" fmla="*/ 420733 h 1346422"/>
              <a:gd name="connsiteX3" fmla="*/ 0 w 10704689"/>
              <a:gd name="connsiteY3" fmla="*/ 1346422 h 1346422"/>
              <a:gd name="connsiteX4" fmla="*/ 0 w 10704689"/>
              <a:gd name="connsiteY4" fmla="*/ 0 h 1346422"/>
              <a:gd name="connsiteX0" fmla="*/ 0 w 10693400"/>
              <a:gd name="connsiteY0" fmla="*/ 0 h 1346422"/>
              <a:gd name="connsiteX1" fmla="*/ 10693400 w 10693400"/>
              <a:gd name="connsiteY1" fmla="*/ 0 h 1346422"/>
              <a:gd name="connsiteX2" fmla="*/ 10693400 w 10693400"/>
              <a:gd name="connsiteY2" fmla="*/ 443311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677763 h 1346422"/>
              <a:gd name="connsiteX3" fmla="*/ 0 w 10693400"/>
              <a:gd name="connsiteY3" fmla="*/ 1346422 h 1346422"/>
              <a:gd name="connsiteX4" fmla="*/ 0 w 10693400"/>
              <a:gd name="connsiteY4" fmla="*/ 0 h 1346422"/>
              <a:gd name="connsiteX0" fmla="*/ 0 w 10693400"/>
              <a:gd name="connsiteY0" fmla="*/ 0 h 3156257"/>
              <a:gd name="connsiteX1" fmla="*/ 10693400 w 10693400"/>
              <a:gd name="connsiteY1" fmla="*/ 0 h 3156257"/>
              <a:gd name="connsiteX2" fmla="*/ 10693400 w 10693400"/>
              <a:gd name="connsiteY2" fmla="*/ 677763 h 3156257"/>
              <a:gd name="connsiteX3" fmla="*/ 14287 w 10693400"/>
              <a:gd name="connsiteY3" fmla="*/ 3156257 h 3156257"/>
              <a:gd name="connsiteX4" fmla="*/ 0 w 10693400"/>
              <a:gd name="connsiteY4" fmla="*/ 0 h 3156257"/>
              <a:gd name="connsiteX0" fmla="*/ 14921 w 10708321"/>
              <a:gd name="connsiteY0" fmla="*/ 0 h 3337240"/>
              <a:gd name="connsiteX1" fmla="*/ 10708321 w 10708321"/>
              <a:gd name="connsiteY1" fmla="*/ 0 h 3337240"/>
              <a:gd name="connsiteX2" fmla="*/ 10708321 w 10708321"/>
              <a:gd name="connsiteY2" fmla="*/ 677763 h 3337240"/>
              <a:gd name="connsiteX3" fmla="*/ 633 w 10708321"/>
              <a:gd name="connsiteY3" fmla="*/ 3337240 h 3337240"/>
              <a:gd name="connsiteX4" fmla="*/ 14921 w 10708321"/>
              <a:gd name="connsiteY4" fmla="*/ 0 h 3337240"/>
              <a:gd name="connsiteX0" fmla="*/ 0 w 10693400"/>
              <a:gd name="connsiteY0" fmla="*/ 0 h 3156257"/>
              <a:gd name="connsiteX1" fmla="*/ 10693400 w 10693400"/>
              <a:gd name="connsiteY1" fmla="*/ 0 h 3156257"/>
              <a:gd name="connsiteX2" fmla="*/ 10693400 w 10693400"/>
              <a:gd name="connsiteY2" fmla="*/ 677763 h 3156257"/>
              <a:gd name="connsiteX3" fmla="*/ 14287 w 10693400"/>
              <a:gd name="connsiteY3" fmla="*/ 3156257 h 3156257"/>
              <a:gd name="connsiteX4" fmla="*/ 0 w 10693400"/>
              <a:gd name="connsiteY4" fmla="*/ 0 h 3156257"/>
              <a:gd name="connsiteX0" fmla="*/ 0 w 10693400"/>
              <a:gd name="connsiteY0" fmla="*/ 0 h 3246746"/>
              <a:gd name="connsiteX1" fmla="*/ 10693400 w 10693400"/>
              <a:gd name="connsiteY1" fmla="*/ 0 h 3246746"/>
              <a:gd name="connsiteX2" fmla="*/ 10693400 w 10693400"/>
              <a:gd name="connsiteY2" fmla="*/ 677763 h 3246746"/>
              <a:gd name="connsiteX3" fmla="*/ 14287 w 10693400"/>
              <a:gd name="connsiteY3" fmla="*/ 3246746 h 3246746"/>
              <a:gd name="connsiteX4" fmla="*/ 0 w 10693400"/>
              <a:gd name="connsiteY4" fmla="*/ 0 h 3246746"/>
              <a:gd name="connsiteX0" fmla="*/ 1374 w 10694774"/>
              <a:gd name="connsiteY0" fmla="*/ 0 h 3246746"/>
              <a:gd name="connsiteX1" fmla="*/ 10694774 w 10694774"/>
              <a:gd name="connsiteY1" fmla="*/ 0 h 3246746"/>
              <a:gd name="connsiteX2" fmla="*/ 10694774 w 10694774"/>
              <a:gd name="connsiteY2" fmla="*/ 677763 h 3246746"/>
              <a:gd name="connsiteX3" fmla="*/ 1374 w 10694774"/>
              <a:gd name="connsiteY3" fmla="*/ 3246746 h 3246746"/>
              <a:gd name="connsiteX4" fmla="*/ 1374 w 10694774"/>
              <a:gd name="connsiteY4" fmla="*/ 0 h 3246746"/>
              <a:gd name="connsiteX0" fmla="*/ 1374 w 10694774"/>
              <a:gd name="connsiteY0" fmla="*/ 0 h 3518218"/>
              <a:gd name="connsiteX1" fmla="*/ 10694774 w 10694774"/>
              <a:gd name="connsiteY1" fmla="*/ 0 h 3518218"/>
              <a:gd name="connsiteX2" fmla="*/ 10694774 w 10694774"/>
              <a:gd name="connsiteY2" fmla="*/ 677763 h 3518218"/>
              <a:gd name="connsiteX3" fmla="*/ 1374 w 10694774"/>
              <a:gd name="connsiteY3" fmla="*/ 3518218 h 3518218"/>
              <a:gd name="connsiteX4" fmla="*/ 1374 w 10694774"/>
              <a:gd name="connsiteY4" fmla="*/ 0 h 3518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774" h="3518218">
                <a:moveTo>
                  <a:pt x="1374" y="0"/>
                </a:moveTo>
                <a:lnTo>
                  <a:pt x="10694774" y="0"/>
                </a:lnTo>
                <a:lnTo>
                  <a:pt x="10694774" y="677763"/>
                </a:lnTo>
                <a:lnTo>
                  <a:pt x="1374" y="3518218"/>
                </a:lnTo>
                <a:cubicBezTo>
                  <a:pt x="-3388" y="2466132"/>
                  <a:pt x="6136" y="1052086"/>
                  <a:pt x="1374" y="0"/>
                </a:cubicBezTo>
                <a:close/>
              </a:path>
            </a:pathLst>
          </a:custGeom>
          <a:solidFill>
            <a:srgbClr val="95C02A">
              <a:alpha val="6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100"/>
          </a:p>
        </p:txBody>
      </p:sp>
      <p:sp>
        <p:nvSpPr>
          <p:cNvPr id="22" name="Titelplatzhalter 21"/>
          <p:cNvSpPr>
            <a:spLocks noGrp="1"/>
          </p:cNvSpPr>
          <p:nvPr>
            <p:ph type="title"/>
          </p:nvPr>
        </p:nvSpPr>
        <p:spPr>
          <a:xfrm>
            <a:off x="896196" y="252042"/>
            <a:ext cx="10645528" cy="1092182"/>
          </a:xfrm>
          <a:prstGeom prst="rect">
            <a:avLst/>
          </a:prstGeom>
        </p:spPr>
        <p:txBody>
          <a:bodyPr vert="horz" lIns="104306" tIns="52153" rIns="104306" bIns="52153" anchor="ctr">
            <a:normAutofit/>
          </a:bodyPr>
          <a:lstStyle/>
          <a:p>
            <a:r>
              <a:rPr kumimoji="0" lang="en-US" dirty="0"/>
              <a:t>Click to edit Master title style</a:t>
            </a:r>
          </a:p>
        </p:txBody>
      </p:sp>
      <p:sp>
        <p:nvSpPr>
          <p:cNvPr id="13" name="Textplatzhalter 12"/>
          <p:cNvSpPr>
            <a:spLocks noGrp="1"/>
          </p:cNvSpPr>
          <p:nvPr>
            <p:ph type="body" idx="1"/>
          </p:nvPr>
        </p:nvSpPr>
        <p:spPr>
          <a:xfrm>
            <a:off x="900678" y="1764294"/>
            <a:ext cx="11986630" cy="4990434"/>
          </a:xfrm>
          <a:prstGeom prst="rect">
            <a:avLst/>
          </a:prstGeom>
        </p:spPr>
        <p:txBody>
          <a:bodyPr vert="horz" lIns="104306" tIns="52153" rIns="104306" bIns="52153">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7" name="Rechteck 6"/>
          <p:cNvSpPr/>
          <p:nvPr/>
        </p:nvSpPr>
        <p:spPr bwMode="white">
          <a:xfrm>
            <a:off x="0" y="1361030"/>
            <a:ext cx="13442950" cy="352859"/>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8" name="Rechteck 7"/>
          <p:cNvSpPr/>
          <p:nvPr/>
        </p:nvSpPr>
        <p:spPr>
          <a:xfrm>
            <a:off x="3" y="1617758"/>
            <a:ext cx="633590" cy="21600"/>
          </a:xfrm>
          <a:prstGeom prst="rect">
            <a:avLst/>
          </a:prstGeom>
          <a:solidFill>
            <a:srgbClr val="313130"/>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9" name="Rechteck 8"/>
          <p:cNvSpPr/>
          <p:nvPr/>
        </p:nvSpPr>
        <p:spPr>
          <a:xfrm>
            <a:off x="742456" y="1617757"/>
            <a:ext cx="12717086" cy="21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104306" tIns="52153" rIns="104306" bIns="52153" anchor="ctr"/>
          <a:lstStyle/>
          <a:p>
            <a:pPr algn="ctr" eaLnBrk="1" latinLnBrk="0" hangingPunct="1"/>
            <a:endParaRPr kumimoji="0" lang="en-US" sz="2100"/>
          </a:p>
        </p:txBody>
      </p:sp>
      <p:sp>
        <p:nvSpPr>
          <p:cNvPr id="19" name="Rechteck 5">
            <a:extLst>
              <a:ext uri="{FF2B5EF4-FFF2-40B4-BE49-F238E27FC236}">
                <a16:creationId xmlns:a16="http://schemas.microsoft.com/office/drawing/2014/main" id="{5E8D123A-4BA5-4942-AB27-B0DA0ED60D78}"/>
              </a:ext>
            </a:extLst>
          </p:cNvPr>
          <p:cNvSpPr/>
          <p:nvPr userDrawn="1"/>
        </p:nvSpPr>
        <p:spPr>
          <a:xfrm flipH="1" flipV="1">
            <a:off x="2" y="7195476"/>
            <a:ext cx="13444679" cy="360000"/>
          </a:xfrm>
          <a:custGeom>
            <a:avLst/>
            <a:gdLst>
              <a:gd name="connsiteX0" fmla="*/ 0 w 10693400"/>
              <a:gd name="connsiteY0" fmla="*/ 0 h 1346422"/>
              <a:gd name="connsiteX1" fmla="*/ 10693400 w 10693400"/>
              <a:gd name="connsiteY1" fmla="*/ 0 h 1346422"/>
              <a:gd name="connsiteX2" fmla="*/ 10693400 w 10693400"/>
              <a:gd name="connsiteY2" fmla="*/ 1346422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725533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70822 w 10693400"/>
              <a:gd name="connsiteY2" fmla="*/ 432022 h 1346422"/>
              <a:gd name="connsiteX3" fmla="*/ 0 w 10693400"/>
              <a:gd name="connsiteY3" fmla="*/ 1346422 h 1346422"/>
              <a:gd name="connsiteX4" fmla="*/ 0 w 10693400"/>
              <a:gd name="connsiteY4" fmla="*/ 0 h 1346422"/>
              <a:gd name="connsiteX0" fmla="*/ 0 w 10704689"/>
              <a:gd name="connsiteY0" fmla="*/ 0 h 1346422"/>
              <a:gd name="connsiteX1" fmla="*/ 10693400 w 10704689"/>
              <a:gd name="connsiteY1" fmla="*/ 0 h 1346422"/>
              <a:gd name="connsiteX2" fmla="*/ 10704689 w 10704689"/>
              <a:gd name="connsiteY2" fmla="*/ 420733 h 1346422"/>
              <a:gd name="connsiteX3" fmla="*/ 0 w 10704689"/>
              <a:gd name="connsiteY3" fmla="*/ 1346422 h 1346422"/>
              <a:gd name="connsiteX4" fmla="*/ 0 w 10704689"/>
              <a:gd name="connsiteY4" fmla="*/ 0 h 1346422"/>
              <a:gd name="connsiteX0" fmla="*/ 0 w 10693400"/>
              <a:gd name="connsiteY0" fmla="*/ 0 h 1346422"/>
              <a:gd name="connsiteX1" fmla="*/ 10693400 w 10693400"/>
              <a:gd name="connsiteY1" fmla="*/ 0 h 1346422"/>
              <a:gd name="connsiteX2" fmla="*/ 10693400 w 10693400"/>
              <a:gd name="connsiteY2" fmla="*/ 443311 h 1346422"/>
              <a:gd name="connsiteX3" fmla="*/ 0 w 10693400"/>
              <a:gd name="connsiteY3" fmla="*/ 1346422 h 1346422"/>
              <a:gd name="connsiteX4" fmla="*/ 0 w 10693400"/>
              <a:gd name="connsiteY4" fmla="*/ 0 h 1346422"/>
              <a:gd name="connsiteX0" fmla="*/ 0 w 10693400"/>
              <a:gd name="connsiteY0" fmla="*/ 0 h 1346422"/>
              <a:gd name="connsiteX1" fmla="*/ 10693400 w 10693400"/>
              <a:gd name="connsiteY1" fmla="*/ 0 h 1346422"/>
              <a:gd name="connsiteX2" fmla="*/ 10693400 w 10693400"/>
              <a:gd name="connsiteY2" fmla="*/ 677763 h 1346422"/>
              <a:gd name="connsiteX3" fmla="*/ 0 w 10693400"/>
              <a:gd name="connsiteY3" fmla="*/ 1346422 h 1346422"/>
              <a:gd name="connsiteX4" fmla="*/ 0 w 10693400"/>
              <a:gd name="connsiteY4" fmla="*/ 0 h 1346422"/>
              <a:gd name="connsiteX0" fmla="*/ 0 w 10693400"/>
              <a:gd name="connsiteY0" fmla="*/ 0 h 3156257"/>
              <a:gd name="connsiteX1" fmla="*/ 10693400 w 10693400"/>
              <a:gd name="connsiteY1" fmla="*/ 0 h 3156257"/>
              <a:gd name="connsiteX2" fmla="*/ 10693400 w 10693400"/>
              <a:gd name="connsiteY2" fmla="*/ 677763 h 3156257"/>
              <a:gd name="connsiteX3" fmla="*/ 14287 w 10693400"/>
              <a:gd name="connsiteY3" fmla="*/ 3156257 h 3156257"/>
              <a:gd name="connsiteX4" fmla="*/ 0 w 10693400"/>
              <a:gd name="connsiteY4" fmla="*/ 0 h 3156257"/>
              <a:gd name="connsiteX0" fmla="*/ 1375 w 10694775"/>
              <a:gd name="connsiteY0" fmla="*/ 0 h 3085710"/>
              <a:gd name="connsiteX1" fmla="*/ 10694775 w 10694775"/>
              <a:gd name="connsiteY1" fmla="*/ 0 h 3085710"/>
              <a:gd name="connsiteX2" fmla="*/ 10694775 w 10694775"/>
              <a:gd name="connsiteY2" fmla="*/ 677763 h 3085710"/>
              <a:gd name="connsiteX3" fmla="*/ 1374 w 10694775"/>
              <a:gd name="connsiteY3" fmla="*/ 3085710 h 3085710"/>
              <a:gd name="connsiteX4" fmla="*/ 1375 w 10694775"/>
              <a:gd name="connsiteY4" fmla="*/ 0 h 3085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94775" h="3085710">
                <a:moveTo>
                  <a:pt x="1375" y="0"/>
                </a:moveTo>
                <a:lnTo>
                  <a:pt x="10694775" y="0"/>
                </a:lnTo>
                <a:lnTo>
                  <a:pt x="10694775" y="677763"/>
                </a:lnTo>
                <a:lnTo>
                  <a:pt x="1374" y="3085710"/>
                </a:lnTo>
                <a:cubicBezTo>
                  <a:pt x="-3388" y="2033624"/>
                  <a:pt x="6137" y="1052086"/>
                  <a:pt x="1375" y="0"/>
                </a:cubicBezTo>
                <a:close/>
              </a:path>
            </a:pathLst>
          </a:custGeom>
          <a:solidFill>
            <a:srgbClr val="70717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100"/>
          </a:p>
        </p:txBody>
      </p:sp>
      <p:sp>
        <p:nvSpPr>
          <p:cNvPr id="23" name="Foliennummernplatzhalter 22"/>
          <p:cNvSpPr>
            <a:spLocks noGrp="1"/>
          </p:cNvSpPr>
          <p:nvPr>
            <p:ph type="sldNum" sz="quarter" idx="4"/>
          </p:nvPr>
        </p:nvSpPr>
        <p:spPr>
          <a:xfrm>
            <a:off x="12338180" y="7214618"/>
            <a:ext cx="784173" cy="269546"/>
          </a:xfrm>
          <a:prstGeom prst="rect">
            <a:avLst/>
          </a:prstGeom>
          <a:noFill/>
        </p:spPr>
        <p:txBody>
          <a:bodyPr vert="horz" lIns="104306" tIns="52153" rIns="104306" bIns="52153" anchor="ctr" anchorCtr="0">
            <a:normAutofit/>
          </a:bodyPr>
          <a:lstStyle>
            <a:lvl1pPr algn="ctr" eaLnBrk="1" latinLnBrk="0" hangingPunct="1">
              <a:defRPr kumimoji="0" sz="1200" b="1">
                <a:solidFill>
                  <a:schemeClr val="bg1"/>
                </a:solidFill>
                <a:latin typeface="Arial" panose="020B0604020202020204" pitchFamily="34" charset="0"/>
                <a:cs typeface="Arial" panose="020B0604020202020204" pitchFamily="34" charset="0"/>
              </a:defRPr>
            </a:lvl1pPr>
          </a:lstStyle>
          <a:p>
            <a:fld id="{F0C94032-CD4C-4C25-B0C2-CEC720522D92}" type="slidenum">
              <a:rPr lang="en-US" smtClean="0"/>
              <a:pPr/>
              <a:t>‹Nr.›</a:t>
            </a:fld>
            <a:endParaRPr lang="en-US" dirty="0"/>
          </a:p>
        </p:txBody>
      </p:sp>
      <p:pic>
        <p:nvPicPr>
          <p:cNvPr id="11" name="Grafik 10">
            <a:extLst>
              <a:ext uri="{FF2B5EF4-FFF2-40B4-BE49-F238E27FC236}">
                <a16:creationId xmlns:a16="http://schemas.microsoft.com/office/drawing/2014/main" id="{786DEC53-553A-9744-BE52-21AEC5533B55}"/>
              </a:ext>
            </a:extLst>
          </p:cNvPr>
          <p:cNvPicPr>
            <a:picLocks noChangeAspect="1"/>
          </p:cNvPicPr>
          <p:nvPr userDrawn="1"/>
        </p:nvPicPr>
        <p:blipFill>
          <a:blip r:embed="rId51" cstate="email">
            <a:extLst>
              <a:ext uri="{28A0092B-C50C-407E-A947-70E740481C1C}">
                <a14:useLocalDpi xmlns:a14="http://schemas.microsoft.com/office/drawing/2010/main" val="0"/>
              </a:ext>
            </a:extLst>
          </a:blip>
          <a:stretch>
            <a:fillRect/>
          </a:stretch>
        </p:blipFill>
        <p:spPr>
          <a:xfrm>
            <a:off x="11813058" y="264733"/>
            <a:ext cx="1065600" cy="1062644"/>
          </a:xfrm>
          <a:prstGeom prst="rect">
            <a:avLst/>
          </a:prstGeom>
        </p:spPr>
      </p:pic>
    </p:spTree>
    <p:extLst>
      <p:ext uri="{BB962C8B-B14F-4D97-AF65-F5344CB8AC3E}">
        <p14:creationId xmlns:p14="http://schemas.microsoft.com/office/powerpoint/2010/main" val="236996141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 id="2147483707" r:id="rId29"/>
    <p:sldLayoutId id="2147483708" r:id="rId30"/>
    <p:sldLayoutId id="2147483709" r:id="rId31"/>
    <p:sldLayoutId id="2147483710" r:id="rId32"/>
    <p:sldLayoutId id="2147483711" r:id="rId33"/>
    <p:sldLayoutId id="2147483712" r:id="rId34"/>
    <p:sldLayoutId id="2147483713" r:id="rId35"/>
    <p:sldLayoutId id="2147483714" r:id="rId36"/>
    <p:sldLayoutId id="2147483715" r:id="rId37"/>
    <p:sldLayoutId id="2147483716" r:id="rId38"/>
    <p:sldLayoutId id="2147483717" r:id="rId39"/>
    <p:sldLayoutId id="2147483718" r:id="rId40"/>
    <p:sldLayoutId id="2147483719" r:id="rId41"/>
    <p:sldLayoutId id="2147483722" r:id="rId42"/>
    <p:sldLayoutId id="2147483672" r:id="rId43"/>
    <p:sldLayoutId id="2147483662" r:id="rId44"/>
    <p:sldLayoutId id="2147483663" r:id="rId45"/>
    <p:sldLayoutId id="2147483664" r:id="rId46"/>
    <p:sldLayoutId id="2147483668" r:id="rId47"/>
    <p:sldLayoutId id="2147483675" r:id="rId48"/>
  </p:sldLayoutIdLst>
  <p:hf hdr="0" ftr="0" dt="0"/>
  <p:txStyles>
    <p:titleStyle>
      <a:lvl1pPr algn="l" rtl="0" eaLnBrk="1" latinLnBrk="0" hangingPunct="1">
        <a:spcBef>
          <a:spcPct val="0"/>
        </a:spcBef>
        <a:buNone/>
        <a:defRPr kumimoji="0" sz="2400" b="1" kern="1200">
          <a:solidFill>
            <a:schemeClr val="bg1"/>
          </a:solidFill>
          <a:latin typeface="Arial" panose="020B0604020202020204" pitchFamily="34" charset="0"/>
          <a:ea typeface="+mj-ea"/>
          <a:cs typeface="Arial" panose="020B0604020202020204" pitchFamily="34" charset="0"/>
        </a:defRPr>
      </a:lvl1pPr>
    </p:titleStyle>
    <p:bodyStyle>
      <a:lvl1pPr marL="0" indent="0" algn="l" rtl="0" eaLnBrk="1" latinLnBrk="0" hangingPunct="1">
        <a:spcBef>
          <a:spcPts val="798"/>
        </a:spcBef>
        <a:buClr>
          <a:schemeClr val="accent2"/>
        </a:buClr>
        <a:buSzPct val="60000"/>
        <a:buFontTx/>
        <a:buNone/>
        <a:defRPr kumimoji="0" sz="2000" b="1" kern="1200">
          <a:solidFill>
            <a:schemeClr val="tx1"/>
          </a:solidFill>
          <a:latin typeface="Arial" panose="020B0604020202020204" pitchFamily="34" charset="0"/>
          <a:ea typeface="+mn-ea"/>
          <a:cs typeface="Arial" panose="020B0604020202020204" pitchFamily="34" charset="0"/>
        </a:defRPr>
      </a:lvl1pPr>
      <a:lvl2pPr marL="730139" indent="-312917" algn="l" rtl="0" eaLnBrk="1" latinLnBrk="0" hangingPunct="1">
        <a:spcBef>
          <a:spcPts val="627"/>
        </a:spcBef>
        <a:buClr>
          <a:schemeClr val="accent1"/>
        </a:buClr>
        <a:buSzPct val="70000"/>
        <a:buFont typeface="Wingdings 2"/>
        <a:buChar char=""/>
        <a:defRPr kumimoji="0" sz="2000" kern="1200">
          <a:solidFill>
            <a:schemeClr val="tx1"/>
          </a:solidFill>
          <a:latin typeface="Arial" panose="020B0604020202020204" pitchFamily="34" charset="0"/>
          <a:ea typeface="+mn-ea"/>
          <a:cs typeface="Arial" panose="020B0604020202020204" pitchFamily="34" charset="0"/>
        </a:defRPr>
      </a:lvl2pPr>
      <a:lvl3pPr marL="1043056" indent="-260764" algn="l" rtl="0" eaLnBrk="1" latinLnBrk="0" hangingPunct="1">
        <a:spcBef>
          <a:spcPts val="570"/>
        </a:spcBef>
        <a:buClr>
          <a:schemeClr val="accent2"/>
        </a:buClr>
        <a:buSzPct val="75000"/>
        <a:buFont typeface="Wingdings"/>
        <a:buChar char=""/>
        <a:defRPr kumimoji="0" sz="1800" kern="1200">
          <a:solidFill>
            <a:schemeClr val="tx1"/>
          </a:solidFill>
          <a:latin typeface="Arial" panose="020B0604020202020204" pitchFamily="34" charset="0"/>
          <a:ea typeface="+mn-ea"/>
          <a:cs typeface="Arial" panose="020B0604020202020204" pitchFamily="34" charset="0"/>
        </a:defRPr>
      </a:lvl3pPr>
      <a:lvl4pPr marL="1564584" indent="-260764" algn="l" rtl="0" eaLnBrk="1" latinLnBrk="0" hangingPunct="1">
        <a:spcBef>
          <a:spcPts val="456"/>
        </a:spcBef>
        <a:buClr>
          <a:schemeClr val="accent3"/>
        </a:buClr>
        <a:buSzPct val="75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4pPr>
      <a:lvl5pPr marL="2086112" indent="-260764" algn="l" rtl="0" eaLnBrk="1" latinLnBrk="0" hangingPunct="1">
        <a:spcBef>
          <a:spcPts val="456"/>
        </a:spcBef>
        <a:buClr>
          <a:schemeClr val="accent4"/>
        </a:buClr>
        <a:buSzPct val="65000"/>
        <a:buFont typeface="Wingdings"/>
        <a:buChar char=""/>
        <a:defRPr kumimoji="0" sz="1600" kern="1200">
          <a:solidFill>
            <a:schemeClr val="tx1"/>
          </a:solidFill>
          <a:latin typeface="Arial" panose="020B0604020202020204" pitchFamily="34" charset="0"/>
          <a:ea typeface="+mn-ea"/>
          <a:cs typeface="Arial" panose="020B0604020202020204" pitchFamily="34" charset="0"/>
        </a:defRPr>
      </a:lvl5pPr>
      <a:lvl6pPr marL="2399029" indent="-260764" algn="l" rtl="0" eaLnBrk="1" latinLnBrk="0" hangingPunct="1">
        <a:spcBef>
          <a:spcPct val="20000"/>
        </a:spcBef>
        <a:buClr>
          <a:schemeClr val="accent1"/>
        </a:buClr>
        <a:buFont typeface="Wingdings"/>
        <a:buChar char="§"/>
        <a:defRPr kumimoji="0" sz="2100" kern="1200" baseline="0">
          <a:solidFill>
            <a:schemeClr val="tx1"/>
          </a:solidFill>
          <a:latin typeface="+mn-lt"/>
          <a:ea typeface="+mn-ea"/>
          <a:cs typeface="+mn-cs"/>
        </a:defRPr>
      </a:lvl6pPr>
      <a:lvl7pPr marL="2711946" indent="-260764" algn="l" rtl="0" eaLnBrk="1" latinLnBrk="0" hangingPunct="1">
        <a:spcBef>
          <a:spcPct val="20000"/>
        </a:spcBef>
        <a:buClr>
          <a:schemeClr val="accent2"/>
        </a:buClr>
        <a:buFont typeface="Wingdings"/>
        <a:buChar char="§"/>
        <a:defRPr kumimoji="0" sz="2100" kern="1200" baseline="0">
          <a:solidFill>
            <a:schemeClr val="tx1"/>
          </a:solidFill>
          <a:latin typeface="+mn-lt"/>
          <a:ea typeface="+mn-ea"/>
          <a:cs typeface="+mn-cs"/>
        </a:defRPr>
      </a:lvl7pPr>
      <a:lvl8pPr marL="3024863" indent="-260764" algn="l" rtl="0" eaLnBrk="1" latinLnBrk="0" hangingPunct="1">
        <a:spcBef>
          <a:spcPct val="20000"/>
        </a:spcBef>
        <a:buClr>
          <a:schemeClr val="accent3"/>
        </a:buClr>
        <a:buFont typeface="Wingdings"/>
        <a:buChar char="§"/>
        <a:defRPr kumimoji="0" sz="2100" kern="1200" baseline="0">
          <a:solidFill>
            <a:schemeClr val="tx1"/>
          </a:solidFill>
          <a:latin typeface="+mn-lt"/>
          <a:ea typeface="+mn-ea"/>
          <a:cs typeface="+mn-cs"/>
        </a:defRPr>
      </a:lvl8pPr>
      <a:lvl9pPr marL="3337779" indent="-260764" algn="l" rtl="0" eaLnBrk="1" latinLnBrk="0" hangingPunct="1">
        <a:spcBef>
          <a:spcPct val="20000"/>
        </a:spcBef>
        <a:buClr>
          <a:schemeClr val="accent4"/>
        </a:buClr>
        <a:buFont typeface="Wingdings"/>
        <a:buChar char="§"/>
        <a:defRPr kumimoji="0" sz="21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21528" algn="l" rtl="0" eaLnBrk="1" latinLnBrk="0" hangingPunct="1">
        <a:defRPr kumimoji="0" kern="1200">
          <a:solidFill>
            <a:schemeClr val="tx1"/>
          </a:solidFill>
          <a:latin typeface="+mn-lt"/>
          <a:ea typeface="+mn-ea"/>
          <a:cs typeface="+mn-cs"/>
        </a:defRPr>
      </a:lvl2pPr>
      <a:lvl3pPr marL="1043056" algn="l" rtl="0" eaLnBrk="1" latinLnBrk="0" hangingPunct="1">
        <a:defRPr kumimoji="0" kern="1200">
          <a:solidFill>
            <a:schemeClr val="tx1"/>
          </a:solidFill>
          <a:latin typeface="+mn-lt"/>
          <a:ea typeface="+mn-ea"/>
          <a:cs typeface="+mn-cs"/>
        </a:defRPr>
      </a:lvl3pPr>
      <a:lvl4pPr marL="1564584" algn="l" rtl="0" eaLnBrk="1" latinLnBrk="0" hangingPunct="1">
        <a:defRPr kumimoji="0" kern="1200">
          <a:solidFill>
            <a:schemeClr val="tx1"/>
          </a:solidFill>
          <a:latin typeface="+mn-lt"/>
          <a:ea typeface="+mn-ea"/>
          <a:cs typeface="+mn-cs"/>
        </a:defRPr>
      </a:lvl4pPr>
      <a:lvl5pPr marL="2086112" algn="l" rtl="0" eaLnBrk="1" latinLnBrk="0" hangingPunct="1">
        <a:defRPr kumimoji="0" kern="1200">
          <a:solidFill>
            <a:schemeClr val="tx1"/>
          </a:solidFill>
          <a:latin typeface="+mn-lt"/>
          <a:ea typeface="+mn-ea"/>
          <a:cs typeface="+mn-cs"/>
        </a:defRPr>
      </a:lvl5pPr>
      <a:lvl6pPr marL="2607640" algn="l" rtl="0" eaLnBrk="1" latinLnBrk="0" hangingPunct="1">
        <a:defRPr kumimoji="0" kern="1200">
          <a:solidFill>
            <a:schemeClr val="tx1"/>
          </a:solidFill>
          <a:latin typeface="+mn-lt"/>
          <a:ea typeface="+mn-ea"/>
          <a:cs typeface="+mn-cs"/>
        </a:defRPr>
      </a:lvl6pPr>
      <a:lvl7pPr marL="3129168" algn="l" rtl="0" eaLnBrk="1" latinLnBrk="0" hangingPunct="1">
        <a:defRPr kumimoji="0" kern="1200">
          <a:solidFill>
            <a:schemeClr val="tx1"/>
          </a:solidFill>
          <a:latin typeface="+mn-lt"/>
          <a:ea typeface="+mn-ea"/>
          <a:cs typeface="+mn-cs"/>
        </a:defRPr>
      </a:lvl7pPr>
      <a:lvl8pPr marL="3650696" algn="l" rtl="0" eaLnBrk="1" latinLnBrk="0" hangingPunct="1">
        <a:defRPr kumimoji="0" kern="1200">
          <a:solidFill>
            <a:schemeClr val="tx1"/>
          </a:solidFill>
          <a:latin typeface="+mn-lt"/>
          <a:ea typeface="+mn-ea"/>
          <a:cs typeface="+mn-cs"/>
        </a:defRPr>
      </a:lvl8pPr>
      <a:lvl9pPr marL="4172224"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4.xml"/><Relationship Id="rId5" Type="http://schemas.openxmlformats.org/officeDocument/2006/relationships/image" Target="../media/image43.jpe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31C71C2D-4B2C-B5EF-9B94-3C801A3EC210}"/>
              </a:ext>
            </a:extLst>
          </p:cNvPr>
          <p:cNvSpPr>
            <a:spLocks noGrp="1"/>
          </p:cNvSpPr>
          <p:nvPr>
            <p:ph type="title"/>
          </p:nvPr>
        </p:nvSpPr>
        <p:spPr/>
        <p:txBody>
          <a:bodyPr>
            <a:normAutofit/>
          </a:bodyPr>
          <a:lstStyle/>
          <a:p>
            <a:r>
              <a:rPr lang="de-DE" dirty="0"/>
              <a:t>Unterweisungsmodul</a:t>
            </a:r>
          </a:p>
        </p:txBody>
      </p:sp>
      <p:sp>
        <p:nvSpPr>
          <p:cNvPr id="2" name="Textplatzhalter 1">
            <a:extLst>
              <a:ext uri="{FF2B5EF4-FFF2-40B4-BE49-F238E27FC236}">
                <a16:creationId xmlns:a16="http://schemas.microsoft.com/office/drawing/2014/main" id="{6CD1BC73-5191-DBCD-AA5E-A6FE9CE769AC}"/>
              </a:ext>
            </a:extLst>
          </p:cNvPr>
          <p:cNvSpPr>
            <a:spLocks noGrp="1"/>
          </p:cNvSpPr>
          <p:nvPr>
            <p:ph type="body" idx="1"/>
          </p:nvPr>
        </p:nvSpPr>
        <p:spPr/>
        <p:txBody>
          <a:bodyPr/>
          <a:lstStyle/>
          <a:p>
            <a:pPr marL="0" indent="0">
              <a:buNone/>
            </a:pPr>
            <a:r>
              <a:rPr lang="de-DE" sz="2400" b="0" dirty="0">
                <a:solidFill>
                  <a:srgbClr val="95C02A"/>
                </a:solidFill>
              </a:rPr>
              <a:t>Quittieren von Schutzeinrichtungen</a:t>
            </a:r>
          </a:p>
        </p:txBody>
      </p:sp>
      <p:sp>
        <p:nvSpPr>
          <p:cNvPr id="7" name="Foliennummernplatzhalter 6">
            <a:extLst>
              <a:ext uri="{FF2B5EF4-FFF2-40B4-BE49-F238E27FC236}">
                <a16:creationId xmlns:a16="http://schemas.microsoft.com/office/drawing/2014/main" id="{D4FB4A08-3041-5F64-3A39-1DBD070EA36E}"/>
              </a:ext>
            </a:extLst>
          </p:cNvPr>
          <p:cNvSpPr>
            <a:spLocks noGrp="1"/>
          </p:cNvSpPr>
          <p:nvPr>
            <p:ph type="sldNum" sz="quarter" idx="4294967295"/>
          </p:nvPr>
        </p:nvSpPr>
        <p:spPr>
          <a:xfrm>
            <a:off x="0" y="7008813"/>
            <a:ext cx="396875" cy="198437"/>
          </a:xfrm>
        </p:spPr>
        <p:txBody>
          <a:bodyPr>
            <a:normAutofit fontScale="55000" lnSpcReduction="20000"/>
          </a:bodyPr>
          <a:lstStyle/>
          <a:p>
            <a:fld id="{1F8F6C9E-DFB0-47BA-A580-000504CFD3E5}" type="slidenum">
              <a:rPr lang="de-DE" smtClean="0"/>
              <a:pPr/>
              <a:t>1</a:t>
            </a:fld>
            <a:endParaRPr lang="de-DE" dirty="0"/>
          </a:p>
        </p:txBody>
      </p:sp>
      <p:sp>
        <p:nvSpPr>
          <p:cNvPr id="3" name="Fußzeilenplatzhalter 2">
            <a:extLst>
              <a:ext uri="{FF2B5EF4-FFF2-40B4-BE49-F238E27FC236}">
                <a16:creationId xmlns:a16="http://schemas.microsoft.com/office/drawing/2014/main" id="{E74A6DEE-EA03-6E6E-4FC5-762462666883}"/>
              </a:ext>
            </a:extLst>
          </p:cNvPr>
          <p:cNvSpPr>
            <a:spLocks noGrp="1"/>
          </p:cNvSpPr>
          <p:nvPr>
            <p:ph type="ftr" sz="quarter" idx="12"/>
          </p:nvPr>
        </p:nvSpPr>
        <p:spPr/>
        <p:txBody>
          <a:bodyPr/>
          <a:lstStyle/>
          <a:p>
            <a:r>
              <a:rPr lang="en-US"/>
              <a:t>R.O.E. GmbH | Stand: 03.2024 Rev4</a:t>
            </a:r>
          </a:p>
          <a:p>
            <a:r>
              <a:rPr lang="en-US"/>
              <a:t>
</a:t>
            </a:r>
            <a:endParaRPr lang="en-US" dirty="0"/>
          </a:p>
        </p:txBody>
      </p:sp>
    </p:spTree>
    <p:extLst>
      <p:ext uri="{BB962C8B-B14F-4D97-AF65-F5344CB8AC3E}">
        <p14:creationId xmlns:p14="http://schemas.microsoft.com/office/powerpoint/2010/main" val="204045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47D4315-A0BA-3120-9C59-3FE93DDF57DC}"/>
              </a:ext>
            </a:extLst>
          </p:cNvPr>
          <p:cNvSpPr>
            <a:spLocks noGrp="1"/>
          </p:cNvSpPr>
          <p:nvPr>
            <p:ph type="sldNum" sz="quarter" idx="12"/>
          </p:nvPr>
        </p:nvSpPr>
        <p:spPr/>
        <p:txBody>
          <a:bodyPr>
            <a:normAutofit lnSpcReduction="10000"/>
          </a:bodyPr>
          <a:lstStyle/>
          <a:p>
            <a:fld id="{F0C94032-CD4C-4C25-B0C2-CEC720522D92}" type="slidenum">
              <a:rPr lang="en-US" smtClean="0"/>
              <a:pPr/>
              <a:t>10</a:t>
            </a:fld>
            <a:endParaRPr lang="en-US" dirty="0"/>
          </a:p>
        </p:txBody>
      </p:sp>
      <p:sp>
        <p:nvSpPr>
          <p:cNvPr id="3" name="Inhaltsplatzhalter 2">
            <a:extLst>
              <a:ext uri="{FF2B5EF4-FFF2-40B4-BE49-F238E27FC236}">
                <a16:creationId xmlns:a16="http://schemas.microsoft.com/office/drawing/2014/main" id="{36E57354-334F-8F86-51FE-C5345D2D4DD5}"/>
              </a:ext>
            </a:extLst>
          </p:cNvPr>
          <p:cNvSpPr>
            <a:spLocks noGrp="1"/>
          </p:cNvSpPr>
          <p:nvPr>
            <p:ph sz="quarter" idx="1"/>
          </p:nvPr>
        </p:nvSpPr>
        <p:spPr/>
        <p:txBody>
          <a:bodyPr/>
          <a:lstStyle/>
          <a:p>
            <a:r>
              <a:rPr lang="de-DE" dirty="0"/>
              <a:t>Wie lange ist die Abschaltzeit, einer 13 A </a:t>
            </a:r>
            <a:r>
              <a:rPr lang="de-DE" dirty="0" err="1"/>
              <a:t>gG</a:t>
            </a:r>
            <a:r>
              <a:rPr lang="de-DE" dirty="0"/>
              <a:t> D0 Schmelzsicherung bei einem Strom von 200 A?</a:t>
            </a:r>
          </a:p>
          <a:p>
            <a:endParaRPr lang="de-DE" dirty="0"/>
          </a:p>
          <a:p>
            <a:endParaRPr lang="de-DE" dirty="0"/>
          </a:p>
          <a:p>
            <a:endParaRPr lang="de-DE" dirty="0"/>
          </a:p>
          <a:p>
            <a:r>
              <a:rPr lang="de-DE" dirty="0"/>
              <a:t>Wie lange ist die Abschaltzeit, wenn nur 24 A fließen?</a:t>
            </a:r>
          </a:p>
          <a:p>
            <a:endParaRPr lang="de-DE" dirty="0"/>
          </a:p>
        </p:txBody>
      </p:sp>
      <p:pic>
        <p:nvPicPr>
          <p:cNvPr id="6" name="Picture 2">
            <a:extLst>
              <a:ext uri="{FF2B5EF4-FFF2-40B4-BE49-F238E27FC236}">
                <a16:creationId xmlns:a16="http://schemas.microsoft.com/office/drawing/2014/main" id="{18A7138F-207C-592F-5320-3955962CE598}"/>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7490513" y="1763713"/>
            <a:ext cx="4727787" cy="4957762"/>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0CE93800-BF56-AAB9-E6E5-0F15B6AAAE7B}"/>
              </a:ext>
            </a:extLst>
          </p:cNvPr>
          <p:cNvSpPr>
            <a:spLocks noGrp="1"/>
          </p:cNvSpPr>
          <p:nvPr>
            <p:ph type="title"/>
          </p:nvPr>
        </p:nvSpPr>
        <p:spPr/>
        <p:txBody>
          <a:bodyPr/>
          <a:lstStyle/>
          <a:p>
            <a:r>
              <a:rPr lang="de-DE" dirty="0"/>
              <a:t>Übung Auslösekennlinie</a:t>
            </a:r>
          </a:p>
        </p:txBody>
      </p:sp>
      <p:sp>
        <p:nvSpPr>
          <p:cNvPr id="9" name="Textfeld 8">
            <a:extLst>
              <a:ext uri="{FF2B5EF4-FFF2-40B4-BE49-F238E27FC236}">
                <a16:creationId xmlns:a16="http://schemas.microsoft.com/office/drawing/2014/main" id="{DE10FE7B-2DB5-2CEB-EB1C-21C6BFD83677}"/>
              </a:ext>
            </a:extLst>
          </p:cNvPr>
          <p:cNvSpPr txBox="1"/>
          <p:nvPr/>
        </p:nvSpPr>
        <p:spPr>
          <a:xfrm>
            <a:off x="7256527" y="6758887"/>
            <a:ext cx="4353628"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Hager: © Hager Vertriebsgesellschaft mbH &amp; Co. KG </a:t>
            </a:r>
          </a:p>
        </p:txBody>
      </p:sp>
    </p:spTree>
    <p:extLst>
      <p:ext uri="{BB962C8B-B14F-4D97-AF65-F5344CB8AC3E}">
        <p14:creationId xmlns:p14="http://schemas.microsoft.com/office/powerpoint/2010/main" val="1915662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47D4315-A0BA-3120-9C59-3FE93DDF57DC}"/>
              </a:ext>
            </a:extLst>
          </p:cNvPr>
          <p:cNvSpPr>
            <a:spLocks noGrp="1"/>
          </p:cNvSpPr>
          <p:nvPr>
            <p:ph type="sldNum" sz="quarter" idx="12"/>
          </p:nvPr>
        </p:nvSpPr>
        <p:spPr/>
        <p:txBody>
          <a:bodyPr>
            <a:normAutofit lnSpcReduction="10000"/>
          </a:bodyPr>
          <a:lstStyle/>
          <a:p>
            <a:fld id="{F0C94032-CD4C-4C25-B0C2-CEC720522D92}" type="slidenum">
              <a:rPr lang="en-US" smtClean="0"/>
              <a:pPr/>
              <a:t>11</a:t>
            </a:fld>
            <a:endParaRPr lang="en-US" dirty="0"/>
          </a:p>
        </p:txBody>
      </p:sp>
      <p:sp>
        <p:nvSpPr>
          <p:cNvPr id="3" name="Inhaltsplatzhalter 2">
            <a:extLst>
              <a:ext uri="{FF2B5EF4-FFF2-40B4-BE49-F238E27FC236}">
                <a16:creationId xmlns:a16="http://schemas.microsoft.com/office/drawing/2014/main" id="{36E57354-334F-8F86-51FE-C5345D2D4DD5}"/>
              </a:ext>
            </a:extLst>
          </p:cNvPr>
          <p:cNvSpPr>
            <a:spLocks noGrp="1"/>
          </p:cNvSpPr>
          <p:nvPr>
            <p:ph sz="quarter" idx="1"/>
          </p:nvPr>
        </p:nvSpPr>
        <p:spPr/>
        <p:txBody>
          <a:bodyPr/>
          <a:lstStyle/>
          <a:p>
            <a:r>
              <a:rPr lang="de-DE" dirty="0"/>
              <a:t>Wie lange ist die Abschaltzeit, einer 13 A </a:t>
            </a:r>
            <a:r>
              <a:rPr lang="de-DE" dirty="0" err="1"/>
              <a:t>gG</a:t>
            </a:r>
            <a:r>
              <a:rPr lang="de-DE" dirty="0"/>
              <a:t> D0 Schmelzsicherung bei einem Strom von 200 A?</a:t>
            </a:r>
          </a:p>
          <a:p>
            <a:r>
              <a:rPr lang="de-DE" dirty="0">
                <a:solidFill>
                  <a:srgbClr val="FF0000"/>
                </a:solidFill>
              </a:rPr>
              <a:t>200 = 2x10</a:t>
            </a:r>
            <a:r>
              <a:rPr lang="de-DE" baseline="30000" dirty="0">
                <a:solidFill>
                  <a:srgbClr val="FF0000"/>
                </a:solidFill>
              </a:rPr>
              <a:t>2</a:t>
            </a:r>
            <a:endParaRPr lang="de-DE" dirty="0">
              <a:solidFill>
                <a:srgbClr val="FF0000"/>
              </a:solidFill>
            </a:endParaRPr>
          </a:p>
          <a:p>
            <a:r>
              <a:rPr lang="de-DE">
                <a:solidFill>
                  <a:srgbClr val="FF0000"/>
                </a:solidFill>
              </a:rPr>
              <a:t>1x10</a:t>
            </a:r>
            <a:r>
              <a:rPr lang="de-DE" baseline="30000">
                <a:solidFill>
                  <a:srgbClr val="FF0000"/>
                </a:solidFill>
              </a:rPr>
              <a:t>-2</a:t>
            </a:r>
            <a:r>
              <a:rPr lang="de-DE">
                <a:solidFill>
                  <a:srgbClr val="FF0000"/>
                </a:solidFill>
              </a:rPr>
              <a:t> </a:t>
            </a:r>
            <a:r>
              <a:rPr lang="de-DE" dirty="0">
                <a:solidFill>
                  <a:srgbClr val="FF0000"/>
                </a:solidFill>
              </a:rPr>
              <a:t>= 0,01 Sekunden</a:t>
            </a:r>
          </a:p>
          <a:p>
            <a:endParaRPr lang="de-DE" dirty="0"/>
          </a:p>
          <a:p>
            <a:r>
              <a:rPr lang="de-DE" dirty="0"/>
              <a:t>Wie lange ist die Abschaltzeit, wenn nur 24 A fließen?</a:t>
            </a:r>
          </a:p>
          <a:p>
            <a:r>
              <a:rPr lang="de-DE" dirty="0">
                <a:solidFill>
                  <a:srgbClr val="0070C0"/>
                </a:solidFill>
              </a:rPr>
              <a:t>24 ist zwischen 2x10</a:t>
            </a:r>
            <a:r>
              <a:rPr lang="de-DE" baseline="30000" dirty="0">
                <a:solidFill>
                  <a:srgbClr val="0070C0"/>
                </a:solidFill>
              </a:rPr>
              <a:t>1</a:t>
            </a:r>
            <a:r>
              <a:rPr lang="de-DE" dirty="0">
                <a:solidFill>
                  <a:srgbClr val="0070C0"/>
                </a:solidFill>
              </a:rPr>
              <a:t> und 3x10</a:t>
            </a:r>
            <a:r>
              <a:rPr lang="de-DE" baseline="30000" dirty="0">
                <a:solidFill>
                  <a:srgbClr val="0070C0"/>
                </a:solidFill>
              </a:rPr>
              <a:t>1</a:t>
            </a:r>
            <a:r>
              <a:rPr lang="de-DE" dirty="0">
                <a:solidFill>
                  <a:srgbClr val="0070C0"/>
                </a:solidFill>
              </a:rPr>
              <a:t> </a:t>
            </a:r>
          </a:p>
          <a:p>
            <a:r>
              <a:rPr lang="de-DE" dirty="0">
                <a:solidFill>
                  <a:srgbClr val="0070C0"/>
                </a:solidFill>
              </a:rPr>
              <a:t>4x10</a:t>
            </a:r>
            <a:r>
              <a:rPr lang="de-DE" baseline="30000" dirty="0">
                <a:solidFill>
                  <a:srgbClr val="0070C0"/>
                </a:solidFill>
              </a:rPr>
              <a:t>2</a:t>
            </a:r>
            <a:r>
              <a:rPr lang="de-DE" dirty="0">
                <a:solidFill>
                  <a:srgbClr val="0070C0"/>
                </a:solidFill>
              </a:rPr>
              <a:t> = 400 Sekunden</a:t>
            </a:r>
          </a:p>
          <a:p>
            <a:endParaRPr lang="de-DE" dirty="0"/>
          </a:p>
        </p:txBody>
      </p:sp>
      <p:pic>
        <p:nvPicPr>
          <p:cNvPr id="7" name="Picture 2">
            <a:extLst>
              <a:ext uri="{FF2B5EF4-FFF2-40B4-BE49-F238E27FC236}">
                <a16:creationId xmlns:a16="http://schemas.microsoft.com/office/drawing/2014/main" id="{5A45D1BE-331D-7278-4ED0-743C61AE807C}"/>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7490513" y="1763713"/>
            <a:ext cx="4727787" cy="4957762"/>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0CE93800-BF56-AAB9-E6E5-0F15B6AAAE7B}"/>
              </a:ext>
            </a:extLst>
          </p:cNvPr>
          <p:cNvSpPr>
            <a:spLocks noGrp="1"/>
          </p:cNvSpPr>
          <p:nvPr>
            <p:ph type="title"/>
          </p:nvPr>
        </p:nvSpPr>
        <p:spPr/>
        <p:txBody>
          <a:bodyPr/>
          <a:lstStyle/>
          <a:p>
            <a:r>
              <a:rPr lang="de-DE" dirty="0"/>
              <a:t>Übung Auslösekennlinie</a:t>
            </a:r>
          </a:p>
        </p:txBody>
      </p:sp>
      <p:cxnSp>
        <p:nvCxnSpPr>
          <p:cNvPr id="10" name="Gerade Verbindung 9">
            <a:extLst>
              <a:ext uri="{FF2B5EF4-FFF2-40B4-BE49-F238E27FC236}">
                <a16:creationId xmlns:a16="http://schemas.microsoft.com/office/drawing/2014/main" id="{C1C2F383-EEB6-9C3E-25AB-101803974EF4}"/>
              </a:ext>
            </a:extLst>
          </p:cNvPr>
          <p:cNvCxnSpPr>
            <a:cxnSpLocks/>
          </p:cNvCxnSpPr>
          <p:nvPr/>
        </p:nvCxnSpPr>
        <p:spPr>
          <a:xfrm flipV="1">
            <a:off x="10268180" y="5583987"/>
            <a:ext cx="0" cy="716437"/>
          </a:xfrm>
          <a:prstGeom prst="line">
            <a:avLst/>
          </a:prstGeom>
          <a:ln w="381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Gerade Verbindung 10">
            <a:extLst>
              <a:ext uri="{FF2B5EF4-FFF2-40B4-BE49-F238E27FC236}">
                <a16:creationId xmlns:a16="http://schemas.microsoft.com/office/drawing/2014/main" id="{A90D35E8-92CE-ED63-6C1C-10C8CA67DE4F}"/>
              </a:ext>
            </a:extLst>
          </p:cNvPr>
          <p:cNvCxnSpPr>
            <a:cxnSpLocks/>
          </p:cNvCxnSpPr>
          <p:nvPr/>
        </p:nvCxnSpPr>
        <p:spPr>
          <a:xfrm>
            <a:off x="7919906" y="5596774"/>
            <a:ext cx="2332311" cy="0"/>
          </a:xfrm>
          <a:prstGeom prst="line">
            <a:avLst/>
          </a:prstGeom>
          <a:ln w="3810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2" name="Gerade Verbindung 11">
            <a:extLst>
              <a:ext uri="{FF2B5EF4-FFF2-40B4-BE49-F238E27FC236}">
                <a16:creationId xmlns:a16="http://schemas.microsoft.com/office/drawing/2014/main" id="{81792239-C121-630E-27E0-CE9D970CCEFE}"/>
              </a:ext>
            </a:extLst>
          </p:cNvPr>
          <p:cNvCxnSpPr>
            <a:cxnSpLocks/>
          </p:cNvCxnSpPr>
          <p:nvPr/>
        </p:nvCxnSpPr>
        <p:spPr>
          <a:xfrm flipV="1">
            <a:off x="9321698" y="2476975"/>
            <a:ext cx="0" cy="3804267"/>
          </a:xfrm>
          <a:prstGeom prst="line">
            <a:avLst/>
          </a:prstGeom>
          <a:ln w="38100">
            <a:solidFill>
              <a:srgbClr val="0070C0"/>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a:extLst>
              <a:ext uri="{FF2B5EF4-FFF2-40B4-BE49-F238E27FC236}">
                <a16:creationId xmlns:a16="http://schemas.microsoft.com/office/drawing/2014/main" id="{E33CFA25-1312-E2A4-FB06-8EE05F74F74C}"/>
              </a:ext>
            </a:extLst>
          </p:cNvPr>
          <p:cNvCxnSpPr>
            <a:cxnSpLocks/>
          </p:cNvCxnSpPr>
          <p:nvPr/>
        </p:nvCxnSpPr>
        <p:spPr>
          <a:xfrm>
            <a:off x="7913512" y="2457793"/>
            <a:ext cx="1427368" cy="0"/>
          </a:xfrm>
          <a:prstGeom prst="line">
            <a:avLst/>
          </a:prstGeom>
          <a:ln w="38100">
            <a:solidFill>
              <a:srgbClr val="0070C0"/>
            </a:solidFill>
          </a:ln>
          <a:effectLst/>
        </p:spPr>
        <p:style>
          <a:lnRef idx="2">
            <a:schemeClr val="accent1"/>
          </a:lnRef>
          <a:fillRef idx="0">
            <a:schemeClr val="accent1"/>
          </a:fillRef>
          <a:effectRef idx="1">
            <a:schemeClr val="accent1"/>
          </a:effectRef>
          <a:fontRef idx="minor">
            <a:schemeClr val="tx1"/>
          </a:fontRef>
        </p:style>
      </p:cxnSp>
      <p:sp>
        <p:nvSpPr>
          <p:cNvPr id="14" name="Textfeld 13">
            <a:extLst>
              <a:ext uri="{FF2B5EF4-FFF2-40B4-BE49-F238E27FC236}">
                <a16:creationId xmlns:a16="http://schemas.microsoft.com/office/drawing/2014/main" id="{8EE5B993-5F3B-A50F-F7FA-71D9DA993DB2}"/>
              </a:ext>
            </a:extLst>
          </p:cNvPr>
          <p:cNvSpPr txBox="1"/>
          <p:nvPr/>
        </p:nvSpPr>
        <p:spPr>
          <a:xfrm>
            <a:off x="7256527" y="6758887"/>
            <a:ext cx="4353628"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Hager: © Hager Vertriebsgesellschaft mbH &amp; Co. KG </a:t>
            </a:r>
          </a:p>
        </p:txBody>
      </p:sp>
    </p:spTree>
    <p:extLst>
      <p:ext uri="{BB962C8B-B14F-4D97-AF65-F5344CB8AC3E}">
        <p14:creationId xmlns:p14="http://schemas.microsoft.com/office/powerpoint/2010/main" val="2108244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DD024B7-4258-2EC9-9A7F-76B210E4C12F}"/>
              </a:ext>
            </a:extLst>
          </p:cNvPr>
          <p:cNvSpPr>
            <a:spLocks noGrp="1"/>
          </p:cNvSpPr>
          <p:nvPr>
            <p:ph type="sldNum" sz="quarter" idx="12"/>
          </p:nvPr>
        </p:nvSpPr>
        <p:spPr/>
        <p:txBody>
          <a:bodyPr>
            <a:normAutofit lnSpcReduction="10000"/>
          </a:bodyPr>
          <a:lstStyle/>
          <a:p>
            <a:fld id="{F0C94032-CD4C-4C25-B0C2-CEC720522D92}" type="slidenum">
              <a:rPr lang="en-US" smtClean="0"/>
              <a:pPr/>
              <a:t>12</a:t>
            </a:fld>
            <a:endParaRPr lang="en-US" dirty="0"/>
          </a:p>
        </p:txBody>
      </p:sp>
      <p:sp>
        <p:nvSpPr>
          <p:cNvPr id="3" name="Inhaltsplatzhalter 2">
            <a:extLst>
              <a:ext uri="{FF2B5EF4-FFF2-40B4-BE49-F238E27FC236}">
                <a16:creationId xmlns:a16="http://schemas.microsoft.com/office/drawing/2014/main" id="{F79F9D9D-44E6-6048-1208-FF710819ED7B}"/>
              </a:ext>
            </a:extLst>
          </p:cNvPr>
          <p:cNvSpPr>
            <a:spLocks noGrp="1"/>
          </p:cNvSpPr>
          <p:nvPr>
            <p:ph sz="quarter" idx="1"/>
          </p:nvPr>
        </p:nvSpPr>
        <p:spPr/>
        <p:txBody>
          <a:bodyPr>
            <a:normAutofit/>
          </a:bodyPr>
          <a:lstStyle/>
          <a:p>
            <a:r>
              <a:rPr lang="de-DE" dirty="0"/>
              <a:t>Kennmelder werden in Sicherungseinsätze verbaut, um im eingebauten Zustand optisch zu überprüfen, ob eine Sicherung ausgelöst hat.</a:t>
            </a:r>
          </a:p>
          <a:p>
            <a:pPr lvl="1"/>
            <a:r>
              <a:rPr lang="de-DE" dirty="0"/>
              <a:t>Der Kennmelder besteht aus einem Haltedraht, einer vorgespannten Feder und einem farbig markierten Metallplättchen.</a:t>
            </a:r>
          </a:p>
          <a:p>
            <a:pPr lvl="1"/>
            <a:r>
              <a:rPr lang="de-DE" dirty="0"/>
              <a:t>Sobald der Schmelzleiter durchschmilzt, wird auch der Haltedraht durchtrennt. Durch die Federkraft wird das Metallplättchen weggeschleudert oder bei NH-Sicherungen ein Metallfähnchen aufgeklappt.</a:t>
            </a:r>
          </a:p>
          <a:p>
            <a:endParaRPr lang="de-DE" dirty="0"/>
          </a:p>
        </p:txBody>
      </p:sp>
      <p:pic>
        <p:nvPicPr>
          <p:cNvPr id="10" name="Inhaltsplatzhalter 7">
            <a:extLst>
              <a:ext uri="{FF2B5EF4-FFF2-40B4-BE49-F238E27FC236}">
                <a16:creationId xmlns:a16="http://schemas.microsoft.com/office/drawing/2014/main" id="{56050150-4D0D-83FD-B972-92A52D01B7F9}"/>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7708106" y="2826544"/>
            <a:ext cx="4292600" cy="2832100"/>
          </a:xfrm>
        </p:spPr>
      </p:pic>
      <p:sp>
        <p:nvSpPr>
          <p:cNvPr id="5" name="Titel 4">
            <a:extLst>
              <a:ext uri="{FF2B5EF4-FFF2-40B4-BE49-F238E27FC236}">
                <a16:creationId xmlns:a16="http://schemas.microsoft.com/office/drawing/2014/main" id="{BB9CCF49-23F6-030D-4CB7-9CF95D4F8009}"/>
              </a:ext>
            </a:extLst>
          </p:cNvPr>
          <p:cNvSpPr>
            <a:spLocks noGrp="1"/>
          </p:cNvSpPr>
          <p:nvPr>
            <p:ph type="title"/>
          </p:nvPr>
        </p:nvSpPr>
        <p:spPr/>
        <p:txBody>
          <a:bodyPr/>
          <a:lstStyle/>
          <a:p>
            <a:r>
              <a:rPr lang="de-DE" dirty="0"/>
              <a:t>Schmelzsicherungen - Kennmelder</a:t>
            </a:r>
          </a:p>
        </p:txBody>
      </p:sp>
      <p:sp>
        <p:nvSpPr>
          <p:cNvPr id="7" name="Textfeld 6">
            <a:extLst>
              <a:ext uri="{FF2B5EF4-FFF2-40B4-BE49-F238E27FC236}">
                <a16:creationId xmlns:a16="http://schemas.microsoft.com/office/drawing/2014/main" id="{DC79133C-D18E-B149-7C0F-5C682C051977}"/>
              </a:ext>
            </a:extLst>
          </p:cNvPr>
          <p:cNvSpPr txBox="1"/>
          <p:nvPr/>
        </p:nvSpPr>
        <p:spPr>
          <a:xfrm>
            <a:off x="428888" y="6758887"/>
            <a:ext cx="10695137" cy="276999"/>
          </a:xfrm>
          <a:prstGeom prst="rect">
            <a:avLst/>
          </a:prstGeom>
          <a:noFill/>
        </p:spPr>
        <p:txBody>
          <a:bodyPr wrap="square" rtlCol="0">
            <a:spAutoFit/>
          </a:bodyPr>
          <a:lstStyle/>
          <a:p>
            <a:r>
              <a:rPr lang="de-DE" sz="1200" dirty="0">
                <a:latin typeface="Arial" panose="020B0604020202020204" pitchFamily="34" charset="0"/>
                <a:cs typeface="Arial" panose="020B0604020202020204" pitchFamily="34" charset="0"/>
              </a:rPr>
              <a:t>Quelle: Wikipedia (2024): Schmelzsicherung, https://</a:t>
            </a:r>
            <a:r>
              <a:rPr lang="de-DE" sz="1200" dirty="0" err="1">
                <a:latin typeface="Arial" panose="020B0604020202020204" pitchFamily="34" charset="0"/>
                <a:cs typeface="Arial" panose="020B0604020202020204" pitchFamily="34" charset="0"/>
              </a:rPr>
              <a:t>de.wikipedia.org</a:t>
            </a:r>
            <a:r>
              <a:rPr lang="de-DE" sz="1200" dirty="0">
                <a:latin typeface="Arial" panose="020B0604020202020204" pitchFamily="34" charset="0"/>
                <a:cs typeface="Arial" panose="020B0604020202020204" pitchFamily="34" charset="0"/>
              </a:rPr>
              <a:t>/</a:t>
            </a:r>
            <a:r>
              <a:rPr lang="de-DE" sz="1200" dirty="0" err="1">
                <a:latin typeface="Arial" panose="020B0604020202020204" pitchFamily="34" charset="0"/>
                <a:cs typeface="Arial" panose="020B0604020202020204" pitchFamily="34" charset="0"/>
              </a:rPr>
              <a:t>wiki</a:t>
            </a:r>
            <a:r>
              <a:rPr lang="de-DE" sz="1200" dirty="0">
                <a:latin typeface="Arial" panose="020B0604020202020204" pitchFamily="34" charset="0"/>
                <a:cs typeface="Arial" panose="020B0604020202020204" pitchFamily="34" charset="0"/>
              </a:rPr>
              <a:t>/Schmelzsicherung</a:t>
            </a:r>
          </a:p>
        </p:txBody>
      </p:sp>
    </p:spTree>
    <p:extLst>
      <p:ext uri="{BB962C8B-B14F-4D97-AF65-F5344CB8AC3E}">
        <p14:creationId xmlns:p14="http://schemas.microsoft.com/office/powerpoint/2010/main" val="1043437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39AE591-FB16-0299-D240-BE7E1513FE69}"/>
              </a:ext>
            </a:extLst>
          </p:cNvPr>
          <p:cNvSpPr>
            <a:spLocks noGrp="1"/>
          </p:cNvSpPr>
          <p:nvPr>
            <p:ph type="sldNum" sz="quarter" idx="12"/>
          </p:nvPr>
        </p:nvSpPr>
        <p:spPr/>
        <p:txBody>
          <a:bodyPr>
            <a:normAutofit lnSpcReduction="10000"/>
          </a:bodyPr>
          <a:lstStyle/>
          <a:p>
            <a:fld id="{F0C94032-CD4C-4C25-B0C2-CEC720522D92}" type="slidenum">
              <a:rPr lang="en-US" smtClean="0"/>
              <a:pPr/>
              <a:t>13</a:t>
            </a:fld>
            <a:endParaRPr lang="en-US" dirty="0"/>
          </a:p>
        </p:txBody>
      </p:sp>
      <p:sp>
        <p:nvSpPr>
          <p:cNvPr id="3" name="Inhaltsplatzhalter 2">
            <a:extLst>
              <a:ext uri="{FF2B5EF4-FFF2-40B4-BE49-F238E27FC236}">
                <a16:creationId xmlns:a16="http://schemas.microsoft.com/office/drawing/2014/main" id="{1491BE9A-C221-F4EB-0917-F21EB599076F}"/>
              </a:ext>
            </a:extLst>
          </p:cNvPr>
          <p:cNvSpPr>
            <a:spLocks noGrp="1"/>
          </p:cNvSpPr>
          <p:nvPr>
            <p:ph sz="quarter" idx="1"/>
          </p:nvPr>
        </p:nvSpPr>
        <p:spPr/>
        <p:txBody>
          <a:bodyPr>
            <a:normAutofit/>
          </a:bodyPr>
          <a:lstStyle/>
          <a:p>
            <a:r>
              <a:rPr lang="de-DE" dirty="0"/>
              <a:t>Niederspannungs-Hochleistungs-Sicherungen (NH-Sicherungen)</a:t>
            </a:r>
          </a:p>
          <a:p>
            <a:pPr lvl="1"/>
            <a:r>
              <a:rPr lang="de-DE" dirty="0"/>
              <a:t>NH-Sicherungen sind auch unter den Namen Messersicherung oder Panzersicherung bekannt.</a:t>
            </a:r>
          </a:p>
          <a:p>
            <a:pPr lvl="1"/>
            <a:r>
              <a:rPr lang="de-DE" dirty="0"/>
              <a:t>Dieses System besteht aus einem fest platzierten Sicherungsunterteil und dem steckbaren Sicherungseinsatz (Schmelzeinsatz). </a:t>
            </a:r>
          </a:p>
          <a:p>
            <a:pPr lvl="1"/>
            <a:r>
              <a:rPr lang="de-DE" dirty="0"/>
              <a:t>NH- Sicherungen werden im Hausanschlusskasten und als Kurzschluss-Schutzeinrichtung in Schalt- und Verteilungsanlagen verwendet.</a:t>
            </a:r>
          </a:p>
        </p:txBody>
      </p:sp>
      <p:sp>
        <p:nvSpPr>
          <p:cNvPr id="8" name="Inhaltsplatzhalter 7">
            <a:extLst>
              <a:ext uri="{FF2B5EF4-FFF2-40B4-BE49-F238E27FC236}">
                <a16:creationId xmlns:a16="http://schemas.microsoft.com/office/drawing/2014/main" id="{50C001E8-BED4-CCF9-5681-D037B1DD52AC}"/>
              </a:ext>
            </a:extLst>
          </p:cNvPr>
          <p:cNvSpPr>
            <a:spLocks noGrp="1"/>
          </p:cNvSpPr>
          <p:nvPr>
            <p:ph sz="quarter" idx="13"/>
          </p:nvPr>
        </p:nvSpPr>
        <p:spPr/>
        <p:txBody>
          <a:bodyPr/>
          <a:lstStyle/>
          <a:p>
            <a:endParaRPr lang="de-DE"/>
          </a:p>
        </p:txBody>
      </p:sp>
      <p:sp>
        <p:nvSpPr>
          <p:cNvPr id="5" name="Titel 4">
            <a:extLst>
              <a:ext uri="{FF2B5EF4-FFF2-40B4-BE49-F238E27FC236}">
                <a16:creationId xmlns:a16="http://schemas.microsoft.com/office/drawing/2014/main" id="{D3B9C0E2-E02C-53BE-AC59-8D22AFA30069}"/>
              </a:ext>
            </a:extLst>
          </p:cNvPr>
          <p:cNvSpPr>
            <a:spLocks noGrp="1"/>
          </p:cNvSpPr>
          <p:nvPr>
            <p:ph type="title"/>
          </p:nvPr>
        </p:nvSpPr>
        <p:spPr/>
        <p:txBody>
          <a:bodyPr/>
          <a:lstStyle/>
          <a:p>
            <a:r>
              <a:rPr lang="de-DE" dirty="0"/>
              <a:t>Schmelzsicherungen - NH-Sicherungen</a:t>
            </a:r>
          </a:p>
        </p:txBody>
      </p:sp>
      <p:grpSp>
        <p:nvGrpSpPr>
          <p:cNvPr id="4" name="Gruppieren 3">
            <a:extLst>
              <a:ext uri="{FF2B5EF4-FFF2-40B4-BE49-F238E27FC236}">
                <a16:creationId xmlns:a16="http://schemas.microsoft.com/office/drawing/2014/main" id="{9AEF1DEA-9D65-F14B-7894-805FE2173C7B}"/>
              </a:ext>
            </a:extLst>
          </p:cNvPr>
          <p:cNvGrpSpPr/>
          <p:nvPr/>
        </p:nvGrpSpPr>
        <p:grpSpPr>
          <a:xfrm>
            <a:off x="7535515" y="2106380"/>
            <a:ext cx="4776621" cy="4568929"/>
            <a:chOff x="5554392" y="1959630"/>
            <a:chExt cx="4776621" cy="4568929"/>
          </a:xfrm>
        </p:grpSpPr>
        <p:pic>
          <p:nvPicPr>
            <p:cNvPr id="12" name="Picture 4" descr="LNH00080M6A - NH-Sicherungseinsatz NH00 690V aM 80A Kombimelder Grifflasche spannunsgführend">
              <a:extLst>
                <a:ext uri="{FF2B5EF4-FFF2-40B4-BE49-F238E27FC236}">
                  <a16:creationId xmlns:a16="http://schemas.microsoft.com/office/drawing/2014/main" id="{53A40C01-997A-0AC7-0D5F-52ECE80F19CE}"/>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38552"/>
            <a:stretch/>
          </p:blipFill>
          <p:spPr bwMode="auto">
            <a:xfrm>
              <a:off x="7735693" y="2132291"/>
              <a:ext cx="2595320" cy="422360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LNH00080M6 - NH-Sicherungseinsatz NH000 gG AC690V 80A Kombi-Melder mit Metall-Grifflasche">
              <a:extLst>
                <a:ext uri="{FF2B5EF4-FFF2-40B4-BE49-F238E27FC236}">
                  <a16:creationId xmlns:a16="http://schemas.microsoft.com/office/drawing/2014/main" id="{C44126F6-A963-C89C-278D-73F14C729074}"/>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4350"/>
            <a:stretch/>
          </p:blipFill>
          <p:spPr bwMode="auto">
            <a:xfrm>
              <a:off x="5554392" y="1959630"/>
              <a:ext cx="2085668" cy="456892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FFD48B8D-E3B6-A88C-C4E7-DEA888C02EC3}"/>
              </a:ext>
            </a:extLst>
          </p:cNvPr>
          <p:cNvSpPr txBox="1"/>
          <p:nvPr/>
        </p:nvSpPr>
        <p:spPr>
          <a:xfrm>
            <a:off x="7256527" y="6758887"/>
            <a:ext cx="4353628"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Hager: © Hager Vertriebsgesellschaft mbH &amp; Co. KG </a:t>
            </a:r>
          </a:p>
        </p:txBody>
      </p:sp>
    </p:spTree>
    <p:extLst>
      <p:ext uri="{BB962C8B-B14F-4D97-AF65-F5344CB8AC3E}">
        <p14:creationId xmlns:p14="http://schemas.microsoft.com/office/powerpoint/2010/main" val="1367924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D5E11B-2460-85A0-84C7-173385D85CCB}"/>
              </a:ext>
            </a:extLst>
          </p:cNvPr>
          <p:cNvSpPr>
            <a:spLocks noGrp="1"/>
          </p:cNvSpPr>
          <p:nvPr>
            <p:ph type="title"/>
          </p:nvPr>
        </p:nvSpPr>
        <p:spPr/>
        <p:txBody>
          <a:bodyPr/>
          <a:lstStyle/>
          <a:p>
            <a:r>
              <a:rPr lang="de-DE" dirty="0"/>
              <a:t>Schmelzsicherungen - NH-Sicherungen</a:t>
            </a:r>
          </a:p>
        </p:txBody>
      </p:sp>
      <p:sp>
        <p:nvSpPr>
          <p:cNvPr id="5" name="Foliennummernplatzhalter 4">
            <a:extLst>
              <a:ext uri="{FF2B5EF4-FFF2-40B4-BE49-F238E27FC236}">
                <a16:creationId xmlns:a16="http://schemas.microsoft.com/office/drawing/2014/main" id="{13DB4EA8-BF06-5511-9E13-D2D1DA99D0C7}"/>
              </a:ext>
            </a:extLst>
          </p:cNvPr>
          <p:cNvSpPr>
            <a:spLocks noGrp="1"/>
          </p:cNvSpPr>
          <p:nvPr>
            <p:ph type="sldNum" sz="quarter" idx="12"/>
          </p:nvPr>
        </p:nvSpPr>
        <p:spPr/>
        <p:txBody>
          <a:bodyPr>
            <a:normAutofit lnSpcReduction="10000"/>
          </a:bodyPr>
          <a:lstStyle/>
          <a:p>
            <a:fld id="{1F8F6C9E-DFB0-47BA-A580-000504CFD3E5}" type="slidenum">
              <a:rPr lang="de-DE" smtClean="0"/>
              <a:t>14</a:t>
            </a:fld>
            <a:endParaRPr lang="de-DE"/>
          </a:p>
        </p:txBody>
      </p:sp>
      <p:pic>
        <p:nvPicPr>
          <p:cNvPr id="7" name="Inhaltsplatzhalter 7">
            <a:extLst>
              <a:ext uri="{FF2B5EF4-FFF2-40B4-BE49-F238E27FC236}">
                <a16:creationId xmlns:a16="http://schemas.microsoft.com/office/drawing/2014/main" id="{DD66BBA2-E5B2-B656-F613-1BE6A29EB351}"/>
              </a:ext>
            </a:extLst>
          </p:cNvPr>
          <p:cNvPicPr>
            <a:picLocks noGrp="1" noChangeAspect="1"/>
          </p:cNvPicPr>
          <p:nvPr>
            <p:ph sz="quarter" idx="14"/>
          </p:nvPr>
        </p:nvPicPr>
        <p:blipFill>
          <a:blip r:embed="rId2">
            <a:clrChange>
              <a:clrFrom>
                <a:srgbClr val="FFFFFF"/>
              </a:clrFrom>
              <a:clrTo>
                <a:srgbClr val="FFFFFF">
                  <a:alpha val="0"/>
                </a:srgbClr>
              </a:clrTo>
            </a:clrChange>
          </a:blip>
          <a:stretch>
            <a:fillRect/>
          </a:stretch>
        </p:blipFill>
        <p:spPr>
          <a:xfrm>
            <a:off x="3128385" y="1763713"/>
            <a:ext cx="7510030" cy="4957762"/>
          </a:xfrm>
          <a:prstGeom prst="rect">
            <a:avLst/>
          </a:prstGeom>
        </p:spPr>
      </p:pic>
      <p:sp>
        <p:nvSpPr>
          <p:cNvPr id="3" name="Textfeld 2">
            <a:extLst>
              <a:ext uri="{FF2B5EF4-FFF2-40B4-BE49-F238E27FC236}">
                <a16:creationId xmlns:a16="http://schemas.microsoft.com/office/drawing/2014/main" id="{D81D813A-CA92-E261-0B05-D5DA2791DFAF}"/>
              </a:ext>
            </a:extLst>
          </p:cNvPr>
          <p:cNvSpPr txBox="1"/>
          <p:nvPr/>
        </p:nvSpPr>
        <p:spPr>
          <a:xfrm>
            <a:off x="7256527" y="6758887"/>
            <a:ext cx="4353628"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Hager: © Hager Vertriebsgesellschaft mbH &amp; Co. KG </a:t>
            </a:r>
          </a:p>
        </p:txBody>
      </p:sp>
    </p:spTree>
    <p:extLst>
      <p:ext uri="{BB962C8B-B14F-4D97-AF65-F5344CB8AC3E}">
        <p14:creationId xmlns:p14="http://schemas.microsoft.com/office/powerpoint/2010/main" val="4140760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FAFE1EA-E65D-8F54-4C6B-8551EC0220BA}"/>
              </a:ext>
            </a:extLst>
          </p:cNvPr>
          <p:cNvSpPr>
            <a:spLocks noGrp="1"/>
          </p:cNvSpPr>
          <p:nvPr>
            <p:ph type="sldNum" sz="quarter" idx="12"/>
          </p:nvPr>
        </p:nvSpPr>
        <p:spPr/>
        <p:txBody>
          <a:bodyPr>
            <a:normAutofit lnSpcReduction="10000"/>
          </a:bodyPr>
          <a:lstStyle/>
          <a:p>
            <a:fld id="{F0C94032-CD4C-4C25-B0C2-CEC720522D92}" type="slidenum">
              <a:rPr lang="en-US" smtClean="0"/>
              <a:pPr/>
              <a:t>15</a:t>
            </a:fld>
            <a:endParaRPr lang="en-US" dirty="0"/>
          </a:p>
        </p:txBody>
      </p:sp>
      <p:sp>
        <p:nvSpPr>
          <p:cNvPr id="3" name="Inhaltsplatzhalter 2">
            <a:extLst>
              <a:ext uri="{FF2B5EF4-FFF2-40B4-BE49-F238E27FC236}">
                <a16:creationId xmlns:a16="http://schemas.microsoft.com/office/drawing/2014/main" id="{4CEFA8EA-BAAE-2954-4331-20C1992DD2F4}"/>
              </a:ext>
            </a:extLst>
          </p:cNvPr>
          <p:cNvSpPr>
            <a:spLocks noGrp="1"/>
          </p:cNvSpPr>
          <p:nvPr>
            <p:ph sz="quarter" idx="1"/>
          </p:nvPr>
        </p:nvSpPr>
        <p:spPr/>
        <p:txBody>
          <a:bodyPr>
            <a:normAutofit/>
          </a:bodyPr>
          <a:lstStyle/>
          <a:p>
            <a:r>
              <a:rPr lang="de-DE" dirty="0"/>
              <a:t>Die Schmelzeinsätze bestehen aus einem stabilen quaderförmigen Keramikgehäuse, das mit Quarzsand gefüllt ist. </a:t>
            </a:r>
          </a:p>
          <a:p>
            <a:r>
              <a:rPr lang="de-DE" dirty="0"/>
              <a:t>Zwischen den Messerkontakten ist ein Schmelzleiter (Lochband) und der Draht für den Kennmelder gespannt.</a:t>
            </a:r>
          </a:p>
          <a:p>
            <a:r>
              <a:rPr lang="de-DE" dirty="0"/>
              <a:t>Der Schmelzeinsatz wird in das Sicherungsunterteil eingeschoben. Gefederte Kontakte halten die Messerkontakte mechanisch fest und sorgen für einen niedrigen Übergangswiderstand.</a:t>
            </a:r>
          </a:p>
          <a:p>
            <a:endParaRPr lang="de-DE" dirty="0"/>
          </a:p>
        </p:txBody>
      </p:sp>
      <p:sp>
        <p:nvSpPr>
          <p:cNvPr id="8" name="Inhaltsplatzhalter 7">
            <a:extLst>
              <a:ext uri="{FF2B5EF4-FFF2-40B4-BE49-F238E27FC236}">
                <a16:creationId xmlns:a16="http://schemas.microsoft.com/office/drawing/2014/main" id="{BF0D97E4-EA65-FEA4-CB4F-054CEE3E435F}"/>
              </a:ext>
            </a:extLst>
          </p:cNvPr>
          <p:cNvSpPr>
            <a:spLocks noGrp="1"/>
          </p:cNvSpPr>
          <p:nvPr>
            <p:ph sz="quarter" idx="13"/>
          </p:nvPr>
        </p:nvSpPr>
        <p:spPr/>
        <p:txBody>
          <a:bodyPr/>
          <a:lstStyle/>
          <a:p>
            <a:endParaRPr lang="de-DE"/>
          </a:p>
        </p:txBody>
      </p:sp>
      <p:sp>
        <p:nvSpPr>
          <p:cNvPr id="5" name="Titel 4">
            <a:extLst>
              <a:ext uri="{FF2B5EF4-FFF2-40B4-BE49-F238E27FC236}">
                <a16:creationId xmlns:a16="http://schemas.microsoft.com/office/drawing/2014/main" id="{3A9F6622-9A62-542D-6EAE-44659ABCEB4C}"/>
              </a:ext>
            </a:extLst>
          </p:cNvPr>
          <p:cNvSpPr>
            <a:spLocks noGrp="1"/>
          </p:cNvSpPr>
          <p:nvPr>
            <p:ph type="title"/>
          </p:nvPr>
        </p:nvSpPr>
        <p:spPr/>
        <p:txBody>
          <a:bodyPr/>
          <a:lstStyle/>
          <a:p>
            <a:r>
              <a:rPr lang="de-DE" dirty="0"/>
              <a:t>Schmelzsicherungen - NH-Sicherungen</a:t>
            </a:r>
          </a:p>
        </p:txBody>
      </p:sp>
      <p:pic>
        <p:nvPicPr>
          <p:cNvPr id="6" name="Inhaltsplatzhalter 5">
            <a:extLst>
              <a:ext uri="{FF2B5EF4-FFF2-40B4-BE49-F238E27FC236}">
                <a16:creationId xmlns:a16="http://schemas.microsoft.com/office/drawing/2014/main" id="{D9E5049F-D16E-6FEA-307B-DE10694D767D}"/>
              </a:ext>
            </a:extLst>
          </p:cNvPr>
          <p:cNvPicPr>
            <a:picLocks noChangeAspect="1"/>
          </p:cNvPicPr>
          <p:nvPr/>
        </p:nvPicPr>
        <p:blipFill>
          <a:blip r:embed="rId2"/>
          <a:stretch>
            <a:fillRect/>
          </a:stretch>
        </p:blipFill>
        <p:spPr>
          <a:xfrm>
            <a:off x="7452054" y="1935339"/>
            <a:ext cx="4382238" cy="2463484"/>
          </a:xfrm>
          <a:prstGeom prst="rect">
            <a:avLst/>
          </a:prstGeom>
        </p:spPr>
      </p:pic>
      <p:pic>
        <p:nvPicPr>
          <p:cNvPr id="7" name="Picture 4" descr="L01R - Sicherungsunterteil NH00 1x160A, mit Käfigklemme bis 70mm², Sammelschiene">
            <a:extLst>
              <a:ext uri="{FF2B5EF4-FFF2-40B4-BE49-F238E27FC236}">
                <a16:creationId xmlns:a16="http://schemas.microsoft.com/office/drawing/2014/main" id="{AF3BA932-E30C-DC60-C82D-6C68750444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9642"/>
          <a:stretch/>
        </p:blipFill>
        <p:spPr bwMode="auto">
          <a:xfrm>
            <a:off x="9136826" y="4295403"/>
            <a:ext cx="1486913" cy="24634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06BB5417-851B-B950-FA6D-0D82DA61670A}"/>
              </a:ext>
            </a:extLst>
          </p:cNvPr>
          <p:cNvSpPr txBox="1"/>
          <p:nvPr/>
        </p:nvSpPr>
        <p:spPr>
          <a:xfrm>
            <a:off x="7256527" y="6758887"/>
            <a:ext cx="4353628"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Hager: © Hager Vertriebsgesellschaft mbH &amp; Co. KG </a:t>
            </a:r>
          </a:p>
        </p:txBody>
      </p:sp>
    </p:spTree>
    <p:extLst>
      <p:ext uri="{BB962C8B-B14F-4D97-AF65-F5344CB8AC3E}">
        <p14:creationId xmlns:p14="http://schemas.microsoft.com/office/powerpoint/2010/main" val="2085458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D707614-7C82-7EA5-DDA4-088C81368B12}"/>
              </a:ext>
            </a:extLst>
          </p:cNvPr>
          <p:cNvSpPr>
            <a:spLocks noGrp="1"/>
          </p:cNvSpPr>
          <p:nvPr>
            <p:ph type="sldNum" sz="quarter" idx="12"/>
          </p:nvPr>
        </p:nvSpPr>
        <p:spPr/>
        <p:txBody>
          <a:bodyPr>
            <a:normAutofit lnSpcReduction="10000"/>
          </a:bodyPr>
          <a:lstStyle/>
          <a:p>
            <a:fld id="{F0C94032-CD4C-4C25-B0C2-CEC720522D92}" type="slidenum">
              <a:rPr lang="en-US" smtClean="0"/>
              <a:pPr/>
              <a:t>16</a:t>
            </a:fld>
            <a:endParaRPr lang="en-US" dirty="0"/>
          </a:p>
        </p:txBody>
      </p:sp>
      <p:sp>
        <p:nvSpPr>
          <p:cNvPr id="3" name="Inhaltsplatzhalter 2">
            <a:extLst>
              <a:ext uri="{FF2B5EF4-FFF2-40B4-BE49-F238E27FC236}">
                <a16:creationId xmlns:a16="http://schemas.microsoft.com/office/drawing/2014/main" id="{DA097A63-CC1C-59BC-4E6D-E4B1B0C0D386}"/>
              </a:ext>
            </a:extLst>
          </p:cNvPr>
          <p:cNvSpPr>
            <a:spLocks noGrp="1"/>
          </p:cNvSpPr>
          <p:nvPr>
            <p:ph sz="quarter" idx="1"/>
          </p:nvPr>
        </p:nvSpPr>
        <p:spPr/>
        <p:txBody>
          <a:bodyPr/>
          <a:lstStyle/>
          <a:p>
            <a:r>
              <a:rPr lang="de-DE" dirty="0"/>
              <a:t>NH-Sicherungen werden abhängig von ihrer Auslösekennlinie in Betriebsklassen eingeteilt.</a:t>
            </a:r>
          </a:p>
          <a:p>
            <a:endParaRPr lang="de-DE" dirty="0"/>
          </a:p>
        </p:txBody>
      </p:sp>
      <p:graphicFrame>
        <p:nvGraphicFramePr>
          <p:cNvPr id="6" name="Inhaltsplatzhalter 5">
            <a:extLst>
              <a:ext uri="{FF2B5EF4-FFF2-40B4-BE49-F238E27FC236}">
                <a16:creationId xmlns:a16="http://schemas.microsoft.com/office/drawing/2014/main" id="{52AF9C31-3C70-B5CC-0067-A4ED1292BFC7}"/>
              </a:ext>
            </a:extLst>
          </p:cNvPr>
          <p:cNvGraphicFramePr>
            <a:graphicFrameLocks noGrp="1"/>
          </p:cNvGraphicFramePr>
          <p:nvPr>
            <p:ph sz="quarter" idx="13"/>
            <p:extLst>
              <p:ext uri="{D42A27DB-BD31-4B8C-83A1-F6EECF244321}">
                <p14:modId xmlns:p14="http://schemas.microsoft.com/office/powerpoint/2010/main" val="4053248471"/>
              </p:ext>
            </p:extLst>
          </p:nvPr>
        </p:nvGraphicFramePr>
        <p:xfrm>
          <a:off x="6842125" y="1763713"/>
          <a:ext cx="6024562" cy="2565400"/>
        </p:xfrm>
        <a:graphic>
          <a:graphicData uri="http://schemas.openxmlformats.org/drawingml/2006/table">
            <a:tbl>
              <a:tblPr firstRow="1" bandRow="1">
                <a:tableStyleId>{5C22544A-7EE6-4342-B048-85BDC9FD1C3A}</a:tableStyleId>
              </a:tblPr>
              <a:tblGrid>
                <a:gridCol w="2482462">
                  <a:extLst>
                    <a:ext uri="{9D8B030D-6E8A-4147-A177-3AD203B41FA5}">
                      <a16:colId xmlns:a16="http://schemas.microsoft.com/office/drawing/2014/main" val="2325132382"/>
                    </a:ext>
                  </a:extLst>
                </a:gridCol>
                <a:gridCol w="3542100">
                  <a:extLst>
                    <a:ext uri="{9D8B030D-6E8A-4147-A177-3AD203B41FA5}">
                      <a16:colId xmlns:a16="http://schemas.microsoft.com/office/drawing/2014/main" val="3594210869"/>
                    </a:ext>
                  </a:extLst>
                </a:gridCol>
              </a:tblGrid>
              <a:tr h="370840">
                <a:tc>
                  <a:txBody>
                    <a:bodyPr/>
                    <a:lstStyle/>
                    <a:p>
                      <a:r>
                        <a:rPr lang="de-DE" sz="1800" b="1" dirty="0">
                          <a:solidFill>
                            <a:schemeClr val="bg1"/>
                          </a:solidFill>
                          <a:latin typeface="Arial" panose="020B0604020202020204" pitchFamily="34" charset="0"/>
                          <a:cs typeface="Arial" panose="020B0604020202020204" pitchFamily="34" charset="0"/>
                        </a:rPr>
                        <a:t>Betriebsklasse</a:t>
                      </a:r>
                    </a:p>
                  </a:txBody>
                  <a:tcPr/>
                </a:tc>
                <a:tc>
                  <a:txBody>
                    <a:bodyPr/>
                    <a:lstStyle/>
                    <a:p>
                      <a:r>
                        <a:rPr lang="de-DE" sz="1800" b="1" dirty="0">
                          <a:solidFill>
                            <a:schemeClr val="bg1"/>
                          </a:solidFill>
                          <a:latin typeface="Arial" panose="020B0604020202020204" pitchFamily="34" charset="0"/>
                          <a:cs typeface="Arial" panose="020B0604020202020204" pitchFamily="34" charset="0"/>
                        </a:rPr>
                        <a:t>Anwendung</a:t>
                      </a:r>
                    </a:p>
                  </a:txBody>
                  <a:tcPr/>
                </a:tc>
                <a:extLst>
                  <a:ext uri="{0D108BD9-81ED-4DB2-BD59-A6C34878D82A}">
                    <a16:rowId xmlns:a16="http://schemas.microsoft.com/office/drawing/2014/main" val="1169871437"/>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e-DE" sz="1800" b="0" kern="1200" dirty="0" err="1">
                          <a:solidFill>
                            <a:schemeClr val="tx1"/>
                          </a:solidFill>
                          <a:effectLst/>
                          <a:latin typeface="Arial" panose="020B0604020202020204" pitchFamily="34" charset="0"/>
                          <a:ea typeface="+mn-ea"/>
                          <a:cs typeface="Arial" panose="020B0604020202020204" pitchFamily="34" charset="0"/>
                        </a:rPr>
                        <a:t>gG</a:t>
                      </a:r>
                      <a:r>
                        <a:rPr kumimoji="0" lang="de-DE" sz="1800" b="0" kern="1200" dirty="0">
                          <a:solidFill>
                            <a:schemeClr val="tx1"/>
                          </a:solidFill>
                          <a:effectLst/>
                          <a:latin typeface="Arial" panose="020B0604020202020204" pitchFamily="34" charset="0"/>
                          <a:ea typeface="+mn-ea"/>
                          <a:cs typeface="Arial" panose="020B0604020202020204" pitchFamily="34" charset="0"/>
                        </a:rPr>
                        <a:t> </a:t>
                      </a:r>
                      <a:endParaRPr lang="de-DE" sz="1800" b="0" dirty="0">
                        <a:solidFill>
                          <a:schemeClr val="tx1"/>
                        </a:solidFill>
                        <a:effectLst/>
                        <a:latin typeface="Arial" panose="020B0604020202020204" pitchFamily="34" charset="0"/>
                        <a:cs typeface="Arial" panose="020B0604020202020204" pitchFamily="34" charset="0"/>
                      </a:endParaRPr>
                    </a:p>
                  </a:txBody>
                  <a:tcPr/>
                </a:tc>
                <a:tc>
                  <a:txBody>
                    <a:bodyPr/>
                    <a:lstStyle/>
                    <a:p>
                      <a:r>
                        <a:rPr kumimoji="0" lang="de-DE" sz="1800" b="0" kern="1200" dirty="0">
                          <a:solidFill>
                            <a:schemeClr val="tx1"/>
                          </a:solidFill>
                          <a:effectLst/>
                          <a:latin typeface="Arial" panose="020B0604020202020204" pitchFamily="34" charset="0"/>
                          <a:ea typeface="+mn-ea"/>
                          <a:cs typeface="Arial" panose="020B0604020202020204" pitchFamily="34" charset="0"/>
                        </a:rPr>
                        <a:t>Ganzbereichssicherung für allgemeine Anwendungen </a:t>
                      </a:r>
                      <a:endParaRPr lang="de-DE" sz="1800" b="0" dirty="0">
                        <a:solidFill>
                          <a:schemeClr val="tx1"/>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251447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kern="1200" dirty="0" err="1">
                          <a:solidFill>
                            <a:schemeClr val="tx1"/>
                          </a:solidFill>
                          <a:effectLst/>
                          <a:latin typeface="Arial" panose="020B0604020202020204" pitchFamily="34" charset="0"/>
                          <a:ea typeface="+mn-ea"/>
                          <a:cs typeface="Arial" panose="020B0604020202020204" pitchFamily="34" charset="0"/>
                        </a:rPr>
                        <a:t>gTr</a:t>
                      </a:r>
                      <a:r>
                        <a:rPr kumimoji="0" lang="de-DE" sz="1800" b="0" kern="1200" dirty="0">
                          <a:solidFill>
                            <a:schemeClr val="tx1"/>
                          </a:solidFill>
                          <a:effectLst/>
                          <a:latin typeface="Arial" panose="020B0604020202020204" pitchFamily="34" charset="0"/>
                          <a:ea typeface="+mn-ea"/>
                          <a:cs typeface="Arial" panose="020B0604020202020204" pitchFamily="34" charset="0"/>
                        </a:rPr>
                        <a:t> </a:t>
                      </a:r>
                      <a:endParaRPr lang="de-DE" sz="1800" b="0" dirty="0">
                        <a:solidFill>
                          <a:schemeClr val="tx1"/>
                        </a:solidFill>
                        <a:effectLst/>
                        <a:latin typeface="Arial" panose="020B0604020202020204" pitchFamily="34" charset="0"/>
                        <a:cs typeface="Arial" panose="020B0604020202020204" pitchFamily="34" charset="0"/>
                      </a:endParaRPr>
                    </a:p>
                  </a:txBody>
                  <a:tcPr/>
                </a:tc>
                <a:tc>
                  <a:txBody>
                    <a:bodyPr/>
                    <a:lstStyle/>
                    <a:p>
                      <a:r>
                        <a:rPr kumimoji="0" lang="de-DE" sz="1800" b="0" kern="1200" dirty="0">
                          <a:solidFill>
                            <a:schemeClr val="tx1"/>
                          </a:solidFill>
                          <a:effectLst/>
                          <a:latin typeface="Arial" panose="020B0604020202020204" pitchFamily="34" charset="0"/>
                          <a:ea typeface="+mn-ea"/>
                          <a:cs typeface="Arial" panose="020B0604020202020204" pitchFamily="34" charset="0"/>
                        </a:rPr>
                        <a:t>Ganzbereichssicherung für den Transformatorschutz </a:t>
                      </a:r>
                      <a:endParaRPr lang="de-DE" sz="1800" b="0" dirty="0">
                        <a:solidFill>
                          <a:schemeClr val="tx1"/>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78485547"/>
                  </a:ext>
                </a:extLst>
              </a:tr>
              <a:tr h="370840">
                <a:tc>
                  <a:txBody>
                    <a:bodyPr/>
                    <a:lstStyle/>
                    <a:p>
                      <a:r>
                        <a:rPr kumimoji="0" lang="de-DE" sz="1800" b="0" kern="1200" dirty="0" err="1">
                          <a:solidFill>
                            <a:schemeClr val="tx1"/>
                          </a:solidFill>
                          <a:effectLst/>
                          <a:latin typeface="Arial" panose="020B0604020202020204" pitchFamily="34" charset="0"/>
                          <a:ea typeface="+mn-ea"/>
                          <a:cs typeface="Arial" panose="020B0604020202020204" pitchFamily="34" charset="0"/>
                        </a:rPr>
                        <a:t>aM</a:t>
                      </a:r>
                      <a:r>
                        <a:rPr kumimoji="0" lang="de-DE" sz="1800" b="0" kern="1200" dirty="0">
                          <a:solidFill>
                            <a:schemeClr val="tx1"/>
                          </a:solidFill>
                          <a:effectLst/>
                          <a:latin typeface="Arial" panose="020B0604020202020204" pitchFamily="34" charset="0"/>
                          <a:ea typeface="+mn-ea"/>
                          <a:cs typeface="Arial" panose="020B0604020202020204" pitchFamily="34" charset="0"/>
                        </a:rPr>
                        <a:t> </a:t>
                      </a:r>
                      <a:endParaRPr lang="de-DE" sz="1800" b="0" dirty="0">
                        <a:solidFill>
                          <a:schemeClr val="tx1"/>
                        </a:solidFill>
                        <a:effectLst/>
                        <a:latin typeface="Arial" panose="020B0604020202020204" pitchFamily="34" charset="0"/>
                        <a:cs typeface="Arial" panose="020B0604020202020204" pitchFamily="34" charset="0"/>
                      </a:endParaRPr>
                    </a:p>
                  </a:txBody>
                  <a:tcPr/>
                </a:tc>
                <a:tc>
                  <a:txBody>
                    <a:bodyPr/>
                    <a:lstStyle/>
                    <a:p>
                      <a:r>
                        <a:rPr kumimoji="0" lang="de-DE" sz="1800" b="0" kern="1200" dirty="0">
                          <a:solidFill>
                            <a:schemeClr val="tx1"/>
                          </a:solidFill>
                          <a:effectLst/>
                          <a:latin typeface="Arial" panose="020B0604020202020204" pitchFamily="34" charset="0"/>
                          <a:ea typeface="+mn-ea"/>
                          <a:cs typeface="Arial" panose="020B0604020202020204" pitchFamily="34" charset="0"/>
                        </a:rPr>
                        <a:t>Teilbereichssicherung für den Kurzschlussschutz von Motorstromkreisen </a:t>
                      </a:r>
                      <a:endParaRPr lang="de-DE" sz="1800" b="0" dirty="0">
                        <a:solidFill>
                          <a:schemeClr val="tx1"/>
                        </a:solidFill>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46439411"/>
                  </a:ext>
                </a:extLst>
              </a:tr>
            </a:tbl>
          </a:graphicData>
        </a:graphic>
      </p:graphicFrame>
      <p:sp>
        <p:nvSpPr>
          <p:cNvPr id="5" name="Titel 4">
            <a:extLst>
              <a:ext uri="{FF2B5EF4-FFF2-40B4-BE49-F238E27FC236}">
                <a16:creationId xmlns:a16="http://schemas.microsoft.com/office/drawing/2014/main" id="{070C75EF-6321-C1D7-7984-3856831C221D}"/>
              </a:ext>
            </a:extLst>
          </p:cNvPr>
          <p:cNvSpPr>
            <a:spLocks noGrp="1"/>
          </p:cNvSpPr>
          <p:nvPr>
            <p:ph type="title"/>
          </p:nvPr>
        </p:nvSpPr>
        <p:spPr/>
        <p:txBody>
          <a:bodyPr/>
          <a:lstStyle/>
          <a:p>
            <a:r>
              <a:rPr lang="de-DE" dirty="0"/>
              <a:t>Schmelzsicherungen - NH-Sicherungen</a:t>
            </a:r>
          </a:p>
        </p:txBody>
      </p:sp>
    </p:spTree>
    <p:extLst>
      <p:ext uri="{BB962C8B-B14F-4D97-AF65-F5344CB8AC3E}">
        <p14:creationId xmlns:p14="http://schemas.microsoft.com/office/powerpoint/2010/main" val="1798929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D707614-7C82-7EA5-DDA4-088C81368B12}"/>
              </a:ext>
            </a:extLst>
          </p:cNvPr>
          <p:cNvSpPr>
            <a:spLocks noGrp="1"/>
          </p:cNvSpPr>
          <p:nvPr>
            <p:ph type="sldNum" sz="quarter" idx="12"/>
          </p:nvPr>
        </p:nvSpPr>
        <p:spPr/>
        <p:txBody>
          <a:bodyPr>
            <a:normAutofit lnSpcReduction="10000"/>
          </a:bodyPr>
          <a:lstStyle/>
          <a:p>
            <a:fld id="{F0C94032-CD4C-4C25-B0C2-CEC720522D92}" type="slidenum">
              <a:rPr lang="en-US" smtClean="0"/>
              <a:pPr/>
              <a:t>17</a:t>
            </a:fld>
            <a:endParaRPr lang="en-US" dirty="0"/>
          </a:p>
        </p:txBody>
      </p:sp>
      <p:sp>
        <p:nvSpPr>
          <p:cNvPr id="3" name="Inhaltsplatzhalter 2">
            <a:extLst>
              <a:ext uri="{FF2B5EF4-FFF2-40B4-BE49-F238E27FC236}">
                <a16:creationId xmlns:a16="http://schemas.microsoft.com/office/drawing/2014/main" id="{DA097A63-CC1C-59BC-4E6D-E4B1B0C0D386}"/>
              </a:ext>
            </a:extLst>
          </p:cNvPr>
          <p:cNvSpPr>
            <a:spLocks noGrp="1"/>
          </p:cNvSpPr>
          <p:nvPr>
            <p:ph sz="quarter" idx="1"/>
          </p:nvPr>
        </p:nvSpPr>
        <p:spPr/>
        <p:txBody>
          <a:bodyPr/>
          <a:lstStyle/>
          <a:p>
            <a:r>
              <a:rPr lang="de-DE" dirty="0"/>
              <a:t>Im Gegensatz zu </a:t>
            </a:r>
            <a:r>
              <a:rPr lang="de-DE" dirty="0" err="1"/>
              <a:t>Diazed</a:t>
            </a:r>
            <a:r>
              <a:rPr lang="de-DE" dirty="0"/>
              <a:t>- und </a:t>
            </a:r>
            <a:r>
              <a:rPr lang="de-DE" dirty="0" err="1"/>
              <a:t>Neozed</a:t>
            </a:r>
            <a:r>
              <a:rPr lang="de-DE" dirty="0"/>
              <a:t>-Sicherungen mit Passhülse, können bei gleicher Baugröße auch irrtümlicherweise Sicherungseinsätze mit höheren Stromwerten eingesetzt werden.</a:t>
            </a:r>
          </a:p>
          <a:p>
            <a:endParaRPr lang="de-DE" dirty="0"/>
          </a:p>
        </p:txBody>
      </p:sp>
      <p:graphicFrame>
        <p:nvGraphicFramePr>
          <p:cNvPr id="8" name="Inhaltsplatzhalter 7">
            <a:extLst>
              <a:ext uri="{FF2B5EF4-FFF2-40B4-BE49-F238E27FC236}">
                <a16:creationId xmlns:a16="http://schemas.microsoft.com/office/drawing/2014/main" id="{1FAB08C4-7AB2-DEB0-90CF-D17C30427145}"/>
              </a:ext>
            </a:extLst>
          </p:cNvPr>
          <p:cNvGraphicFramePr>
            <a:graphicFrameLocks noGrp="1"/>
          </p:cNvGraphicFramePr>
          <p:nvPr>
            <p:ph sz="quarter" idx="13"/>
            <p:extLst>
              <p:ext uri="{D42A27DB-BD31-4B8C-83A1-F6EECF244321}">
                <p14:modId xmlns:p14="http://schemas.microsoft.com/office/powerpoint/2010/main" val="1095274904"/>
              </p:ext>
            </p:extLst>
          </p:nvPr>
        </p:nvGraphicFramePr>
        <p:xfrm>
          <a:off x="6842125" y="1763713"/>
          <a:ext cx="6024562" cy="2595880"/>
        </p:xfrm>
        <a:graphic>
          <a:graphicData uri="http://schemas.openxmlformats.org/drawingml/2006/table">
            <a:tbl>
              <a:tblPr firstRow="1" bandRow="1">
                <a:tableStyleId>{5C22544A-7EE6-4342-B048-85BDC9FD1C3A}</a:tableStyleId>
              </a:tblPr>
              <a:tblGrid>
                <a:gridCol w="3012281">
                  <a:extLst>
                    <a:ext uri="{9D8B030D-6E8A-4147-A177-3AD203B41FA5}">
                      <a16:colId xmlns:a16="http://schemas.microsoft.com/office/drawing/2014/main" val="1011324235"/>
                    </a:ext>
                  </a:extLst>
                </a:gridCol>
                <a:gridCol w="3012281">
                  <a:extLst>
                    <a:ext uri="{9D8B030D-6E8A-4147-A177-3AD203B41FA5}">
                      <a16:colId xmlns:a16="http://schemas.microsoft.com/office/drawing/2014/main" val="3741249319"/>
                    </a:ext>
                  </a:extLst>
                </a:gridCol>
              </a:tblGrid>
              <a:tr h="370840">
                <a:tc>
                  <a:txBody>
                    <a:bodyPr/>
                    <a:lstStyle/>
                    <a:p>
                      <a:r>
                        <a:rPr lang="de-DE" sz="1800" dirty="0">
                          <a:solidFill>
                            <a:schemeClr val="bg1"/>
                          </a:solidFill>
                          <a:latin typeface="Arial" panose="020B0604020202020204" pitchFamily="34" charset="0"/>
                          <a:cs typeface="Arial" panose="020B0604020202020204" pitchFamily="34" charset="0"/>
                        </a:rPr>
                        <a:t>Baugröße</a:t>
                      </a:r>
                    </a:p>
                  </a:txBody>
                  <a:tcPr/>
                </a:tc>
                <a:tc>
                  <a:txBody>
                    <a:bodyPr/>
                    <a:lstStyle/>
                    <a:p>
                      <a:r>
                        <a:rPr lang="de-DE" sz="1800" dirty="0">
                          <a:solidFill>
                            <a:schemeClr val="bg1"/>
                          </a:solidFill>
                          <a:latin typeface="Arial" panose="020B0604020202020204" pitchFamily="34" charset="0"/>
                          <a:cs typeface="Arial" panose="020B0604020202020204" pitchFamily="34" charset="0"/>
                        </a:rPr>
                        <a:t>Einsätze</a:t>
                      </a:r>
                    </a:p>
                  </a:txBody>
                  <a:tcPr/>
                </a:tc>
                <a:extLst>
                  <a:ext uri="{0D108BD9-81ED-4DB2-BD59-A6C34878D82A}">
                    <a16:rowId xmlns:a16="http://schemas.microsoft.com/office/drawing/2014/main" val="3343315083"/>
                  </a:ext>
                </a:extLst>
              </a:tr>
              <a:tr h="370840">
                <a:tc>
                  <a:txBody>
                    <a:bodyPr/>
                    <a:lstStyle/>
                    <a:p>
                      <a:r>
                        <a:rPr lang="de-DE" sz="1800" dirty="0">
                          <a:solidFill>
                            <a:schemeClr val="tx1"/>
                          </a:solidFill>
                          <a:latin typeface="Arial" panose="020B0604020202020204" pitchFamily="34" charset="0"/>
                          <a:cs typeface="Arial" panose="020B0604020202020204" pitchFamily="34" charset="0"/>
                        </a:rPr>
                        <a:t>000</a:t>
                      </a:r>
                    </a:p>
                  </a:txBody>
                  <a:tcPr/>
                </a:tc>
                <a:tc>
                  <a:txBody>
                    <a:bodyPr/>
                    <a:lstStyle/>
                    <a:p>
                      <a:r>
                        <a:rPr lang="de-DE" sz="1800" b="0" dirty="0">
                          <a:solidFill>
                            <a:schemeClr val="tx1"/>
                          </a:solidFill>
                          <a:latin typeface="Arial" panose="020B0604020202020204" pitchFamily="34" charset="0"/>
                          <a:cs typeface="Arial" panose="020B0604020202020204" pitchFamily="34" charset="0"/>
                        </a:rPr>
                        <a:t>2 A bis 63 A </a:t>
                      </a:r>
                      <a:endParaRPr lang="de-DE" sz="1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41247441"/>
                  </a:ext>
                </a:extLst>
              </a:tr>
              <a:tr h="370840">
                <a:tc>
                  <a:txBody>
                    <a:bodyPr/>
                    <a:lstStyle/>
                    <a:p>
                      <a:r>
                        <a:rPr lang="de-DE" sz="1800" dirty="0">
                          <a:solidFill>
                            <a:schemeClr val="tx1"/>
                          </a:solidFill>
                          <a:latin typeface="Arial" panose="020B0604020202020204" pitchFamily="34" charset="0"/>
                          <a:cs typeface="Arial" panose="020B0604020202020204" pitchFamily="34" charset="0"/>
                        </a:rPr>
                        <a:t>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dirty="0">
                          <a:solidFill>
                            <a:schemeClr val="tx1"/>
                          </a:solidFill>
                          <a:latin typeface="Arial" panose="020B0604020202020204" pitchFamily="34" charset="0"/>
                          <a:cs typeface="Arial" panose="020B0604020202020204" pitchFamily="34" charset="0"/>
                        </a:rPr>
                        <a:t>6 A bis 100 A</a:t>
                      </a:r>
                    </a:p>
                  </a:txBody>
                  <a:tcPr/>
                </a:tc>
                <a:extLst>
                  <a:ext uri="{0D108BD9-81ED-4DB2-BD59-A6C34878D82A}">
                    <a16:rowId xmlns:a16="http://schemas.microsoft.com/office/drawing/2014/main" val="66905348"/>
                  </a:ext>
                </a:extLst>
              </a:tr>
              <a:tr h="370840">
                <a:tc>
                  <a:txBody>
                    <a:bodyPr/>
                    <a:lstStyle/>
                    <a:p>
                      <a:r>
                        <a:rPr lang="de-DE" sz="1800" dirty="0">
                          <a:solidFill>
                            <a:schemeClr val="tx1"/>
                          </a:solidFill>
                          <a:latin typeface="Arial" panose="020B0604020202020204" pitchFamily="34" charset="0"/>
                          <a:cs typeface="Arial" panose="020B0604020202020204" pitchFamily="34" charset="0"/>
                        </a:rPr>
                        <a:t>0</a:t>
                      </a:r>
                    </a:p>
                  </a:txBody>
                  <a:tcPr/>
                </a:tc>
                <a:tc>
                  <a:txBody>
                    <a:bodyPr/>
                    <a:lstStyle/>
                    <a:p>
                      <a:r>
                        <a:rPr lang="de-DE" sz="1800" b="0" dirty="0">
                          <a:solidFill>
                            <a:schemeClr val="tx1"/>
                          </a:solidFill>
                          <a:latin typeface="Arial" panose="020B0604020202020204" pitchFamily="34" charset="0"/>
                          <a:cs typeface="Arial" panose="020B0604020202020204" pitchFamily="34" charset="0"/>
                        </a:rPr>
                        <a:t>80 A bis 250 A </a:t>
                      </a:r>
                      <a:endParaRPr lang="de-DE" sz="1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73878791"/>
                  </a:ext>
                </a:extLst>
              </a:tr>
              <a:tr h="370840">
                <a:tc>
                  <a:txBody>
                    <a:bodyPr/>
                    <a:lstStyle/>
                    <a:p>
                      <a:r>
                        <a:rPr lang="de-DE" sz="1800" dirty="0">
                          <a:solidFill>
                            <a:schemeClr val="tx1"/>
                          </a:solidFill>
                          <a:latin typeface="Arial" panose="020B0604020202020204" pitchFamily="34" charset="0"/>
                          <a:cs typeface="Arial" panose="020B0604020202020204" pitchFamily="34" charset="0"/>
                        </a:rPr>
                        <a:t>1</a:t>
                      </a:r>
                    </a:p>
                  </a:txBody>
                  <a:tcPr/>
                </a:tc>
                <a:tc>
                  <a:txBody>
                    <a:bodyPr/>
                    <a:lstStyle/>
                    <a:p>
                      <a:r>
                        <a:rPr lang="de-DE" sz="1800" b="0" dirty="0">
                          <a:solidFill>
                            <a:schemeClr val="tx1"/>
                          </a:solidFill>
                          <a:latin typeface="Arial" panose="020B0604020202020204" pitchFamily="34" charset="0"/>
                          <a:cs typeface="Arial" panose="020B0604020202020204" pitchFamily="34" charset="0"/>
                        </a:rPr>
                        <a:t>125 A bis 400 A </a:t>
                      </a:r>
                      <a:endParaRPr lang="de-DE" sz="1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50824294"/>
                  </a:ext>
                </a:extLst>
              </a:tr>
              <a:tr h="370840">
                <a:tc>
                  <a:txBody>
                    <a:bodyPr/>
                    <a:lstStyle/>
                    <a:p>
                      <a:r>
                        <a:rPr lang="de-DE" sz="1800" dirty="0">
                          <a:solidFill>
                            <a:schemeClr val="tx1"/>
                          </a:solidFill>
                          <a:latin typeface="Arial" panose="020B0604020202020204" pitchFamily="34" charset="0"/>
                          <a:cs typeface="Arial" panose="020B0604020202020204" pitchFamily="34" charset="0"/>
                        </a:rPr>
                        <a:t>3</a:t>
                      </a:r>
                    </a:p>
                  </a:txBody>
                  <a:tcPr/>
                </a:tc>
                <a:tc>
                  <a:txBody>
                    <a:bodyPr/>
                    <a:lstStyle/>
                    <a:p>
                      <a:r>
                        <a:rPr lang="de-DE" sz="1800" b="0" dirty="0">
                          <a:solidFill>
                            <a:schemeClr val="tx1"/>
                          </a:solidFill>
                          <a:latin typeface="Arial" panose="020B0604020202020204" pitchFamily="34" charset="0"/>
                          <a:cs typeface="Arial" panose="020B0604020202020204" pitchFamily="34" charset="0"/>
                        </a:rPr>
                        <a:t>315 A bis 630 A </a:t>
                      </a:r>
                      <a:endParaRPr lang="de-DE" sz="1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92278888"/>
                  </a:ext>
                </a:extLst>
              </a:tr>
              <a:tr h="370840">
                <a:tc>
                  <a:txBody>
                    <a:bodyPr/>
                    <a:lstStyle/>
                    <a:p>
                      <a:r>
                        <a:rPr lang="de-DE" sz="1800" dirty="0">
                          <a:solidFill>
                            <a:schemeClr val="tx1"/>
                          </a:solidFill>
                          <a:latin typeface="Arial" panose="020B0604020202020204" pitchFamily="34" charset="0"/>
                          <a:cs typeface="Arial" panose="020B0604020202020204" pitchFamily="34" charset="0"/>
                        </a:rPr>
                        <a:t>4a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dirty="0">
                          <a:solidFill>
                            <a:schemeClr val="tx1"/>
                          </a:solidFill>
                          <a:latin typeface="Arial" panose="020B0604020202020204" pitchFamily="34" charset="0"/>
                          <a:cs typeface="Arial" panose="020B0604020202020204" pitchFamily="34" charset="0"/>
                        </a:rPr>
                        <a:t>500 A bis 1250 A</a:t>
                      </a:r>
                    </a:p>
                  </a:txBody>
                  <a:tcPr/>
                </a:tc>
                <a:extLst>
                  <a:ext uri="{0D108BD9-81ED-4DB2-BD59-A6C34878D82A}">
                    <a16:rowId xmlns:a16="http://schemas.microsoft.com/office/drawing/2014/main" val="3065321440"/>
                  </a:ext>
                </a:extLst>
              </a:tr>
            </a:tbl>
          </a:graphicData>
        </a:graphic>
      </p:graphicFrame>
      <p:sp>
        <p:nvSpPr>
          <p:cNvPr id="5" name="Titel 4">
            <a:extLst>
              <a:ext uri="{FF2B5EF4-FFF2-40B4-BE49-F238E27FC236}">
                <a16:creationId xmlns:a16="http://schemas.microsoft.com/office/drawing/2014/main" id="{070C75EF-6321-C1D7-7984-3856831C221D}"/>
              </a:ext>
            </a:extLst>
          </p:cNvPr>
          <p:cNvSpPr>
            <a:spLocks noGrp="1"/>
          </p:cNvSpPr>
          <p:nvPr>
            <p:ph type="title"/>
          </p:nvPr>
        </p:nvSpPr>
        <p:spPr/>
        <p:txBody>
          <a:bodyPr/>
          <a:lstStyle/>
          <a:p>
            <a:r>
              <a:rPr lang="de-DE" dirty="0"/>
              <a:t>Schmelzsicherungen - NH-Sicherungen</a:t>
            </a:r>
          </a:p>
        </p:txBody>
      </p:sp>
    </p:spTree>
    <p:extLst>
      <p:ext uri="{BB962C8B-B14F-4D97-AF65-F5344CB8AC3E}">
        <p14:creationId xmlns:p14="http://schemas.microsoft.com/office/powerpoint/2010/main" val="888277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53A086F-E0EA-97B0-4F98-EFAC45913031}"/>
              </a:ext>
            </a:extLst>
          </p:cNvPr>
          <p:cNvSpPr>
            <a:spLocks noGrp="1"/>
          </p:cNvSpPr>
          <p:nvPr>
            <p:ph type="sldNum" sz="quarter" idx="12"/>
          </p:nvPr>
        </p:nvSpPr>
        <p:spPr/>
        <p:txBody>
          <a:bodyPr>
            <a:normAutofit lnSpcReduction="10000"/>
          </a:bodyPr>
          <a:lstStyle/>
          <a:p>
            <a:fld id="{F0C94032-CD4C-4C25-B0C2-CEC720522D92}" type="slidenum">
              <a:rPr lang="en-US" smtClean="0"/>
              <a:pPr/>
              <a:t>18</a:t>
            </a:fld>
            <a:endParaRPr lang="en-US" dirty="0"/>
          </a:p>
        </p:txBody>
      </p:sp>
      <p:sp>
        <p:nvSpPr>
          <p:cNvPr id="3" name="Inhaltsplatzhalter 2">
            <a:extLst>
              <a:ext uri="{FF2B5EF4-FFF2-40B4-BE49-F238E27FC236}">
                <a16:creationId xmlns:a16="http://schemas.microsoft.com/office/drawing/2014/main" id="{B42FC586-4575-980E-BDF1-0A2BD5332ABC}"/>
              </a:ext>
            </a:extLst>
          </p:cNvPr>
          <p:cNvSpPr>
            <a:spLocks noGrp="1"/>
          </p:cNvSpPr>
          <p:nvPr>
            <p:ph sz="quarter" idx="1"/>
          </p:nvPr>
        </p:nvSpPr>
        <p:spPr/>
        <p:txBody>
          <a:bodyPr>
            <a:normAutofit lnSpcReduction="10000"/>
          </a:bodyPr>
          <a:lstStyle/>
          <a:p>
            <a:r>
              <a:rPr lang="de-DE" dirty="0"/>
              <a:t>Um Unfälle durch Lichtbögen zu vermeiden ist das Einsetzen oder Ziehen von NH-Sicherungseinsätzen nur im lastfreien (stromfreien) Zustand erlaubt!</a:t>
            </a:r>
          </a:p>
          <a:p>
            <a:pPr lvl="1"/>
            <a:r>
              <a:rPr lang="de-DE" dirty="0"/>
              <a:t>NH-Einsätze dürfen nur in geeigneter PSA und nur von Elektrofachkräften bzw. bis 63 A von elektrotechnisch unterwiesenen Personen gewechselt werden. </a:t>
            </a:r>
          </a:p>
          <a:p>
            <a:pPr lvl="1"/>
            <a:r>
              <a:rPr lang="de-DE" dirty="0"/>
              <a:t>Zur Mindest-PSA gehören Helm mit Visier, NH-Griffhandschuh und flammhemmende Arbeitskleidung.</a:t>
            </a:r>
          </a:p>
          <a:p>
            <a:pPr lvl="1"/>
            <a:r>
              <a:rPr lang="de-DE" dirty="0"/>
              <a:t>Zusätzlich kann Störlichtbogenschutz-PSA sowie isolierende PSA erforderlich sein, da beim Wechseln der Einsätze aufgrund von fehlendem Berührschutz die Gefahr für elektrischen Schlag bestehen kann.</a:t>
            </a:r>
          </a:p>
          <a:p>
            <a:endParaRPr lang="de-DE" dirty="0"/>
          </a:p>
        </p:txBody>
      </p:sp>
      <p:sp>
        <p:nvSpPr>
          <p:cNvPr id="9" name="Inhaltsplatzhalter 8">
            <a:extLst>
              <a:ext uri="{FF2B5EF4-FFF2-40B4-BE49-F238E27FC236}">
                <a16:creationId xmlns:a16="http://schemas.microsoft.com/office/drawing/2014/main" id="{E89B60BE-CC55-6125-AC4D-47101764DAD6}"/>
              </a:ext>
            </a:extLst>
          </p:cNvPr>
          <p:cNvSpPr>
            <a:spLocks noGrp="1"/>
          </p:cNvSpPr>
          <p:nvPr>
            <p:ph sz="quarter" idx="13"/>
          </p:nvPr>
        </p:nvSpPr>
        <p:spPr/>
        <p:txBody>
          <a:bodyPr/>
          <a:lstStyle/>
          <a:p>
            <a:endParaRPr lang="de-DE"/>
          </a:p>
        </p:txBody>
      </p:sp>
      <p:sp>
        <p:nvSpPr>
          <p:cNvPr id="5" name="Titel 4">
            <a:extLst>
              <a:ext uri="{FF2B5EF4-FFF2-40B4-BE49-F238E27FC236}">
                <a16:creationId xmlns:a16="http://schemas.microsoft.com/office/drawing/2014/main" id="{1768ED63-D278-2A54-003E-28CEC3AAECC1}"/>
              </a:ext>
            </a:extLst>
          </p:cNvPr>
          <p:cNvSpPr>
            <a:spLocks noGrp="1"/>
          </p:cNvSpPr>
          <p:nvPr>
            <p:ph type="title"/>
          </p:nvPr>
        </p:nvSpPr>
        <p:spPr/>
        <p:txBody>
          <a:bodyPr/>
          <a:lstStyle/>
          <a:p>
            <a:r>
              <a:rPr lang="de-DE" dirty="0"/>
              <a:t>Schmelzsicherungen - NH-Sicherungen</a:t>
            </a:r>
          </a:p>
        </p:txBody>
      </p:sp>
      <p:pic>
        <p:nvPicPr>
          <p:cNvPr id="6" name="Immagine 12" descr="Immagine che contiene interno, plastica, giallo, vetro&#10;&#10;Descrizione generata automaticamente">
            <a:extLst>
              <a:ext uri="{FF2B5EF4-FFF2-40B4-BE49-F238E27FC236}">
                <a16:creationId xmlns:a16="http://schemas.microsoft.com/office/drawing/2014/main" id="{6308A20A-71EE-05C3-4CDD-184F7E4816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3143" y="4413338"/>
            <a:ext cx="3197178" cy="2380507"/>
          </a:xfrm>
          <a:prstGeom prst="rect">
            <a:avLst/>
          </a:prstGeom>
        </p:spPr>
      </p:pic>
      <p:pic>
        <p:nvPicPr>
          <p:cNvPr id="7" name="Immagine 14" descr="Immagine che contiene Attrezzi, rosso&#10;&#10;Descrizione generata automaticamente">
            <a:extLst>
              <a:ext uri="{FF2B5EF4-FFF2-40B4-BE49-F238E27FC236}">
                <a16:creationId xmlns:a16="http://schemas.microsoft.com/office/drawing/2014/main" id="{1EAE3FBE-DDE6-745C-D406-74984BF62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3143" y="2146877"/>
            <a:ext cx="3195789" cy="2190927"/>
          </a:xfrm>
          <a:prstGeom prst="rect">
            <a:avLst/>
          </a:prstGeom>
        </p:spPr>
      </p:pic>
      <p:pic>
        <p:nvPicPr>
          <p:cNvPr id="8" name="Picture 2">
            <a:extLst>
              <a:ext uri="{FF2B5EF4-FFF2-40B4-BE49-F238E27FC236}">
                <a16:creationId xmlns:a16="http://schemas.microsoft.com/office/drawing/2014/main" id="{78FBE5B1-6E66-DAD2-B183-02CC364A05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7183" y="2146877"/>
            <a:ext cx="2578152" cy="4724793"/>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DC504956-4EEE-3123-819E-2C4EBC38C344}"/>
              </a:ext>
            </a:extLst>
          </p:cNvPr>
          <p:cNvSpPr txBox="1"/>
          <p:nvPr/>
        </p:nvSpPr>
        <p:spPr>
          <a:xfrm>
            <a:off x="428888" y="6758887"/>
            <a:ext cx="10695137" cy="276999"/>
          </a:xfrm>
          <a:prstGeom prst="rect">
            <a:avLst/>
          </a:prstGeom>
          <a:noFill/>
        </p:spPr>
        <p:txBody>
          <a:bodyPr wrap="square" rtlCol="0">
            <a:spAutoFit/>
          </a:bodyPr>
          <a:lstStyle/>
          <a:p>
            <a:r>
              <a:rPr lang="de-DE" sz="1200" dirty="0">
                <a:latin typeface="Arial" panose="020B0604020202020204" pitchFamily="34" charset="0"/>
                <a:cs typeface="Arial" panose="020B0604020202020204" pitchFamily="34" charset="0"/>
              </a:rPr>
              <a:t>Quelle: Wikipedia (2024): Schmelzsicherung, https://</a:t>
            </a:r>
            <a:r>
              <a:rPr lang="de-DE" sz="1200" dirty="0" err="1">
                <a:latin typeface="Arial" panose="020B0604020202020204" pitchFamily="34" charset="0"/>
                <a:cs typeface="Arial" panose="020B0604020202020204" pitchFamily="34" charset="0"/>
              </a:rPr>
              <a:t>de.wikipedia.org</a:t>
            </a:r>
            <a:r>
              <a:rPr lang="de-DE" sz="1200" dirty="0">
                <a:latin typeface="Arial" panose="020B0604020202020204" pitchFamily="34" charset="0"/>
                <a:cs typeface="Arial" panose="020B0604020202020204" pitchFamily="34" charset="0"/>
              </a:rPr>
              <a:t>/</a:t>
            </a:r>
            <a:r>
              <a:rPr lang="de-DE" sz="1200" dirty="0" err="1">
                <a:latin typeface="Arial" panose="020B0604020202020204" pitchFamily="34" charset="0"/>
                <a:cs typeface="Arial" panose="020B0604020202020204" pitchFamily="34" charset="0"/>
              </a:rPr>
              <a:t>wiki</a:t>
            </a:r>
            <a:r>
              <a:rPr lang="de-DE" sz="1200" dirty="0">
                <a:latin typeface="Arial" panose="020B0604020202020204" pitchFamily="34" charset="0"/>
                <a:cs typeface="Arial" panose="020B0604020202020204" pitchFamily="34" charset="0"/>
              </a:rPr>
              <a:t>/Schmelzsicherung</a:t>
            </a:r>
          </a:p>
        </p:txBody>
      </p:sp>
    </p:spTree>
    <p:extLst>
      <p:ext uri="{BB962C8B-B14F-4D97-AF65-F5344CB8AC3E}">
        <p14:creationId xmlns:p14="http://schemas.microsoft.com/office/powerpoint/2010/main" val="876388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65CE73C4-D6BE-DD41-7459-AD8C5F58015F}"/>
              </a:ext>
            </a:extLst>
          </p:cNvPr>
          <p:cNvSpPr>
            <a:spLocks noGrp="1"/>
          </p:cNvSpPr>
          <p:nvPr>
            <p:ph type="sldNum" sz="quarter" idx="12"/>
          </p:nvPr>
        </p:nvSpPr>
        <p:spPr/>
        <p:txBody>
          <a:bodyPr>
            <a:normAutofit lnSpcReduction="10000"/>
          </a:bodyPr>
          <a:lstStyle/>
          <a:p>
            <a:fld id="{F0C94032-CD4C-4C25-B0C2-CEC720522D92}" type="slidenum">
              <a:rPr lang="en-US" smtClean="0"/>
              <a:pPr/>
              <a:t>19</a:t>
            </a:fld>
            <a:endParaRPr lang="en-US" dirty="0"/>
          </a:p>
        </p:txBody>
      </p:sp>
      <p:sp>
        <p:nvSpPr>
          <p:cNvPr id="3" name="Inhaltsplatzhalter 2">
            <a:extLst>
              <a:ext uri="{FF2B5EF4-FFF2-40B4-BE49-F238E27FC236}">
                <a16:creationId xmlns:a16="http://schemas.microsoft.com/office/drawing/2014/main" id="{EB1DE598-C7A9-152B-DD74-CDBD5BC43E06}"/>
              </a:ext>
            </a:extLst>
          </p:cNvPr>
          <p:cNvSpPr>
            <a:spLocks noGrp="1"/>
          </p:cNvSpPr>
          <p:nvPr>
            <p:ph sz="quarter" idx="1"/>
          </p:nvPr>
        </p:nvSpPr>
        <p:spPr/>
        <p:txBody>
          <a:bodyPr/>
          <a:lstStyle/>
          <a:p>
            <a:r>
              <a:rPr lang="de-DE" dirty="0"/>
              <a:t>In Industrieanlagen sind oft NH-Sicherungs-Lasttrennschalter verbaut.</a:t>
            </a:r>
          </a:p>
          <a:p>
            <a:r>
              <a:rPr lang="de-DE" dirty="0"/>
              <a:t>Ein NH-</a:t>
            </a:r>
            <a:r>
              <a:rPr lang="de-DE" dirty="0" err="1"/>
              <a:t>Trenner</a:t>
            </a:r>
            <a:r>
              <a:rPr lang="de-DE" dirty="0"/>
              <a:t> hat einen abnehmbaren Klappdeckel, in den das Sicherungselement spannungs- und lastfrei eingesetzt wird. </a:t>
            </a:r>
          </a:p>
          <a:p>
            <a:r>
              <a:rPr lang="de-DE" dirty="0"/>
              <a:t>Ein spezieller NH-Griff ist nicht mehr erforderlich, allerdings muss der Deckel zügig geöffnet und geschlossen werden, da die Gefahr für Störlichtbögen weiterhin besteht.</a:t>
            </a:r>
          </a:p>
        </p:txBody>
      </p:sp>
      <p:pic>
        <p:nvPicPr>
          <p:cNvPr id="10" name="Inhaltsplatzhalter 7">
            <a:extLst>
              <a:ext uri="{FF2B5EF4-FFF2-40B4-BE49-F238E27FC236}">
                <a16:creationId xmlns:a16="http://schemas.microsoft.com/office/drawing/2014/main" id="{5E0D38D5-B61B-EDC8-6542-BE0AAC3DB891}"/>
              </a:ext>
            </a:extLst>
          </p:cNvPr>
          <p:cNvPicPr>
            <a:picLocks noGrp="1" noChangeAspect="1"/>
          </p:cNvPicPr>
          <p:nvPr>
            <p:ph sz="quarter" idx="13"/>
          </p:nvPr>
        </p:nvPicPr>
        <p:blipFill>
          <a:blip r:embed="rId2"/>
          <a:stretch>
            <a:fillRect/>
          </a:stretch>
        </p:blipFill>
        <p:spPr>
          <a:xfrm>
            <a:off x="8256905" y="1763713"/>
            <a:ext cx="3195002" cy="4957762"/>
          </a:xfrm>
          <a:prstGeom prst="rect">
            <a:avLst/>
          </a:prstGeom>
        </p:spPr>
      </p:pic>
      <p:sp>
        <p:nvSpPr>
          <p:cNvPr id="5" name="Titel 4">
            <a:extLst>
              <a:ext uri="{FF2B5EF4-FFF2-40B4-BE49-F238E27FC236}">
                <a16:creationId xmlns:a16="http://schemas.microsoft.com/office/drawing/2014/main" id="{8E76034B-1D51-7000-8FFF-C22AF6447896}"/>
              </a:ext>
            </a:extLst>
          </p:cNvPr>
          <p:cNvSpPr>
            <a:spLocks noGrp="1"/>
          </p:cNvSpPr>
          <p:nvPr>
            <p:ph type="title"/>
          </p:nvPr>
        </p:nvSpPr>
        <p:spPr/>
        <p:txBody>
          <a:bodyPr/>
          <a:lstStyle/>
          <a:p>
            <a:r>
              <a:rPr lang="de-DE" dirty="0"/>
              <a:t>Schmelzsicherungen - NH-Sicherungen</a:t>
            </a:r>
          </a:p>
        </p:txBody>
      </p:sp>
      <p:sp>
        <p:nvSpPr>
          <p:cNvPr id="8" name="Textfeld 7">
            <a:extLst>
              <a:ext uri="{FF2B5EF4-FFF2-40B4-BE49-F238E27FC236}">
                <a16:creationId xmlns:a16="http://schemas.microsoft.com/office/drawing/2014/main" id="{7493255A-6522-0E6A-24D9-01D1B67F4BE6}"/>
              </a:ext>
            </a:extLst>
          </p:cNvPr>
          <p:cNvSpPr txBox="1"/>
          <p:nvPr/>
        </p:nvSpPr>
        <p:spPr>
          <a:xfrm>
            <a:off x="7256527" y="6758887"/>
            <a:ext cx="4353628"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Hager: © Hager Vertriebsgesellschaft mbH &amp; Co. KG </a:t>
            </a:r>
          </a:p>
        </p:txBody>
      </p:sp>
    </p:spTree>
    <p:extLst>
      <p:ext uri="{BB962C8B-B14F-4D97-AF65-F5344CB8AC3E}">
        <p14:creationId xmlns:p14="http://schemas.microsoft.com/office/powerpoint/2010/main" val="4159457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20F0CDB-0C6B-2164-514B-D1BD51BE7E3F}"/>
              </a:ext>
            </a:extLst>
          </p:cNvPr>
          <p:cNvSpPr>
            <a:spLocks noGrp="1"/>
          </p:cNvSpPr>
          <p:nvPr>
            <p:ph type="body" idx="1"/>
          </p:nvPr>
        </p:nvSpPr>
        <p:spPr/>
        <p:txBody>
          <a:bodyPr>
            <a:normAutofit fontScale="85000" lnSpcReduction="20000"/>
          </a:bodyPr>
          <a:lstStyle/>
          <a:p>
            <a:pPr marL="457200" indent="-457200">
              <a:buFont typeface="Arial" panose="020B0604020202020204" pitchFamily="34" charset="0"/>
              <a:buChar char="•"/>
            </a:pPr>
            <a:r>
              <a:rPr lang="de-DE" dirty="0"/>
              <a:t>Welche Überstrom Schutzeinrichtungen es gibt.</a:t>
            </a:r>
          </a:p>
          <a:p>
            <a:pPr marL="457200" indent="-457200">
              <a:buFont typeface="Arial" panose="020B0604020202020204" pitchFamily="34" charset="0"/>
              <a:buChar char="•"/>
            </a:pPr>
            <a:r>
              <a:rPr lang="de-DE" dirty="0"/>
              <a:t>Was die Beschriftung „</a:t>
            </a:r>
            <a:r>
              <a:rPr lang="de-DE" dirty="0" err="1"/>
              <a:t>gG-gl</a:t>
            </a:r>
            <a:r>
              <a:rPr lang="de-DE" dirty="0"/>
              <a:t>“ bedeutet</a:t>
            </a:r>
          </a:p>
          <a:p>
            <a:pPr marL="457200" indent="-457200">
              <a:buFont typeface="Arial" panose="020B0604020202020204" pitchFamily="34" charset="0"/>
              <a:buChar char="•"/>
            </a:pPr>
            <a:r>
              <a:rPr lang="de-DE" dirty="0"/>
              <a:t>was im Bezug auf das Überstromrelais zu beachten ist</a:t>
            </a:r>
          </a:p>
          <a:p>
            <a:pPr marL="457200" indent="-457200">
              <a:buFont typeface="Arial" panose="020B0604020202020204" pitchFamily="34" charset="0"/>
              <a:buChar char="•"/>
            </a:pPr>
            <a:r>
              <a:rPr lang="de-DE" dirty="0"/>
              <a:t>Wie ein Fehlerstromschalter funktioniert</a:t>
            </a:r>
          </a:p>
          <a:p>
            <a:endParaRPr lang="de-DE" dirty="0"/>
          </a:p>
        </p:txBody>
      </p:sp>
      <p:sp>
        <p:nvSpPr>
          <p:cNvPr id="3" name="Titel 2">
            <a:extLst>
              <a:ext uri="{FF2B5EF4-FFF2-40B4-BE49-F238E27FC236}">
                <a16:creationId xmlns:a16="http://schemas.microsoft.com/office/drawing/2014/main" id="{CFA57E67-3350-3939-DBC9-536AAAC16C7D}"/>
              </a:ext>
            </a:extLst>
          </p:cNvPr>
          <p:cNvSpPr>
            <a:spLocks noGrp="1"/>
          </p:cNvSpPr>
          <p:nvPr>
            <p:ph type="title"/>
          </p:nvPr>
        </p:nvSpPr>
        <p:spPr/>
        <p:txBody>
          <a:bodyPr>
            <a:normAutofit/>
          </a:bodyPr>
          <a:lstStyle/>
          <a:p>
            <a:r>
              <a:rPr lang="de-DE" dirty="0"/>
              <a:t>In diesem Modul lernen Sie unter anderem</a:t>
            </a:r>
          </a:p>
        </p:txBody>
      </p:sp>
      <p:sp>
        <p:nvSpPr>
          <p:cNvPr id="4" name="Foliennummernplatzhalter 3">
            <a:extLst>
              <a:ext uri="{FF2B5EF4-FFF2-40B4-BE49-F238E27FC236}">
                <a16:creationId xmlns:a16="http://schemas.microsoft.com/office/drawing/2014/main" id="{514DD5D3-02F7-E982-75C4-FF8A459A08B7}"/>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2</a:t>
            </a:fld>
            <a:endParaRPr lang="en-US" dirty="0"/>
          </a:p>
        </p:txBody>
      </p:sp>
    </p:spTree>
    <p:extLst>
      <p:ext uri="{BB962C8B-B14F-4D97-AF65-F5344CB8AC3E}">
        <p14:creationId xmlns:p14="http://schemas.microsoft.com/office/powerpoint/2010/main" val="90927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DCD27B3-1B6E-0361-842B-0931AD9EEA96}"/>
              </a:ext>
            </a:extLst>
          </p:cNvPr>
          <p:cNvSpPr>
            <a:spLocks noGrp="1"/>
          </p:cNvSpPr>
          <p:nvPr>
            <p:ph type="sldNum" sz="quarter" idx="12"/>
          </p:nvPr>
        </p:nvSpPr>
        <p:spPr/>
        <p:txBody>
          <a:bodyPr>
            <a:normAutofit lnSpcReduction="10000"/>
          </a:bodyPr>
          <a:lstStyle/>
          <a:p>
            <a:fld id="{F0C94032-CD4C-4C25-B0C2-CEC720522D92}" type="slidenum">
              <a:rPr lang="en-US" smtClean="0"/>
              <a:pPr/>
              <a:t>20</a:t>
            </a:fld>
            <a:endParaRPr lang="en-US" dirty="0"/>
          </a:p>
        </p:txBody>
      </p:sp>
      <p:sp>
        <p:nvSpPr>
          <p:cNvPr id="3" name="Inhaltsplatzhalter 2">
            <a:extLst>
              <a:ext uri="{FF2B5EF4-FFF2-40B4-BE49-F238E27FC236}">
                <a16:creationId xmlns:a16="http://schemas.microsoft.com/office/drawing/2014/main" id="{4996D3BC-E8EF-A41B-0761-305B474C32EB}"/>
              </a:ext>
            </a:extLst>
          </p:cNvPr>
          <p:cNvSpPr>
            <a:spLocks noGrp="1"/>
          </p:cNvSpPr>
          <p:nvPr>
            <p:ph sz="quarter" idx="1"/>
          </p:nvPr>
        </p:nvSpPr>
        <p:spPr/>
        <p:txBody>
          <a:bodyPr>
            <a:normAutofit/>
          </a:bodyPr>
          <a:lstStyle/>
          <a:p>
            <a:r>
              <a:rPr lang="de-DE" dirty="0"/>
              <a:t>Geräteschutzsicherungen (Feinsicherungen)</a:t>
            </a:r>
          </a:p>
          <a:p>
            <a:pPr lvl="1"/>
            <a:r>
              <a:rPr lang="de-DE" dirty="0"/>
              <a:t>Geräteschutzsicherungen bestehen aus einem Glas- oder Keramikröhrchen mit Anschlusskappen an beiden Enden. </a:t>
            </a:r>
          </a:p>
          <a:p>
            <a:pPr lvl="1"/>
            <a:r>
              <a:rPr lang="de-DE" dirty="0"/>
              <a:t>Dazwischen befindet sich ein Schmelzdraht. </a:t>
            </a:r>
          </a:p>
          <a:p>
            <a:pPr lvl="1"/>
            <a:r>
              <a:rPr lang="de-DE" dirty="0"/>
              <a:t>Je nach Ausschaltvermögen sind die Röhrchen leer oder mit Quarzsand gefüllt. </a:t>
            </a:r>
          </a:p>
          <a:p>
            <a:pPr lvl="1"/>
            <a:r>
              <a:rPr lang="de-DE" dirty="0"/>
              <a:t>Feinsicherungen werden für Nennströme von 0,032 bis 11 A eingesetzt. </a:t>
            </a:r>
          </a:p>
          <a:p>
            <a:pPr lvl="1"/>
            <a:r>
              <a:rPr lang="de-DE" dirty="0"/>
              <a:t>Der Nennstrom ist aufgedruckt oder auf der Anschlusskappe eingeprägt.</a:t>
            </a:r>
          </a:p>
          <a:p>
            <a:endParaRPr lang="de-DE" dirty="0"/>
          </a:p>
        </p:txBody>
      </p:sp>
      <p:sp>
        <p:nvSpPr>
          <p:cNvPr id="9" name="Inhaltsplatzhalter 8">
            <a:extLst>
              <a:ext uri="{FF2B5EF4-FFF2-40B4-BE49-F238E27FC236}">
                <a16:creationId xmlns:a16="http://schemas.microsoft.com/office/drawing/2014/main" id="{C7A2193B-4A6C-19F6-8CC7-A6A89D6C32EA}"/>
              </a:ext>
            </a:extLst>
          </p:cNvPr>
          <p:cNvSpPr>
            <a:spLocks noGrp="1"/>
          </p:cNvSpPr>
          <p:nvPr>
            <p:ph sz="quarter" idx="13"/>
          </p:nvPr>
        </p:nvSpPr>
        <p:spPr/>
        <p:txBody>
          <a:bodyPr/>
          <a:lstStyle/>
          <a:p>
            <a:endParaRPr lang="de-DE"/>
          </a:p>
        </p:txBody>
      </p:sp>
      <p:sp>
        <p:nvSpPr>
          <p:cNvPr id="5" name="Titel 4">
            <a:extLst>
              <a:ext uri="{FF2B5EF4-FFF2-40B4-BE49-F238E27FC236}">
                <a16:creationId xmlns:a16="http://schemas.microsoft.com/office/drawing/2014/main" id="{5E80D574-BD89-0979-294F-DBCFE7EBD47F}"/>
              </a:ext>
            </a:extLst>
          </p:cNvPr>
          <p:cNvSpPr>
            <a:spLocks noGrp="1"/>
          </p:cNvSpPr>
          <p:nvPr>
            <p:ph type="title"/>
          </p:nvPr>
        </p:nvSpPr>
        <p:spPr/>
        <p:txBody>
          <a:bodyPr/>
          <a:lstStyle/>
          <a:p>
            <a:r>
              <a:rPr lang="de-DE" dirty="0"/>
              <a:t>Schmelzsicherungen - Geräteschutzsicherungen</a:t>
            </a:r>
          </a:p>
        </p:txBody>
      </p:sp>
      <p:pic>
        <p:nvPicPr>
          <p:cNvPr id="7" name="Immagine 5">
            <a:extLst>
              <a:ext uri="{FF2B5EF4-FFF2-40B4-BE49-F238E27FC236}">
                <a16:creationId xmlns:a16="http://schemas.microsoft.com/office/drawing/2014/main" id="{3CB22A9B-D8F2-E8A6-1152-B141F30D48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7301" y="2228983"/>
            <a:ext cx="4793048" cy="2140152"/>
          </a:xfrm>
          <a:prstGeom prst="rect">
            <a:avLst/>
          </a:prstGeom>
        </p:spPr>
      </p:pic>
      <p:pic>
        <p:nvPicPr>
          <p:cNvPr id="8" name="Picture 2">
            <a:extLst>
              <a:ext uri="{FF2B5EF4-FFF2-40B4-BE49-F238E27FC236}">
                <a16:creationId xmlns:a16="http://schemas.microsoft.com/office/drawing/2014/main" id="{5DEEB674-42A0-ADE9-7DCF-311B6DD61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5950" y="4618735"/>
            <a:ext cx="2675751" cy="2140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E2CDBA48-C7EA-010E-0CC7-1DE0A03647B0}"/>
              </a:ext>
            </a:extLst>
          </p:cNvPr>
          <p:cNvSpPr txBox="1"/>
          <p:nvPr/>
        </p:nvSpPr>
        <p:spPr>
          <a:xfrm>
            <a:off x="428888" y="6758887"/>
            <a:ext cx="10695137" cy="276999"/>
          </a:xfrm>
          <a:prstGeom prst="rect">
            <a:avLst/>
          </a:prstGeom>
          <a:noFill/>
        </p:spPr>
        <p:txBody>
          <a:bodyPr wrap="square" rtlCol="0">
            <a:spAutoFit/>
          </a:bodyPr>
          <a:lstStyle/>
          <a:p>
            <a:r>
              <a:rPr lang="de-DE" sz="1200" dirty="0">
                <a:latin typeface="Arial" panose="020B0604020202020204" pitchFamily="34" charset="0"/>
                <a:cs typeface="Arial" panose="020B0604020202020204" pitchFamily="34" charset="0"/>
              </a:rPr>
              <a:t>Quelle: Wikipedia (2024): Schmelzsicherung, https://</a:t>
            </a:r>
            <a:r>
              <a:rPr lang="de-DE" sz="1200" dirty="0" err="1">
                <a:latin typeface="Arial" panose="020B0604020202020204" pitchFamily="34" charset="0"/>
                <a:cs typeface="Arial" panose="020B0604020202020204" pitchFamily="34" charset="0"/>
              </a:rPr>
              <a:t>de.wikipedia.org</a:t>
            </a:r>
            <a:r>
              <a:rPr lang="de-DE" sz="1200" dirty="0">
                <a:latin typeface="Arial" panose="020B0604020202020204" pitchFamily="34" charset="0"/>
                <a:cs typeface="Arial" panose="020B0604020202020204" pitchFamily="34" charset="0"/>
              </a:rPr>
              <a:t>/</a:t>
            </a:r>
            <a:r>
              <a:rPr lang="de-DE" sz="1200" dirty="0" err="1">
                <a:latin typeface="Arial" panose="020B0604020202020204" pitchFamily="34" charset="0"/>
                <a:cs typeface="Arial" panose="020B0604020202020204" pitchFamily="34" charset="0"/>
              </a:rPr>
              <a:t>wiki</a:t>
            </a:r>
            <a:r>
              <a:rPr lang="de-DE" sz="1200" dirty="0">
                <a:latin typeface="Arial" panose="020B0604020202020204" pitchFamily="34" charset="0"/>
                <a:cs typeface="Arial" panose="020B0604020202020204" pitchFamily="34" charset="0"/>
              </a:rPr>
              <a:t>/Schmelzsicherung</a:t>
            </a:r>
          </a:p>
        </p:txBody>
      </p:sp>
    </p:spTree>
    <p:extLst>
      <p:ext uri="{BB962C8B-B14F-4D97-AF65-F5344CB8AC3E}">
        <p14:creationId xmlns:p14="http://schemas.microsoft.com/office/powerpoint/2010/main" val="3904521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DC3E59EF-AFDA-4671-C782-7366CD998EF8}"/>
              </a:ext>
            </a:extLst>
          </p:cNvPr>
          <p:cNvSpPr>
            <a:spLocks noGrp="1"/>
          </p:cNvSpPr>
          <p:nvPr>
            <p:ph type="sldNum" sz="quarter" idx="12"/>
          </p:nvPr>
        </p:nvSpPr>
        <p:spPr/>
        <p:txBody>
          <a:bodyPr>
            <a:normAutofit lnSpcReduction="10000"/>
          </a:bodyPr>
          <a:lstStyle/>
          <a:p>
            <a:fld id="{F0C94032-CD4C-4C25-B0C2-CEC720522D92}" type="slidenum">
              <a:rPr lang="en-US" smtClean="0"/>
              <a:pPr/>
              <a:t>21</a:t>
            </a:fld>
            <a:endParaRPr lang="en-US" dirty="0"/>
          </a:p>
        </p:txBody>
      </p:sp>
      <p:sp>
        <p:nvSpPr>
          <p:cNvPr id="3" name="Inhaltsplatzhalter 2">
            <a:extLst>
              <a:ext uri="{FF2B5EF4-FFF2-40B4-BE49-F238E27FC236}">
                <a16:creationId xmlns:a16="http://schemas.microsoft.com/office/drawing/2014/main" id="{F6EDA05C-56B4-99A8-50EF-CFD87B521816}"/>
              </a:ext>
            </a:extLst>
          </p:cNvPr>
          <p:cNvSpPr>
            <a:spLocks noGrp="1"/>
          </p:cNvSpPr>
          <p:nvPr>
            <p:ph sz="quarter" idx="1"/>
          </p:nvPr>
        </p:nvSpPr>
        <p:spPr/>
        <p:txBody>
          <a:bodyPr/>
          <a:lstStyle/>
          <a:p>
            <a:r>
              <a:rPr lang="de-DE" dirty="0"/>
              <a:t>Ausschaltvermögen</a:t>
            </a:r>
          </a:p>
          <a:p>
            <a:pPr lvl="1"/>
            <a:r>
              <a:rPr lang="de-DE" dirty="0"/>
              <a:t>Bis zum angegebenen Ausschaltvermögen muss die Sicherung zuverlässig abschalten, ohne zu zerplatzen.</a:t>
            </a:r>
          </a:p>
        </p:txBody>
      </p:sp>
      <p:graphicFrame>
        <p:nvGraphicFramePr>
          <p:cNvPr id="6" name="Inhaltsplatzhalter 5">
            <a:extLst>
              <a:ext uri="{FF2B5EF4-FFF2-40B4-BE49-F238E27FC236}">
                <a16:creationId xmlns:a16="http://schemas.microsoft.com/office/drawing/2014/main" id="{94B11D1E-C9F4-2F9E-EED3-8270989F05C3}"/>
              </a:ext>
            </a:extLst>
          </p:cNvPr>
          <p:cNvGraphicFramePr>
            <a:graphicFrameLocks noGrp="1"/>
          </p:cNvGraphicFramePr>
          <p:nvPr>
            <p:ph sz="quarter" idx="13"/>
            <p:extLst>
              <p:ext uri="{D42A27DB-BD31-4B8C-83A1-F6EECF244321}">
                <p14:modId xmlns:p14="http://schemas.microsoft.com/office/powerpoint/2010/main" val="3032602382"/>
              </p:ext>
            </p:extLst>
          </p:nvPr>
        </p:nvGraphicFramePr>
        <p:xfrm>
          <a:off x="6842125" y="1763713"/>
          <a:ext cx="6024562" cy="2291080"/>
        </p:xfrm>
        <a:graphic>
          <a:graphicData uri="http://schemas.openxmlformats.org/drawingml/2006/table">
            <a:tbl>
              <a:tblPr firstRow="1" bandRow="1">
                <a:tableStyleId>{5C22544A-7EE6-4342-B048-85BDC9FD1C3A}</a:tableStyleId>
              </a:tblPr>
              <a:tblGrid>
                <a:gridCol w="1077596">
                  <a:extLst>
                    <a:ext uri="{9D8B030D-6E8A-4147-A177-3AD203B41FA5}">
                      <a16:colId xmlns:a16="http://schemas.microsoft.com/office/drawing/2014/main" val="2858726304"/>
                    </a:ext>
                  </a:extLst>
                </a:gridCol>
                <a:gridCol w="1733277">
                  <a:extLst>
                    <a:ext uri="{9D8B030D-6E8A-4147-A177-3AD203B41FA5}">
                      <a16:colId xmlns:a16="http://schemas.microsoft.com/office/drawing/2014/main" val="3009155214"/>
                    </a:ext>
                  </a:extLst>
                </a:gridCol>
                <a:gridCol w="3213689">
                  <a:extLst>
                    <a:ext uri="{9D8B030D-6E8A-4147-A177-3AD203B41FA5}">
                      <a16:colId xmlns:a16="http://schemas.microsoft.com/office/drawing/2014/main" val="4048636703"/>
                    </a:ext>
                  </a:extLst>
                </a:gridCol>
              </a:tblGrid>
              <a:tr h="370840">
                <a:tc gridSpan="3">
                  <a:txBody>
                    <a:bodyPr/>
                    <a:lstStyle/>
                    <a:p>
                      <a:r>
                        <a:rPr lang="de-DE" sz="1800" dirty="0">
                          <a:solidFill>
                            <a:schemeClr val="bg1"/>
                          </a:solidFill>
                          <a:latin typeface="Arial" panose="020B0604020202020204" pitchFamily="34" charset="0"/>
                          <a:cs typeface="Arial" panose="020B0604020202020204" pitchFamily="34" charset="0"/>
                        </a:rPr>
                        <a:t>typische Werte bei 250 V AC</a:t>
                      </a:r>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4266243323"/>
                  </a:ext>
                </a:extLst>
              </a:tr>
              <a:tr h="370840">
                <a:tc>
                  <a:txBody>
                    <a:bodyPr/>
                    <a:lstStyle/>
                    <a:p>
                      <a:r>
                        <a:rPr lang="de-DE" sz="1800" dirty="0">
                          <a:solidFill>
                            <a:schemeClr val="tx1"/>
                          </a:solidFill>
                          <a:latin typeface="Arial" panose="020B0604020202020204" pitchFamily="34" charset="0"/>
                          <a:cs typeface="Arial" panose="020B0604020202020204" pitchFamily="34" charset="0"/>
                        </a:rPr>
                        <a:t>L</a:t>
                      </a:r>
                    </a:p>
                  </a:txBody>
                  <a:tcPr/>
                </a:tc>
                <a:tc>
                  <a:txBody>
                    <a:bodyPr/>
                    <a:lstStyle/>
                    <a:p>
                      <a:r>
                        <a:rPr lang="de-DE" sz="1800" dirty="0">
                          <a:solidFill>
                            <a:schemeClr val="tx1"/>
                          </a:solidFill>
                          <a:latin typeface="Arial" panose="020B0604020202020204" pitchFamily="34" charset="0"/>
                          <a:cs typeface="Arial" panose="020B0604020202020204" pitchFamily="34" charset="0"/>
                        </a:rPr>
                        <a:t>niedrig</a:t>
                      </a:r>
                    </a:p>
                  </a:txBody>
                  <a:tcPr/>
                </a:tc>
                <a:tc>
                  <a:txBody>
                    <a:bodyPr/>
                    <a:lstStyle/>
                    <a:p>
                      <a:r>
                        <a:rPr lang="de-DE" sz="1800" dirty="0">
                          <a:solidFill>
                            <a:schemeClr val="tx1"/>
                          </a:solidFill>
                          <a:latin typeface="Arial" panose="020B0604020202020204" pitchFamily="34" charset="0"/>
                          <a:cs typeface="Arial" panose="020B0604020202020204" pitchFamily="34" charset="0"/>
                        </a:rPr>
                        <a:t>10x In (min. 35A)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chemeClr val="tx1"/>
                          </a:solidFill>
                          <a:latin typeface="Arial" panose="020B0604020202020204" pitchFamily="34" charset="0"/>
                          <a:cs typeface="Arial" panose="020B0604020202020204" pitchFamily="34" charset="0"/>
                        </a:rPr>
                        <a:t>(Glas)</a:t>
                      </a:r>
                    </a:p>
                  </a:txBody>
                  <a:tcPr/>
                </a:tc>
                <a:extLst>
                  <a:ext uri="{0D108BD9-81ED-4DB2-BD59-A6C34878D82A}">
                    <a16:rowId xmlns:a16="http://schemas.microsoft.com/office/drawing/2014/main" val="2831190529"/>
                  </a:ext>
                </a:extLst>
              </a:tr>
              <a:tr h="370840">
                <a:tc>
                  <a:txBody>
                    <a:bodyPr/>
                    <a:lstStyle/>
                    <a:p>
                      <a:r>
                        <a:rPr lang="de-DE" sz="1800" dirty="0">
                          <a:solidFill>
                            <a:schemeClr val="tx1"/>
                          </a:solidFill>
                          <a:latin typeface="Arial" panose="020B0604020202020204" pitchFamily="34" charset="0"/>
                          <a:cs typeface="Arial" panose="020B0604020202020204" pitchFamily="34" charset="0"/>
                        </a:rPr>
                        <a:t>E</a:t>
                      </a:r>
                    </a:p>
                  </a:txBody>
                  <a:tcPr/>
                </a:tc>
                <a:tc>
                  <a:txBody>
                    <a:bodyPr/>
                    <a:lstStyle/>
                    <a:p>
                      <a:r>
                        <a:rPr lang="de-DE" sz="1800" dirty="0">
                          <a:solidFill>
                            <a:schemeClr val="tx1"/>
                          </a:solidFill>
                          <a:latin typeface="Arial" panose="020B0604020202020204" pitchFamily="34" charset="0"/>
                          <a:cs typeface="Arial" panose="020B0604020202020204" pitchFamily="34" charset="0"/>
                        </a:rPr>
                        <a:t>erhöht</a:t>
                      </a:r>
                    </a:p>
                  </a:txBody>
                  <a:tcPr/>
                </a:tc>
                <a:tc>
                  <a:txBody>
                    <a:bodyPr/>
                    <a:lstStyle/>
                    <a:p>
                      <a:r>
                        <a:rPr lang="de-DE" sz="1800" dirty="0">
                          <a:solidFill>
                            <a:schemeClr val="tx1"/>
                          </a:solidFill>
                          <a:latin typeface="Arial" panose="020B0604020202020204" pitchFamily="34" charset="0"/>
                          <a:cs typeface="Arial" panose="020B0604020202020204" pitchFamily="34" charset="0"/>
                        </a:rPr>
                        <a:t>min. 100 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chemeClr val="tx1"/>
                          </a:solidFill>
                          <a:latin typeface="Arial" panose="020B0604020202020204" pitchFamily="34" charset="0"/>
                          <a:cs typeface="Arial" panose="020B0604020202020204" pitchFamily="34" charset="0"/>
                        </a:rPr>
                        <a:t>(Glas + Sand)</a:t>
                      </a:r>
                    </a:p>
                  </a:txBody>
                  <a:tcPr/>
                </a:tc>
                <a:extLst>
                  <a:ext uri="{0D108BD9-81ED-4DB2-BD59-A6C34878D82A}">
                    <a16:rowId xmlns:a16="http://schemas.microsoft.com/office/drawing/2014/main" val="1106754335"/>
                  </a:ext>
                </a:extLst>
              </a:tr>
              <a:tr h="370840">
                <a:tc>
                  <a:txBody>
                    <a:bodyPr/>
                    <a:lstStyle/>
                    <a:p>
                      <a:r>
                        <a:rPr lang="de-DE" sz="1800" dirty="0">
                          <a:solidFill>
                            <a:schemeClr val="tx1"/>
                          </a:solidFill>
                          <a:latin typeface="Arial" panose="020B0604020202020204" pitchFamily="34" charset="0"/>
                          <a:cs typeface="Arial" panose="020B0604020202020204" pitchFamily="34" charset="0"/>
                        </a:rPr>
                        <a:t>H</a:t>
                      </a:r>
                    </a:p>
                  </a:txBody>
                  <a:tcPr/>
                </a:tc>
                <a:tc>
                  <a:txBody>
                    <a:bodyPr/>
                    <a:lstStyle/>
                    <a:p>
                      <a:r>
                        <a:rPr lang="de-DE" sz="1800" dirty="0">
                          <a:solidFill>
                            <a:schemeClr val="tx1"/>
                          </a:solidFill>
                          <a:latin typeface="Arial" panose="020B0604020202020204" pitchFamily="34" charset="0"/>
                          <a:cs typeface="Arial" panose="020B0604020202020204" pitchFamily="34" charset="0"/>
                        </a:rPr>
                        <a:t>hoch</a:t>
                      </a:r>
                    </a:p>
                  </a:txBody>
                  <a:tcPr/>
                </a:tc>
                <a:tc>
                  <a:txBody>
                    <a:bodyPr/>
                    <a:lstStyle/>
                    <a:p>
                      <a:r>
                        <a:rPr lang="de-DE" sz="1800" dirty="0">
                          <a:solidFill>
                            <a:schemeClr val="tx1"/>
                          </a:solidFill>
                          <a:latin typeface="Arial" panose="020B0604020202020204" pitchFamily="34" charset="0"/>
                          <a:cs typeface="Arial" panose="020B0604020202020204" pitchFamily="34" charset="0"/>
                        </a:rPr>
                        <a:t>min. 1500 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dirty="0">
                          <a:solidFill>
                            <a:schemeClr val="tx1"/>
                          </a:solidFill>
                          <a:latin typeface="Arial" panose="020B0604020202020204" pitchFamily="34" charset="0"/>
                          <a:cs typeface="Arial" panose="020B0604020202020204" pitchFamily="34" charset="0"/>
                        </a:rPr>
                        <a:t>(Keramik + Sand)</a:t>
                      </a:r>
                    </a:p>
                  </a:txBody>
                  <a:tcPr/>
                </a:tc>
                <a:extLst>
                  <a:ext uri="{0D108BD9-81ED-4DB2-BD59-A6C34878D82A}">
                    <a16:rowId xmlns:a16="http://schemas.microsoft.com/office/drawing/2014/main" val="4135386176"/>
                  </a:ext>
                </a:extLst>
              </a:tr>
            </a:tbl>
          </a:graphicData>
        </a:graphic>
      </p:graphicFrame>
      <p:sp>
        <p:nvSpPr>
          <p:cNvPr id="5" name="Titel 4">
            <a:extLst>
              <a:ext uri="{FF2B5EF4-FFF2-40B4-BE49-F238E27FC236}">
                <a16:creationId xmlns:a16="http://schemas.microsoft.com/office/drawing/2014/main" id="{409AACA8-56B0-5AB2-A746-4BBDF7C253FC}"/>
              </a:ext>
            </a:extLst>
          </p:cNvPr>
          <p:cNvSpPr>
            <a:spLocks noGrp="1"/>
          </p:cNvSpPr>
          <p:nvPr>
            <p:ph type="title"/>
          </p:nvPr>
        </p:nvSpPr>
        <p:spPr/>
        <p:txBody>
          <a:bodyPr/>
          <a:lstStyle/>
          <a:p>
            <a:r>
              <a:rPr lang="de-DE" dirty="0"/>
              <a:t>Schmelzsicherungen - Geräteschutzsicherungen</a:t>
            </a:r>
          </a:p>
        </p:txBody>
      </p:sp>
    </p:spTree>
    <p:extLst>
      <p:ext uri="{BB962C8B-B14F-4D97-AF65-F5344CB8AC3E}">
        <p14:creationId xmlns:p14="http://schemas.microsoft.com/office/powerpoint/2010/main" val="3232382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1B54B893-3F34-E48D-5212-1A816F427DE4}"/>
              </a:ext>
            </a:extLst>
          </p:cNvPr>
          <p:cNvSpPr>
            <a:spLocks noGrp="1"/>
          </p:cNvSpPr>
          <p:nvPr>
            <p:ph type="sldNum" sz="quarter" idx="12"/>
          </p:nvPr>
        </p:nvSpPr>
        <p:spPr/>
        <p:txBody>
          <a:bodyPr>
            <a:normAutofit lnSpcReduction="10000"/>
          </a:bodyPr>
          <a:lstStyle/>
          <a:p>
            <a:fld id="{F0C94032-CD4C-4C25-B0C2-CEC720522D92}" type="slidenum">
              <a:rPr lang="en-US" smtClean="0"/>
              <a:pPr/>
              <a:t>22</a:t>
            </a:fld>
            <a:endParaRPr lang="en-US" dirty="0"/>
          </a:p>
        </p:txBody>
      </p:sp>
      <p:sp>
        <p:nvSpPr>
          <p:cNvPr id="3" name="Inhaltsplatzhalter 2">
            <a:extLst>
              <a:ext uri="{FF2B5EF4-FFF2-40B4-BE49-F238E27FC236}">
                <a16:creationId xmlns:a16="http://schemas.microsoft.com/office/drawing/2014/main" id="{F013F005-B5F9-BE0C-AB3F-BDCE23CB7FFE}"/>
              </a:ext>
            </a:extLst>
          </p:cNvPr>
          <p:cNvSpPr>
            <a:spLocks noGrp="1"/>
          </p:cNvSpPr>
          <p:nvPr>
            <p:ph sz="quarter" idx="1"/>
          </p:nvPr>
        </p:nvSpPr>
        <p:spPr/>
        <p:txBody>
          <a:bodyPr/>
          <a:lstStyle/>
          <a:p>
            <a:r>
              <a:rPr lang="de-DE" dirty="0"/>
              <a:t>Charakteristik</a:t>
            </a:r>
          </a:p>
          <a:p>
            <a:pPr lvl="1"/>
            <a:r>
              <a:rPr lang="de-DE" dirty="0"/>
              <a:t>Geräteschutzsicherungen werden nach ihrer Auslösezeit in flink und träge eingeteilt.</a:t>
            </a:r>
          </a:p>
        </p:txBody>
      </p:sp>
      <p:graphicFrame>
        <p:nvGraphicFramePr>
          <p:cNvPr id="6" name="Inhaltsplatzhalter 5">
            <a:extLst>
              <a:ext uri="{FF2B5EF4-FFF2-40B4-BE49-F238E27FC236}">
                <a16:creationId xmlns:a16="http://schemas.microsoft.com/office/drawing/2014/main" id="{2B059D4E-3CFC-B0BE-D424-2A67585DC99E}"/>
              </a:ext>
            </a:extLst>
          </p:cNvPr>
          <p:cNvGraphicFramePr>
            <a:graphicFrameLocks noGrp="1"/>
          </p:cNvGraphicFramePr>
          <p:nvPr>
            <p:ph sz="quarter" idx="13"/>
            <p:extLst>
              <p:ext uri="{D42A27DB-BD31-4B8C-83A1-F6EECF244321}">
                <p14:modId xmlns:p14="http://schemas.microsoft.com/office/powerpoint/2010/main" val="4138939670"/>
              </p:ext>
            </p:extLst>
          </p:nvPr>
        </p:nvGraphicFramePr>
        <p:xfrm>
          <a:off x="6842125" y="1763713"/>
          <a:ext cx="6024562" cy="2763520"/>
        </p:xfrm>
        <a:graphic>
          <a:graphicData uri="http://schemas.openxmlformats.org/drawingml/2006/table">
            <a:tbl>
              <a:tblPr firstRow="1" bandRow="1">
                <a:tableStyleId>{5C22544A-7EE6-4342-B048-85BDC9FD1C3A}</a:tableStyleId>
              </a:tblPr>
              <a:tblGrid>
                <a:gridCol w="1059351">
                  <a:extLst>
                    <a:ext uri="{9D8B030D-6E8A-4147-A177-3AD203B41FA5}">
                      <a16:colId xmlns:a16="http://schemas.microsoft.com/office/drawing/2014/main" val="406577805"/>
                    </a:ext>
                  </a:extLst>
                </a:gridCol>
                <a:gridCol w="1715032">
                  <a:extLst>
                    <a:ext uri="{9D8B030D-6E8A-4147-A177-3AD203B41FA5}">
                      <a16:colId xmlns:a16="http://schemas.microsoft.com/office/drawing/2014/main" val="3466178417"/>
                    </a:ext>
                  </a:extLst>
                </a:gridCol>
                <a:gridCol w="3250179">
                  <a:extLst>
                    <a:ext uri="{9D8B030D-6E8A-4147-A177-3AD203B41FA5}">
                      <a16:colId xmlns:a16="http://schemas.microsoft.com/office/drawing/2014/main" val="1040213739"/>
                    </a:ext>
                  </a:extLst>
                </a:gridCol>
              </a:tblGrid>
              <a:tr h="370840">
                <a:tc gridSpan="3">
                  <a:txBody>
                    <a:bodyPr/>
                    <a:lstStyle/>
                    <a:p>
                      <a:r>
                        <a:rPr lang="de-DE" sz="1800" dirty="0">
                          <a:solidFill>
                            <a:schemeClr val="bg1"/>
                          </a:solidFill>
                          <a:latin typeface="Arial" panose="020B0604020202020204" pitchFamily="34" charset="0"/>
                          <a:cs typeface="Arial" panose="020B0604020202020204" pitchFamily="34" charset="0"/>
                        </a:rPr>
                        <a:t>Charakteristik Geräteschutzsicherungen</a:t>
                      </a:r>
                    </a:p>
                  </a:txBody>
                  <a:tcPr/>
                </a:tc>
                <a:tc hMerge="1">
                  <a:txBody>
                    <a:bodyPr/>
                    <a:lstStyle/>
                    <a:p>
                      <a:endParaRPr lang="de-DE" dirty="0"/>
                    </a:p>
                  </a:txBody>
                  <a:tcPr/>
                </a:tc>
                <a:tc hMerge="1">
                  <a:txBody>
                    <a:bodyPr/>
                    <a:lstStyle/>
                    <a:p>
                      <a:endParaRPr lang="de-DE" dirty="0"/>
                    </a:p>
                  </a:txBody>
                  <a:tcPr/>
                </a:tc>
                <a:extLst>
                  <a:ext uri="{0D108BD9-81ED-4DB2-BD59-A6C34878D82A}">
                    <a16:rowId xmlns:a16="http://schemas.microsoft.com/office/drawing/2014/main" val="1828442996"/>
                  </a:ext>
                </a:extLst>
              </a:tr>
              <a:tr h="370840">
                <a:tc>
                  <a:txBody>
                    <a:bodyPr/>
                    <a:lstStyle/>
                    <a:p>
                      <a:r>
                        <a:rPr lang="de-DE" sz="1800" dirty="0">
                          <a:solidFill>
                            <a:schemeClr val="tx1"/>
                          </a:solidFill>
                          <a:latin typeface="Arial" panose="020B0604020202020204" pitchFamily="34" charset="0"/>
                          <a:cs typeface="Arial" panose="020B0604020202020204" pitchFamily="34" charset="0"/>
                        </a:rPr>
                        <a:t>FF</a:t>
                      </a:r>
                    </a:p>
                  </a:txBody>
                  <a:tcPr/>
                </a:tc>
                <a:tc>
                  <a:txBody>
                    <a:bodyPr/>
                    <a:lstStyle/>
                    <a:p>
                      <a:r>
                        <a:rPr lang="de-DE" sz="1800" dirty="0">
                          <a:solidFill>
                            <a:schemeClr val="tx1"/>
                          </a:solidFill>
                          <a:latin typeface="Arial" panose="020B0604020202020204" pitchFamily="34" charset="0"/>
                          <a:cs typeface="Arial" panose="020B0604020202020204" pitchFamily="34" charset="0"/>
                        </a:rPr>
                        <a:t>superflink</a:t>
                      </a:r>
                    </a:p>
                  </a:txBody>
                  <a:tcPr/>
                </a:tc>
                <a:tc>
                  <a:txBody>
                    <a:bodyPr/>
                    <a:lstStyle/>
                    <a:p>
                      <a:r>
                        <a:rPr lang="de-DE" sz="1800" dirty="0">
                          <a:solidFill>
                            <a:schemeClr val="tx1"/>
                          </a:solidFill>
                          <a:latin typeface="Arial" panose="020B0604020202020204" pitchFamily="34" charset="0"/>
                          <a:cs typeface="Arial" panose="020B0604020202020204" pitchFamily="34" charset="0"/>
                        </a:rPr>
                        <a:t>Halbleiter, Digitalmultimeter</a:t>
                      </a:r>
                    </a:p>
                  </a:txBody>
                  <a:tcPr/>
                </a:tc>
                <a:extLst>
                  <a:ext uri="{0D108BD9-81ED-4DB2-BD59-A6C34878D82A}">
                    <a16:rowId xmlns:a16="http://schemas.microsoft.com/office/drawing/2014/main" val="1246225034"/>
                  </a:ext>
                </a:extLst>
              </a:tr>
              <a:tr h="370840">
                <a:tc>
                  <a:txBody>
                    <a:bodyPr/>
                    <a:lstStyle/>
                    <a:p>
                      <a:r>
                        <a:rPr lang="de-DE" sz="1800" dirty="0">
                          <a:solidFill>
                            <a:schemeClr val="tx1"/>
                          </a:solidFill>
                          <a:latin typeface="Arial" panose="020B0604020202020204" pitchFamily="34" charset="0"/>
                          <a:cs typeface="Arial" panose="020B0604020202020204" pitchFamily="34" charset="0"/>
                        </a:rPr>
                        <a:t>F</a:t>
                      </a:r>
                    </a:p>
                  </a:txBody>
                  <a:tcPr/>
                </a:tc>
                <a:tc>
                  <a:txBody>
                    <a:bodyPr/>
                    <a:lstStyle/>
                    <a:p>
                      <a:r>
                        <a:rPr lang="de-DE" sz="1800" dirty="0">
                          <a:solidFill>
                            <a:schemeClr val="tx1"/>
                          </a:solidFill>
                          <a:latin typeface="Arial" panose="020B0604020202020204" pitchFamily="34" charset="0"/>
                          <a:cs typeface="Arial" panose="020B0604020202020204" pitchFamily="34" charset="0"/>
                        </a:rPr>
                        <a:t>flink</a:t>
                      </a:r>
                    </a:p>
                  </a:txBody>
                  <a:tcPr/>
                </a:tc>
                <a:tc>
                  <a:txBody>
                    <a:bodyPr/>
                    <a:lstStyle/>
                    <a:p>
                      <a:r>
                        <a:rPr lang="de-DE" sz="1800" dirty="0">
                          <a:solidFill>
                            <a:schemeClr val="tx1"/>
                          </a:solidFill>
                          <a:latin typeface="Arial" panose="020B0604020202020204" pitchFamily="34" charset="0"/>
                          <a:cs typeface="Arial" panose="020B0604020202020204" pitchFamily="34" charset="0"/>
                        </a:rPr>
                        <a:t>elektronische Baugruppen</a:t>
                      </a:r>
                    </a:p>
                  </a:txBody>
                  <a:tcPr/>
                </a:tc>
                <a:extLst>
                  <a:ext uri="{0D108BD9-81ED-4DB2-BD59-A6C34878D82A}">
                    <a16:rowId xmlns:a16="http://schemas.microsoft.com/office/drawing/2014/main" val="3666105861"/>
                  </a:ext>
                </a:extLst>
              </a:tr>
              <a:tr h="370840">
                <a:tc>
                  <a:txBody>
                    <a:bodyPr/>
                    <a:lstStyle/>
                    <a:p>
                      <a:r>
                        <a:rPr lang="de-DE" sz="1800" dirty="0">
                          <a:solidFill>
                            <a:schemeClr val="tx1"/>
                          </a:solidFill>
                          <a:latin typeface="Arial" panose="020B0604020202020204" pitchFamily="34" charset="0"/>
                          <a:cs typeface="Arial" panose="020B0604020202020204" pitchFamily="34" charset="0"/>
                        </a:rPr>
                        <a:t>M</a:t>
                      </a:r>
                    </a:p>
                  </a:txBody>
                  <a:tcPr/>
                </a:tc>
                <a:tc>
                  <a:txBody>
                    <a:bodyPr/>
                    <a:lstStyle/>
                    <a:p>
                      <a:r>
                        <a:rPr lang="de-DE" sz="1800" dirty="0">
                          <a:solidFill>
                            <a:schemeClr val="tx1"/>
                          </a:solidFill>
                          <a:latin typeface="Arial" panose="020B0604020202020204" pitchFamily="34" charset="0"/>
                          <a:cs typeface="Arial" panose="020B0604020202020204" pitchFamily="34" charset="0"/>
                        </a:rPr>
                        <a:t>mittelträge</a:t>
                      </a:r>
                    </a:p>
                  </a:txBody>
                  <a:tcPr/>
                </a:tc>
                <a:tc>
                  <a:txBody>
                    <a:bodyPr/>
                    <a:lstStyle/>
                    <a:p>
                      <a:r>
                        <a:rPr lang="de-DE" sz="1800" dirty="0">
                          <a:solidFill>
                            <a:schemeClr val="tx1"/>
                          </a:solidFill>
                          <a:latin typeface="Arial" panose="020B0604020202020204" pitchFamily="34" charset="0"/>
                          <a:cs typeface="Arial" panose="020B0604020202020204" pitchFamily="34" charset="0"/>
                        </a:rPr>
                        <a:t>Analogmessgeräte</a:t>
                      </a:r>
                    </a:p>
                  </a:txBody>
                  <a:tcPr/>
                </a:tc>
                <a:extLst>
                  <a:ext uri="{0D108BD9-81ED-4DB2-BD59-A6C34878D82A}">
                    <a16:rowId xmlns:a16="http://schemas.microsoft.com/office/drawing/2014/main" val="72355593"/>
                  </a:ext>
                </a:extLst>
              </a:tr>
              <a:tr h="370840">
                <a:tc>
                  <a:txBody>
                    <a:bodyPr/>
                    <a:lstStyle/>
                    <a:p>
                      <a:r>
                        <a:rPr lang="de-DE" sz="1800" dirty="0">
                          <a:solidFill>
                            <a:schemeClr val="tx1"/>
                          </a:solidFill>
                          <a:latin typeface="Arial" panose="020B0604020202020204" pitchFamily="34" charset="0"/>
                          <a:cs typeface="Arial" panose="020B0604020202020204" pitchFamily="34" charset="0"/>
                        </a:rPr>
                        <a:t>T</a:t>
                      </a:r>
                    </a:p>
                  </a:txBody>
                  <a:tcPr/>
                </a:tc>
                <a:tc>
                  <a:txBody>
                    <a:bodyPr/>
                    <a:lstStyle/>
                    <a:p>
                      <a:r>
                        <a:rPr lang="de-DE" sz="1800" dirty="0">
                          <a:solidFill>
                            <a:schemeClr val="tx1"/>
                          </a:solidFill>
                          <a:latin typeface="Arial" panose="020B0604020202020204" pitchFamily="34" charset="0"/>
                          <a:cs typeface="Arial" panose="020B0604020202020204" pitchFamily="34" charset="0"/>
                        </a:rPr>
                        <a:t>träge</a:t>
                      </a:r>
                    </a:p>
                  </a:txBody>
                  <a:tcPr/>
                </a:tc>
                <a:tc>
                  <a:txBody>
                    <a:bodyPr/>
                    <a:lstStyle/>
                    <a:p>
                      <a:r>
                        <a:rPr lang="de-DE" sz="1800" dirty="0">
                          <a:solidFill>
                            <a:schemeClr val="tx1"/>
                          </a:solidFill>
                          <a:latin typeface="Arial" panose="020B0604020202020204" pitchFamily="34" charset="0"/>
                          <a:cs typeface="Arial" panose="020B0604020202020204" pitchFamily="34" charset="0"/>
                        </a:rPr>
                        <a:t>Transformatoren, Kleinmotoren</a:t>
                      </a:r>
                    </a:p>
                  </a:txBody>
                  <a:tcPr/>
                </a:tc>
                <a:extLst>
                  <a:ext uri="{0D108BD9-81ED-4DB2-BD59-A6C34878D82A}">
                    <a16:rowId xmlns:a16="http://schemas.microsoft.com/office/drawing/2014/main" val="2503120978"/>
                  </a:ext>
                </a:extLst>
              </a:tr>
              <a:tr h="370840">
                <a:tc>
                  <a:txBody>
                    <a:bodyPr/>
                    <a:lstStyle/>
                    <a:p>
                      <a:r>
                        <a:rPr lang="de-DE" sz="1800" dirty="0">
                          <a:solidFill>
                            <a:schemeClr val="tx1"/>
                          </a:solidFill>
                          <a:latin typeface="Arial" panose="020B0604020202020204" pitchFamily="34" charset="0"/>
                          <a:cs typeface="Arial" panose="020B0604020202020204" pitchFamily="34" charset="0"/>
                        </a:rPr>
                        <a:t>TT</a:t>
                      </a:r>
                    </a:p>
                  </a:txBody>
                  <a:tcPr/>
                </a:tc>
                <a:tc>
                  <a:txBody>
                    <a:bodyPr/>
                    <a:lstStyle/>
                    <a:p>
                      <a:r>
                        <a:rPr lang="de-DE" sz="1800" dirty="0">
                          <a:solidFill>
                            <a:schemeClr val="tx1"/>
                          </a:solidFill>
                          <a:latin typeface="Arial" panose="020B0604020202020204" pitchFamily="34" charset="0"/>
                          <a:cs typeface="Arial" panose="020B0604020202020204" pitchFamily="34" charset="0"/>
                        </a:rPr>
                        <a:t>superträge</a:t>
                      </a:r>
                    </a:p>
                  </a:txBody>
                  <a:tcPr/>
                </a:tc>
                <a:tc>
                  <a:txBody>
                    <a:bodyPr/>
                    <a:lstStyle/>
                    <a:p>
                      <a:r>
                        <a:rPr lang="de-DE" sz="1800" dirty="0">
                          <a:solidFill>
                            <a:schemeClr val="tx1"/>
                          </a:solidFill>
                          <a:latin typeface="Arial" panose="020B0604020202020204" pitchFamily="34" charset="0"/>
                          <a:cs typeface="Arial" panose="020B0604020202020204" pitchFamily="34" charset="0"/>
                        </a:rPr>
                        <a:t>Geräte mit hohem Einschaltstrom</a:t>
                      </a:r>
                    </a:p>
                  </a:txBody>
                  <a:tcPr/>
                </a:tc>
                <a:extLst>
                  <a:ext uri="{0D108BD9-81ED-4DB2-BD59-A6C34878D82A}">
                    <a16:rowId xmlns:a16="http://schemas.microsoft.com/office/drawing/2014/main" val="205123011"/>
                  </a:ext>
                </a:extLst>
              </a:tr>
            </a:tbl>
          </a:graphicData>
        </a:graphic>
      </p:graphicFrame>
      <p:sp>
        <p:nvSpPr>
          <p:cNvPr id="5" name="Titel 4">
            <a:extLst>
              <a:ext uri="{FF2B5EF4-FFF2-40B4-BE49-F238E27FC236}">
                <a16:creationId xmlns:a16="http://schemas.microsoft.com/office/drawing/2014/main" id="{115FDAA7-C7D7-011C-6303-92372CDF5BFB}"/>
              </a:ext>
            </a:extLst>
          </p:cNvPr>
          <p:cNvSpPr>
            <a:spLocks noGrp="1"/>
          </p:cNvSpPr>
          <p:nvPr>
            <p:ph type="title"/>
          </p:nvPr>
        </p:nvSpPr>
        <p:spPr/>
        <p:txBody>
          <a:bodyPr/>
          <a:lstStyle/>
          <a:p>
            <a:r>
              <a:rPr lang="de-DE" dirty="0"/>
              <a:t>Schmelzsicherungen - Geräteschutzsicherungen</a:t>
            </a:r>
          </a:p>
        </p:txBody>
      </p:sp>
    </p:spTree>
    <p:extLst>
      <p:ext uri="{BB962C8B-B14F-4D97-AF65-F5344CB8AC3E}">
        <p14:creationId xmlns:p14="http://schemas.microsoft.com/office/powerpoint/2010/main" val="3430854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985775E-4C3A-5B01-3B78-3DC5CD871DA1}"/>
              </a:ext>
            </a:extLst>
          </p:cNvPr>
          <p:cNvSpPr>
            <a:spLocks noGrp="1"/>
          </p:cNvSpPr>
          <p:nvPr>
            <p:ph type="sldNum" sz="quarter" idx="12"/>
          </p:nvPr>
        </p:nvSpPr>
        <p:spPr/>
        <p:txBody>
          <a:bodyPr>
            <a:normAutofit lnSpcReduction="10000"/>
          </a:bodyPr>
          <a:lstStyle/>
          <a:p>
            <a:fld id="{F0C94032-CD4C-4C25-B0C2-CEC720522D92}" type="slidenum">
              <a:rPr lang="en-US" smtClean="0"/>
              <a:pPr/>
              <a:t>23</a:t>
            </a:fld>
            <a:endParaRPr lang="en-US" dirty="0"/>
          </a:p>
        </p:txBody>
      </p:sp>
      <p:sp>
        <p:nvSpPr>
          <p:cNvPr id="3" name="Inhaltsplatzhalter 2">
            <a:extLst>
              <a:ext uri="{FF2B5EF4-FFF2-40B4-BE49-F238E27FC236}">
                <a16:creationId xmlns:a16="http://schemas.microsoft.com/office/drawing/2014/main" id="{BECC7ADB-9F42-8ACC-0A45-8F84EC4D9789}"/>
              </a:ext>
            </a:extLst>
          </p:cNvPr>
          <p:cNvSpPr>
            <a:spLocks noGrp="1"/>
          </p:cNvSpPr>
          <p:nvPr>
            <p:ph sz="quarter" idx="1"/>
          </p:nvPr>
        </p:nvSpPr>
        <p:spPr/>
        <p:txBody>
          <a:bodyPr>
            <a:normAutofit/>
          </a:bodyPr>
          <a:lstStyle/>
          <a:p>
            <a:r>
              <a:rPr lang="de-DE" dirty="0"/>
              <a:t>LS-Schalter (Sicherungsautomaten)</a:t>
            </a:r>
          </a:p>
          <a:p>
            <a:pPr lvl="1"/>
            <a:r>
              <a:rPr lang="de-DE" dirty="0"/>
              <a:t>Der LS-Schalter schützt Stromleitungen vor Überlast und Kurzschluss. Damit ist er ein Leistungsschalter, kann also auch einen hohen Kurzschlussstrom unterbrechen.</a:t>
            </a:r>
          </a:p>
          <a:p>
            <a:r>
              <a:rPr lang="de-DE" dirty="0"/>
              <a:t>Auslösung bei Kurzschluss</a:t>
            </a:r>
          </a:p>
          <a:p>
            <a:pPr lvl="1"/>
            <a:r>
              <a:rPr lang="de-DE" dirty="0"/>
              <a:t>Kommt es in einem Stromkreis zum Kurzschluss, erfolgt die Abschaltung innerhalb weniger Millisekunden. Hier wirkt ein elektromagnetischen Schnellauslöser (Spule und Schlaganker) auf den Abschaltmechanismus ein.</a:t>
            </a:r>
          </a:p>
        </p:txBody>
      </p:sp>
      <p:pic>
        <p:nvPicPr>
          <p:cNvPr id="7" name="Inhaltsplatzhalter 12">
            <a:extLst>
              <a:ext uri="{FF2B5EF4-FFF2-40B4-BE49-F238E27FC236}">
                <a16:creationId xmlns:a16="http://schemas.microsoft.com/office/drawing/2014/main" id="{265FC75A-5D25-0E02-F7AF-26D82CFB5C41}"/>
              </a:ext>
            </a:extLst>
          </p:cNvPr>
          <p:cNvPicPr>
            <a:picLocks noGrp="1" noChangeAspect="1"/>
          </p:cNvPicPr>
          <p:nvPr>
            <p:ph sz="quarter" idx="13"/>
          </p:nvPr>
        </p:nvPicPr>
        <p:blipFill>
          <a:blip r:embed="rId2">
            <a:clrChange>
              <a:clrFrom>
                <a:srgbClr val="FFFFFF"/>
              </a:clrFrom>
              <a:clrTo>
                <a:srgbClr val="FFFFFF">
                  <a:alpha val="0"/>
                </a:srgbClr>
              </a:clrTo>
            </a:clrChange>
          </a:blip>
          <a:stretch>
            <a:fillRect/>
          </a:stretch>
        </p:blipFill>
        <p:spPr>
          <a:xfrm>
            <a:off x="7375525" y="1763713"/>
            <a:ext cx="4957762" cy="4957762"/>
          </a:xfrm>
          <a:prstGeom prst="rect">
            <a:avLst/>
          </a:prstGeom>
        </p:spPr>
      </p:pic>
      <p:sp>
        <p:nvSpPr>
          <p:cNvPr id="5" name="Titel 4">
            <a:extLst>
              <a:ext uri="{FF2B5EF4-FFF2-40B4-BE49-F238E27FC236}">
                <a16:creationId xmlns:a16="http://schemas.microsoft.com/office/drawing/2014/main" id="{90D27195-2381-4FC2-65B5-ECD2B09A8056}"/>
              </a:ext>
            </a:extLst>
          </p:cNvPr>
          <p:cNvSpPr>
            <a:spLocks noGrp="1"/>
          </p:cNvSpPr>
          <p:nvPr>
            <p:ph type="title"/>
          </p:nvPr>
        </p:nvSpPr>
        <p:spPr/>
        <p:txBody>
          <a:bodyPr/>
          <a:lstStyle/>
          <a:p>
            <a:r>
              <a:rPr lang="de-DE" dirty="0"/>
              <a:t>Leitungsschutzschalter</a:t>
            </a:r>
          </a:p>
        </p:txBody>
      </p:sp>
      <p:sp>
        <p:nvSpPr>
          <p:cNvPr id="9" name="Textfeld 8">
            <a:extLst>
              <a:ext uri="{FF2B5EF4-FFF2-40B4-BE49-F238E27FC236}">
                <a16:creationId xmlns:a16="http://schemas.microsoft.com/office/drawing/2014/main" id="{479DB187-A8D3-8143-BCEF-6EA65AADB958}"/>
              </a:ext>
            </a:extLst>
          </p:cNvPr>
          <p:cNvSpPr txBox="1"/>
          <p:nvPr/>
        </p:nvSpPr>
        <p:spPr>
          <a:xfrm>
            <a:off x="7256527" y="6758887"/>
            <a:ext cx="4353628"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Hager: © Hager Vertriebsgesellschaft mbH &amp; Co. KG </a:t>
            </a:r>
          </a:p>
        </p:txBody>
      </p:sp>
    </p:spTree>
    <p:extLst>
      <p:ext uri="{BB962C8B-B14F-4D97-AF65-F5344CB8AC3E}">
        <p14:creationId xmlns:p14="http://schemas.microsoft.com/office/powerpoint/2010/main" val="3509606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985775E-4C3A-5B01-3B78-3DC5CD871DA1}"/>
              </a:ext>
            </a:extLst>
          </p:cNvPr>
          <p:cNvSpPr>
            <a:spLocks noGrp="1"/>
          </p:cNvSpPr>
          <p:nvPr>
            <p:ph type="sldNum" sz="quarter" idx="12"/>
          </p:nvPr>
        </p:nvSpPr>
        <p:spPr/>
        <p:txBody>
          <a:bodyPr>
            <a:normAutofit lnSpcReduction="10000"/>
          </a:bodyPr>
          <a:lstStyle/>
          <a:p>
            <a:fld id="{F0C94032-CD4C-4C25-B0C2-CEC720522D92}" type="slidenum">
              <a:rPr lang="en-US" smtClean="0"/>
              <a:pPr/>
              <a:t>24</a:t>
            </a:fld>
            <a:endParaRPr lang="en-US" dirty="0"/>
          </a:p>
        </p:txBody>
      </p:sp>
      <p:sp>
        <p:nvSpPr>
          <p:cNvPr id="3" name="Inhaltsplatzhalter 2">
            <a:extLst>
              <a:ext uri="{FF2B5EF4-FFF2-40B4-BE49-F238E27FC236}">
                <a16:creationId xmlns:a16="http://schemas.microsoft.com/office/drawing/2014/main" id="{BECC7ADB-9F42-8ACC-0A45-8F84EC4D9789}"/>
              </a:ext>
            </a:extLst>
          </p:cNvPr>
          <p:cNvSpPr>
            <a:spLocks noGrp="1"/>
          </p:cNvSpPr>
          <p:nvPr>
            <p:ph sz="quarter" idx="1"/>
          </p:nvPr>
        </p:nvSpPr>
        <p:spPr/>
        <p:txBody>
          <a:bodyPr>
            <a:normAutofit/>
          </a:bodyPr>
          <a:lstStyle/>
          <a:p>
            <a:r>
              <a:rPr lang="de-DE" dirty="0"/>
              <a:t>Auslösung bei Überlast: </a:t>
            </a:r>
          </a:p>
          <a:p>
            <a:pPr lvl="1"/>
            <a:r>
              <a:rPr lang="de-DE" dirty="0"/>
              <a:t>Wenn der vorgegebene Nennwert des durch den Leitungsschutzschalter fließenden Stromes längere Zeit deutlich überschritten wird, erfolgt die Abschaltung. Die Zeit bis zur Auslösung hängt von der Stärke des Überstromes ab. Bei hohem Überstrom wird schneller ausgelöst als bei geringer Überschreitung des Nennstromes. Zur Auslösung wird ein Bimetall verwendet, das sich bei Erwärmung durch den durchfließenden Strom verbiegt und den Abschaltmechanismus auslöst (thermische Auslösung).</a:t>
            </a:r>
          </a:p>
        </p:txBody>
      </p:sp>
      <p:pic>
        <p:nvPicPr>
          <p:cNvPr id="7" name="Inhaltsplatzhalter 7">
            <a:extLst>
              <a:ext uri="{FF2B5EF4-FFF2-40B4-BE49-F238E27FC236}">
                <a16:creationId xmlns:a16="http://schemas.microsoft.com/office/drawing/2014/main" id="{A3C5BF1C-B10C-3A73-BA15-25A983713B19}"/>
              </a:ext>
            </a:extLst>
          </p:cNvPr>
          <p:cNvPicPr>
            <a:picLocks noGrp="1" noChangeAspect="1"/>
          </p:cNvPicPr>
          <p:nvPr>
            <p:ph sz="quarter" idx="13"/>
          </p:nvPr>
        </p:nvPicPr>
        <p:blipFill>
          <a:blip r:embed="rId2">
            <a:clrChange>
              <a:clrFrom>
                <a:srgbClr val="626263"/>
              </a:clrFrom>
              <a:clrTo>
                <a:srgbClr val="626263">
                  <a:alpha val="0"/>
                </a:srgbClr>
              </a:clrTo>
            </a:clrChange>
          </a:blip>
          <a:stretch>
            <a:fillRect/>
          </a:stretch>
        </p:blipFill>
        <p:spPr>
          <a:xfrm>
            <a:off x="7618323" y="1763713"/>
            <a:ext cx="4472167" cy="4957762"/>
          </a:xfrm>
          <a:prstGeom prst="rect">
            <a:avLst/>
          </a:prstGeom>
        </p:spPr>
      </p:pic>
      <p:sp>
        <p:nvSpPr>
          <p:cNvPr id="5" name="Titel 4">
            <a:extLst>
              <a:ext uri="{FF2B5EF4-FFF2-40B4-BE49-F238E27FC236}">
                <a16:creationId xmlns:a16="http://schemas.microsoft.com/office/drawing/2014/main" id="{90D27195-2381-4FC2-65B5-ECD2B09A8056}"/>
              </a:ext>
            </a:extLst>
          </p:cNvPr>
          <p:cNvSpPr>
            <a:spLocks noGrp="1"/>
          </p:cNvSpPr>
          <p:nvPr>
            <p:ph type="title"/>
          </p:nvPr>
        </p:nvSpPr>
        <p:spPr/>
        <p:txBody>
          <a:bodyPr/>
          <a:lstStyle/>
          <a:p>
            <a:r>
              <a:rPr lang="de-DE" dirty="0"/>
              <a:t>Leitungsschutzschalter</a:t>
            </a:r>
          </a:p>
        </p:txBody>
      </p:sp>
      <p:sp>
        <p:nvSpPr>
          <p:cNvPr id="9" name="Textfeld 8">
            <a:extLst>
              <a:ext uri="{FF2B5EF4-FFF2-40B4-BE49-F238E27FC236}">
                <a16:creationId xmlns:a16="http://schemas.microsoft.com/office/drawing/2014/main" id="{8428F91D-20F6-DB7E-424F-30967A694EF6}"/>
              </a:ext>
            </a:extLst>
          </p:cNvPr>
          <p:cNvSpPr txBox="1"/>
          <p:nvPr/>
        </p:nvSpPr>
        <p:spPr>
          <a:xfrm>
            <a:off x="7256527" y="6758887"/>
            <a:ext cx="4353628"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Hager: © Hager Vertriebsgesellschaft mbH &amp; Co. KG </a:t>
            </a:r>
          </a:p>
        </p:txBody>
      </p:sp>
    </p:spTree>
    <p:extLst>
      <p:ext uri="{BB962C8B-B14F-4D97-AF65-F5344CB8AC3E}">
        <p14:creationId xmlns:p14="http://schemas.microsoft.com/office/powerpoint/2010/main" val="1441878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85D8F3-524D-EB5F-B356-EC6820ADFBE8}"/>
              </a:ext>
            </a:extLst>
          </p:cNvPr>
          <p:cNvSpPr>
            <a:spLocks noGrp="1"/>
          </p:cNvSpPr>
          <p:nvPr>
            <p:ph type="title"/>
          </p:nvPr>
        </p:nvSpPr>
        <p:spPr/>
        <p:txBody>
          <a:bodyPr/>
          <a:lstStyle/>
          <a:p>
            <a:r>
              <a:rPr lang="de-DE" dirty="0"/>
              <a:t>Leitungsschutzschalter</a:t>
            </a:r>
          </a:p>
        </p:txBody>
      </p:sp>
      <p:sp>
        <p:nvSpPr>
          <p:cNvPr id="3" name="Foliennummernplatzhalter 2">
            <a:extLst>
              <a:ext uri="{FF2B5EF4-FFF2-40B4-BE49-F238E27FC236}">
                <a16:creationId xmlns:a16="http://schemas.microsoft.com/office/drawing/2014/main" id="{FD60730A-9E5A-11F8-7504-41311E771161}"/>
              </a:ext>
            </a:extLst>
          </p:cNvPr>
          <p:cNvSpPr>
            <a:spLocks noGrp="1"/>
          </p:cNvSpPr>
          <p:nvPr>
            <p:ph type="sldNum" sz="quarter" idx="12"/>
          </p:nvPr>
        </p:nvSpPr>
        <p:spPr/>
        <p:txBody>
          <a:bodyPr>
            <a:normAutofit lnSpcReduction="10000"/>
          </a:bodyPr>
          <a:lstStyle/>
          <a:p>
            <a:fld id="{F0C94032-CD4C-4C25-B0C2-CEC720522D92}" type="slidenum">
              <a:rPr lang="en-US" smtClean="0"/>
              <a:pPr/>
              <a:t>25</a:t>
            </a:fld>
            <a:endParaRPr lang="en-US" dirty="0"/>
          </a:p>
        </p:txBody>
      </p:sp>
      <p:pic>
        <p:nvPicPr>
          <p:cNvPr id="5" name="Inhaltsplatzhalter 7">
            <a:extLst>
              <a:ext uri="{FF2B5EF4-FFF2-40B4-BE49-F238E27FC236}">
                <a16:creationId xmlns:a16="http://schemas.microsoft.com/office/drawing/2014/main" id="{3C014092-1390-29E4-98E8-10E6FC2F7884}"/>
              </a:ext>
            </a:extLst>
          </p:cNvPr>
          <p:cNvPicPr>
            <a:picLocks noGrp="1" noChangeAspect="1"/>
          </p:cNvPicPr>
          <p:nvPr>
            <p:ph sz="quarter" idx="14"/>
          </p:nvPr>
        </p:nvPicPr>
        <p:blipFill>
          <a:blip r:embed="rId2"/>
          <a:stretch>
            <a:fillRect/>
          </a:stretch>
        </p:blipFill>
        <p:spPr>
          <a:xfrm>
            <a:off x="900113" y="2053586"/>
            <a:ext cx="11966575" cy="4378015"/>
          </a:xfrm>
          <a:prstGeom prst="rect">
            <a:avLst/>
          </a:prstGeom>
        </p:spPr>
      </p:pic>
      <p:sp>
        <p:nvSpPr>
          <p:cNvPr id="9" name="Textfeld 8">
            <a:extLst>
              <a:ext uri="{FF2B5EF4-FFF2-40B4-BE49-F238E27FC236}">
                <a16:creationId xmlns:a16="http://schemas.microsoft.com/office/drawing/2014/main" id="{153792B5-704D-FC5D-23B8-CBBCA68C581A}"/>
              </a:ext>
            </a:extLst>
          </p:cNvPr>
          <p:cNvSpPr txBox="1"/>
          <p:nvPr/>
        </p:nvSpPr>
        <p:spPr>
          <a:xfrm>
            <a:off x="7256527" y="6758887"/>
            <a:ext cx="4353628"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Hager: © Hager Vertriebsgesellschaft mbH &amp; Co. KG </a:t>
            </a:r>
          </a:p>
        </p:txBody>
      </p:sp>
    </p:spTree>
    <p:extLst>
      <p:ext uri="{BB962C8B-B14F-4D97-AF65-F5344CB8AC3E}">
        <p14:creationId xmlns:p14="http://schemas.microsoft.com/office/powerpoint/2010/main" val="232635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FB8DC97-669B-EED3-FA4C-087947F80F55}"/>
              </a:ext>
            </a:extLst>
          </p:cNvPr>
          <p:cNvSpPr>
            <a:spLocks noGrp="1"/>
          </p:cNvSpPr>
          <p:nvPr>
            <p:ph type="sldNum" sz="quarter" idx="12"/>
          </p:nvPr>
        </p:nvSpPr>
        <p:spPr/>
        <p:txBody>
          <a:bodyPr>
            <a:normAutofit lnSpcReduction="10000"/>
          </a:bodyPr>
          <a:lstStyle/>
          <a:p>
            <a:fld id="{F0C94032-CD4C-4C25-B0C2-CEC720522D92}" type="slidenum">
              <a:rPr lang="en-US" smtClean="0"/>
              <a:pPr/>
              <a:t>26</a:t>
            </a:fld>
            <a:endParaRPr lang="en-US" dirty="0"/>
          </a:p>
        </p:txBody>
      </p:sp>
      <p:pic>
        <p:nvPicPr>
          <p:cNvPr id="7" name="Picture 2">
            <a:extLst>
              <a:ext uri="{FF2B5EF4-FFF2-40B4-BE49-F238E27FC236}">
                <a16:creationId xmlns:a16="http://schemas.microsoft.com/office/drawing/2014/main" id="{9D6C3671-EA97-EF81-000C-E24B6855B607}"/>
              </a:ext>
            </a:extLst>
          </p:cNvPr>
          <p:cNvPicPr>
            <a:picLocks noGrp="1" noChangeAspect="1" noChangeArrowheads="1"/>
          </p:cNvPicPr>
          <p:nvPr>
            <p:ph sz="quarter" idx="1"/>
          </p:nvPr>
        </p:nvPicPr>
        <p:blipFill rotWithShape="1">
          <a:blip r:embed="rId2">
            <a:extLst>
              <a:ext uri="{28A0092B-C50C-407E-A947-70E740481C1C}">
                <a14:useLocalDpi xmlns:a14="http://schemas.microsoft.com/office/drawing/2010/main" val="0"/>
              </a:ext>
            </a:extLst>
          </a:blip>
          <a:stretch/>
        </p:blipFill>
        <p:spPr bwMode="auto">
          <a:xfrm>
            <a:off x="1331913" y="1763713"/>
            <a:ext cx="4957762" cy="4957762"/>
          </a:xfrm>
          <a:prstGeom prst="rect">
            <a:avLst/>
          </a:prstGeom>
          <a:noFill/>
          <a:extLst>
            <a:ext uri="{909E8E84-426E-40DD-AFC4-6F175D3DCCD1}">
              <a14:hiddenFill xmlns:a14="http://schemas.microsoft.com/office/drawing/2010/main">
                <a:solidFill>
                  <a:srgbClr val="FFFFFF"/>
                </a:solidFill>
              </a14:hiddenFill>
            </a:ext>
          </a:extLst>
        </p:spPr>
      </p:pic>
      <p:pic>
        <p:nvPicPr>
          <p:cNvPr id="8" name="Inhaltsplatzhalter 6">
            <a:extLst>
              <a:ext uri="{FF2B5EF4-FFF2-40B4-BE49-F238E27FC236}">
                <a16:creationId xmlns:a16="http://schemas.microsoft.com/office/drawing/2014/main" id="{44D5B282-1EE1-065B-5644-146A711735BE}"/>
              </a:ext>
            </a:extLst>
          </p:cNvPr>
          <p:cNvPicPr>
            <a:picLocks noGrp="1" noChangeAspect="1"/>
          </p:cNvPicPr>
          <p:nvPr>
            <p:ph sz="quarter" idx="13"/>
          </p:nvPr>
        </p:nvPicPr>
        <p:blipFill>
          <a:blip r:embed="rId3"/>
          <a:stretch>
            <a:fillRect/>
          </a:stretch>
        </p:blipFill>
        <p:spPr>
          <a:xfrm>
            <a:off x="6842125" y="3042450"/>
            <a:ext cx="6024563" cy="2400287"/>
          </a:xfrm>
          <a:prstGeom prst="rect">
            <a:avLst/>
          </a:prstGeom>
        </p:spPr>
      </p:pic>
      <p:sp>
        <p:nvSpPr>
          <p:cNvPr id="5" name="Titel 4">
            <a:extLst>
              <a:ext uri="{FF2B5EF4-FFF2-40B4-BE49-F238E27FC236}">
                <a16:creationId xmlns:a16="http://schemas.microsoft.com/office/drawing/2014/main" id="{AA417406-16C0-B7DD-4755-47AE0BFD32B2}"/>
              </a:ext>
            </a:extLst>
          </p:cNvPr>
          <p:cNvSpPr>
            <a:spLocks noGrp="1"/>
          </p:cNvSpPr>
          <p:nvPr>
            <p:ph type="title"/>
          </p:nvPr>
        </p:nvSpPr>
        <p:spPr/>
        <p:txBody>
          <a:bodyPr/>
          <a:lstStyle/>
          <a:p>
            <a:r>
              <a:rPr lang="de-DE" dirty="0"/>
              <a:t>Leitungsschutzschalter</a:t>
            </a:r>
          </a:p>
        </p:txBody>
      </p:sp>
      <p:sp>
        <p:nvSpPr>
          <p:cNvPr id="9" name="Textfeld 8">
            <a:extLst>
              <a:ext uri="{FF2B5EF4-FFF2-40B4-BE49-F238E27FC236}">
                <a16:creationId xmlns:a16="http://schemas.microsoft.com/office/drawing/2014/main" id="{2F41A20A-C518-F45A-568B-E6A2EDCA658D}"/>
              </a:ext>
            </a:extLst>
          </p:cNvPr>
          <p:cNvSpPr txBox="1"/>
          <p:nvPr/>
        </p:nvSpPr>
        <p:spPr>
          <a:xfrm>
            <a:off x="7256527" y="6758887"/>
            <a:ext cx="4353628"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Hager: © Hager Vertriebsgesellschaft mbH &amp; Co. KG </a:t>
            </a:r>
          </a:p>
        </p:txBody>
      </p:sp>
    </p:spTree>
    <p:extLst>
      <p:ext uri="{BB962C8B-B14F-4D97-AF65-F5344CB8AC3E}">
        <p14:creationId xmlns:p14="http://schemas.microsoft.com/office/powerpoint/2010/main" val="1398305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0650362-CE7B-E3C8-22D7-E89CFC22713C}"/>
              </a:ext>
            </a:extLst>
          </p:cNvPr>
          <p:cNvSpPr>
            <a:spLocks noGrp="1"/>
          </p:cNvSpPr>
          <p:nvPr>
            <p:ph type="sldNum" sz="quarter" idx="12"/>
          </p:nvPr>
        </p:nvSpPr>
        <p:spPr/>
        <p:txBody>
          <a:bodyPr>
            <a:normAutofit lnSpcReduction="10000"/>
          </a:bodyPr>
          <a:lstStyle/>
          <a:p>
            <a:fld id="{F0C94032-CD4C-4C25-B0C2-CEC720522D92}" type="slidenum">
              <a:rPr lang="en-US" smtClean="0"/>
              <a:pPr/>
              <a:t>27</a:t>
            </a:fld>
            <a:endParaRPr lang="en-US" dirty="0"/>
          </a:p>
        </p:txBody>
      </p:sp>
      <p:sp>
        <p:nvSpPr>
          <p:cNvPr id="3" name="Inhaltsplatzhalter 2">
            <a:extLst>
              <a:ext uri="{FF2B5EF4-FFF2-40B4-BE49-F238E27FC236}">
                <a16:creationId xmlns:a16="http://schemas.microsoft.com/office/drawing/2014/main" id="{914B8D87-E441-FBC9-B218-91CC236BC858}"/>
              </a:ext>
            </a:extLst>
          </p:cNvPr>
          <p:cNvSpPr>
            <a:spLocks noGrp="1"/>
          </p:cNvSpPr>
          <p:nvPr>
            <p:ph sz="quarter" idx="1"/>
          </p:nvPr>
        </p:nvSpPr>
        <p:spPr/>
        <p:txBody>
          <a:bodyPr/>
          <a:lstStyle/>
          <a:p>
            <a:r>
              <a:rPr lang="de-DE" dirty="0"/>
              <a:t>LS-Schalter werden wie Schmelzsicherungen in verschiedene Auslösecharakteristiken unterteilt.</a:t>
            </a:r>
          </a:p>
          <a:p>
            <a:r>
              <a:rPr lang="de-DE" dirty="0"/>
              <a:t>In Bestandsinstallationen und alten Anlagen sind teilweise noch andere Auslösecharakteristiken zu finden.</a:t>
            </a:r>
          </a:p>
          <a:p>
            <a:r>
              <a:rPr lang="de-DE" dirty="0"/>
              <a:t>Üblich sind folgende genormte Charakteristiken.</a:t>
            </a:r>
          </a:p>
          <a:p>
            <a:endParaRPr lang="de-DE" dirty="0"/>
          </a:p>
        </p:txBody>
      </p:sp>
      <p:graphicFrame>
        <p:nvGraphicFramePr>
          <p:cNvPr id="6" name="Inhaltsplatzhalter 5">
            <a:extLst>
              <a:ext uri="{FF2B5EF4-FFF2-40B4-BE49-F238E27FC236}">
                <a16:creationId xmlns:a16="http://schemas.microsoft.com/office/drawing/2014/main" id="{A3400F65-8B91-312D-5326-EC40ECD27D59}"/>
              </a:ext>
            </a:extLst>
          </p:cNvPr>
          <p:cNvGraphicFramePr>
            <a:graphicFrameLocks noGrp="1"/>
          </p:cNvGraphicFramePr>
          <p:nvPr>
            <p:ph sz="quarter" idx="13"/>
            <p:extLst>
              <p:ext uri="{D42A27DB-BD31-4B8C-83A1-F6EECF244321}">
                <p14:modId xmlns:p14="http://schemas.microsoft.com/office/powerpoint/2010/main" val="1213223103"/>
              </p:ext>
            </p:extLst>
          </p:nvPr>
        </p:nvGraphicFramePr>
        <p:xfrm>
          <a:off x="6842125" y="1763713"/>
          <a:ext cx="6024562" cy="3205480"/>
        </p:xfrm>
        <a:graphic>
          <a:graphicData uri="http://schemas.openxmlformats.org/drawingml/2006/table">
            <a:tbl>
              <a:tblPr firstRow="1" bandRow="1">
                <a:tableStyleId>{5C22544A-7EE6-4342-B048-85BDC9FD1C3A}</a:tableStyleId>
              </a:tblPr>
              <a:tblGrid>
                <a:gridCol w="2227033">
                  <a:extLst>
                    <a:ext uri="{9D8B030D-6E8A-4147-A177-3AD203B41FA5}">
                      <a16:colId xmlns:a16="http://schemas.microsoft.com/office/drawing/2014/main" val="1757322293"/>
                    </a:ext>
                  </a:extLst>
                </a:gridCol>
                <a:gridCol w="3797529">
                  <a:extLst>
                    <a:ext uri="{9D8B030D-6E8A-4147-A177-3AD203B41FA5}">
                      <a16:colId xmlns:a16="http://schemas.microsoft.com/office/drawing/2014/main" val="2245692202"/>
                    </a:ext>
                  </a:extLst>
                </a:gridCol>
              </a:tblGrid>
              <a:tr h="370840">
                <a:tc>
                  <a:txBody>
                    <a:bodyPr/>
                    <a:lstStyle/>
                    <a:p>
                      <a:r>
                        <a:rPr lang="de-DE" sz="1800" dirty="0">
                          <a:solidFill>
                            <a:schemeClr val="bg1"/>
                          </a:solidFill>
                          <a:latin typeface="Arial" panose="020B0604020202020204" pitchFamily="34" charset="0"/>
                          <a:cs typeface="Arial" panose="020B0604020202020204" pitchFamily="34" charset="0"/>
                        </a:rPr>
                        <a:t>Charakteristik</a:t>
                      </a:r>
                    </a:p>
                  </a:txBody>
                  <a:tcPr/>
                </a:tc>
                <a:tc>
                  <a:txBody>
                    <a:bodyPr/>
                    <a:lstStyle/>
                    <a:p>
                      <a:r>
                        <a:rPr lang="de-DE" sz="1800" dirty="0">
                          <a:solidFill>
                            <a:schemeClr val="bg1"/>
                          </a:solidFill>
                          <a:latin typeface="Arial" panose="020B0604020202020204" pitchFamily="34" charset="0"/>
                          <a:cs typeface="Arial" panose="020B0604020202020204" pitchFamily="34" charset="0"/>
                        </a:rPr>
                        <a:t>Leitungsschutz für:</a:t>
                      </a:r>
                    </a:p>
                  </a:txBody>
                  <a:tcPr/>
                </a:tc>
                <a:extLst>
                  <a:ext uri="{0D108BD9-81ED-4DB2-BD59-A6C34878D82A}">
                    <a16:rowId xmlns:a16="http://schemas.microsoft.com/office/drawing/2014/main" val="1705472050"/>
                  </a:ext>
                </a:extLst>
              </a:tr>
              <a:tr h="370840">
                <a:tc>
                  <a:txBody>
                    <a:bodyPr/>
                    <a:lstStyle/>
                    <a:p>
                      <a:r>
                        <a:rPr lang="de-DE" sz="1800" dirty="0">
                          <a:solidFill>
                            <a:schemeClr val="tx1"/>
                          </a:solidFill>
                          <a:latin typeface="Arial" panose="020B0604020202020204" pitchFamily="34" charset="0"/>
                          <a:cs typeface="Arial" panose="020B0604020202020204" pitchFamily="34" charset="0"/>
                        </a:rPr>
                        <a:t>B</a:t>
                      </a:r>
                    </a:p>
                  </a:txBody>
                  <a:tcPr/>
                </a:tc>
                <a:tc>
                  <a:txBody>
                    <a:bodyPr/>
                    <a:lstStyle/>
                    <a:p>
                      <a:r>
                        <a:rPr lang="de-DE" sz="1800" b="0" dirty="0">
                          <a:solidFill>
                            <a:schemeClr val="tx1"/>
                          </a:solidFill>
                          <a:latin typeface="Arial" panose="020B0604020202020204" pitchFamily="34" charset="0"/>
                          <a:cs typeface="Arial" panose="020B0604020202020204" pitchFamily="34" charset="0"/>
                        </a:rPr>
                        <a:t>allgemeine Stromkreise (Steckdosen)</a:t>
                      </a:r>
                      <a:endParaRPr lang="de-DE" sz="1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10377317"/>
                  </a:ext>
                </a:extLst>
              </a:tr>
              <a:tr h="370840">
                <a:tc>
                  <a:txBody>
                    <a:bodyPr/>
                    <a:lstStyle/>
                    <a:p>
                      <a:r>
                        <a:rPr lang="de-DE" sz="1800" dirty="0">
                          <a:solidFill>
                            <a:schemeClr val="tx1"/>
                          </a:solidFill>
                          <a:latin typeface="Arial" panose="020B0604020202020204" pitchFamily="34" charset="0"/>
                          <a:cs typeface="Arial" panose="020B0604020202020204" pitchFamily="34" charset="0"/>
                        </a:rPr>
                        <a:t>C</a:t>
                      </a:r>
                    </a:p>
                  </a:txBody>
                  <a:tcPr/>
                </a:tc>
                <a:tc>
                  <a:txBody>
                    <a:bodyPr/>
                    <a:lstStyle/>
                    <a:p>
                      <a:r>
                        <a:rPr lang="de-DE" sz="1800" b="0" dirty="0">
                          <a:solidFill>
                            <a:schemeClr val="tx1"/>
                          </a:solidFill>
                          <a:latin typeface="Arial" panose="020B0604020202020204" pitchFamily="34" charset="0"/>
                          <a:cs typeface="Arial" panose="020B0604020202020204" pitchFamily="34" charset="0"/>
                        </a:rPr>
                        <a:t>höherer Einschaltstrom (Maschinen, Motoren)</a:t>
                      </a:r>
                      <a:endParaRPr lang="de-DE" sz="1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91123998"/>
                  </a:ext>
                </a:extLst>
              </a:tr>
              <a:tr h="370840">
                <a:tc>
                  <a:txBody>
                    <a:bodyPr/>
                    <a:lstStyle/>
                    <a:p>
                      <a:r>
                        <a:rPr lang="de-DE" sz="1800" dirty="0">
                          <a:solidFill>
                            <a:schemeClr val="tx1"/>
                          </a:solidFill>
                          <a:latin typeface="Arial" panose="020B0604020202020204" pitchFamily="34" charset="0"/>
                          <a:cs typeface="Arial" panose="020B0604020202020204" pitchFamily="34" charset="0"/>
                        </a:rPr>
                        <a:t>D</a:t>
                      </a:r>
                    </a:p>
                  </a:txBody>
                  <a:tcPr/>
                </a:tc>
                <a:tc>
                  <a:txBody>
                    <a:bodyPr/>
                    <a:lstStyle/>
                    <a:p>
                      <a:r>
                        <a:rPr lang="de-DE" sz="1800" b="0" dirty="0">
                          <a:solidFill>
                            <a:schemeClr val="tx1"/>
                          </a:solidFill>
                          <a:latin typeface="Arial" panose="020B0604020202020204" pitchFamily="34" charset="0"/>
                          <a:cs typeface="Arial" panose="020B0604020202020204" pitchFamily="34" charset="0"/>
                        </a:rPr>
                        <a:t>Große induktive oder kapazitive Lasten (Trafos, Elektromagnete, Schaltnetzteile)</a:t>
                      </a:r>
                      <a:endParaRPr lang="de-DE" sz="1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28013094"/>
                  </a:ext>
                </a:extLst>
              </a:tr>
              <a:tr h="370840">
                <a:tc>
                  <a:txBody>
                    <a:bodyPr/>
                    <a:lstStyle/>
                    <a:p>
                      <a:r>
                        <a:rPr lang="de-DE" sz="1800" dirty="0">
                          <a:solidFill>
                            <a:schemeClr val="tx1"/>
                          </a:solidFill>
                          <a:latin typeface="Arial" panose="020B0604020202020204" pitchFamily="34" charset="0"/>
                          <a:cs typeface="Arial" panose="020B0604020202020204" pitchFamily="34" charset="0"/>
                        </a:rPr>
                        <a:t>K</a:t>
                      </a:r>
                    </a:p>
                  </a:txBody>
                  <a:tcPr/>
                </a:tc>
                <a:tc>
                  <a:txBody>
                    <a:bodyPr/>
                    <a:lstStyle/>
                    <a:p>
                      <a:r>
                        <a:rPr lang="de-DE" sz="1800" dirty="0">
                          <a:solidFill>
                            <a:schemeClr val="tx1"/>
                          </a:solidFill>
                          <a:latin typeface="Arial" panose="020B0604020202020204" pitchFamily="34" charset="0"/>
                          <a:cs typeface="Arial" panose="020B0604020202020204" pitchFamily="34" charset="0"/>
                        </a:rPr>
                        <a:t>Hoher Einschaltstrom, sensible Überlast („Kraft“)</a:t>
                      </a:r>
                    </a:p>
                  </a:txBody>
                  <a:tcPr/>
                </a:tc>
                <a:extLst>
                  <a:ext uri="{0D108BD9-81ED-4DB2-BD59-A6C34878D82A}">
                    <a16:rowId xmlns:a16="http://schemas.microsoft.com/office/drawing/2014/main" val="718545314"/>
                  </a:ext>
                </a:extLst>
              </a:tr>
            </a:tbl>
          </a:graphicData>
        </a:graphic>
      </p:graphicFrame>
      <p:sp>
        <p:nvSpPr>
          <p:cNvPr id="5" name="Titel 4">
            <a:extLst>
              <a:ext uri="{FF2B5EF4-FFF2-40B4-BE49-F238E27FC236}">
                <a16:creationId xmlns:a16="http://schemas.microsoft.com/office/drawing/2014/main" id="{2F61BF29-26F5-D4BE-BC54-0C7815CF7DC9}"/>
              </a:ext>
            </a:extLst>
          </p:cNvPr>
          <p:cNvSpPr>
            <a:spLocks noGrp="1"/>
          </p:cNvSpPr>
          <p:nvPr>
            <p:ph type="title"/>
          </p:nvPr>
        </p:nvSpPr>
        <p:spPr/>
        <p:txBody>
          <a:bodyPr/>
          <a:lstStyle/>
          <a:p>
            <a:r>
              <a:rPr lang="de-DE" dirty="0"/>
              <a:t>Leitungsschutzschalter</a:t>
            </a:r>
          </a:p>
        </p:txBody>
      </p:sp>
    </p:spTree>
    <p:extLst>
      <p:ext uri="{BB962C8B-B14F-4D97-AF65-F5344CB8AC3E}">
        <p14:creationId xmlns:p14="http://schemas.microsoft.com/office/powerpoint/2010/main" val="1676796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7C10A55A-986C-8E3C-4D71-B4949586D8CA}"/>
              </a:ext>
            </a:extLst>
          </p:cNvPr>
          <p:cNvSpPr>
            <a:spLocks noGrp="1"/>
          </p:cNvSpPr>
          <p:nvPr>
            <p:ph type="sldNum" sz="quarter" idx="12"/>
          </p:nvPr>
        </p:nvSpPr>
        <p:spPr/>
        <p:txBody>
          <a:bodyPr>
            <a:normAutofit lnSpcReduction="10000"/>
          </a:bodyPr>
          <a:lstStyle/>
          <a:p>
            <a:fld id="{F0C94032-CD4C-4C25-B0C2-CEC720522D92}" type="slidenum">
              <a:rPr lang="en-US" smtClean="0"/>
              <a:pPr/>
              <a:t>28</a:t>
            </a:fld>
            <a:endParaRPr lang="en-US" dirty="0"/>
          </a:p>
        </p:txBody>
      </p:sp>
      <p:pic>
        <p:nvPicPr>
          <p:cNvPr id="6" name="Inhaltsplatzhalter 4">
            <a:extLst>
              <a:ext uri="{FF2B5EF4-FFF2-40B4-BE49-F238E27FC236}">
                <a16:creationId xmlns:a16="http://schemas.microsoft.com/office/drawing/2014/main" id="{DB5E23F6-C550-F0E1-B42E-8DF6D7880ABC}"/>
              </a:ext>
            </a:extLst>
          </p:cNvPr>
          <p:cNvPicPr>
            <a:picLocks noGrp="1" noChangeAspect="1"/>
          </p:cNvPicPr>
          <p:nvPr>
            <p:ph sz="quarter" idx="1"/>
          </p:nvPr>
        </p:nvPicPr>
        <p:blipFill>
          <a:blip r:embed="rId2"/>
          <a:stretch>
            <a:fillRect/>
          </a:stretch>
        </p:blipFill>
        <p:spPr>
          <a:xfrm>
            <a:off x="1403248" y="1763713"/>
            <a:ext cx="4815092" cy="4957762"/>
          </a:xfrm>
          <a:prstGeom prst="rect">
            <a:avLst/>
          </a:prstGeom>
        </p:spPr>
      </p:pic>
      <p:pic>
        <p:nvPicPr>
          <p:cNvPr id="7" name="Inhaltsplatzhalter 8">
            <a:extLst>
              <a:ext uri="{FF2B5EF4-FFF2-40B4-BE49-F238E27FC236}">
                <a16:creationId xmlns:a16="http://schemas.microsoft.com/office/drawing/2014/main" id="{C6524F1B-2441-498E-2F69-1763EB071850}"/>
              </a:ext>
            </a:extLst>
          </p:cNvPr>
          <p:cNvPicPr>
            <a:picLocks noGrp="1" noChangeAspect="1"/>
          </p:cNvPicPr>
          <p:nvPr>
            <p:ph sz="quarter" idx="13"/>
          </p:nvPr>
        </p:nvPicPr>
        <p:blipFill>
          <a:blip r:embed="rId3"/>
          <a:stretch>
            <a:fillRect/>
          </a:stretch>
        </p:blipFill>
        <p:spPr>
          <a:xfrm>
            <a:off x="8311262" y="1763713"/>
            <a:ext cx="3086288" cy="4957762"/>
          </a:xfrm>
          <a:prstGeom prst="rect">
            <a:avLst/>
          </a:prstGeom>
        </p:spPr>
      </p:pic>
      <p:sp>
        <p:nvSpPr>
          <p:cNvPr id="5" name="Titel 4">
            <a:extLst>
              <a:ext uri="{FF2B5EF4-FFF2-40B4-BE49-F238E27FC236}">
                <a16:creationId xmlns:a16="http://schemas.microsoft.com/office/drawing/2014/main" id="{F942388A-E418-8D3F-CB8F-5491DB20AAC5}"/>
              </a:ext>
            </a:extLst>
          </p:cNvPr>
          <p:cNvSpPr>
            <a:spLocks noGrp="1"/>
          </p:cNvSpPr>
          <p:nvPr>
            <p:ph type="title"/>
          </p:nvPr>
        </p:nvSpPr>
        <p:spPr/>
        <p:txBody>
          <a:bodyPr/>
          <a:lstStyle/>
          <a:p>
            <a:r>
              <a:rPr lang="de-DE" dirty="0"/>
              <a:t>Leitungsschutzschalter - Auslösekennlinie</a:t>
            </a:r>
          </a:p>
        </p:txBody>
      </p:sp>
      <p:sp>
        <p:nvSpPr>
          <p:cNvPr id="9" name="Textfeld 8">
            <a:extLst>
              <a:ext uri="{FF2B5EF4-FFF2-40B4-BE49-F238E27FC236}">
                <a16:creationId xmlns:a16="http://schemas.microsoft.com/office/drawing/2014/main" id="{77F696A4-0CCC-9DA7-6EB6-5C647BC3CD62}"/>
              </a:ext>
            </a:extLst>
          </p:cNvPr>
          <p:cNvSpPr txBox="1"/>
          <p:nvPr/>
        </p:nvSpPr>
        <p:spPr>
          <a:xfrm>
            <a:off x="7256527" y="6758887"/>
            <a:ext cx="4353628"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Hager: © Hager Vertriebsgesellschaft mbH &amp; Co. KG </a:t>
            </a:r>
          </a:p>
        </p:txBody>
      </p:sp>
    </p:spTree>
    <p:extLst>
      <p:ext uri="{BB962C8B-B14F-4D97-AF65-F5344CB8AC3E}">
        <p14:creationId xmlns:p14="http://schemas.microsoft.com/office/powerpoint/2010/main" val="684504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CFBEAE-4A89-1D30-0C98-B00353B8EE7E}"/>
              </a:ext>
            </a:extLst>
          </p:cNvPr>
          <p:cNvSpPr>
            <a:spLocks noGrp="1"/>
          </p:cNvSpPr>
          <p:nvPr>
            <p:ph type="title"/>
          </p:nvPr>
        </p:nvSpPr>
        <p:spPr/>
        <p:txBody>
          <a:bodyPr/>
          <a:lstStyle/>
          <a:p>
            <a:r>
              <a:rPr lang="de-DE" dirty="0"/>
              <a:t>Leitungsschutzschalter - Auslösecharakteristik</a:t>
            </a:r>
          </a:p>
        </p:txBody>
      </p:sp>
      <p:sp>
        <p:nvSpPr>
          <p:cNvPr id="3" name="Foliennummernplatzhalter 2">
            <a:extLst>
              <a:ext uri="{FF2B5EF4-FFF2-40B4-BE49-F238E27FC236}">
                <a16:creationId xmlns:a16="http://schemas.microsoft.com/office/drawing/2014/main" id="{88CA5192-C598-D0E4-BFF5-DA912F480CC6}"/>
              </a:ext>
            </a:extLst>
          </p:cNvPr>
          <p:cNvSpPr>
            <a:spLocks noGrp="1"/>
          </p:cNvSpPr>
          <p:nvPr>
            <p:ph type="sldNum" sz="quarter" idx="12"/>
          </p:nvPr>
        </p:nvSpPr>
        <p:spPr/>
        <p:txBody>
          <a:bodyPr>
            <a:normAutofit lnSpcReduction="10000"/>
          </a:bodyPr>
          <a:lstStyle/>
          <a:p>
            <a:fld id="{F0C94032-CD4C-4C25-B0C2-CEC720522D92}" type="slidenum">
              <a:rPr lang="en-US" smtClean="0"/>
              <a:pPr/>
              <a:t>29</a:t>
            </a:fld>
            <a:endParaRPr lang="en-US" dirty="0"/>
          </a:p>
        </p:txBody>
      </p:sp>
      <p:sp>
        <p:nvSpPr>
          <p:cNvPr id="43" name="Inhaltsplatzhalter 42">
            <a:extLst>
              <a:ext uri="{FF2B5EF4-FFF2-40B4-BE49-F238E27FC236}">
                <a16:creationId xmlns:a16="http://schemas.microsoft.com/office/drawing/2014/main" id="{5FD1BF0C-4DC4-83DC-C8C8-D88E742F5965}"/>
              </a:ext>
            </a:extLst>
          </p:cNvPr>
          <p:cNvSpPr>
            <a:spLocks noGrp="1"/>
          </p:cNvSpPr>
          <p:nvPr>
            <p:ph sz="quarter" idx="14"/>
          </p:nvPr>
        </p:nvSpPr>
        <p:spPr/>
        <p:txBody>
          <a:bodyPr/>
          <a:lstStyle/>
          <a:p>
            <a:endParaRPr lang="de-DE"/>
          </a:p>
        </p:txBody>
      </p:sp>
      <p:grpSp>
        <p:nvGrpSpPr>
          <p:cNvPr id="5" name="Gruppieren 4">
            <a:extLst>
              <a:ext uri="{FF2B5EF4-FFF2-40B4-BE49-F238E27FC236}">
                <a16:creationId xmlns:a16="http://schemas.microsoft.com/office/drawing/2014/main" id="{32646E4B-4D0E-A40D-DFC9-98C058C34A04}"/>
              </a:ext>
            </a:extLst>
          </p:cNvPr>
          <p:cNvGrpSpPr/>
          <p:nvPr/>
        </p:nvGrpSpPr>
        <p:grpSpPr>
          <a:xfrm>
            <a:off x="2494979" y="2011043"/>
            <a:ext cx="8711428" cy="4956828"/>
            <a:chOff x="1000039" y="1849755"/>
            <a:chExt cx="8601075" cy="5287010"/>
          </a:xfrm>
        </p:grpSpPr>
        <p:sp>
          <p:nvSpPr>
            <p:cNvPr id="6" name="Pfeil nach rechts 5">
              <a:extLst>
                <a:ext uri="{FF2B5EF4-FFF2-40B4-BE49-F238E27FC236}">
                  <a16:creationId xmlns:a16="http://schemas.microsoft.com/office/drawing/2014/main" id="{D675F833-00B1-3CFE-D5CC-857587728701}"/>
                </a:ext>
              </a:extLst>
            </p:cNvPr>
            <p:cNvSpPr/>
            <p:nvPr/>
          </p:nvSpPr>
          <p:spPr>
            <a:xfrm>
              <a:off x="3334242" y="2614340"/>
              <a:ext cx="6266872" cy="519818"/>
            </a:xfrm>
            <a:prstGeom prst="rightArrow">
              <a:avLst>
                <a:gd name="adj1" fmla="val 75000"/>
                <a:gd name="adj2" fmla="val 50000"/>
              </a:avLst>
            </a:prstGeom>
            <a:solidFill>
              <a:srgbClr val="008080">
                <a:tint val="40000"/>
                <a:alpha val="90000"/>
                <a:hueOff val="0"/>
                <a:satOff val="0"/>
                <a:lumOff val="0"/>
                <a:alphaOff val="0"/>
              </a:srgbClr>
            </a:solidFill>
            <a:ln w="25400" cap="flat" cmpd="sng" algn="ctr">
              <a:solidFill>
                <a:srgbClr val="008080">
                  <a:tint val="40000"/>
                  <a:alpha val="90000"/>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de-DE"/>
            </a:p>
          </p:txBody>
        </p:sp>
        <p:sp>
          <p:nvSpPr>
            <p:cNvPr id="7" name="Pfeil nach rechts 4">
              <a:extLst>
                <a:ext uri="{FF2B5EF4-FFF2-40B4-BE49-F238E27FC236}">
                  <a16:creationId xmlns:a16="http://schemas.microsoft.com/office/drawing/2014/main" id="{AD965178-BFD0-F40C-0518-5FB52A56B305}"/>
                </a:ext>
              </a:extLst>
            </p:cNvPr>
            <p:cNvSpPr/>
            <p:nvPr/>
          </p:nvSpPr>
          <p:spPr>
            <a:xfrm>
              <a:off x="3334242" y="2679317"/>
              <a:ext cx="5875150" cy="3898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ctr" anchorCtr="0">
              <a:noAutofit/>
            </a:bodyPr>
            <a:lstStyle/>
            <a:p>
              <a:pPr marL="1152000" lvl="3" defTabSz="1200150">
                <a:spcAft>
                  <a:spcPct val="15000"/>
                </a:spcAft>
              </a:pPr>
              <a:r>
                <a:rPr lang="de-DE" sz="2400" dirty="0">
                  <a:solidFill>
                    <a:srgbClr val="000000">
                      <a:hueOff val="0"/>
                      <a:satOff val="0"/>
                      <a:lumOff val="0"/>
                      <a:alphaOff val="0"/>
                    </a:srgbClr>
                  </a:solidFill>
                  <a:latin typeface="Arial" panose="020B0604020202020204" pitchFamily="34" charset="0"/>
                  <a:cs typeface="Arial" panose="020B0604020202020204" pitchFamily="34" charset="0"/>
                </a:rPr>
                <a:t>5x		1,13-1,45x 1h</a:t>
              </a:r>
            </a:p>
          </p:txBody>
        </p:sp>
        <p:sp>
          <p:nvSpPr>
            <p:cNvPr id="8" name="Abgerundetes Rechteck 7">
              <a:extLst>
                <a:ext uri="{FF2B5EF4-FFF2-40B4-BE49-F238E27FC236}">
                  <a16:creationId xmlns:a16="http://schemas.microsoft.com/office/drawing/2014/main" id="{A985B13D-29BC-B4E5-DF82-1811E13164CF}"/>
                </a:ext>
              </a:extLst>
            </p:cNvPr>
            <p:cNvSpPr/>
            <p:nvPr/>
          </p:nvSpPr>
          <p:spPr>
            <a:xfrm>
              <a:off x="1000039" y="2614340"/>
              <a:ext cx="2334203" cy="519818"/>
            </a:xfrm>
            <a:prstGeom prst="roundRect">
              <a:avLst/>
            </a:prstGeom>
            <a:solidFill>
              <a:srgbClr val="008080">
                <a:hueOff val="0"/>
                <a:satOff val="0"/>
                <a:lumOff val="0"/>
                <a:alphaOff val="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de-DE">
                <a:latin typeface="Arial" panose="020B0604020202020204" pitchFamily="34" charset="0"/>
                <a:cs typeface="Arial" panose="020B0604020202020204" pitchFamily="34" charset="0"/>
              </a:endParaRPr>
            </a:p>
          </p:txBody>
        </p:sp>
        <p:sp>
          <p:nvSpPr>
            <p:cNvPr id="9" name="Abgerundetes Rechteck 6">
              <a:extLst>
                <a:ext uri="{FF2B5EF4-FFF2-40B4-BE49-F238E27FC236}">
                  <a16:creationId xmlns:a16="http://schemas.microsoft.com/office/drawing/2014/main" id="{4C4A17EB-2E22-3E30-9393-7296C753C27E}"/>
                </a:ext>
              </a:extLst>
            </p:cNvPr>
            <p:cNvSpPr/>
            <p:nvPr/>
          </p:nvSpPr>
          <p:spPr>
            <a:xfrm>
              <a:off x="1028528" y="2639715"/>
              <a:ext cx="2277225" cy="469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43815" rIns="87630" bIns="43815" numCol="1" spcCol="1270" anchor="ctr" anchorCtr="0">
              <a:noAutofit/>
            </a:bodyPr>
            <a:lstStyle/>
            <a:p>
              <a:pPr algn="ctr" defTabSz="1022350">
                <a:spcAft>
                  <a:spcPct val="35000"/>
                </a:spcAft>
              </a:pPr>
              <a:r>
                <a:rPr lang="de-DE" sz="2400" dirty="0">
                  <a:solidFill>
                    <a:srgbClr val="FFFFFF"/>
                  </a:solidFill>
                </a:rPr>
                <a:t>B / L</a:t>
              </a:r>
            </a:p>
          </p:txBody>
        </p:sp>
        <p:sp>
          <p:nvSpPr>
            <p:cNvPr id="10" name="Pfeil nach rechts 9">
              <a:extLst>
                <a:ext uri="{FF2B5EF4-FFF2-40B4-BE49-F238E27FC236}">
                  <a16:creationId xmlns:a16="http://schemas.microsoft.com/office/drawing/2014/main" id="{2A758945-49BF-AE73-B879-E6144299C75B}"/>
                </a:ext>
              </a:extLst>
            </p:cNvPr>
            <p:cNvSpPr/>
            <p:nvPr/>
          </p:nvSpPr>
          <p:spPr>
            <a:xfrm>
              <a:off x="3334242" y="3186141"/>
              <a:ext cx="6266872" cy="519818"/>
            </a:xfrm>
            <a:prstGeom prst="rightArrow">
              <a:avLst>
                <a:gd name="adj1" fmla="val 75000"/>
                <a:gd name="adj2" fmla="val 50000"/>
              </a:avLst>
            </a:prstGeom>
            <a:solidFill>
              <a:srgbClr val="008080">
                <a:tint val="40000"/>
                <a:alpha val="90000"/>
                <a:hueOff val="-1542857"/>
                <a:satOff val="12311"/>
                <a:lumOff val="1094"/>
                <a:alphaOff val="0"/>
              </a:srgbClr>
            </a:solidFill>
            <a:ln w="25400" cap="flat" cmpd="sng" algn="ctr">
              <a:solidFill>
                <a:srgbClr val="008080">
                  <a:tint val="40000"/>
                  <a:alpha val="90000"/>
                  <a:hueOff val="-1542857"/>
                  <a:satOff val="12311"/>
                  <a:lumOff val="1094"/>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de-DE"/>
            </a:p>
          </p:txBody>
        </p:sp>
        <p:sp>
          <p:nvSpPr>
            <p:cNvPr id="11" name="Pfeil nach rechts 8">
              <a:extLst>
                <a:ext uri="{FF2B5EF4-FFF2-40B4-BE49-F238E27FC236}">
                  <a16:creationId xmlns:a16="http://schemas.microsoft.com/office/drawing/2014/main" id="{0556FC2E-BFD4-8CCF-9DF4-1BAC26D611C8}"/>
                </a:ext>
              </a:extLst>
            </p:cNvPr>
            <p:cNvSpPr/>
            <p:nvPr/>
          </p:nvSpPr>
          <p:spPr>
            <a:xfrm>
              <a:off x="3334242" y="3251118"/>
              <a:ext cx="5875150" cy="3898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ctr" anchorCtr="0">
              <a:noAutofit/>
            </a:bodyPr>
            <a:lstStyle/>
            <a:p>
              <a:pPr marL="972000" lvl="3" defTabSz="1200150">
                <a:spcAft>
                  <a:spcPct val="15000"/>
                </a:spcAft>
              </a:pPr>
              <a:r>
                <a:rPr lang="de-DE" sz="2400" dirty="0">
                  <a:solidFill>
                    <a:srgbClr val="000000">
                      <a:hueOff val="0"/>
                      <a:satOff val="0"/>
                      <a:lumOff val="0"/>
                      <a:alphaOff val="0"/>
                    </a:srgbClr>
                  </a:solidFill>
                  <a:latin typeface="Arial" panose="020B0604020202020204" pitchFamily="34" charset="0"/>
                  <a:cs typeface="Arial" panose="020B0604020202020204" pitchFamily="34" charset="0"/>
                </a:rPr>
                <a:t>10x		1,13-1,45x 1h</a:t>
              </a:r>
            </a:p>
          </p:txBody>
        </p:sp>
        <p:sp>
          <p:nvSpPr>
            <p:cNvPr id="12" name="Abgerundetes Rechteck 11">
              <a:extLst>
                <a:ext uri="{FF2B5EF4-FFF2-40B4-BE49-F238E27FC236}">
                  <a16:creationId xmlns:a16="http://schemas.microsoft.com/office/drawing/2014/main" id="{B3028802-94E2-8217-04DD-6C3FBBD31324}"/>
                </a:ext>
              </a:extLst>
            </p:cNvPr>
            <p:cNvSpPr/>
            <p:nvPr/>
          </p:nvSpPr>
          <p:spPr>
            <a:xfrm>
              <a:off x="1000039" y="3186141"/>
              <a:ext cx="2334203" cy="519818"/>
            </a:xfrm>
            <a:prstGeom prst="roundRect">
              <a:avLst/>
            </a:prstGeom>
            <a:solidFill>
              <a:srgbClr val="008080">
                <a:hueOff val="-1542857"/>
                <a:satOff val="0"/>
                <a:lumOff val="3557"/>
                <a:alphaOff val="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de-DE">
                <a:latin typeface="Arial" panose="020B0604020202020204" pitchFamily="34" charset="0"/>
                <a:cs typeface="Arial" panose="020B0604020202020204" pitchFamily="34" charset="0"/>
              </a:endParaRPr>
            </a:p>
          </p:txBody>
        </p:sp>
        <p:sp>
          <p:nvSpPr>
            <p:cNvPr id="13" name="Abgerundetes Rechteck 10">
              <a:extLst>
                <a:ext uri="{FF2B5EF4-FFF2-40B4-BE49-F238E27FC236}">
                  <a16:creationId xmlns:a16="http://schemas.microsoft.com/office/drawing/2014/main" id="{282DB755-DF6A-E506-95E4-2661182E5C08}"/>
                </a:ext>
              </a:extLst>
            </p:cNvPr>
            <p:cNvSpPr/>
            <p:nvPr/>
          </p:nvSpPr>
          <p:spPr>
            <a:xfrm>
              <a:off x="1028528" y="3211516"/>
              <a:ext cx="2277225" cy="469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43815" rIns="87630" bIns="43815" numCol="1" spcCol="1270" anchor="ctr" anchorCtr="0">
              <a:noAutofit/>
            </a:bodyPr>
            <a:lstStyle/>
            <a:p>
              <a:pPr algn="ctr" defTabSz="1022350">
                <a:spcAft>
                  <a:spcPct val="35000"/>
                </a:spcAft>
              </a:pPr>
              <a:r>
                <a:rPr lang="de-DE" sz="2400" dirty="0">
                  <a:solidFill>
                    <a:srgbClr val="FFFFFF"/>
                  </a:solidFill>
                </a:rPr>
                <a:t>C</a:t>
              </a:r>
            </a:p>
          </p:txBody>
        </p:sp>
        <p:sp>
          <p:nvSpPr>
            <p:cNvPr id="14" name="Pfeil nach rechts 13">
              <a:extLst>
                <a:ext uri="{FF2B5EF4-FFF2-40B4-BE49-F238E27FC236}">
                  <a16:creationId xmlns:a16="http://schemas.microsoft.com/office/drawing/2014/main" id="{903100B1-7677-DF6B-AE82-CAB3BE14F585}"/>
                </a:ext>
              </a:extLst>
            </p:cNvPr>
            <p:cNvSpPr/>
            <p:nvPr/>
          </p:nvSpPr>
          <p:spPr>
            <a:xfrm>
              <a:off x="3334242" y="3757942"/>
              <a:ext cx="6266872" cy="519818"/>
            </a:xfrm>
            <a:prstGeom prst="rightArrow">
              <a:avLst>
                <a:gd name="adj1" fmla="val 75000"/>
                <a:gd name="adj2" fmla="val 50000"/>
              </a:avLst>
            </a:prstGeom>
            <a:solidFill>
              <a:srgbClr val="008080">
                <a:tint val="40000"/>
                <a:alpha val="90000"/>
                <a:hueOff val="-3085714"/>
                <a:satOff val="24621"/>
                <a:lumOff val="2188"/>
                <a:alphaOff val="0"/>
              </a:srgbClr>
            </a:solidFill>
            <a:ln w="25400" cap="flat" cmpd="sng" algn="ctr">
              <a:solidFill>
                <a:srgbClr val="008080">
                  <a:tint val="40000"/>
                  <a:alpha val="90000"/>
                  <a:hueOff val="-3085714"/>
                  <a:satOff val="24621"/>
                  <a:lumOff val="2188"/>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de-DE"/>
            </a:p>
          </p:txBody>
        </p:sp>
        <p:sp>
          <p:nvSpPr>
            <p:cNvPr id="15" name="Pfeil nach rechts 12">
              <a:extLst>
                <a:ext uri="{FF2B5EF4-FFF2-40B4-BE49-F238E27FC236}">
                  <a16:creationId xmlns:a16="http://schemas.microsoft.com/office/drawing/2014/main" id="{37BC208D-98DF-EB00-F3BE-E3A8AE0164C8}"/>
                </a:ext>
              </a:extLst>
            </p:cNvPr>
            <p:cNvSpPr/>
            <p:nvPr/>
          </p:nvSpPr>
          <p:spPr>
            <a:xfrm>
              <a:off x="3334242" y="3822919"/>
              <a:ext cx="5875150" cy="3898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ctr" anchorCtr="0">
              <a:noAutofit/>
            </a:bodyPr>
            <a:lstStyle/>
            <a:p>
              <a:pPr marL="972000" lvl="3" defTabSz="1200150">
                <a:spcAft>
                  <a:spcPct val="15000"/>
                </a:spcAft>
              </a:pPr>
              <a:r>
                <a:rPr lang="de-DE" sz="2400" dirty="0">
                  <a:solidFill>
                    <a:srgbClr val="000000">
                      <a:hueOff val="0"/>
                      <a:satOff val="0"/>
                      <a:lumOff val="0"/>
                      <a:alphaOff val="0"/>
                    </a:srgbClr>
                  </a:solidFill>
                  <a:latin typeface="Arial" panose="020B0604020202020204" pitchFamily="34" charset="0"/>
                  <a:cs typeface="Arial" panose="020B0604020202020204" pitchFamily="34" charset="0"/>
                </a:rPr>
                <a:t>20x		1,13-1,45x 1h</a:t>
              </a:r>
            </a:p>
          </p:txBody>
        </p:sp>
        <p:sp>
          <p:nvSpPr>
            <p:cNvPr id="16" name="Abgerundetes Rechteck 15">
              <a:extLst>
                <a:ext uri="{FF2B5EF4-FFF2-40B4-BE49-F238E27FC236}">
                  <a16:creationId xmlns:a16="http://schemas.microsoft.com/office/drawing/2014/main" id="{5583F962-6EDA-2A3E-29E7-6DB6F9CFE86A}"/>
                </a:ext>
              </a:extLst>
            </p:cNvPr>
            <p:cNvSpPr/>
            <p:nvPr/>
          </p:nvSpPr>
          <p:spPr>
            <a:xfrm>
              <a:off x="1000039" y="3757942"/>
              <a:ext cx="2334203" cy="519818"/>
            </a:xfrm>
            <a:prstGeom prst="roundRect">
              <a:avLst/>
            </a:prstGeom>
            <a:solidFill>
              <a:srgbClr val="008080">
                <a:hueOff val="-3085714"/>
                <a:satOff val="0"/>
                <a:lumOff val="7115"/>
                <a:alphaOff val="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de-DE">
                <a:latin typeface="Arial" panose="020B0604020202020204" pitchFamily="34" charset="0"/>
                <a:cs typeface="Arial" panose="020B0604020202020204" pitchFamily="34" charset="0"/>
              </a:endParaRPr>
            </a:p>
          </p:txBody>
        </p:sp>
        <p:sp>
          <p:nvSpPr>
            <p:cNvPr id="17" name="Abgerundetes Rechteck 14">
              <a:extLst>
                <a:ext uri="{FF2B5EF4-FFF2-40B4-BE49-F238E27FC236}">
                  <a16:creationId xmlns:a16="http://schemas.microsoft.com/office/drawing/2014/main" id="{B7ED7D4F-5F47-061A-CC88-3B1A0D7D2E29}"/>
                </a:ext>
              </a:extLst>
            </p:cNvPr>
            <p:cNvSpPr/>
            <p:nvPr/>
          </p:nvSpPr>
          <p:spPr>
            <a:xfrm>
              <a:off x="1028528" y="3783317"/>
              <a:ext cx="2277225" cy="469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43815" rIns="87630" bIns="43815" numCol="1" spcCol="1270" anchor="ctr" anchorCtr="0">
              <a:noAutofit/>
            </a:bodyPr>
            <a:lstStyle/>
            <a:p>
              <a:pPr algn="ctr" defTabSz="1022350">
                <a:spcAft>
                  <a:spcPct val="35000"/>
                </a:spcAft>
              </a:pPr>
              <a:r>
                <a:rPr lang="de-DE" sz="2400" dirty="0">
                  <a:solidFill>
                    <a:srgbClr val="FFFFFF"/>
                  </a:solidFill>
                </a:rPr>
                <a:t>D</a:t>
              </a:r>
            </a:p>
          </p:txBody>
        </p:sp>
        <p:sp>
          <p:nvSpPr>
            <p:cNvPr id="18" name="Pfeil nach rechts 17">
              <a:extLst>
                <a:ext uri="{FF2B5EF4-FFF2-40B4-BE49-F238E27FC236}">
                  <a16:creationId xmlns:a16="http://schemas.microsoft.com/office/drawing/2014/main" id="{FF112FB3-2B1C-ABB9-BAC0-27216EEDA8E1}"/>
                </a:ext>
              </a:extLst>
            </p:cNvPr>
            <p:cNvSpPr/>
            <p:nvPr/>
          </p:nvSpPr>
          <p:spPr>
            <a:xfrm>
              <a:off x="3334242" y="4329743"/>
              <a:ext cx="6266872" cy="519818"/>
            </a:xfrm>
            <a:prstGeom prst="rightArrow">
              <a:avLst>
                <a:gd name="adj1" fmla="val 75000"/>
                <a:gd name="adj2" fmla="val 50000"/>
              </a:avLst>
            </a:prstGeom>
            <a:solidFill>
              <a:srgbClr val="008080">
                <a:tint val="40000"/>
                <a:alpha val="90000"/>
                <a:hueOff val="-4628572"/>
                <a:satOff val="36932"/>
                <a:lumOff val="3282"/>
                <a:alphaOff val="0"/>
              </a:srgbClr>
            </a:solidFill>
            <a:ln w="25400" cap="flat" cmpd="sng" algn="ctr">
              <a:solidFill>
                <a:srgbClr val="008080">
                  <a:tint val="40000"/>
                  <a:alpha val="90000"/>
                  <a:hueOff val="-4628572"/>
                  <a:satOff val="36932"/>
                  <a:lumOff val="3282"/>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de-DE"/>
            </a:p>
          </p:txBody>
        </p:sp>
        <p:sp>
          <p:nvSpPr>
            <p:cNvPr id="19" name="Pfeil nach rechts 16">
              <a:extLst>
                <a:ext uri="{FF2B5EF4-FFF2-40B4-BE49-F238E27FC236}">
                  <a16:creationId xmlns:a16="http://schemas.microsoft.com/office/drawing/2014/main" id="{4BAF3F61-E4BA-0A9D-C9AE-F38653078CCF}"/>
                </a:ext>
              </a:extLst>
            </p:cNvPr>
            <p:cNvSpPr/>
            <p:nvPr/>
          </p:nvSpPr>
          <p:spPr>
            <a:xfrm>
              <a:off x="3334242" y="4394720"/>
              <a:ext cx="5875150" cy="3898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1152000" lvl="3" defTabSz="1200150">
                <a:spcAft>
                  <a:spcPct val="15000"/>
                </a:spcAft>
              </a:pPr>
              <a:r>
                <a:rPr lang="de-DE" sz="2400" dirty="0">
                  <a:solidFill>
                    <a:srgbClr val="000000">
                      <a:hueOff val="0"/>
                      <a:satOff val="0"/>
                      <a:lumOff val="0"/>
                      <a:alphaOff val="0"/>
                    </a:srgbClr>
                  </a:solidFill>
                  <a:latin typeface="Arial" panose="020B0604020202020204" pitchFamily="34" charset="0"/>
                  <a:cs typeface="Arial" panose="020B0604020202020204" pitchFamily="34" charset="0"/>
                </a:rPr>
                <a:t>6,25x		1,05-1,2x   2h</a:t>
              </a:r>
            </a:p>
            <a:p>
              <a:pPr marL="995690" lvl="3" defTabSz="1200150">
                <a:spcAft>
                  <a:spcPct val="15000"/>
                </a:spcAft>
              </a:pPr>
              <a:endParaRPr lang="de-DE" sz="2400" dirty="0">
                <a:solidFill>
                  <a:srgbClr val="000000">
                    <a:hueOff val="0"/>
                    <a:satOff val="0"/>
                    <a:lumOff val="0"/>
                    <a:alphaOff val="0"/>
                  </a:srgbClr>
                </a:solidFill>
                <a:latin typeface="Arial" panose="020B0604020202020204" pitchFamily="34" charset="0"/>
                <a:cs typeface="Arial" panose="020B0604020202020204" pitchFamily="34" charset="0"/>
              </a:endParaRPr>
            </a:p>
          </p:txBody>
        </p:sp>
        <p:sp>
          <p:nvSpPr>
            <p:cNvPr id="20" name="Abgerundetes Rechteck 19">
              <a:extLst>
                <a:ext uri="{FF2B5EF4-FFF2-40B4-BE49-F238E27FC236}">
                  <a16:creationId xmlns:a16="http://schemas.microsoft.com/office/drawing/2014/main" id="{5E64D474-F02A-E08F-5A9B-F937C4B0CEBB}"/>
                </a:ext>
              </a:extLst>
            </p:cNvPr>
            <p:cNvSpPr/>
            <p:nvPr/>
          </p:nvSpPr>
          <p:spPr>
            <a:xfrm>
              <a:off x="1000039" y="4329743"/>
              <a:ext cx="2334203" cy="519818"/>
            </a:xfrm>
            <a:prstGeom prst="roundRect">
              <a:avLst/>
            </a:prstGeom>
            <a:solidFill>
              <a:srgbClr val="008080">
                <a:hueOff val="-4628572"/>
                <a:satOff val="0"/>
                <a:lumOff val="10672"/>
                <a:alphaOff val="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de-DE"/>
            </a:p>
          </p:txBody>
        </p:sp>
        <p:sp>
          <p:nvSpPr>
            <p:cNvPr id="21" name="Abgerundetes Rechteck 18">
              <a:extLst>
                <a:ext uri="{FF2B5EF4-FFF2-40B4-BE49-F238E27FC236}">
                  <a16:creationId xmlns:a16="http://schemas.microsoft.com/office/drawing/2014/main" id="{232016E1-E938-33EF-FC05-241CBA877D3F}"/>
                </a:ext>
              </a:extLst>
            </p:cNvPr>
            <p:cNvSpPr/>
            <p:nvPr/>
          </p:nvSpPr>
          <p:spPr>
            <a:xfrm>
              <a:off x="1028528" y="4355118"/>
              <a:ext cx="2277225" cy="469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43815" rIns="87630" bIns="43815" numCol="1" spcCol="1270" anchor="ctr" anchorCtr="0">
              <a:noAutofit/>
            </a:bodyPr>
            <a:lstStyle/>
            <a:p>
              <a:pPr algn="ctr" defTabSz="1022350">
                <a:spcAft>
                  <a:spcPct val="35000"/>
                </a:spcAft>
              </a:pPr>
              <a:r>
                <a:rPr lang="de-DE" sz="2400" dirty="0">
                  <a:solidFill>
                    <a:srgbClr val="FFFFFF"/>
                  </a:solidFill>
                  <a:latin typeface="Arial" panose="020B0604020202020204" pitchFamily="34" charset="0"/>
                  <a:cs typeface="Arial" panose="020B0604020202020204" pitchFamily="34" charset="0"/>
                </a:rPr>
                <a:t>E (SLS)</a:t>
              </a:r>
            </a:p>
          </p:txBody>
        </p:sp>
        <p:sp>
          <p:nvSpPr>
            <p:cNvPr id="22" name="Pfeil nach rechts 21">
              <a:extLst>
                <a:ext uri="{FF2B5EF4-FFF2-40B4-BE49-F238E27FC236}">
                  <a16:creationId xmlns:a16="http://schemas.microsoft.com/office/drawing/2014/main" id="{2F94E13A-9A1E-4E46-FFD3-23ED733E5CB9}"/>
                </a:ext>
              </a:extLst>
            </p:cNvPr>
            <p:cNvSpPr/>
            <p:nvPr/>
          </p:nvSpPr>
          <p:spPr>
            <a:xfrm>
              <a:off x="3334242" y="4901544"/>
              <a:ext cx="6266872" cy="519818"/>
            </a:xfrm>
            <a:prstGeom prst="rightArrow">
              <a:avLst>
                <a:gd name="adj1" fmla="val 75000"/>
                <a:gd name="adj2" fmla="val 50000"/>
              </a:avLst>
            </a:prstGeom>
            <a:solidFill>
              <a:srgbClr val="008080">
                <a:tint val="40000"/>
                <a:alpha val="90000"/>
                <a:hueOff val="-6171429"/>
                <a:satOff val="49243"/>
                <a:lumOff val="4375"/>
                <a:alphaOff val="0"/>
              </a:srgbClr>
            </a:solidFill>
            <a:ln w="25400" cap="flat" cmpd="sng" algn="ctr">
              <a:solidFill>
                <a:srgbClr val="008080">
                  <a:tint val="40000"/>
                  <a:alpha val="90000"/>
                  <a:hueOff val="-6171429"/>
                  <a:satOff val="49243"/>
                  <a:lumOff val="4375"/>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de-DE"/>
            </a:p>
          </p:txBody>
        </p:sp>
        <p:sp>
          <p:nvSpPr>
            <p:cNvPr id="23" name="Pfeil nach rechts 20">
              <a:extLst>
                <a:ext uri="{FF2B5EF4-FFF2-40B4-BE49-F238E27FC236}">
                  <a16:creationId xmlns:a16="http://schemas.microsoft.com/office/drawing/2014/main" id="{A9BD2038-C683-1EF0-90AF-BA6DEA6CB710}"/>
                </a:ext>
              </a:extLst>
            </p:cNvPr>
            <p:cNvSpPr/>
            <p:nvPr/>
          </p:nvSpPr>
          <p:spPr>
            <a:xfrm>
              <a:off x="3334242" y="4966521"/>
              <a:ext cx="5875150" cy="3898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ctr" anchorCtr="0">
              <a:noAutofit/>
            </a:bodyPr>
            <a:lstStyle/>
            <a:p>
              <a:pPr marL="1152000" lvl="3" defTabSz="1200150">
                <a:spcAft>
                  <a:spcPct val="15000"/>
                </a:spcAft>
              </a:pPr>
              <a:r>
                <a:rPr lang="de-DE" sz="2400" dirty="0">
                  <a:solidFill>
                    <a:srgbClr val="000000">
                      <a:hueOff val="0"/>
                      <a:satOff val="0"/>
                      <a:lumOff val="0"/>
                      <a:alphaOff val="0"/>
                    </a:srgbClr>
                  </a:solidFill>
                  <a:latin typeface="Arial" panose="020B0604020202020204" pitchFamily="34" charset="0"/>
                  <a:cs typeface="Arial" panose="020B0604020202020204" pitchFamily="34" charset="0"/>
                </a:rPr>
                <a:t>3x		1,4-1,9x     1h</a:t>
              </a:r>
            </a:p>
          </p:txBody>
        </p:sp>
        <p:sp>
          <p:nvSpPr>
            <p:cNvPr id="24" name="Abgerundetes Rechteck 23">
              <a:extLst>
                <a:ext uri="{FF2B5EF4-FFF2-40B4-BE49-F238E27FC236}">
                  <a16:creationId xmlns:a16="http://schemas.microsoft.com/office/drawing/2014/main" id="{7379342D-CE0E-4078-F957-DD6F1E661DE3}"/>
                </a:ext>
              </a:extLst>
            </p:cNvPr>
            <p:cNvSpPr/>
            <p:nvPr/>
          </p:nvSpPr>
          <p:spPr>
            <a:xfrm>
              <a:off x="1000039" y="4901544"/>
              <a:ext cx="2334203" cy="519818"/>
            </a:xfrm>
            <a:prstGeom prst="roundRect">
              <a:avLst/>
            </a:prstGeom>
            <a:solidFill>
              <a:srgbClr val="008080">
                <a:hueOff val="-6171429"/>
                <a:satOff val="0"/>
                <a:lumOff val="14230"/>
                <a:alphaOff val="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de-DE">
                <a:latin typeface="Arial" panose="020B0604020202020204" pitchFamily="34" charset="0"/>
                <a:cs typeface="Arial" panose="020B0604020202020204" pitchFamily="34" charset="0"/>
              </a:endParaRPr>
            </a:p>
          </p:txBody>
        </p:sp>
        <p:sp>
          <p:nvSpPr>
            <p:cNvPr id="25" name="Abgerundetes Rechteck 22">
              <a:extLst>
                <a:ext uri="{FF2B5EF4-FFF2-40B4-BE49-F238E27FC236}">
                  <a16:creationId xmlns:a16="http://schemas.microsoft.com/office/drawing/2014/main" id="{470EE01A-EB9F-ECF2-0AB4-87EC8194DB5B}"/>
                </a:ext>
              </a:extLst>
            </p:cNvPr>
            <p:cNvSpPr/>
            <p:nvPr/>
          </p:nvSpPr>
          <p:spPr>
            <a:xfrm>
              <a:off x="1028528" y="4926919"/>
              <a:ext cx="2277225" cy="469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43815" rIns="87630" bIns="43815" numCol="1" spcCol="1270" anchor="ctr" anchorCtr="0">
              <a:noAutofit/>
            </a:bodyPr>
            <a:lstStyle/>
            <a:p>
              <a:pPr algn="ctr" defTabSz="1022350">
                <a:spcAft>
                  <a:spcPct val="35000"/>
                </a:spcAft>
              </a:pPr>
              <a:r>
                <a:rPr lang="de-DE" sz="2400" dirty="0">
                  <a:solidFill>
                    <a:srgbClr val="FFFFFF"/>
                  </a:solidFill>
                </a:rPr>
                <a:t>H (bis 1982)</a:t>
              </a:r>
            </a:p>
          </p:txBody>
        </p:sp>
        <p:sp>
          <p:nvSpPr>
            <p:cNvPr id="26" name="Pfeil nach rechts 25">
              <a:extLst>
                <a:ext uri="{FF2B5EF4-FFF2-40B4-BE49-F238E27FC236}">
                  <a16:creationId xmlns:a16="http://schemas.microsoft.com/office/drawing/2014/main" id="{4CDBF671-B871-0BAB-E4F3-77B9D0A3F45B}"/>
                </a:ext>
              </a:extLst>
            </p:cNvPr>
            <p:cNvSpPr/>
            <p:nvPr/>
          </p:nvSpPr>
          <p:spPr>
            <a:xfrm>
              <a:off x="3334242" y="5473345"/>
              <a:ext cx="6266872" cy="519818"/>
            </a:xfrm>
            <a:prstGeom prst="rightArrow">
              <a:avLst>
                <a:gd name="adj1" fmla="val 75000"/>
                <a:gd name="adj2" fmla="val 50000"/>
              </a:avLst>
            </a:prstGeom>
            <a:solidFill>
              <a:srgbClr val="008080">
                <a:tint val="40000"/>
                <a:alpha val="90000"/>
                <a:hueOff val="-7714286"/>
                <a:satOff val="61554"/>
                <a:lumOff val="5469"/>
                <a:alphaOff val="0"/>
              </a:srgbClr>
            </a:solidFill>
            <a:ln w="25400" cap="flat" cmpd="sng" algn="ctr">
              <a:solidFill>
                <a:srgbClr val="008080">
                  <a:tint val="40000"/>
                  <a:alpha val="90000"/>
                  <a:hueOff val="-7714286"/>
                  <a:satOff val="61554"/>
                  <a:lumOff val="5469"/>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de-DE"/>
            </a:p>
          </p:txBody>
        </p:sp>
        <p:sp>
          <p:nvSpPr>
            <p:cNvPr id="27" name="Pfeil nach rechts 24">
              <a:extLst>
                <a:ext uri="{FF2B5EF4-FFF2-40B4-BE49-F238E27FC236}">
                  <a16:creationId xmlns:a16="http://schemas.microsoft.com/office/drawing/2014/main" id="{D7B61C9D-EC43-69F0-2165-18B2CBED96C1}"/>
                </a:ext>
              </a:extLst>
            </p:cNvPr>
            <p:cNvSpPr/>
            <p:nvPr/>
          </p:nvSpPr>
          <p:spPr>
            <a:xfrm>
              <a:off x="3334242" y="5538322"/>
              <a:ext cx="5875150" cy="3898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ctr" anchorCtr="0">
              <a:noAutofit/>
            </a:bodyPr>
            <a:lstStyle/>
            <a:p>
              <a:pPr marL="468000" lvl="3" defTabSz="1200150">
                <a:spcAft>
                  <a:spcPct val="15000"/>
                </a:spcAft>
              </a:pPr>
              <a:r>
                <a:rPr lang="de-DE" sz="2400" dirty="0">
                  <a:solidFill>
                    <a:srgbClr val="000000">
                      <a:hueOff val="0"/>
                      <a:satOff val="0"/>
                      <a:lumOff val="0"/>
                      <a:alphaOff val="0"/>
                    </a:srgbClr>
                  </a:solidFill>
                  <a:latin typeface="Arial" panose="020B0604020202020204" pitchFamily="34" charset="0"/>
                  <a:cs typeface="Arial" panose="020B0604020202020204" pitchFamily="34" charset="0"/>
                </a:rPr>
                <a:t>12-14x		1,05-1,2x   1h</a:t>
              </a:r>
            </a:p>
          </p:txBody>
        </p:sp>
        <p:sp>
          <p:nvSpPr>
            <p:cNvPr id="28" name="Abgerundetes Rechteck 27">
              <a:extLst>
                <a:ext uri="{FF2B5EF4-FFF2-40B4-BE49-F238E27FC236}">
                  <a16:creationId xmlns:a16="http://schemas.microsoft.com/office/drawing/2014/main" id="{889242D1-5426-9931-00A1-C32A2840E213}"/>
                </a:ext>
              </a:extLst>
            </p:cNvPr>
            <p:cNvSpPr/>
            <p:nvPr/>
          </p:nvSpPr>
          <p:spPr>
            <a:xfrm>
              <a:off x="1000039" y="5473345"/>
              <a:ext cx="2334203" cy="519818"/>
            </a:xfrm>
            <a:prstGeom prst="roundRect">
              <a:avLst/>
            </a:prstGeom>
            <a:solidFill>
              <a:srgbClr val="008080">
                <a:hueOff val="-7714286"/>
                <a:satOff val="0"/>
                <a:lumOff val="17787"/>
                <a:alphaOff val="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de-DE"/>
            </a:p>
          </p:txBody>
        </p:sp>
        <p:sp>
          <p:nvSpPr>
            <p:cNvPr id="29" name="Abgerundetes Rechteck 26">
              <a:extLst>
                <a:ext uri="{FF2B5EF4-FFF2-40B4-BE49-F238E27FC236}">
                  <a16:creationId xmlns:a16="http://schemas.microsoft.com/office/drawing/2014/main" id="{1CDBEB28-F036-5C56-F70C-625C499B1B90}"/>
                </a:ext>
              </a:extLst>
            </p:cNvPr>
            <p:cNvSpPr/>
            <p:nvPr/>
          </p:nvSpPr>
          <p:spPr>
            <a:xfrm>
              <a:off x="1028528" y="5498720"/>
              <a:ext cx="2277225" cy="469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43815" rIns="87630" bIns="43815" numCol="1" spcCol="1270" anchor="ctr" anchorCtr="0">
              <a:noAutofit/>
            </a:bodyPr>
            <a:lstStyle/>
            <a:p>
              <a:pPr algn="ctr" defTabSz="1022350">
                <a:spcAft>
                  <a:spcPct val="35000"/>
                </a:spcAft>
              </a:pPr>
              <a:r>
                <a:rPr lang="de-DE" sz="2400" dirty="0">
                  <a:solidFill>
                    <a:srgbClr val="FFFFFF"/>
                  </a:solidFill>
                  <a:latin typeface="Arial" panose="020B0604020202020204" pitchFamily="34" charset="0"/>
                  <a:cs typeface="Arial" panose="020B0604020202020204" pitchFamily="34" charset="0"/>
                </a:rPr>
                <a:t>K / G</a:t>
              </a:r>
            </a:p>
          </p:txBody>
        </p:sp>
        <p:sp>
          <p:nvSpPr>
            <p:cNvPr id="30" name="Pfeil nach rechts 29">
              <a:extLst>
                <a:ext uri="{FF2B5EF4-FFF2-40B4-BE49-F238E27FC236}">
                  <a16:creationId xmlns:a16="http://schemas.microsoft.com/office/drawing/2014/main" id="{CDB2C427-B143-392B-1C14-30940EC1E7A5}"/>
                </a:ext>
              </a:extLst>
            </p:cNvPr>
            <p:cNvSpPr/>
            <p:nvPr/>
          </p:nvSpPr>
          <p:spPr>
            <a:xfrm>
              <a:off x="3334242" y="6045146"/>
              <a:ext cx="6266872" cy="519818"/>
            </a:xfrm>
            <a:prstGeom prst="rightArrow">
              <a:avLst>
                <a:gd name="adj1" fmla="val 75000"/>
                <a:gd name="adj2" fmla="val 50000"/>
              </a:avLst>
            </a:prstGeom>
            <a:solidFill>
              <a:srgbClr val="008080">
                <a:tint val="40000"/>
                <a:alpha val="90000"/>
                <a:hueOff val="-9257143"/>
                <a:satOff val="73864"/>
                <a:lumOff val="6563"/>
                <a:alphaOff val="0"/>
              </a:srgbClr>
            </a:solidFill>
            <a:ln w="25400" cap="flat" cmpd="sng" algn="ctr">
              <a:solidFill>
                <a:srgbClr val="008080">
                  <a:tint val="40000"/>
                  <a:alpha val="90000"/>
                  <a:hueOff val="-9257143"/>
                  <a:satOff val="73864"/>
                  <a:lumOff val="6563"/>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de-DE"/>
            </a:p>
          </p:txBody>
        </p:sp>
        <p:sp>
          <p:nvSpPr>
            <p:cNvPr id="31" name="Pfeil nach rechts 28">
              <a:extLst>
                <a:ext uri="{FF2B5EF4-FFF2-40B4-BE49-F238E27FC236}">
                  <a16:creationId xmlns:a16="http://schemas.microsoft.com/office/drawing/2014/main" id="{FE640340-FB76-7A60-2C9C-DD35E616C46B}"/>
                </a:ext>
              </a:extLst>
            </p:cNvPr>
            <p:cNvSpPr/>
            <p:nvPr/>
          </p:nvSpPr>
          <p:spPr>
            <a:xfrm>
              <a:off x="3334242" y="6110123"/>
              <a:ext cx="5875150" cy="3898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360000" lvl="3" defTabSz="1200150">
                <a:spcAft>
                  <a:spcPct val="15000"/>
                </a:spcAft>
              </a:pPr>
              <a:r>
                <a:rPr lang="de-DE" sz="2400" dirty="0">
                  <a:solidFill>
                    <a:srgbClr val="000000">
                      <a:hueOff val="0"/>
                      <a:satOff val="0"/>
                      <a:lumOff val="0"/>
                      <a:alphaOff val="0"/>
                    </a:srgbClr>
                  </a:solidFill>
                  <a:latin typeface="Arial" panose="020B0604020202020204" pitchFamily="34" charset="0"/>
                  <a:cs typeface="Arial" panose="020B0604020202020204" pitchFamily="34" charset="0"/>
                </a:rPr>
                <a:t>  bis 12x		1,05-1,35x 1h</a:t>
              </a:r>
            </a:p>
            <a:p>
              <a:pPr marL="995690" lvl="3" defTabSz="1200150">
                <a:spcAft>
                  <a:spcPct val="15000"/>
                </a:spcAft>
              </a:pPr>
              <a:endParaRPr lang="de-DE" sz="2400" dirty="0">
                <a:solidFill>
                  <a:srgbClr val="000000">
                    <a:hueOff val="0"/>
                    <a:satOff val="0"/>
                    <a:lumOff val="0"/>
                    <a:alphaOff val="0"/>
                  </a:srgbClr>
                </a:solidFill>
                <a:latin typeface="Arial" panose="020B0604020202020204" pitchFamily="34" charset="0"/>
                <a:cs typeface="Arial" panose="020B0604020202020204" pitchFamily="34" charset="0"/>
              </a:endParaRPr>
            </a:p>
          </p:txBody>
        </p:sp>
        <p:sp>
          <p:nvSpPr>
            <p:cNvPr id="32" name="Abgerundetes Rechteck 31">
              <a:extLst>
                <a:ext uri="{FF2B5EF4-FFF2-40B4-BE49-F238E27FC236}">
                  <a16:creationId xmlns:a16="http://schemas.microsoft.com/office/drawing/2014/main" id="{6E3A07FF-BE8D-9B4E-93B5-18886F655FE9}"/>
                </a:ext>
              </a:extLst>
            </p:cNvPr>
            <p:cNvSpPr/>
            <p:nvPr/>
          </p:nvSpPr>
          <p:spPr>
            <a:xfrm>
              <a:off x="1000039" y="6045146"/>
              <a:ext cx="2334203" cy="519818"/>
            </a:xfrm>
            <a:prstGeom prst="roundRect">
              <a:avLst/>
            </a:prstGeom>
            <a:solidFill>
              <a:srgbClr val="008080">
                <a:hueOff val="-9257143"/>
                <a:satOff val="0"/>
                <a:lumOff val="21345"/>
                <a:alphaOff val="0"/>
              </a:srgbClr>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de-DE"/>
            </a:p>
          </p:txBody>
        </p:sp>
        <p:sp>
          <p:nvSpPr>
            <p:cNvPr id="33" name="Abgerundetes Rechteck 30">
              <a:extLst>
                <a:ext uri="{FF2B5EF4-FFF2-40B4-BE49-F238E27FC236}">
                  <a16:creationId xmlns:a16="http://schemas.microsoft.com/office/drawing/2014/main" id="{0716EECD-1CD8-D4CE-91FB-0B29E1239BC1}"/>
                </a:ext>
              </a:extLst>
            </p:cNvPr>
            <p:cNvSpPr/>
            <p:nvPr/>
          </p:nvSpPr>
          <p:spPr>
            <a:xfrm>
              <a:off x="1028528" y="6070521"/>
              <a:ext cx="2277225" cy="4690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7630" tIns="43815" rIns="87630" bIns="43815" numCol="1" spcCol="1270" anchor="ctr" anchorCtr="0">
              <a:noAutofit/>
            </a:bodyPr>
            <a:lstStyle/>
            <a:p>
              <a:pPr algn="ctr" defTabSz="1022350">
                <a:spcAft>
                  <a:spcPct val="35000"/>
                </a:spcAft>
              </a:pPr>
              <a:r>
                <a:rPr lang="de-DE" sz="2400" dirty="0">
                  <a:solidFill>
                    <a:srgbClr val="FFFFFF"/>
                  </a:solidFill>
                  <a:latin typeface="Arial" panose="020B0604020202020204" pitchFamily="34" charset="0"/>
                  <a:cs typeface="Arial" panose="020B0604020202020204" pitchFamily="34" charset="0"/>
                </a:rPr>
                <a:t>U (nach ÖVE)</a:t>
              </a:r>
            </a:p>
          </p:txBody>
        </p:sp>
        <p:sp>
          <p:nvSpPr>
            <p:cNvPr id="34" name="Pfeil nach rechts 33">
              <a:extLst>
                <a:ext uri="{FF2B5EF4-FFF2-40B4-BE49-F238E27FC236}">
                  <a16:creationId xmlns:a16="http://schemas.microsoft.com/office/drawing/2014/main" id="{0A6DBBF8-B451-BA87-3B20-620615D4ABE7}"/>
                </a:ext>
              </a:extLst>
            </p:cNvPr>
            <p:cNvSpPr/>
            <p:nvPr/>
          </p:nvSpPr>
          <p:spPr>
            <a:xfrm>
              <a:off x="3334242" y="6616947"/>
              <a:ext cx="6266872" cy="519818"/>
            </a:xfrm>
            <a:prstGeom prst="rightArrow">
              <a:avLst>
                <a:gd name="adj1" fmla="val 75000"/>
                <a:gd name="adj2" fmla="val 50000"/>
              </a:avLst>
            </a:prstGeom>
            <a:solidFill>
              <a:srgbClr val="008080">
                <a:tint val="40000"/>
                <a:alpha val="90000"/>
                <a:hueOff val="-10800000"/>
                <a:satOff val="86175"/>
                <a:lumOff val="7657"/>
                <a:alphaOff val="0"/>
              </a:srgbClr>
            </a:solidFill>
            <a:ln w="25400" cap="flat" cmpd="sng" algn="ctr">
              <a:solidFill>
                <a:srgbClr val="008080">
                  <a:tint val="40000"/>
                  <a:alpha val="90000"/>
                  <a:hueOff val="-10800000"/>
                  <a:satOff val="86175"/>
                  <a:lumOff val="7657"/>
                  <a:alphaOff val="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de-DE"/>
            </a:p>
          </p:txBody>
        </p:sp>
        <p:sp>
          <p:nvSpPr>
            <p:cNvPr id="35" name="Pfeil nach rechts 32">
              <a:extLst>
                <a:ext uri="{FF2B5EF4-FFF2-40B4-BE49-F238E27FC236}">
                  <a16:creationId xmlns:a16="http://schemas.microsoft.com/office/drawing/2014/main" id="{4D6C11B0-C830-7AF0-6BEE-560FB7B0C8BE}"/>
                </a:ext>
              </a:extLst>
            </p:cNvPr>
            <p:cNvSpPr/>
            <p:nvPr/>
          </p:nvSpPr>
          <p:spPr>
            <a:xfrm>
              <a:off x="3334242" y="6681924"/>
              <a:ext cx="5875150" cy="38986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145" tIns="17145" rIns="17145" bIns="17145" numCol="1" spcCol="1270" anchor="t" anchorCtr="0">
              <a:noAutofit/>
            </a:bodyPr>
            <a:lstStyle/>
            <a:p>
              <a:pPr marL="1152000" lvl="3" defTabSz="1200150">
                <a:spcAft>
                  <a:spcPct val="15000"/>
                </a:spcAft>
              </a:pPr>
              <a:r>
                <a:rPr lang="de-DE" sz="2400" dirty="0">
                  <a:solidFill>
                    <a:srgbClr val="000000">
                      <a:hueOff val="0"/>
                      <a:satOff val="0"/>
                      <a:lumOff val="0"/>
                      <a:alphaOff val="0"/>
                    </a:srgbClr>
                  </a:solidFill>
                  <a:latin typeface="Arial" panose="020B0604020202020204" pitchFamily="34" charset="0"/>
                  <a:cs typeface="Arial" panose="020B0604020202020204" pitchFamily="34" charset="0"/>
                </a:rPr>
                <a:t>3x		1,05-1,2x   1h</a:t>
              </a:r>
            </a:p>
            <a:p>
              <a:pPr marL="1224290" lvl="3" indent="-228600" defTabSz="1200150">
                <a:spcAft>
                  <a:spcPct val="15000"/>
                </a:spcAft>
                <a:buFontTx/>
                <a:buChar char="••"/>
              </a:pPr>
              <a:endParaRPr lang="de-DE" sz="2400" dirty="0">
                <a:solidFill>
                  <a:srgbClr val="000000">
                    <a:hueOff val="0"/>
                    <a:satOff val="0"/>
                    <a:lumOff val="0"/>
                    <a:alphaOff val="0"/>
                  </a:srgbClr>
                </a:solidFill>
                <a:latin typeface="Arial" panose="020B0604020202020204" pitchFamily="34" charset="0"/>
                <a:cs typeface="Arial" panose="020B0604020202020204" pitchFamily="34" charset="0"/>
              </a:endParaRPr>
            </a:p>
          </p:txBody>
        </p:sp>
        <p:sp>
          <p:nvSpPr>
            <p:cNvPr id="36" name="Abgerundetes Rechteck 35">
              <a:extLst>
                <a:ext uri="{FF2B5EF4-FFF2-40B4-BE49-F238E27FC236}">
                  <a16:creationId xmlns:a16="http://schemas.microsoft.com/office/drawing/2014/main" id="{28BDA0E9-506F-AC57-A10F-2F291AA6C164}"/>
                </a:ext>
              </a:extLst>
            </p:cNvPr>
            <p:cNvSpPr/>
            <p:nvPr/>
          </p:nvSpPr>
          <p:spPr>
            <a:xfrm>
              <a:off x="1000039" y="6616947"/>
              <a:ext cx="2334203" cy="519818"/>
            </a:xfrm>
            <a:prstGeom prst="roundRect">
              <a:avLst/>
            </a:prstGeom>
            <a:solidFill>
              <a:srgbClr val="FF000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a:lstStyle/>
            <a:p>
              <a:endParaRPr lang="de-DE"/>
            </a:p>
          </p:txBody>
        </p:sp>
        <p:sp>
          <p:nvSpPr>
            <p:cNvPr id="37" name="Abgerundetes Rechteck 34">
              <a:extLst>
                <a:ext uri="{FF2B5EF4-FFF2-40B4-BE49-F238E27FC236}">
                  <a16:creationId xmlns:a16="http://schemas.microsoft.com/office/drawing/2014/main" id="{2BD0C9E8-95DB-6550-82AF-FFB3ECCC183E}"/>
                </a:ext>
              </a:extLst>
            </p:cNvPr>
            <p:cNvSpPr/>
            <p:nvPr/>
          </p:nvSpPr>
          <p:spPr>
            <a:xfrm>
              <a:off x="1028528" y="6642322"/>
              <a:ext cx="2277225" cy="469068"/>
            </a:xfrm>
            <a:prstGeom prst="rect">
              <a:avLst/>
            </a:prstGeom>
            <a:solidFill>
              <a:srgbClr val="FF0000"/>
            </a:solidFill>
          </p:spPr>
          <p:style>
            <a:lnRef idx="0">
              <a:scrgbClr r="0" g="0" b="0"/>
            </a:lnRef>
            <a:fillRef idx="0">
              <a:scrgbClr r="0" g="0" b="0"/>
            </a:fillRef>
            <a:effectRef idx="0">
              <a:scrgbClr r="0" g="0" b="0"/>
            </a:effectRef>
            <a:fontRef idx="minor">
              <a:schemeClr val="lt1"/>
            </a:fontRef>
          </p:style>
          <p:txBody>
            <a:bodyPr spcFirstLastPara="0" vert="horz" wrap="square" lIns="87630" tIns="43815" rIns="87630" bIns="43815" numCol="1" spcCol="1270" anchor="ctr" anchorCtr="0">
              <a:noAutofit/>
            </a:bodyPr>
            <a:lstStyle/>
            <a:p>
              <a:pPr algn="ctr" defTabSz="1022350">
                <a:spcAft>
                  <a:spcPct val="35000"/>
                </a:spcAft>
              </a:pPr>
              <a:r>
                <a:rPr lang="de-DE" sz="2400" dirty="0">
                  <a:solidFill>
                    <a:srgbClr val="FFFFFF"/>
                  </a:solidFill>
                  <a:latin typeface="Arial" panose="020B0604020202020204" pitchFamily="34" charset="0"/>
                  <a:cs typeface="Arial" panose="020B0604020202020204" pitchFamily="34" charset="0"/>
                </a:rPr>
                <a:t>Z</a:t>
              </a:r>
            </a:p>
          </p:txBody>
        </p:sp>
        <p:sp>
          <p:nvSpPr>
            <p:cNvPr id="38" name="Textfeld 37">
              <a:extLst>
                <a:ext uri="{FF2B5EF4-FFF2-40B4-BE49-F238E27FC236}">
                  <a16:creationId xmlns:a16="http://schemas.microsoft.com/office/drawing/2014/main" id="{00FAC7F8-0D34-6357-C85C-95BC6B1C2A60}"/>
                </a:ext>
              </a:extLst>
            </p:cNvPr>
            <p:cNvSpPr txBox="1"/>
            <p:nvPr/>
          </p:nvSpPr>
          <p:spPr>
            <a:xfrm>
              <a:off x="1028528" y="1849755"/>
              <a:ext cx="2305714" cy="755039"/>
            </a:xfrm>
            <a:prstGeom prst="rect">
              <a:avLst/>
            </a:prstGeom>
            <a:noFill/>
          </p:spPr>
          <p:txBody>
            <a:bodyPr wrap="square" rtlCol="0">
              <a:spAutoFit/>
            </a:bodyPr>
            <a:lstStyle/>
            <a:p>
              <a:pPr>
                <a:lnSpc>
                  <a:spcPct val="100000"/>
                </a:lnSpc>
              </a:pPr>
              <a:r>
                <a:rPr lang="de-DE" sz="2000" dirty="0">
                  <a:latin typeface="Arial" panose="020B0604020202020204" pitchFamily="34" charset="0"/>
                  <a:cs typeface="Arial" panose="020B0604020202020204" pitchFamily="34" charset="0"/>
                </a:rPr>
                <a:t>Charakteristik</a:t>
              </a:r>
            </a:p>
            <a:p>
              <a:pPr>
                <a:lnSpc>
                  <a:spcPct val="100000"/>
                </a:lnSpc>
              </a:pPr>
              <a:r>
                <a:rPr lang="de-DE" sz="2000" dirty="0">
                  <a:latin typeface="Arial" panose="020B0604020202020204" pitchFamily="34" charset="0"/>
                  <a:cs typeface="Arial" panose="020B0604020202020204" pitchFamily="34" charset="0"/>
                </a:rPr>
                <a:t>Auslösekennlinie</a:t>
              </a:r>
            </a:p>
          </p:txBody>
        </p:sp>
        <p:sp>
          <p:nvSpPr>
            <p:cNvPr id="39" name="Textfeld 38">
              <a:extLst>
                <a:ext uri="{FF2B5EF4-FFF2-40B4-BE49-F238E27FC236}">
                  <a16:creationId xmlns:a16="http://schemas.microsoft.com/office/drawing/2014/main" id="{FDCBB547-FE7F-2B91-B0AC-C6F47934F448}"/>
                </a:ext>
              </a:extLst>
            </p:cNvPr>
            <p:cNvSpPr txBox="1"/>
            <p:nvPr/>
          </p:nvSpPr>
          <p:spPr>
            <a:xfrm>
              <a:off x="3667616" y="1849755"/>
              <a:ext cx="2771283" cy="755039"/>
            </a:xfrm>
            <a:prstGeom prst="rect">
              <a:avLst/>
            </a:prstGeom>
            <a:noFill/>
          </p:spPr>
          <p:txBody>
            <a:bodyPr wrap="square" rtlCol="0">
              <a:spAutoFit/>
            </a:bodyPr>
            <a:lstStyle/>
            <a:p>
              <a:pPr>
                <a:lnSpc>
                  <a:spcPct val="100000"/>
                </a:lnSpc>
              </a:pPr>
              <a:r>
                <a:rPr lang="de-DE" sz="2000" dirty="0">
                  <a:latin typeface="Arial" panose="020B0604020202020204" pitchFamily="34" charset="0"/>
                  <a:cs typeface="Arial" panose="020B0604020202020204" pitchFamily="34" charset="0"/>
                </a:rPr>
                <a:t>Kurzschlussauslöser</a:t>
              </a:r>
            </a:p>
            <a:p>
              <a:pPr>
                <a:lnSpc>
                  <a:spcPct val="100000"/>
                </a:lnSpc>
              </a:pPr>
              <a:r>
                <a:rPr lang="de-DE" sz="2000" dirty="0">
                  <a:latin typeface="Arial" panose="020B0604020202020204" pitchFamily="34" charset="0"/>
                  <a:cs typeface="Arial" panose="020B0604020202020204" pitchFamily="34" charset="0"/>
                </a:rPr>
                <a:t>Faktor x </a:t>
              </a:r>
              <a:r>
                <a:rPr lang="de-DE" sz="2000" dirty="0" err="1">
                  <a:latin typeface="Arial" panose="020B0604020202020204" pitchFamily="34" charset="0"/>
                  <a:cs typeface="Arial" panose="020B0604020202020204" pitchFamily="34" charset="0"/>
                </a:rPr>
                <a:t>I</a:t>
              </a:r>
              <a:r>
                <a:rPr lang="de-DE" sz="2000" baseline="-25000" dirty="0" err="1">
                  <a:latin typeface="Arial" panose="020B0604020202020204" pitchFamily="34" charset="0"/>
                  <a:cs typeface="Arial" panose="020B0604020202020204" pitchFamily="34" charset="0"/>
                </a:rPr>
                <a:t>nenn</a:t>
              </a:r>
              <a:endParaRPr lang="de-DE" sz="2000" baseline="-25000" dirty="0">
                <a:latin typeface="Arial" panose="020B0604020202020204" pitchFamily="34" charset="0"/>
                <a:cs typeface="Arial" panose="020B0604020202020204" pitchFamily="34" charset="0"/>
              </a:endParaRPr>
            </a:p>
          </p:txBody>
        </p:sp>
        <p:sp>
          <p:nvSpPr>
            <p:cNvPr id="40" name="Textfeld 39">
              <a:extLst>
                <a:ext uri="{FF2B5EF4-FFF2-40B4-BE49-F238E27FC236}">
                  <a16:creationId xmlns:a16="http://schemas.microsoft.com/office/drawing/2014/main" id="{9DE6A02E-1D4F-0CE4-3AFF-90FE9FCE7F93}"/>
                </a:ext>
              </a:extLst>
            </p:cNvPr>
            <p:cNvSpPr txBox="1"/>
            <p:nvPr/>
          </p:nvSpPr>
          <p:spPr>
            <a:xfrm>
              <a:off x="6867728" y="1849755"/>
              <a:ext cx="2495722" cy="755039"/>
            </a:xfrm>
            <a:prstGeom prst="rect">
              <a:avLst/>
            </a:prstGeom>
            <a:noFill/>
          </p:spPr>
          <p:txBody>
            <a:bodyPr wrap="square" rtlCol="0">
              <a:spAutoFit/>
            </a:bodyPr>
            <a:lstStyle/>
            <a:p>
              <a:pPr>
                <a:lnSpc>
                  <a:spcPct val="100000"/>
                </a:lnSpc>
              </a:pPr>
              <a:r>
                <a:rPr lang="de-DE" sz="2000" dirty="0">
                  <a:latin typeface="Arial" panose="020B0604020202020204" pitchFamily="34" charset="0"/>
                  <a:cs typeface="Arial" panose="020B0604020202020204" pitchFamily="34" charset="0"/>
                </a:rPr>
                <a:t>Überlastauslöser</a:t>
              </a:r>
            </a:p>
            <a:p>
              <a:pPr>
                <a:lnSpc>
                  <a:spcPct val="100000"/>
                </a:lnSpc>
              </a:pPr>
              <a:r>
                <a:rPr lang="de-DE" sz="2000" dirty="0">
                  <a:latin typeface="Arial" panose="020B0604020202020204" pitchFamily="34" charset="0"/>
                  <a:cs typeface="Arial" panose="020B0604020202020204" pitchFamily="34" charset="0"/>
                </a:rPr>
                <a:t>Faktor x </a:t>
              </a:r>
              <a:r>
                <a:rPr lang="de-DE" sz="2000" dirty="0" err="1">
                  <a:latin typeface="Arial" panose="020B0604020202020204" pitchFamily="34" charset="0"/>
                  <a:cs typeface="Arial" panose="020B0604020202020204" pitchFamily="34" charset="0"/>
                </a:rPr>
                <a:t>I</a:t>
              </a:r>
              <a:r>
                <a:rPr lang="de-DE" sz="2000" baseline="-25000" dirty="0" err="1">
                  <a:latin typeface="Arial" panose="020B0604020202020204" pitchFamily="34" charset="0"/>
                  <a:cs typeface="Arial" panose="020B0604020202020204" pitchFamily="34" charset="0"/>
                </a:rPr>
                <a:t>nenn</a:t>
              </a:r>
              <a:endParaRPr lang="de-DE" sz="2000" baseline="-250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67314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18E74D-4410-6161-D8C1-223FEBCD14D0}"/>
              </a:ext>
            </a:extLst>
          </p:cNvPr>
          <p:cNvSpPr>
            <a:spLocks noGrp="1"/>
          </p:cNvSpPr>
          <p:nvPr>
            <p:ph type="title"/>
          </p:nvPr>
        </p:nvSpPr>
        <p:spPr/>
        <p:txBody>
          <a:bodyPr/>
          <a:lstStyle/>
          <a:p>
            <a:r>
              <a:rPr lang="de-DE" dirty="0"/>
              <a:t>Schmelzsicherungen</a:t>
            </a:r>
          </a:p>
        </p:txBody>
      </p:sp>
      <p:sp>
        <p:nvSpPr>
          <p:cNvPr id="3" name="Foliennummernplatzhalter 2">
            <a:extLst>
              <a:ext uri="{FF2B5EF4-FFF2-40B4-BE49-F238E27FC236}">
                <a16:creationId xmlns:a16="http://schemas.microsoft.com/office/drawing/2014/main" id="{A839B5B4-95AD-0F91-CD4C-E1D3E3ACC4E2}"/>
              </a:ext>
            </a:extLst>
          </p:cNvPr>
          <p:cNvSpPr>
            <a:spLocks noGrp="1"/>
          </p:cNvSpPr>
          <p:nvPr>
            <p:ph type="sldNum" sz="quarter" idx="12"/>
          </p:nvPr>
        </p:nvSpPr>
        <p:spPr/>
        <p:txBody>
          <a:bodyPr>
            <a:normAutofit lnSpcReduction="10000"/>
          </a:bodyPr>
          <a:lstStyle/>
          <a:p>
            <a:fld id="{F0C94032-CD4C-4C25-B0C2-CEC720522D92}" type="slidenum">
              <a:rPr lang="en-US" smtClean="0"/>
              <a:pPr/>
              <a:t>3</a:t>
            </a:fld>
            <a:endParaRPr lang="en-US" dirty="0"/>
          </a:p>
        </p:txBody>
      </p:sp>
      <p:sp>
        <p:nvSpPr>
          <p:cNvPr id="4" name="Inhaltsplatzhalter 3">
            <a:extLst>
              <a:ext uri="{FF2B5EF4-FFF2-40B4-BE49-F238E27FC236}">
                <a16:creationId xmlns:a16="http://schemas.microsoft.com/office/drawing/2014/main" id="{6B9E0399-B1DE-D606-1D78-4077D6B62445}"/>
              </a:ext>
            </a:extLst>
          </p:cNvPr>
          <p:cNvSpPr>
            <a:spLocks noGrp="1"/>
          </p:cNvSpPr>
          <p:nvPr>
            <p:ph sz="quarter" idx="14"/>
          </p:nvPr>
        </p:nvSpPr>
        <p:spPr/>
        <p:txBody>
          <a:bodyPr/>
          <a:lstStyle/>
          <a:p>
            <a:r>
              <a:rPr lang="de-DE" dirty="0"/>
              <a:t>Schmelzsicherungen sind Überstromschutzeinrichtungen, in denen bei einer gewissen Stromstärke und Einwirkdauer ein Leiter durchschmilzt und so den Stromkreis unterbricht.</a:t>
            </a:r>
          </a:p>
          <a:p>
            <a:r>
              <a:rPr lang="de-DE" dirty="0"/>
              <a:t>Schmelzsicherungen sind die einfachsten Überstromschutzeinrichtungen und werden bereits seit 1880 verwendet.</a:t>
            </a:r>
          </a:p>
          <a:p>
            <a:r>
              <a:rPr lang="de-DE" dirty="0"/>
              <a:t>Man findet Schmelzsicherungen in allen Größen und Bauformen - von winzigen Sicherungen für </a:t>
            </a:r>
            <a:r>
              <a:rPr lang="de-DE" dirty="0" err="1"/>
              <a:t>Platinenmontage</a:t>
            </a:r>
            <a:r>
              <a:rPr lang="de-DE" dirty="0"/>
              <a:t> über Kfz-Flachsicherungen bis zu großen Sicherungen für Hochspannungsanlagen.</a:t>
            </a:r>
          </a:p>
          <a:p>
            <a:endParaRPr lang="de-DE" dirty="0"/>
          </a:p>
        </p:txBody>
      </p:sp>
    </p:spTree>
    <p:extLst>
      <p:ext uri="{BB962C8B-B14F-4D97-AF65-F5344CB8AC3E}">
        <p14:creationId xmlns:p14="http://schemas.microsoft.com/office/powerpoint/2010/main" val="32915902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4E9BF9B-9034-1E41-6641-CD79BA7F7D81}"/>
              </a:ext>
            </a:extLst>
          </p:cNvPr>
          <p:cNvSpPr>
            <a:spLocks noGrp="1"/>
          </p:cNvSpPr>
          <p:nvPr>
            <p:ph type="sldNum" sz="quarter" idx="12"/>
          </p:nvPr>
        </p:nvSpPr>
        <p:spPr/>
        <p:txBody>
          <a:bodyPr>
            <a:normAutofit lnSpcReduction="10000"/>
          </a:bodyPr>
          <a:lstStyle/>
          <a:p>
            <a:fld id="{F0C94032-CD4C-4C25-B0C2-CEC720522D92}" type="slidenum">
              <a:rPr lang="en-US" smtClean="0"/>
              <a:pPr/>
              <a:t>30</a:t>
            </a:fld>
            <a:endParaRPr lang="en-US" dirty="0"/>
          </a:p>
        </p:txBody>
      </p:sp>
      <p:sp>
        <p:nvSpPr>
          <p:cNvPr id="3" name="Inhaltsplatzhalter 2">
            <a:extLst>
              <a:ext uri="{FF2B5EF4-FFF2-40B4-BE49-F238E27FC236}">
                <a16:creationId xmlns:a16="http://schemas.microsoft.com/office/drawing/2014/main" id="{5960625C-6B6F-BBC0-839E-24707B8C2CB7}"/>
              </a:ext>
            </a:extLst>
          </p:cNvPr>
          <p:cNvSpPr>
            <a:spLocks noGrp="1"/>
          </p:cNvSpPr>
          <p:nvPr>
            <p:ph sz="quarter" idx="1"/>
          </p:nvPr>
        </p:nvSpPr>
        <p:spPr/>
        <p:txBody>
          <a:bodyPr>
            <a:normAutofit/>
          </a:bodyPr>
          <a:lstStyle/>
          <a:p>
            <a:r>
              <a:rPr lang="de-DE" dirty="0"/>
              <a:t>Wie hoch ist der Strom, wenn ein C10 LS-Schalter nach 2 Minuten auslöst?</a:t>
            </a:r>
          </a:p>
          <a:p>
            <a:endParaRPr lang="de-DE" dirty="0"/>
          </a:p>
          <a:p>
            <a:endParaRPr lang="de-DE" dirty="0"/>
          </a:p>
          <a:p>
            <a:endParaRPr lang="de-DE" dirty="0"/>
          </a:p>
          <a:p>
            <a:r>
              <a:rPr lang="de-DE" dirty="0"/>
              <a:t>Ab welcher Stromstärke löst ein B16 LS-Schalter sofort aus?</a:t>
            </a:r>
          </a:p>
          <a:p>
            <a:endParaRPr lang="de-DE" dirty="0"/>
          </a:p>
          <a:p>
            <a:endParaRPr lang="de-DE" dirty="0"/>
          </a:p>
          <a:p>
            <a:endParaRPr lang="de-DE" dirty="0"/>
          </a:p>
          <a:p>
            <a:r>
              <a:rPr lang="de-DE" dirty="0"/>
              <a:t>Welche Charakteristik hat ein 6 A LS-Schalter, der bei 45 A in 0,2 Sekunden sicher auslöst?</a:t>
            </a:r>
          </a:p>
          <a:p>
            <a:endParaRPr lang="de-DE" dirty="0"/>
          </a:p>
          <a:p>
            <a:endParaRPr lang="de-DE" dirty="0"/>
          </a:p>
        </p:txBody>
      </p:sp>
      <p:pic>
        <p:nvPicPr>
          <p:cNvPr id="6" name="Inhaltsplatzhalter 8">
            <a:extLst>
              <a:ext uri="{FF2B5EF4-FFF2-40B4-BE49-F238E27FC236}">
                <a16:creationId xmlns:a16="http://schemas.microsoft.com/office/drawing/2014/main" id="{E77E9B73-A9F7-B4C8-D77A-FBA4F3AD206A}"/>
              </a:ext>
            </a:extLst>
          </p:cNvPr>
          <p:cNvPicPr>
            <a:picLocks noGrp="1" noChangeAspect="1"/>
          </p:cNvPicPr>
          <p:nvPr>
            <p:ph sz="quarter" idx="13"/>
          </p:nvPr>
        </p:nvPicPr>
        <p:blipFill>
          <a:blip r:embed="rId2"/>
          <a:stretch>
            <a:fillRect/>
          </a:stretch>
        </p:blipFill>
        <p:spPr>
          <a:xfrm>
            <a:off x="8311262" y="1763713"/>
            <a:ext cx="3086288" cy="4957762"/>
          </a:xfrm>
          <a:prstGeom prst="rect">
            <a:avLst/>
          </a:prstGeom>
        </p:spPr>
      </p:pic>
      <p:sp>
        <p:nvSpPr>
          <p:cNvPr id="5" name="Titel 4">
            <a:extLst>
              <a:ext uri="{FF2B5EF4-FFF2-40B4-BE49-F238E27FC236}">
                <a16:creationId xmlns:a16="http://schemas.microsoft.com/office/drawing/2014/main" id="{F02DDAF8-4A7A-ED01-A05B-186EBF079566}"/>
              </a:ext>
            </a:extLst>
          </p:cNvPr>
          <p:cNvSpPr>
            <a:spLocks noGrp="1"/>
          </p:cNvSpPr>
          <p:nvPr>
            <p:ph type="title"/>
          </p:nvPr>
        </p:nvSpPr>
        <p:spPr/>
        <p:txBody>
          <a:bodyPr/>
          <a:lstStyle/>
          <a:p>
            <a:r>
              <a:rPr lang="de-DE" dirty="0"/>
              <a:t>Übung Auslösekennlinie</a:t>
            </a:r>
          </a:p>
        </p:txBody>
      </p:sp>
      <p:sp>
        <p:nvSpPr>
          <p:cNvPr id="9" name="Textfeld 8">
            <a:extLst>
              <a:ext uri="{FF2B5EF4-FFF2-40B4-BE49-F238E27FC236}">
                <a16:creationId xmlns:a16="http://schemas.microsoft.com/office/drawing/2014/main" id="{E5001775-4FDA-6AB4-2ACA-4BF1743979C3}"/>
              </a:ext>
            </a:extLst>
          </p:cNvPr>
          <p:cNvSpPr txBox="1"/>
          <p:nvPr/>
        </p:nvSpPr>
        <p:spPr>
          <a:xfrm>
            <a:off x="7256527" y="6758887"/>
            <a:ext cx="4353628"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Hager: © Hager Vertriebsgesellschaft mbH &amp; Co. KG </a:t>
            </a:r>
          </a:p>
        </p:txBody>
      </p:sp>
    </p:spTree>
    <p:extLst>
      <p:ext uri="{BB962C8B-B14F-4D97-AF65-F5344CB8AC3E}">
        <p14:creationId xmlns:p14="http://schemas.microsoft.com/office/powerpoint/2010/main" val="4028558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4E9BF9B-9034-1E41-6641-CD79BA7F7D81}"/>
              </a:ext>
            </a:extLst>
          </p:cNvPr>
          <p:cNvSpPr>
            <a:spLocks noGrp="1"/>
          </p:cNvSpPr>
          <p:nvPr>
            <p:ph type="sldNum" sz="quarter" idx="12"/>
          </p:nvPr>
        </p:nvSpPr>
        <p:spPr/>
        <p:txBody>
          <a:bodyPr>
            <a:normAutofit lnSpcReduction="10000"/>
          </a:bodyPr>
          <a:lstStyle/>
          <a:p>
            <a:fld id="{F0C94032-CD4C-4C25-B0C2-CEC720522D92}" type="slidenum">
              <a:rPr lang="en-US" smtClean="0"/>
              <a:pPr/>
              <a:t>31</a:t>
            </a:fld>
            <a:endParaRPr lang="en-US" dirty="0"/>
          </a:p>
        </p:txBody>
      </p:sp>
      <p:sp>
        <p:nvSpPr>
          <p:cNvPr id="3" name="Inhaltsplatzhalter 2">
            <a:extLst>
              <a:ext uri="{FF2B5EF4-FFF2-40B4-BE49-F238E27FC236}">
                <a16:creationId xmlns:a16="http://schemas.microsoft.com/office/drawing/2014/main" id="{5960625C-6B6F-BBC0-839E-24707B8C2CB7}"/>
              </a:ext>
            </a:extLst>
          </p:cNvPr>
          <p:cNvSpPr>
            <a:spLocks noGrp="1"/>
          </p:cNvSpPr>
          <p:nvPr>
            <p:ph sz="quarter" idx="1"/>
          </p:nvPr>
        </p:nvSpPr>
        <p:spPr/>
        <p:txBody>
          <a:bodyPr>
            <a:normAutofit lnSpcReduction="10000"/>
          </a:bodyPr>
          <a:lstStyle/>
          <a:p>
            <a:r>
              <a:rPr lang="de-DE" dirty="0"/>
              <a:t>Wie hoch ist der Strom, wenn ein C10 LS-Schalter nach 2 Minuten auslöst?</a:t>
            </a:r>
          </a:p>
          <a:p>
            <a:pPr lvl="1"/>
            <a:r>
              <a:rPr lang="de-DE" dirty="0"/>
              <a:t>ca. 15 A</a:t>
            </a:r>
          </a:p>
          <a:p>
            <a:r>
              <a:rPr lang="de-DE" dirty="0"/>
              <a:t>Ab welcher Stromstärke löst ein B16 LS-Schalter sofort aus?</a:t>
            </a:r>
          </a:p>
          <a:p>
            <a:pPr lvl="1"/>
            <a:r>
              <a:rPr lang="de-DE" dirty="0"/>
              <a:t>3-5 </a:t>
            </a:r>
            <a:r>
              <a:rPr lang="de-DE" dirty="0" err="1"/>
              <a:t>fach</a:t>
            </a:r>
            <a:r>
              <a:rPr lang="de-DE" dirty="0"/>
              <a:t> x 16 A</a:t>
            </a:r>
          </a:p>
          <a:p>
            <a:pPr lvl="1"/>
            <a:r>
              <a:rPr lang="de-DE" dirty="0"/>
              <a:t>frühestens bei 48 A, spätestens bei 80 A</a:t>
            </a:r>
          </a:p>
          <a:p>
            <a:endParaRPr lang="de-DE" dirty="0"/>
          </a:p>
          <a:p>
            <a:r>
              <a:rPr lang="de-DE" dirty="0"/>
              <a:t>Welche Charakteristik hat ein 6 A LS-Schalter, der bei 45 A in 0,2 Sekunden sicher auslöst?</a:t>
            </a:r>
          </a:p>
          <a:p>
            <a:pPr lvl="1"/>
            <a:r>
              <a:rPr lang="de-DE" dirty="0"/>
              <a:t>45A / 6 = 7,5 </a:t>
            </a:r>
            <a:r>
              <a:rPr lang="de-DE" dirty="0" err="1"/>
              <a:t>fach</a:t>
            </a:r>
            <a:endParaRPr lang="de-DE" dirty="0"/>
          </a:p>
          <a:p>
            <a:pPr lvl="1"/>
            <a:r>
              <a:rPr lang="de-DE" dirty="0"/>
              <a:t>B weil 7,5 </a:t>
            </a:r>
            <a:r>
              <a:rPr lang="de-DE" dirty="0" err="1"/>
              <a:t>fach</a:t>
            </a:r>
            <a:r>
              <a:rPr lang="de-DE" dirty="0"/>
              <a:t> &gt; 3-5 </a:t>
            </a:r>
            <a:r>
              <a:rPr lang="de-DE" dirty="0" err="1"/>
              <a:t>fach</a:t>
            </a:r>
            <a:endParaRPr lang="de-DE" dirty="0"/>
          </a:p>
          <a:p>
            <a:pPr lvl="1"/>
            <a:r>
              <a:rPr lang="de-DE" dirty="0"/>
              <a:t>Nicht C weil 7,5 innerhalb 5-10 </a:t>
            </a:r>
            <a:r>
              <a:rPr lang="de-DE" dirty="0" err="1"/>
              <a:t>fach</a:t>
            </a:r>
            <a:r>
              <a:rPr lang="de-DE" dirty="0"/>
              <a:t> ist. LS kann, muss aber nicht auslösen</a:t>
            </a:r>
          </a:p>
          <a:p>
            <a:endParaRPr lang="de-DE" dirty="0"/>
          </a:p>
          <a:p>
            <a:endParaRPr lang="de-DE" dirty="0"/>
          </a:p>
        </p:txBody>
      </p:sp>
      <p:pic>
        <p:nvPicPr>
          <p:cNvPr id="6" name="Inhaltsplatzhalter 8">
            <a:extLst>
              <a:ext uri="{FF2B5EF4-FFF2-40B4-BE49-F238E27FC236}">
                <a16:creationId xmlns:a16="http://schemas.microsoft.com/office/drawing/2014/main" id="{E77E9B73-A9F7-B4C8-D77A-FBA4F3AD206A}"/>
              </a:ext>
            </a:extLst>
          </p:cNvPr>
          <p:cNvPicPr>
            <a:picLocks noGrp="1" noChangeAspect="1"/>
          </p:cNvPicPr>
          <p:nvPr>
            <p:ph sz="quarter" idx="13"/>
          </p:nvPr>
        </p:nvPicPr>
        <p:blipFill>
          <a:blip r:embed="rId2"/>
          <a:stretch>
            <a:fillRect/>
          </a:stretch>
        </p:blipFill>
        <p:spPr>
          <a:xfrm>
            <a:off x="8311262" y="1763713"/>
            <a:ext cx="3086288" cy="4957762"/>
          </a:xfrm>
          <a:prstGeom prst="rect">
            <a:avLst/>
          </a:prstGeom>
        </p:spPr>
      </p:pic>
      <p:sp>
        <p:nvSpPr>
          <p:cNvPr id="5" name="Titel 4">
            <a:extLst>
              <a:ext uri="{FF2B5EF4-FFF2-40B4-BE49-F238E27FC236}">
                <a16:creationId xmlns:a16="http://schemas.microsoft.com/office/drawing/2014/main" id="{F02DDAF8-4A7A-ED01-A05B-186EBF079566}"/>
              </a:ext>
            </a:extLst>
          </p:cNvPr>
          <p:cNvSpPr>
            <a:spLocks noGrp="1"/>
          </p:cNvSpPr>
          <p:nvPr>
            <p:ph type="title"/>
          </p:nvPr>
        </p:nvSpPr>
        <p:spPr/>
        <p:txBody>
          <a:bodyPr/>
          <a:lstStyle/>
          <a:p>
            <a:r>
              <a:rPr lang="de-DE" dirty="0"/>
              <a:t>Übung Auslösekennlinie</a:t>
            </a:r>
          </a:p>
        </p:txBody>
      </p:sp>
      <p:sp>
        <p:nvSpPr>
          <p:cNvPr id="9" name="Textfeld 8">
            <a:extLst>
              <a:ext uri="{FF2B5EF4-FFF2-40B4-BE49-F238E27FC236}">
                <a16:creationId xmlns:a16="http://schemas.microsoft.com/office/drawing/2014/main" id="{EB8D39B3-EF8F-B2F9-7EE3-20B1D351D03F}"/>
              </a:ext>
            </a:extLst>
          </p:cNvPr>
          <p:cNvSpPr txBox="1"/>
          <p:nvPr/>
        </p:nvSpPr>
        <p:spPr>
          <a:xfrm>
            <a:off x="7256527" y="6758887"/>
            <a:ext cx="4353628"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Hager: © Hager Vertriebsgesellschaft mbH &amp; Co. KG </a:t>
            </a:r>
          </a:p>
        </p:txBody>
      </p:sp>
    </p:spTree>
    <p:extLst>
      <p:ext uri="{BB962C8B-B14F-4D97-AF65-F5344CB8AC3E}">
        <p14:creationId xmlns:p14="http://schemas.microsoft.com/office/powerpoint/2010/main" val="27479859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5CDE7367-3C17-8411-C018-C58DC6C5EA72}"/>
              </a:ext>
            </a:extLst>
          </p:cNvPr>
          <p:cNvSpPr>
            <a:spLocks noGrp="1"/>
          </p:cNvSpPr>
          <p:nvPr>
            <p:ph type="sldNum" sz="quarter" idx="12"/>
          </p:nvPr>
        </p:nvSpPr>
        <p:spPr/>
        <p:txBody>
          <a:bodyPr>
            <a:normAutofit lnSpcReduction="10000"/>
          </a:bodyPr>
          <a:lstStyle/>
          <a:p>
            <a:fld id="{F0C94032-CD4C-4C25-B0C2-CEC720522D92}" type="slidenum">
              <a:rPr lang="en-US" smtClean="0"/>
              <a:pPr/>
              <a:t>32</a:t>
            </a:fld>
            <a:endParaRPr lang="en-US" dirty="0"/>
          </a:p>
        </p:txBody>
      </p:sp>
      <p:sp>
        <p:nvSpPr>
          <p:cNvPr id="3" name="Inhaltsplatzhalter 2">
            <a:extLst>
              <a:ext uri="{FF2B5EF4-FFF2-40B4-BE49-F238E27FC236}">
                <a16:creationId xmlns:a16="http://schemas.microsoft.com/office/drawing/2014/main" id="{999207D1-F2BE-9714-D899-DD759C7CCF98}"/>
              </a:ext>
            </a:extLst>
          </p:cNvPr>
          <p:cNvSpPr>
            <a:spLocks noGrp="1"/>
          </p:cNvSpPr>
          <p:nvPr>
            <p:ph sz="quarter" idx="1"/>
          </p:nvPr>
        </p:nvSpPr>
        <p:spPr/>
        <p:txBody>
          <a:bodyPr>
            <a:normAutofit/>
          </a:bodyPr>
          <a:lstStyle/>
          <a:p>
            <a:r>
              <a:rPr lang="de-DE" dirty="0"/>
              <a:t>RCD - Residual </a:t>
            </a:r>
            <a:r>
              <a:rPr lang="de-DE" dirty="0" err="1"/>
              <a:t>Current</a:t>
            </a:r>
            <a:r>
              <a:rPr lang="de-DE" dirty="0"/>
              <a:t> Device (alte Bezeichnung FI-Schalter) </a:t>
            </a:r>
          </a:p>
          <a:p>
            <a:pPr lvl="1"/>
            <a:r>
              <a:rPr lang="de-DE" dirty="0"/>
              <a:t>Schützen Lebewesen vor gefährlichen Fehlerströmen und dienen dem Brandschutz.</a:t>
            </a:r>
          </a:p>
          <a:p>
            <a:pPr lvl="1"/>
            <a:r>
              <a:rPr lang="de-DE" dirty="0"/>
              <a:t>Ein Fehlerstrom ist der Strom, der im Stromnetz nicht den regulären Weg über den Neutralleiter zurückfließt sondern über Lebewesen oder andere Verbindungen zur Erde abfließt</a:t>
            </a:r>
          </a:p>
          <a:p>
            <a:pPr lvl="1"/>
            <a:r>
              <a:rPr lang="de-DE" dirty="0"/>
              <a:t>Ein RCD erkennt bereits kleine Ströme im Milliampere-Bereich und schaltet den fehlerhaften Stromkreis sofort ab.</a:t>
            </a:r>
          </a:p>
          <a:p>
            <a:endParaRPr lang="de-DE" dirty="0"/>
          </a:p>
        </p:txBody>
      </p:sp>
      <p:pic>
        <p:nvPicPr>
          <p:cNvPr id="6" name="Picture 2" descr="CDS440D - Fehlerstromschutzschalter, FI-Schutzschalter 4 polig 6kA 40A 30mA Typ A">
            <a:extLst>
              <a:ext uri="{FF2B5EF4-FFF2-40B4-BE49-F238E27FC236}">
                <a16:creationId xmlns:a16="http://schemas.microsoft.com/office/drawing/2014/main" id="{4BBC4304-EE98-F2C8-B2FA-3AA0F69320BA}"/>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7375525" y="1763713"/>
            <a:ext cx="4957762" cy="4957762"/>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EBB423E4-ED4B-3603-E8A4-548402F632EA}"/>
              </a:ext>
            </a:extLst>
          </p:cNvPr>
          <p:cNvSpPr>
            <a:spLocks noGrp="1"/>
          </p:cNvSpPr>
          <p:nvPr>
            <p:ph type="title"/>
          </p:nvPr>
        </p:nvSpPr>
        <p:spPr/>
        <p:txBody>
          <a:bodyPr/>
          <a:lstStyle/>
          <a:p>
            <a:r>
              <a:rPr lang="de-DE" dirty="0"/>
              <a:t>Fehlerstrom-Schutzschalter</a:t>
            </a:r>
          </a:p>
        </p:txBody>
      </p:sp>
      <p:sp>
        <p:nvSpPr>
          <p:cNvPr id="9" name="Textfeld 8">
            <a:extLst>
              <a:ext uri="{FF2B5EF4-FFF2-40B4-BE49-F238E27FC236}">
                <a16:creationId xmlns:a16="http://schemas.microsoft.com/office/drawing/2014/main" id="{BCC2F850-B5B0-31A4-35FC-CA060D856E50}"/>
              </a:ext>
            </a:extLst>
          </p:cNvPr>
          <p:cNvSpPr txBox="1"/>
          <p:nvPr/>
        </p:nvSpPr>
        <p:spPr>
          <a:xfrm>
            <a:off x="7256527" y="6758887"/>
            <a:ext cx="4353628"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Hager: © Hager Vertriebsgesellschaft mbH &amp; Co. KG </a:t>
            </a:r>
          </a:p>
        </p:txBody>
      </p:sp>
    </p:spTree>
    <p:extLst>
      <p:ext uri="{BB962C8B-B14F-4D97-AF65-F5344CB8AC3E}">
        <p14:creationId xmlns:p14="http://schemas.microsoft.com/office/powerpoint/2010/main" val="3153715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3120554-D803-1AB6-729A-D70EBDBEF1C6}"/>
              </a:ext>
            </a:extLst>
          </p:cNvPr>
          <p:cNvSpPr>
            <a:spLocks noGrp="1"/>
          </p:cNvSpPr>
          <p:nvPr>
            <p:ph type="sldNum" sz="quarter" idx="12"/>
          </p:nvPr>
        </p:nvSpPr>
        <p:spPr/>
        <p:txBody>
          <a:bodyPr>
            <a:normAutofit lnSpcReduction="10000"/>
          </a:bodyPr>
          <a:lstStyle/>
          <a:p>
            <a:fld id="{F0C94032-CD4C-4C25-B0C2-CEC720522D92}" type="slidenum">
              <a:rPr lang="en-US" smtClean="0"/>
              <a:pPr/>
              <a:t>33</a:t>
            </a:fld>
            <a:endParaRPr lang="en-US" dirty="0"/>
          </a:p>
        </p:txBody>
      </p:sp>
      <p:sp>
        <p:nvSpPr>
          <p:cNvPr id="3" name="Inhaltsplatzhalter 2">
            <a:extLst>
              <a:ext uri="{FF2B5EF4-FFF2-40B4-BE49-F238E27FC236}">
                <a16:creationId xmlns:a16="http://schemas.microsoft.com/office/drawing/2014/main" id="{F0945D1D-8EFB-A394-7348-B0F9456363DE}"/>
              </a:ext>
            </a:extLst>
          </p:cNvPr>
          <p:cNvSpPr>
            <a:spLocks noGrp="1"/>
          </p:cNvSpPr>
          <p:nvPr>
            <p:ph sz="quarter" idx="1"/>
          </p:nvPr>
        </p:nvSpPr>
        <p:spPr/>
        <p:txBody>
          <a:bodyPr/>
          <a:lstStyle/>
          <a:p>
            <a:r>
              <a:rPr lang="de-DE" dirty="0"/>
              <a:t>Ein RCD wertet Magnetfelder aus, die durch den Fehlerstrom erzeugt werden.</a:t>
            </a:r>
          </a:p>
          <a:p>
            <a:r>
              <a:rPr lang="de-DE" dirty="0"/>
              <a:t>Im Normalzustand ist die Summe des ein- und abfließenden Stroms Null, die Magnetfelder in den Leitungen heben sich auf.</a:t>
            </a:r>
          </a:p>
          <a:p>
            <a:r>
              <a:rPr lang="de-DE" dirty="0"/>
              <a:t>Falls ein Fehlerstrom zur Erde abfließt, ändert sich das überwachte Magnetfeld. Über den sogenannten Summenstromwandler wird eine Spannung induziert, und die Auslöseeinrichtung des RCD betätigt.</a:t>
            </a:r>
          </a:p>
        </p:txBody>
      </p:sp>
      <p:sp>
        <p:nvSpPr>
          <p:cNvPr id="39" name="Inhaltsplatzhalter 38">
            <a:extLst>
              <a:ext uri="{FF2B5EF4-FFF2-40B4-BE49-F238E27FC236}">
                <a16:creationId xmlns:a16="http://schemas.microsoft.com/office/drawing/2014/main" id="{FCF5FD7E-D833-B77E-85EA-ECD269EDE390}"/>
              </a:ext>
            </a:extLst>
          </p:cNvPr>
          <p:cNvSpPr>
            <a:spLocks noGrp="1"/>
          </p:cNvSpPr>
          <p:nvPr>
            <p:ph sz="quarter" idx="13"/>
          </p:nvPr>
        </p:nvSpPr>
        <p:spPr/>
        <p:txBody>
          <a:bodyPr/>
          <a:lstStyle/>
          <a:p>
            <a:endParaRPr lang="de-DE"/>
          </a:p>
        </p:txBody>
      </p:sp>
      <p:sp>
        <p:nvSpPr>
          <p:cNvPr id="5" name="Titel 4">
            <a:extLst>
              <a:ext uri="{FF2B5EF4-FFF2-40B4-BE49-F238E27FC236}">
                <a16:creationId xmlns:a16="http://schemas.microsoft.com/office/drawing/2014/main" id="{3554610A-D1C6-814A-FD0A-390D5EA66DDE}"/>
              </a:ext>
            </a:extLst>
          </p:cNvPr>
          <p:cNvSpPr>
            <a:spLocks noGrp="1"/>
          </p:cNvSpPr>
          <p:nvPr>
            <p:ph type="title"/>
          </p:nvPr>
        </p:nvSpPr>
        <p:spPr/>
        <p:txBody>
          <a:bodyPr/>
          <a:lstStyle/>
          <a:p>
            <a:r>
              <a:rPr lang="de-DE" dirty="0"/>
              <a:t>Fehlerstrom-Schutzschalter</a:t>
            </a:r>
          </a:p>
        </p:txBody>
      </p:sp>
      <p:sp>
        <p:nvSpPr>
          <p:cNvPr id="6" name="Textfeld 5">
            <a:extLst>
              <a:ext uri="{FF2B5EF4-FFF2-40B4-BE49-F238E27FC236}">
                <a16:creationId xmlns:a16="http://schemas.microsoft.com/office/drawing/2014/main" id="{3D41E35A-99A3-41BB-3BDD-038759408B60}"/>
              </a:ext>
            </a:extLst>
          </p:cNvPr>
          <p:cNvSpPr txBox="1"/>
          <p:nvPr/>
        </p:nvSpPr>
        <p:spPr>
          <a:xfrm>
            <a:off x="9859355" y="6758887"/>
            <a:ext cx="1750800"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R. O. E. GmbH</a:t>
            </a:r>
          </a:p>
        </p:txBody>
      </p:sp>
      <p:grpSp>
        <p:nvGrpSpPr>
          <p:cNvPr id="7" name="Gruppieren 6">
            <a:extLst>
              <a:ext uri="{FF2B5EF4-FFF2-40B4-BE49-F238E27FC236}">
                <a16:creationId xmlns:a16="http://schemas.microsoft.com/office/drawing/2014/main" id="{C8E73690-B36E-6238-2FBB-D7EB88C0438D}"/>
              </a:ext>
            </a:extLst>
          </p:cNvPr>
          <p:cNvGrpSpPr/>
          <p:nvPr/>
        </p:nvGrpSpPr>
        <p:grpSpPr>
          <a:xfrm>
            <a:off x="7672141" y="2769092"/>
            <a:ext cx="4374428" cy="3327083"/>
            <a:chOff x="416859" y="1215851"/>
            <a:chExt cx="4844183" cy="3813349"/>
          </a:xfrm>
        </p:grpSpPr>
        <p:cxnSp>
          <p:nvCxnSpPr>
            <p:cNvPr id="8" name="Gerade Verbindung 7">
              <a:extLst>
                <a:ext uri="{FF2B5EF4-FFF2-40B4-BE49-F238E27FC236}">
                  <a16:creationId xmlns:a16="http://schemas.microsoft.com/office/drawing/2014/main" id="{9DFB46DA-53CA-C12C-002F-D15F63A5A6B5}"/>
                </a:ext>
              </a:extLst>
            </p:cNvPr>
            <p:cNvCxnSpPr/>
            <p:nvPr/>
          </p:nvCxnSpPr>
          <p:spPr>
            <a:xfrm>
              <a:off x="2241765" y="1215851"/>
              <a:ext cx="0" cy="9344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Gerade Verbindung 8">
              <a:extLst>
                <a:ext uri="{FF2B5EF4-FFF2-40B4-BE49-F238E27FC236}">
                  <a16:creationId xmlns:a16="http://schemas.microsoft.com/office/drawing/2014/main" id="{49D838E8-5EF7-DB92-BEF8-8BB87CBDB113}"/>
                </a:ext>
              </a:extLst>
            </p:cNvPr>
            <p:cNvCxnSpPr/>
            <p:nvPr/>
          </p:nvCxnSpPr>
          <p:spPr>
            <a:xfrm>
              <a:off x="1880024" y="2019719"/>
              <a:ext cx="361741" cy="7938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20D946E3-D769-03B1-0FD0-6C1E36AF8E03}"/>
                </a:ext>
              </a:extLst>
            </p:cNvPr>
            <p:cNvCxnSpPr>
              <a:cxnSpLocks/>
            </p:cNvCxnSpPr>
            <p:nvPr/>
          </p:nvCxnSpPr>
          <p:spPr>
            <a:xfrm>
              <a:off x="2241765" y="2813539"/>
              <a:ext cx="0" cy="22156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59A51106-B967-E0D1-A819-021FFB6006F3}"/>
                </a:ext>
              </a:extLst>
            </p:cNvPr>
            <p:cNvCxnSpPr/>
            <p:nvPr/>
          </p:nvCxnSpPr>
          <p:spPr>
            <a:xfrm>
              <a:off x="2796471" y="1215851"/>
              <a:ext cx="0" cy="9344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A916D636-1F2F-D8A1-56A0-3A1CEC50F9D6}"/>
                </a:ext>
              </a:extLst>
            </p:cNvPr>
            <p:cNvCxnSpPr/>
            <p:nvPr/>
          </p:nvCxnSpPr>
          <p:spPr>
            <a:xfrm>
              <a:off x="2434730" y="2019719"/>
              <a:ext cx="361741" cy="7938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BAD5E650-5FC3-3ABE-8D59-9D5CFE422CC0}"/>
                </a:ext>
              </a:extLst>
            </p:cNvPr>
            <p:cNvCxnSpPr>
              <a:cxnSpLocks/>
            </p:cNvCxnSpPr>
            <p:nvPr/>
          </p:nvCxnSpPr>
          <p:spPr>
            <a:xfrm>
              <a:off x="2796471" y="2813539"/>
              <a:ext cx="0" cy="22156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FAEB047B-27AD-0182-C423-799F5EDC6FEC}"/>
                </a:ext>
              </a:extLst>
            </p:cNvPr>
            <p:cNvCxnSpPr/>
            <p:nvPr/>
          </p:nvCxnSpPr>
          <p:spPr>
            <a:xfrm>
              <a:off x="3354903" y="1215851"/>
              <a:ext cx="0" cy="9344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8FAAD66B-CDF6-921C-ACBD-101226142441}"/>
                </a:ext>
              </a:extLst>
            </p:cNvPr>
            <p:cNvCxnSpPr/>
            <p:nvPr/>
          </p:nvCxnSpPr>
          <p:spPr>
            <a:xfrm>
              <a:off x="2984804" y="2019719"/>
              <a:ext cx="361741" cy="7938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AB07356F-BFCF-418D-495F-47C65BAA7B68}"/>
                </a:ext>
              </a:extLst>
            </p:cNvPr>
            <p:cNvCxnSpPr>
              <a:cxnSpLocks/>
            </p:cNvCxnSpPr>
            <p:nvPr/>
          </p:nvCxnSpPr>
          <p:spPr>
            <a:xfrm>
              <a:off x="3354903" y="2813539"/>
              <a:ext cx="0" cy="22156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arallelogramm 16">
              <a:extLst>
                <a:ext uri="{FF2B5EF4-FFF2-40B4-BE49-F238E27FC236}">
                  <a16:creationId xmlns:a16="http://schemas.microsoft.com/office/drawing/2014/main" id="{7ED1B48E-1C5B-8F9F-54D4-534529637E9A}"/>
                </a:ext>
              </a:extLst>
            </p:cNvPr>
            <p:cNvSpPr/>
            <p:nvPr/>
          </p:nvSpPr>
          <p:spPr>
            <a:xfrm>
              <a:off x="1329950" y="3639098"/>
              <a:ext cx="2433398" cy="564543"/>
            </a:xfrm>
            <a:prstGeom prst="parallelogram">
              <a:avLst/>
            </a:prstGeom>
            <a:ln w="123825" cmpd="tri">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18" name="Gerade Verbindung 17">
              <a:extLst>
                <a:ext uri="{FF2B5EF4-FFF2-40B4-BE49-F238E27FC236}">
                  <a16:creationId xmlns:a16="http://schemas.microsoft.com/office/drawing/2014/main" id="{4011B058-36B6-B3D9-AEF9-F13645559A78}"/>
                </a:ext>
              </a:extLst>
            </p:cNvPr>
            <p:cNvCxnSpPr>
              <a:cxnSpLocks/>
            </p:cNvCxnSpPr>
            <p:nvPr/>
          </p:nvCxnSpPr>
          <p:spPr>
            <a:xfrm>
              <a:off x="1524000" y="2423011"/>
              <a:ext cx="3737042"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80389E47-D411-2AF0-3AA1-42F922F4DDDD}"/>
                </a:ext>
              </a:extLst>
            </p:cNvPr>
            <p:cNvCxnSpPr>
              <a:cxnSpLocks/>
              <a:endCxn id="17" idx="2"/>
            </p:cNvCxnSpPr>
            <p:nvPr/>
          </p:nvCxnSpPr>
          <p:spPr>
            <a:xfrm flipH="1">
              <a:off x="3692780" y="3921370"/>
              <a:ext cx="98450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A8654833-8B9F-E339-B134-0237E8A21CF9}"/>
                </a:ext>
              </a:extLst>
            </p:cNvPr>
            <p:cNvCxnSpPr/>
            <p:nvPr/>
          </p:nvCxnSpPr>
          <p:spPr>
            <a:xfrm>
              <a:off x="1691691" y="1215851"/>
              <a:ext cx="0" cy="9344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a:extLst>
                <a:ext uri="{FF2B5EF4-FFF2-40B4-BE49-F238E27FC236}">
                  <a16:creationId xmlns:a16="http://schemas.microsoft.com/office/drawing/2014/main" id="{513BDA25-E071-EDE8-7B2B-BC9E0BDE3820}"/>
                </a:ext>
              </a:extLst>
            </p:cNvPr>
            <p:cNvCxnSpPr/>
            <p:nvPr/>
          </p:nvCxnSpPr>
          <p:spPr>
            <a:xfrm>
              <a:off x="1329950" y="2019719"/>
              <a:ext cx="361741" cy="7938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a:extLst>
                <a:ext uri="{FF2B5EF4-FFF2-40B4-BE49-F238E27FC236}">
                  <a16:creationId xmlns:a16="http://schemas.microsoft.com/office/drawing/2014/main" id="{A2999779-EAAC-5E4E-0C30-599A724C71BD}"/>
                </a:ext>
              </a:extLst>
            </p:cNvPr>
            <p:cNvCxnSpPr>
              <a:cxnSpLocks/>
            </p:cNvCxnSpPr>
            <p:nvPr/>
          </p:nvCxnSpPr>
          <p:spPr>
            <a:xfrm>
              <a:off x="1691691" y="2813539"/>
              <a:ext cx="0" cy="22156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hteck 22">
              <a:extLst>
                <a:ext uri="{FF2B5EF4-FFF2-40B4-BE49-F238E27FC236}">
                  <a16:creationId xmlns:a16="http://schemas.microsoft.com/office/drawing/2014/main" id="{346E0409-21C7-2541-D612-2FAFF5F34977}"/>
                </a:ext>
              </a:extLst>
            </p:cNvPr>
            <p:cNvSpPr/>
            <p:nvPr/>
          </p:nvSpPr>
          <p:spPr>
            <a:xfrm>
              <a:off x="4404621" y="2150347"/>
              <a:ext cx="545331" cy="545331"/>
            </a:xfrm>
            <a:prstGeom prst="rec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24" name="Gerade Verbindung 23">
              <a:extLst>
                <a:ext uri="{FF2B5EF4-FFF2-40B4-BE49-F238E27FC236}">
                  <a16:creationId xmlns:a16="http://schemas.microsoft.com/office/drawing/2014/main" id="{E692B9E0-1249-D4D5-F569-B9BE1067F271}"/>
                </a:ext>
              </a:extLst>
            </p:cNvPr>
            <p:cNvCxnSpPr>
              <a:cxnSpLocks/>
              <a:stCxn id="23" idx="0"/>
              <a:endCxn id="23" idx="2"/>
            </p:cNvCxnSpPr>
            <p:nvPr/>
          </p:nvCxnSpPr>
          <p:spPr>
            <a:xfrm>
              <a:off x="4677287" y="2150347"/>
              <a:ext cx="0" cy="5453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4">
              <a:extLst>
                <a:ext uri="{FF2B5EF4-FFF2-40B4-BE49-F238E27FC236}">
                  <a16:creationId xmlns:a16="http://schemas.microsoft.com/office/drawing/2014/main" id="{AC0DF5D3-CDD9-8AC0-77D5-CE552329B9F6}"/>
                </a:ext>
              </a:extLst>
            </p:cNvPr>
            <p:cNvCxnSpPr>
              <a:cxnSpLocks/>
            </p:cNvCxnSpPr>
            <p:nvPr/>
          </p:nvCxnSpPr>
          <p:spPr>
            <a:xfrm>
              <a:off x="5261042" y="2295616"/>
              <a:ext cx="0" cy="2547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25">
              <a:extLst>
                <a:ext uri="{FF2B5EF4-FFF2-40B4-BE49-F238E27FC236}">
                  <a16:creationId xmlns:a16="http://schemas.microsoft.com/office/drawing/2014/main" id="{02BB148B-81A1-DB2B-72FC-23E37C7D93B7}"/>
                </a:ext>
              </a:extLst>
            </p:cNvPr>
            <p:cNvCxnSpPr>
              <a:cxnSpLocks/>
              <a:stCxn id="23" idx="1"/>
              <a:endCxn id="23" idx="3"/>
            </p:cNvCxnSpPr>
            <p:nvPr/>
          </p:nvCxnSpPr>
          <p:spPr>
            <a:xfrm>
              <a:off x="4404621" y="2423013"/>
              <a:ext cx="5453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26">
              <a:extLst>
                <a:ext uri="{FF2B5EF4-FFF2-40B4-BE49-F238E27FC236}">
                  <a16:creationId xmlns:a16="http://schemas.microsoft.com/office/drawing/2014/main" id="{453EC035-719E-16EC-5972-E484BD2A39A1}"/>
                </a:ext>
              </a:extLst>
            </p:cNvPr>
            <p:cNvCxnSpPr>
              <a:cxnSpLocks/>
              <a:endCxn id="23" idx="0"/>
            </p:cNvCxnSpPr>
            <p:nvPr/>
          </p:nvCxnSpPr>
          <p:spPr>
            <a:xfrm flipV="1">
              <a:off x="4677287" y="2150347"/>
              <a:ext cx="0" cy="177102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8" name="Gerade Verbindung 27">
              <a:extLst>
                <a:ext uri="{FF2B5EF4-FFF2-40B4-BE49-F238E27FC236}">
                  <a16:creationId xmlns:a16="http://schemas.microsoft.com/office/drawing/2014/main" id="{FB16F5B4-6F87-51E2-0DAE-E1B7D24E2C6A}"/>
                </a:ext>
              </a:extLst>
            </p:cNvPr>
            <p:cNvCxnSpPr>
              <a:cxnSpLocks/>
            </p:cNvCxnSpPr>
            <p:nvPr/>
          </p:nvCxnSpPr>
          <p:spPr>
            <a:xfrm>
              <a:off x="688932" y="3076454"/>
              <a:ext cx="2657613" cy="0"/>
            </a:xfrm>
            <a:prstGeom prst="line">
              <a:avLst/>
            </a:prstGeom>
            <a:ln w="38100" cap="flat">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9" name="Gerade Verbindung 28">
              <a:extLst>
                <a:ext uri="{FF2B5EF4-FFF2-40B4-BE49-F238E27FC236}">
                  <a16:creationId xmlns:a16="http://schemas.microsoft.com/office/drawing/2014/main" id="{8A02B735-249B-11B9-2CA3-B1BDC71C9854}"/>
                </a:ext>
              </a:extLst>
            </p:cNvPr>
            <p:cNvCxnSpPr>
              <a:cxnSpLocks/>
            </p:cNvCxnSpPr>
            <p:nvPr/>
          </p:nvCxnSpPr>
          <p:spPr>
            <a:xfrm>
              <a:off x="416859" y="3391918"/>
              <a:ext cx="0" cy="2547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Gerade Verbindung 29">
              <a:extLst>
                <a:ext uri="{FF2B5EF4-FFF2-40B4-BE49-F238E27FC236}">
                  <a16:creationId xmlns:a16="http://schemas.microsoft.com/office/drawing/2014/main" id="{A0F8443B-ECF2-85AD-E00F-A142705E2216}"/>
                </a:ext>
              </a:extLst>
            </p:cNvPr>
            <p:cNvCxnSpPr>
              <a:cxnSpLocks/>
            </p:cNvCxnSpPr>
            <p:nvPr/>
          </p:nvCxnSpPr>
          <p:spPr>
            <a:xfrm>
              <a:off x="574971" y="3375464"/>
              <a:ext cx="120137" cy="263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4815D7D4-C44B-EDE5-DC3F-479B960B3836}"/>
                </a:ext>
              </a:extLst>
            </p:cNvPr>
            <p:cNvCxnSpPr>
              <a:cxnSpLocks/>
            </p:cNvCxnSpPr>
            <p:nvPr/>
          </p:nvCxnSpPr>
          <p:spPr>
            <a:xfrm>
              <a:off x="687445" y="3076454"/>
              <a:ext cx="0" cy="2875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F7244E2C-66F5-C662-228E-5C93173EC428}"/>
                </a:ext>
              </a:extLst>
            </p:cNvPr>
            <p:cNvCxnSpPr>
              <a:cxnSpLocks/>
            </p:cNvCxnSpPr>
            <p:nvPr/>
          </p:nvCxnSpPr>
          <p:spPr>
            <a:xfrm>
              <a:off x="687445" y="3633848"/>
              <a:ext cx="0" cy="2875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2">
              <a:extLst>
                <a:ext uri="{FF2B5EF4-FFF2-40B4-BE49-F238E27FC236}">
                  <a16:creationId xmlns:a16="http://schemas.microsoft.com/office/drawing/2014/main" id="{C4C58729-3644-3151-AC49-8EBFF49FCAB1}"/>
                </a:ext>
              </a:extLst>
            </p:cNvPr>
            <p:cNvCxnSpPr>
              <a:cxnSpLocks/>
            </p:cNvCxnSpPr>
            <p:nvPr/>
          </p:nvCxnSpPr>
          <p:spPr>
            <a:xfrm flipV="1">
              <a:off x="416859" y="3513448"/>
              <a:ext cx="218180" cy="139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Gerade Verbindung 33">
              <a:extLst>
                <a:ext uri="{FF2B5EF4-FFF2-40B4-BE49-F238E27FC236}">
                  <a16:creationId xmlns:a16="http://schemas.microsoft.com/office/drawing/2014/main" id="{34CC8287-B47C-A0AA-5DFB-FB9AF9406345}"/>
                </a:ext>
              </a:extLst>
            </p:cNvPr>
            <p:cNvCxnSpPr>
              <a:cxnSpLocks/>
            </p:cNvCxnSpPr>
            <p:nvPr/>
          </p:nvCxnSpPr>
          <p:spPr>
            <a:xfrm>
              <a:off x="676685" y="4203640"/>
              <a:ext cx="0" cy="2875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Rechteck 34">
              <a:extLst>
                <a:ext uri="{FF2B5EF4-FFF2-40B4-BE49-F238E27FC236}">
                  <a16:creationId xmlns:a16="http://schemas.microsoft.com/office/drawing/2014/main" id="{68110F4E-7DBE-B50E-DF7F-3C41D1660E2D}"/>
                </a:ext>
              </a:extLst>
            </p:cNvPr>
            <p:cNvSpPr/>
            <p:nvPr/>
          </p:nvSpPr>
          <p:spPr>
            <a:xfrm>
              <a:off x="616508" y="3921369"/>
              <a:ext cx="120354" cy="282271"/>
            </a:xfrm>
            <a:prstGeom prst="rec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36" name="Gerade Verbindung 35">
              <a:extLst>
                <a:ext uri="{FF2B5EF4-FFF2-40B4-BE49-F238E27FC236}">
                  <a16:creationId xmlns:a16="http://schemas.microsoft.com/office/drawing/2014/main" id="{670FCD07-8CB3-446D-2BCF-D90545C7A50A}"/>
                </a:ext>
              </a:extLst>
            </p:cNvPr>
            <p:cNvCxnSpPr>
              <a:cxnSpLocks/>
            </p:cNvCxnSpPr>
            <p:nvPr/>
          </p:nvCxnSpPr>
          <p:spPr>
            <a:xfrm>
              <a:off x="676685" y="4491161"/>
              <a:ext cx="1015006" cy="0"/>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95586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3120554-D803-1AB6-729A-D70EBDBEF1C6}"/>
              </a:ext>
            </a:extLst>
          </p:cNvPr>
          <p:cNvSpPr>
            <a:spLocks noGrp="1"/>
          </p:cNvSpPr>
          <p:nvPr>
            <p:ph type="sldNum" sz="quarter" idx="12"/>
          </p:nvPr>
        </p:nvSpPr>
        <p:spPr/>
        <p:txBody>
          <a:bodyPr>
            <a:normAutofit lnSpcReduction="10000"/>
          </a:bodyPr>
          <a:lstStyle/>
          <a:p>
            <a:fld id="{F0C94032-CD4C-4C25-B0C2-CEC720522D92}" type="slidenum">
              <a:rPr lang="en-US" smtClean="0"/>
              <a:pPr/>
              <a:t>34</a:t>
            </a:fld>
            <a:endParaRPr lang="en-US" dirty="0"/>
          </a:p>
        </p:txBody>
      </p:sp>
      <p:sp>
        <p:nvSpPr>
          <p:cNvPr id="3" name="Inhaltsplatzhalter 2">
            <a:extLst>
              <a:ext uri="{FF2B5EF4-FFF2-40B4-BE49-F238E27FC236}">
                <a16:creationId xmlns:a16="http://schemas.microsoft.com/office/drawing/2014/main" id="{F0945D1D-8EFB-A394-7348-B0F9456363DE}"/>
              </a:ext>
            </a:extLst>
          </p:cNvPr>
          <p:cNvSpPr>
            <a:spLocks noGrp="1"/>
          </p:cNvSpPr>
          <p:nvPr>
            <p:ph sz="quarter" idx="1"/>
          </p:nvPr>
        </p:nvSpPr>
        <p:spPr/>
        <p:txBody>
          <a:bodyPr/>
          <a:lstStyle/>
          <a:p>
            <a:r>
              <a:rPr lang="de-DE" dirty="0"/>
              <a:t>RCD müssen regelmäßig auf ihre Funktion überprüft werden, üblicherweise halbjährlich, auf Baustellen sogar täglich.</a:t>
            </a:r>
          </a:p>
          <a:p>
            <a:r>
              <a:rPr lang="de-DE" dirty="0"/>
              <a:t>Durch Betätigen der Test-Taste fließt ein Strom am Summenstromwandler vorbei, das überwachte Magnetfeld ändert sich und der RCD löst aus.</a:t>
            </a:r>
          </a:p>
          <a:p>
            <a:r>
              <a:rPr lang="de-DE" dirty="0"/>
              <a:t>Damit wird aber nur die mechanische Auslösung getestet, nicht der genaue Auslösestrom.</a:t>
            </a:r>
          </a:p>
        </p:txBody>
      </p:sp>
      <p:sp>
        <p:nvSpPr>
          <p:cNvPr id="6" name="Inhaltsplatzhalter 5">
            <a:extLst>
              <a:ext uri="{FF2B5EF4-FFF2-40B4-BE49-F238E27FC236}">
                <a16:creationId xmlns:a16="http://schemas.microsoft.com/office/drawing/2014/main" id="{85305D56-6E63-2C73-9588-84651662CA73}"/>
              </a:ext>
            </a:extLst>
          </p:cNvPr>
          <p:cNvSpPr>
            <a:spLocks noGrp="1"/>
          </p:cNvSpPr>
          <p:nvPr>
            <p:ph sz="quarter" idx="13"/>
          </p:nvPr>
        </p:nvSpPr>
        <p:spPr/>
        <p:txBody>
          <a:bodyPr/>
          <a:lstStyle/>
          <a:p>
            <a:endParaRPr lang="de-DE"/>
          </a:p>
        </p:txBody>
      </p:sp>
      <p:sp>
        <p:nvSpPr>
          <p:cNvPr id="5" name="Titel 4">
            <a:extLst>
              <a:ext uri="{FF2B5EF4-FFF2-40B4-BE49-F238E27FC236}">
                <a16:creationId xmlns:a16="http://schemas.microsoft.com/office/drawing/2014/main" id="{3554610A-D1C6-814A-FD0A-390D5EA66DDE}"/>
              </a:ext>
            </a:extLst>
          </p:cNvPr>
          <p:cNvSpPr>
            <a:spLocks noGrp="1"/>
          </p:cNvSpPr>
          <p:nvPr>
            <p:ph type="title"/>
          </p:nvPr>
        </p:nvSpPr>
        <p:spPr/>
        <p:txBody>
          <a:bodyPr/>
          <a:lstStyle/>
          <a:p>
            <a:r>
              <a:rPr lang="de-DE" dirty="0"/>
              <a:t>Fehlerstrom-Schutzschalter</a:t>
            </a:r>
          </a:p>
        </p:txBody>
      </p:sp>
      <p:grpSp>
        <p:nvGrpSpPr>
          <p:cNvPr id="67" name="Gruppieren 66">
            <a:extLst>
              <a:ext uri="{FF2B5EF4-FFF2-40B4-BE49-F238E27FC236}">
                <a16:creationId xmlns:a16="http://schemas.microsoft.com/office/drawing/2014/main" id="{84C8F0D3-4586-7E52-2C9E-AE9C6FB2CCBE}"/>
              </a:ext>
            </a:extLst>
          </p:cNvPr>
          <p:cNvGrpSpPr/>
          <p:nvPr/>
        </p:nvGrpSpPr>
        <p:grpSpPr>
          <a:xfrm>
            <a:off x="8624819" y="2081181"/>
            <a:ext cx="2315106" cy="2315106"/>
            <a:chOff x="5625872" y="1833770"/>
            <a:chExt cx="2315106" cy="2315106"/>
          </a:xfrm>
        </p:grpSpPr>
        <p:pic>
          <p:nvPicPr>
            <p:cNvPr id="68" name="Picture 2" descr="CDS440D - Fehlerstromschutzschalter, FI-Schutzschalter 4 polig 6kA 40A 30mA Typ A">
              <a:extLst>
                <a:ext uri="{FF2B5EF4-FFF2-40B4-BE49-F238E27FC236}">
                  <a16:creationId xmlns:a16="http://schemas.microsoft.com/office/drawing/2014/main" id="{EFCDDF49-E075-B8F7-777C-566CF2AC2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872" y="1833770"/>
              <a:ext cx="2315106" cy="2315106"/>
            </a:xfrm>
            <a:prstGeom prst="rect">
              <a:avLst/>
            </a:prstGeom>
            <a:noFill/>
            <a:extLst>
              <a:ext uri="{909E8E84-426E-40DD-AFC4-6F175D3DCCD1}">
                <a14:hiddenFill xmlns:a14="http://schemas.microsoft.com/office/drawing/2010/main">
                  <a:solidFill>
                    <a:srgbClr val="FFFFFF"/>
                  </a:solidFill>
                </a14:hiddenFill>
              </a:ext>
            </a:extLst>
          </p:spPr>
        </p:pic>
        <p:sp>
          <p:nvSpPr>
            <p:cNvPr id="69" name="Oval 68">
              <a:extLst>
                <a:ext uri="{FF2B5EF4-FFF2-40B4-BE49-F238E27FC236}">
                  <a16:creationId xmlns:a16="http://schemas.microsoft.com/office/drawing/2014/main" id="{AE62B6D2-453F-1585-FFF6-FCD3EDE62849}"/>
                </a:ext>
              </a:extLst>
            </p:cNvPr>
            <p:cNvSpPr/>
            <p:nvPr/>
          </p:nvSpPr>
          <p:spPr>
            <a:xfrm>
              <a:off x="6566302" y="2435267"/>
              <a:ext cx="649597" cy="539636"/>
            </a:xfrm>
            <a:prstGeom prst="ellipse">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70" name="Gruppieren 69">
            <a:extLst>
              <a:ext uri="{FF2B5EF4-FFF2-40B4-BE49-F238E27FC236}">
                <a16:creationId xmlns:a16="http://schemas.microsoft.com/office/drawing/2014/main" id="{FC7E10AD-21DB-4C36-4100-60A12EE2EB7E}"/>
              </a:ext>
            </a:extLst>
          </p:cNvPr>
          <p:cNvGrpSpPr/>
          <p:nvPr/>
        </p:nvGrpSpPr>
        <p:grpSpPr>
          <a:xfrm>
            <a:off x="8467438" y="4676052"/>
            <a:ext cx="2629867" cy="2070236"/>
            <a:chOff x="7347075" y="4323819"/>
            <a:chExt cx="2629867" cy="2070236"/>
          </a:xfrm>
        </p:grpSpPr>
        <p:grpSp>
          <p:nvGrpSpPr>
            <p:cNvPr id="71" name="Gruppieren 70">
              <a:extLst>
                <a:ext uri="{FF2B5EF4-FFF2-40B4-BE49-F238E27FC236}">
                  <a16:creationId xmlns:a16="http://schemas.microsoft.com/office/drawing/2014/main" id="{E708D5AD-E81D-9677-B817-42B42269F8E0}"/>
                </a:ext>
              </a:extLst>
            </p:cNvPr>
            <p:cNvGrpSpPr/>
            <p:nvPr/>
          </p:nvGrpSpPr>
          <p:grpSpPr>
            <a:xfrm>
              <a:off x="7347075" y="4323819"/>
              <a:ext cx="2629867" cy="2070236"/>
              <a:chOff x="416859" y="1215851"/>
              <a:chExt cx="4844183" cy="3813349"/>
            </a:xfrm>
          </p:grpSpPr>
          <p:cxnSp>
            <p:nvCxnSpPr>
              <p:cNvPr id="76" name="Gerade Verbindung 75">
                <a:extLst>
                  <a:ext uri="{FF2B5EF4-FFF2-40B4-BE49-F238E27FC236}">
                    <a16:creationId xmlns:a16="http://schemas.microsoft.com/office/drawing/2014/main" id="{3F06B7D9-11AE-EAFA-E3C4-C62583359839}"/>
                  </a:ext>
                </a:extLst>
              </p:cNvPr>
              <p:cNvCxnSpPr/>
              <p:nvPr/>
            </p:nvCxnSpPr>
            <p:spPr>
              <a:xfrm>
                <a:off x="2241765" y="1215851"/>
                <a:ext cx="0" cy="9344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 Verbindung 76">
                <a:extLst>
                  <a:ext uri="{FF2B5EF4-FFF2-40B4-BE49-F238E27FC236}">
                    <a16:creationId xmlns:a16="http://schemas.microsoft.com/office/drawing/2014/main" id="{29D938AE-5F87-3D4C-AA58-91E10DEE0B83}"/>
                  </a:ext>
                </a:extLst>
              </p:cNvPr>
              <p:cNvCxnSpPr/>
              <p:nvPr/>
            </p:nvCxnSpPr>
            <p:spPr>
              <a:xfrm>
                <a:off x="1880024" y="2019719"/>
                <a:ext cx="361741" cy="7938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 Verbindung 77">
                <a:extLst>
                  <a:ext uri="{FF2B5EF4-FFF2-40B4-BE49-F238E27FC236}">
                    <a16:creationId xmlns:a16="http://schemas.microsoft.com/office/drawing/2014/main" id="{12A20D64-4359-04C1-3DA1-4A5FA2549221}"/>
                  </a:ext>
                </a:extLst>
              </p:cNvPr>
              <p:cNvCxnSpPr>
                <a:cxnSpLocks/>
              </p:cNvCxnSpPr>
              <p:nvPr/>
            </p:nvCxnSpPr>
            <p:spPr>
              <a:xfrm>
                <a:off x="2241765" y="2813539"/>
                <a:ext cx="0" cy="22156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 Verbindung 78">
                <a:extLst>
                  <a:ext uri="{FF2B5EF4-FFF2-40B4-BE49-F238E27FC236}">
                    <a16:creationId xmlns:a16="http://schemas.microsoft.com/office/drawing/2014/main" id="{F9A98CA0-7065-0B9E-F11E-E85AF8C4A6CD}"/>
                  </a:ext>
                </a:extLst>
              </p:cNvPr>
              <p:cNvCxnSpPr/>
              <p:nvPr/>
            </p:nvCxnSpPr>
            <p:spPr>
              <a:xfrm>
                <a:off x="2796471" y="1215851"/>
                <a:ext cx="0" cy="9344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Gerade Verbindung 79">
                <a:extLst>
                  <a:ext uri="{FF2B5EF4-FFF2-40B4-BE49-F238E27FC236}">
                    <a16:creationId xmlns:a16="http://schemas.microsoft.com/office/drawing/2014/main" id="{180B5A21-8420-75FD-8694-8E775F2AD3C5}"/>
                  </a:ext>
                </a:extLst>
              </p:cNvPr>
              <p:cNvCxnSpPr/>
              <p:nvPr/>
            </p:nvCxnSpPr>
            <p:spPr>
              <a:xfrm>
                <a:off x="2434730" y="2019719"/>
                <a:ext cx="361741" cy="7938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Gerade Verbindung 80">
                <a:extLst>
                  <a:ext uri="{FF2B5EF4-FFF2-40B4-BE49-F238E27FC236}">
                    <a16:creationId xmlns:a16="http://schemas.microsoft.com/office/drawing/2014/main" id="{70B43BE0-39B2-4161-6E4C-ADB1472FB409}"/>
                  </a:ext>
                </a:extLst>
              </p:cNvPr>
              <p:cNvCxnSpPr>
                <a:cxnSpLocks/>
              </p:cNvCxnSpPr>
              <p:nvPr/>
            </p:nvCxnSpPr>
            <p:spPr>
              <a:xfrm>
                <a:off x="2796471" y="2813539"/>
                <a:ext cx="0" cy="22156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Gerade Verbindung 81">
                <a:extLst>
                  <a:ext uri="{FF2B5EF4-FFF2-40B4-BE49-F238E27FC236}">
                    <a16:creationId xmlns:a16="http://schemas.microsoft.com/office/drawing/2014/main" id="{42048DEE-C039-C61A-3681-74578D23F2E2}"/>
                  </a:ext>
                </a:extLst>
              </p:cNvPr>
              <p:cNvCxnSpPr/>
              <p:nvPr/>
            </p:nvCxnSpPr>
            <p:spPr>
              <a:xfrm>
                <a:off x="3354903" y="1215851"/>
                <a:ext cx="0" cy="9344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 Verbindung 82">
                <a:extLst>
                  <a:ext uri="{FF2B5EF4-FFF2-40B4-BE49-F238E27FC236}">
                    <a16:creationId xmlns:a16="http://schemas.microsoft.com/office/drawing/2014/main" id="{23B68E0D-4FFE-8DA0-E293-800962D88BE1}"/>
                  </a:ext>
                </a:extLst>
              </p:cNvPr>
              <p:cNvCxnSpPr/>
              <p:nvPr/>
            </p:nvCxnSpPr>
            <p:spPr>
              <a:xfrm>
                <a:off x="2984804" y="2019719"/>
                <a:ext cx="361741" cy="7938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 Verbindung 83">
                <a:extLst>
                  <a:ext uri="{FF2B5EF4-FFF2-40B4-BE49-F238E27FC236}">
                    <a16:creationId xmlns:a16="http://schemas.microsoft.com/office/drawing/2014/main" id="{8ED10C90-FAD7-ABD9-2D44-A93ED91C2A4D}"/>
                  </a:ext>
                </a:extLst>
              </p:cNvPr>
              <p:cNvCxnSpPr>
                <a:cxnSpLocks/>
              </p:cNvCxnSpPr>
              <p:nvPr/>
            </p:nvCxnSpPr>
            <p:spPr>
              <a:xfrm>
                <a:off x="3354903" y="2813539"/>
                <a:ext cx="0" cy="22156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Parallelogramm 84">
                <a:extLst>
                  <a:ext uri="{FF2B5EF4-FFF2-40B4-BE49-F238E27FC236}">
                    <a16:creationId xmlns:a16="http://schemas.microsoft.com/office/drawing/2014/main" id="{C2B5F8C1-702B-159D-7D92-6061826D7133}"/>
                  </a:ext>
                </a:extLst>
              </p:cNvPr>
              <p:cNvSpPr/>
              <p:nvPr/>
            </p:nvSpPr>
            <p:spPr>
              <a:xfrm>
                <a:off x="1329950" y="3639098"/>
                <a:ext cx="2433398" cy="564543"/>
              </a:xfrm>
              <a:prstGeom prst="parallelogram">
                <a:avLst/>
              </a:prstGeom>
              <a:ln w="123825" cmpd="tri">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solidFill>
                    <a:srgbClr val="FF0000"/>
                  </a:solidFill>
                </a:endParaRPr>
              </a:p>
            </p:txBody>
          </p:sp>
          <p:cxnSp>
            <p:nvCxnSpPr>
              <p:cNvPr id="86" name="Gerade Verbindung 85">
                <a:extLst>
                  <a:ext uri="{FF2B5EF4-FFF2-40B4-BE49-F238E27FC236}">
                    <a16:creationId xmlns:a16="http://schemas.microsoft.com/office/drawing/2014/main" id="{81434F7F-FA62-B33E-8F65-03244C740488}"/>
                  </a:ext>
                </a:extLst>
              </p:cNvPr>
              <p:cNvCxnSpPr>
                <a:cxnSpLocks/>
              </p:cNvCxnSpPr>
              <p:nvPr/>
            </p:nvCxnSpPr>
            <p:spPr>
              <a:xfrm>
                <a:off x="1524000" y="2423011"/>
                <a:ext cx="3737042"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7" name="Gerade Verbindung 86">
                <a:extLst>
                  <a:ext uri="{FF2B5EF4-FFF2-40B4-BE49-F238E27FC236}">
                    <a16:creationId xmlns:a16="http://schemas.microsoft.com/office/drawing/2014/main" id="{54433D6B-08EC-7FC1-9643-6BF3E54C8046}"/>
                  </a:ext>
                </a:extLst>
              </p:cNvPr>
              <p:cNvCxnSpPr>
                <a:cxnSpLocks/>
                <a:endCxn id="85" idx="2"/>
              </p:cNvCxnSpPr>
              <p:nvPr/>
            </p:nvCxnSpPr>
            <p:spPr>
              <a:xfrm flipH="1">
                <a:off x="3692780" y="3921370"/>
                <a:ext cx="984507"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8" name="Gerade Verbindung 87">
                <a:extLst>
                  <a:ext uri="{FF2B5EF4-FFF2-40B4-BE49-F238E27FC236}">
                    <a16:creationId xmlns:a16="http://schemas.microsoft.com/office/drawing/2014/main" id="{48F7FD78-F1D3-B1EE-B9A8-53DA4FED5F27}"/>
                  </a:ext>
                </a:extLst>
              </p:cNvPr>
              <p:cNvCxnSpPr/>
              <p:nvPr/>
            </p:nvCxnSpPr>
            <p:spPr>
              <a:xfrm>
                <a:off x="1691691" y="1215851"/>
                <a:ext cx="0" cy="9344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Gerade Verbindung 88">
                <a:extLst>
                  <a:ext uri="{FF2B5EF4-FFF2-40B4-BE49-F238E27FC236}">
                    <a16:creationId xmlns:a16="http://schemas.microsoft.com/office/drawing/2014/main" id="{49050D8C-8380-F299-1533-B9FE42083C77}"/>
                  </a:ext>
                </a:extLst>
              </p:cNvPr>
              <p:cNvCxnSpPr/>
              <p:nvPr/>
            </p:nvCxnSpPr>
            <p:spPr>
              <a:xfrm>
                <a:off x="1329950" y="2019719"/>
                <a:ext cx="361741" cy="7938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 Verbindung 89">
                <a:extLst>
                  <a:ext uri="{FF2B5EF4-FFF2-40B4-BE49-F238E27FC236}">
                    <a16:creationId xmlns:a16="http://schemas.microsoft.com/office/drawing/2014/main" id="{97326D3D-067D-6A56-EC7E-BEAFA300F629}"/>
                  </a:ext>
                </a:extLst>
              </p:cNvPr>
              <p:cNvCxnSpPr>
                <a:cxnSpLocks/>
              </p:cNvCxnSpPr>
              <p:nvPr/>
            </p:nvCxnSpPr>
            <p:spPr>
              <a:xfrm>
                <a:off x="1691691" y="2813539"/>
                <a:ext cx="0" cy="22156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Rechteck 90">
                <a:extLst>
                  <a:ext uri="{FF2B5EF4-FFF2-40B4-BE49-F238E27FC236}">
                    <a16:creationId xmlns:a16="http://schemas.microsoft.com/office/drawing/2014/main" id="{41218C38-EE12-6EEE-416E-F8FC455F8C68}"/>
                  </a:ext>
                </a:extLst>
              </p:cNvPr>
              <p:cNvSpPr/>
              <p:nvPr/>
            </p:nvSpPr>
            <p:spPr>
              <a:xfrm>
                <a:off x="4404621" y="2150347"/>
                <a:ext cx="545331" cy="545331"/>
              </a:xfrm>
              <a:prstGeom prst="rec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92" name="Gerade Verbindung 91">
                <a:extLst>
                  <a:ext uri="{FF2B5EF4-FFF2-40B4-BE49-F238E27FC236}">
                    <a16:creationId xmlns:a16="http://schemas.microsoft.com/office/drawing/2014/main" id="{CB3DE7DF-A836-0057-3925-FCDF7BE084BA}"/>
                  </a:ext>
                </a:extLst>
              </p:cNvPr>
              <p:cNvCxnSpPr>
                <a:cxnSpLocks/>
                <a:stCxn id="91" idx="0"/>
                <a:endCxn id="91" idx="2"/>
              </p:cNvCxnSpPr>
              <p:nvPr/>
            </p:nvCxnSpPr>
            <p:spPr>
              <a:xfrm>
                <a:off x="4677287" y="2150347"/>
                <a:ext cx="0" cy="54533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Gerade Verbindung 92">
                <a:extLst>
                  <a:ext uri="{FF2B5EF4-FFF2-40B4-BE49-F238E27FC236}">
                    <a16:creationId xmlns:a16="http://schemas.microsoft.com/office/drawing/2014/main" id="{42EA5B8F-D753-3D3D-4555-28685C35CFCC}"/>
                  </a:ext>
                </a:extLst>
              </p:cNvPr>
              <p:cNvCxnSpPr>
                <a:cxnSpLocks/>
              </p:cNvCxnSpPr>
              <p:nvPr/>
            </p:nvCxnSpPr>
            <p:spPr>
              <a:xfrm>
                <a:off x="5261042" y="2295616"/>
                <a:ext cx="0" cy="2547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Gerade Verbindung 93">
                <a:extLst>
                  <a:ext uri="{FF2B5EF4-FFF2-40B4-BE49-F238E27FC236}">
                    <a16:creationId xmlns:a16="http://schemas.microsoft.com/office/drawing/2014/main" id="{933313DC-3E9A-64BC-2FD5-6D5B085FBA45}"/>
                  </a:ext>
                </a:extLst>
              </p:cNvPr>
              <p:cNvCxnSpPr>
                <a:cxnSpLocks/>
                <a:stCxn id="91" idx="1"/>
                <a:endCxn id="91" idx="3"/>
              </p:cNvCxnSpPr>
              <p:nvPr/>
            </p:nvCxnSpPr>
            <p:spPr>
              <a:xfrm>
                <a:off x="4404621" y="2423013"/>
                <a:ext cx="54533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Gerade Verbindung 94">
                <a:extLst>
                  <a:ext uri="{FF2B5EF4-FFF2-40B4-BE49-F238E27FC236}">
                    <a16:creationId xmlns:a16="http://schemas.microsoft.com/office/drawing/2014/main" id="{93C4346B-26EE-ECC6-0803-480895ABCF67}"/>
                  </a:ext>
                </a:extLst>
              </p:cNvPr>
              <p:cNvCxnSpPr>
                <a:cxnSpLocks/>
                <a:endCxn id="91" idx="0"/>
              </p:cNvCxnSpPr>
              <p:nvPr/>
            </p:nvCxnSpPr>
            <p:spPr>
              <a:xfrm flipV="1">
                <a:off x="4677287" y="2150347"/>
                <a:ext cx="0" cy="1771023"/>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6" name="Gerade Verbindung 95">
                <a:extLst>
                  <a:ext uri="{FF2B5EF4-FFF2-40B4-BE49-F238E27FC236}">
                    <a16:creationId xmlns:a16="http://schemas.microsoft.com/office/drawing/2014/main" id="{7791B95E-F759-DC38-7D7C-98645AF159BA}"/>
                  </a:ext>
                </a:extLst>
              </p:cNvPr>
              <p:cNvCxnSpPr>
                <a:cxnSpLocks/>
              </p:cNvCxnSpPr>
              <p:nvPr/>
            </p:nvCxnSpPr>
            <p:spPr>
              <a:xfrm>
                <a:off x="688932" y="3076454"/>
                <a:ext cx="2657613" cy="0"/>
              </a:xfrm>
              <a:prstGeom prst="line">
                <a:avLst/>
              </a:prstGeom>
              <a:ln w="38100" cap="flat">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97" name="Gerade Verbindung 96">
                <a:extLst>
                  <a:ext uri="{FF2B5EF4-FFF2-40B4-BE49-F238E27FC236}">
                    <a16:creationId xmlns:a16="http://schemas.microsoft.com/office/drawing/2014/main" id="{98E67E50-4962-E327-78D0-C48A6EEB7AFF}"/>
                  </a:ext>
                </a:extLst>
              </p:cNvPr>
              <p:cNvCxnSpPr>
                <a:cxnSpLocks/>
              </p:cNvCxnSpPr>
              <p:nvPr/>
            </p:nvCxnSpPr>
            <p:spPr>
              <a:xfrm>
                <a:off x="416859" y="3391918"/>
                <a:ext cx="0" cy="2547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Gerade Verbindung 97">
                <a:extLst>
                  <a:ext uri="{FF2B5EF4-FFF2-40B4-BE49-F238E27FC236}">
                    <a16:creationId xmlns:a16="http://schemas.microsoft.com/office/drawing/2014/main" id="{FDC90516-30DF-B8A1-BE79-6B6348EC586B}"/>
                  </a:ext>
                </a:extLst>
              </p:cNvPr>
              <p:cNvCxnSpPr>
                <a:cxnSpLocks/>
              </p:cNvCxnSpPr>
              <p:nvPr/>
            </p:nvCxnSpPr>
            <p:spPr>
              <a:xfrm>
                <a:off x="574971" y="3375464"/>
                <a:ext cx="120137" cy="2636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Gerade Verbindung 98">
                <a:extLst>
                  <a:ext uri="{FF2B5EF4-FFF2-40B4-BE49-F238E27FC236}">
                    <a16:creationId xmlns:a16="http://schemas.microsoft.com/office/drawing/2014/main" id="{04BA8285-5567-2890-20A6-09778C2A8ECF}"/>
                  </a:ext>
                </a:extLst>
              </p:cNvPr>
              <p:cNvCxnSpPr>
                <a:cxnSpLocks/>
              </p:cNvCxnSpPr>
              <p:nvPr/>
            </p:nvCxnSpPr>
            <p:spPr>
              <a:xfrm>
                <a:off x="687445" y="3076454"/>
                <a:ext cx="0" cy="2875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Gerade Verbindung 99">
                <a:extLst>
                  <a:ext uri="{FF2B5EF4-FFF2-40B4-BE49-F238E27FC236}">
                    <a16:creationId xmlns:a16="http://schemas.microsoft.com/office/drawing/2014/main" id="{42B68D30-D545-D122-1731-710E8C788510}"/>
                  </a:ext>
                </a:extLst>
              </p:cNvPr>
              <p:cNvCxnSpPr>
                <a:cxnSpLocks/>
              </p:cNvCxnSpPr>
              <p:nvPr/>
            </p:nvCxnSpPr>
            <p:spPr>
              <a:xfrm>
                <a:off x="687445" y="3633848"/>
                <a:ext cx="0" cy="2875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Gerade Verbindung 100">
                <a:extLst>
                  <a:ext uri="{FF2B5EF4-FFF2-40B4-BE49-F238E27FC236}">
                    <a16:creationId xmlns:a16="http://schemas.microsoft.com/office/drawing/2014/main" id="{3B0EC67D-D8D7-8BA4-BE79-13303EB04F99}"/>
                  </a:ext>
                </a:extLst>
              </p:cNvPr>
              <p:cNvCxnSpPr>
                <a:cxnSpLocks/>
              </p:cNvCxnSpPr>
              <p:nvPr/>
            </p:nvCxnSpPr>
            <p:spPr>
              <a:xfrm flipV="1">
                <a:off x="416859" y="3513448"/>
                <a:ext cx="218180" cy="139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2" name="Gerade Verbindung 101">
                <a:extLst>
                  <a:ext uri="{FF2B5EF4-FFF2-40B4-BE49-F238E27FC236}">
                    <a16:creationId xmlns:a16="http://schemas.microsoft.com/office/drawing/2014/main" id="{33C4245A-761F-9A4C-6AF0-F0146E45C313}"/>
                  </a:ext>
                </a:extLst>
              </p:cNvPr>
              <p:cNvCxnSpPr>
                <a:cxnSpLocks/>
              </p:cNvCxnSpPr>
              <p:nvPr/>
            </p:nvCxnSpPr>
            <p:spPr>
              <a:xfrm>
                <a:off x="676685" y="4203640"/>
                <a:ext cx="0" cy="2875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Rechteck 102">
                <a:extLst>
                  <a:ext uri="{FF2B5EF4-FFF2-40B4-BE49-F238E27FC236}">
                    <a16:creationId xmlns:a16="http://schemas.microsoft.com/office/drawing/2014/main" id="{2104DA0E-5E59-CA27-732D-07E995D69BF7}"/>
                  </a:ext>
                </a:extLst>
              </p:cNvPr>
              <p:cNvSpPr/>
              <p:nvPr/>
            </p:nvSpPr>
            <p:spPr>
              <a:xfrm>
                <a:off x="616508" y="3921369"/>
                <a:ext cx="120354" cy="282271"/>
              </a:xfrm>
              <a:prstGeom prst="rect">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cxnSp>
            <p:nvCxnSpPr>
              <p:cNvPr id="104" name="Gerade Verbindung 103">
                <a:extLst>
                  <a:ext uri="{FF2B5EF4-FFF2-40B4-BE49-F238E27FC236}">
                    <a16:creationId xmlns:a16="http://schemas.microsoft.com/office/drawing/2014/main" id="{22B60370-57B4-8203-1560-E934C1B2E082}"/>
                  </a:ext>
                </a:extLst>
              </p:cNvPr>
              <p:cNvCxnSpPr>
                <a:cxnSpLocks/>
              </p:cNvCxnSpPr>
              <p:nvPr/>
            </p:nvCxnSpPr>
            <p:spPr>
              <a:xfrm>
                <a:off x="676685" y="4491161"/>
                <a:ext cx="1015006" cy="0"/>
              </a:xfrm>
              <a:prstGeom prst="line">
                <a:avLst/>
              </a:prstGeom>
              <a:ln w="38100">
                <a:solidFill>
                  <a:schemeClr val="tx1"/>
                </a:solidFill>
                <a:tailEnd type="oval"/>
              </a:ln>
            </p:spPr>
            <p:style>
              <a:lnRef idx="1">
                <a:schemeClr val="accent1"/>
              </a:lnRef>
              <a:fillRef idx="0">
                <a:schemeClr val="accent1"/>
              </a:fillRef>
              <a:effectRef idx="0">
                <a:schemeClr val="accent1"/>
              </a:effectRef>
              <a:fontRef idx="minor">
                <a:schemeClr val="tx1"/>
              </a:fontRef>
            </p:style>
          </p:cxnSp>
        </p:grpSp>
        <p:grpSp>
          <p:nvGrpSpPr>
            <p:cNvPr id="72" name="Gruppieren 71">
              <a:extLst>
                <a:ext uri="{FF2B5EF4-FFF2-40B4-BE49-F238E27FC236}">
                  <a16:creationId xmlns:a16="http://schemas.microsoft.com/office/drawing/2014/main" id="{87685057-ACA1-4028-99DA-F9D6AA903AF0}"/>
                </a:ext>
              </a:extLst>
            </p:cNvPr>
            <p:cNvGrpSpPr/>
            <p:nvPr/>
          </p:nvGrpSpPr>
          <p:grpSpPr>
            <a:xfrm>
              <a:off x="7490567" y="5328371"/>
              <a:ext cx="1449445" cy="772409"/>
              <a:chOff x="676685" y="3076454"/>
              <a:chExt cx="2669860" cy="1422768"/>
            </a:xfrm>
          </p:grpSpPr>
          <p:cxnSp>
            <p:nvCxnSpPr>
              <p:cNvPr id="73" name="Gerade Verbindung 72">
                <a:extLst>
                  <a:ext uri="{FF2B5EF4-FFF2-40B4-BE49-F238E27FC236}">
                    <a16:creationId xmlns:a16="http://schemas.microsoft.com/office/drawing/2014/main" id="{C93D690F-0190-822A-22DD-CAFB05E25A9F}"/>
                  </a:ext>
                </a:extLst>
              </p:cNvPr>
              <p:cNvCxnSpPr>
                <a:cxnSpLocks/>
              </p:cNvCxnSpPr>
              <p:nvPr/>
            </p:nvCxnSpPr>
            <p:spPr>
              <a:xfrm>
                <a:off x="688932" y="3076454"/>
                <a:ext cx="2657613" cy="0"/>
              </a:xfrm>
              <a:prstGeom prst="line">
                <a:avLst/>
              </a:prstGeom>
              <a:ln w="57150" cap="flat">
                <a:solidFill>
                  <a:srgbClr val="FF0000"/>
                </a:solidFill>
                <a:tailEnd type="oval"/>
              </a:ln>
            </p:spPr>
            <p:style>
              <a:lnRef idx="1">
                <a:schemeClr val="accent1"/>
              </a:lnRef>
              <a:fillRef idx="0">
                <a:schemeClr val="accent1"/>
              </a:fillRef>
              <a:effectRef idx="0">
                <a:schemeClr val="accent1"/>
              </a:effectRef>
              <a:fontRef idx="minor">
                <a:schemeClr val="tx1"/>
              </a:fontRef>
            </p:style>
          </p:cxnSp>
          <p:cxnSp>
            <p:nvCxnSpPr>
              <p:cNvPr id="74" name="Gerade Verbindung 73">
                <a:extLst>
                  <a:ext uri="{FF2B5EF4-FFF2-40B4-BE49-F238E27FC236}">
                    <a16:creationId xmlns:a16="http://schemas.microsoft.com/office/drawing/2014/main" id="{CBB62849-27CB-213A-6B51-21542C5B818A}"/>
                  </a:ext>
                </a:extLst>
              </p:cNvPr>
              <p:cNvCxnSpPr>
                <a:cxnSpLocks/>
              </p:cNvCxnSpPr>
              <p:nvPr/>
            </p:nvCxnSpPr>
            <p:spPr>
              <a:xfrm flipH="1">
                <a:off x="676685" y="3076454"/>
                <a:ext cx="18423" cy="1414707"/>
              </a:xfrm>
              <a:prstGeom prst="line">
                <a:avLst/>
              </a:prstGeom>
              <a:ln w="57150" cap="flat">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75" name="Gerade Verbindung 74">
                <a:extLst>
                  <a:ext uri="{FF2B5EF4-FFF2-40B4-BE49-F238E27FC236}">
                    <a16:creationId xmlns:a16="http://schemas.microsoft.com/office/drawing/2014/main" id="{B907FED0-B30A-3001-DA40-30B20B54368F}"/>
                  </a:ext>
                </a:extLst>
              </p:cNvPr>
              <p:cNvCxnSpPr>
                <a:cxnSpLocks/>
              </p:cNvCxnSpPr>
              <p:nvPr/>
            </p:nvCxnSpPr>
            <p:spPr>
              <a:xfrm>
                <a:off x="676685" y="4499222"/>
                <a:ext cx="1015006" cy="0"/>
              </a:xfrm>
              <a:prstGeom prst="line">
                <a:avLst/>
              </a:prstGeom>
              <a:ln w="57150" cap="flat">
                <a:solidFill>
                  <a:srgbClr val="FF0000"/>
                </a:solidFill>
                <a:tailEnd type="oval"/>
              </a:ln>
            </p:spPr>
            <p:style>
              <a:lnRef idx="1">
                <a:schemeClr val="accent1"/>
              </a:lnRef>
              <a:fillRef idx="0">
                <a:schemeClr val="accent1"/>
              </a:fillRef>
              <a:effectRef idx="0">
                <a:schemeClr val="accent1"/>
              </a:effectRef>
              <a:fontRef idx="minor">
                <a:schemeClr val="tx1"/>
              </a:fontRef>
            </p:style>
          </p:cxnSp>
        </p:grpSp>
      </p:grpSp>
      <p:sp>
        <p:nvSpPr>
          <p:cNvPr id="9" name="Textfeld 8">
            <a:extLst>
              <a:ext uri="{FF2B5EF4-FFF2-40B4-BE49-F238E27FC236}">
                <a16:creationId xmlns:a16="http://schemas.microsoft.com/office/drawing/2014/main" id="{6B5971DC-0B7E-15E8-E14F-5B2459DDF096}"/>
              </a:ext>
            </a:extLst>
          </p:cNvPr>
          <p:cNvSpPr txBox="1"/>
          <p:nvPr/>
        </p:nvSpPr>
        <p:spPr>
          <a:xfrm>
            <a:off x="7256527" y="6758887"/>
            <a:ext cx="4353628"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Hager: © Hager Vertriebsgesellschaft mbH &amp; Co. KG </a:t>
            </a:r>
          </a:p>
        </p:txBody>
      </p:sp>
    </p:spTree>
    <p:extLst>
      <p:ext uri="{BB962C8B-B14F-4D97-AF65-F5344CB8AC3E}">
        <p14:creationId xmlns:p14="http://schemas.microsoft.com/office/powerpoint/2010/main" val="1843656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B1703-AC88-19F6-B2B9-38C201DBCAAE}"/>
              </a:ext>
            </a:extLst>
          </p:cNvPr>
          <p:cNvSpPr>
            <a:spLocks noGrp="1"/>
          </p:cNvSpPr>
          <p:nvPr>
            <p:ph type="title"/>
          </p:nvPr>
        </p:nvSpPr>
        <p:spPr/>
        <p:txBody>
          <a:bodyPr/>
          <a:lstStyle/>
          <a:p>
            <a:r>
              <a:rPr lang="de-DE" dirty="0"/>
              <a:t>Fehlerstrom-Schutzschalter - Typen</a:t>
            </a:r>
          </a:p>
        </p:txBody>
      </p:sp>
      <p:sp>
        <p:nvSpPr>
          <p:cNvPr id="3" name="Foliennummernplatzhalter 2">
            <a:extLst>
              <a:ext uri="{FF2B5EF4-FFF2-40B4-BE49-F238E27FC236}">
                <a16:creationId xmlns:a16="http://schemas.microsoft.com/office/drawing/2014/main" id="{F90E0903-1250-F04F-697A-1961716AF8F2}"/>
              </a:ext>
            </a:extLst>
          </p:cNvPr>
          <p:cNvSpPr>
            <a:spLocks noGrp="1"/>
          </p:cNvSpPr>
          <p:nvPr>
            <p:ph type="sldNum" sz="quarter" idx="12"/>
          </p:nvPr>
        </p:nvSpPr>
        <p:spPr/>
        <p:txBody>
          <a:bodyPr>
            <a:normAutofit lnSpcReduction="10000"/>
          </a:bodyPr>
          <a:lstStyle/>
          <a:p>
            <a:fld id="{F0C94032-CD4C-4C25-B0C2-CEC720522D92}" type="slidenum">
              <a:rPr lang="en-US" smtClean="0"/>
              <a:pPr/>
              <a:t>35</a:t>
            </a:fld>
            <a:endParaRPr lang="en-US" dirty="0"/>
          </a:p>
        </p:txBody>
      </p:sp>
      <p:graphicFrame>
        <p:nvGraphicFramePr>
          <p:cNvPr id="5" name="Inhaltsplatzhalter 4">
            <a:extLst>
              <a:ext uri="{FF2B5EF4-FFF2-40B4-BE49-F238E27FC236}">
                <a16:creationId xmlns:a16="http://schemas.microsoft.com/office/drawing/2014/main" id="{AE9330A0-87B7-9513-694C-CA374A3DB998}"/>
              </a:ext>
            </a:extLst>
          </p:cNvPr>
          <p:cNvGraphicFramePr>
            <a:graphicFrameLocks noGrp="1"/>
          </p:cNvGraphicFramePr>
          <p:nvPr>
            <p:ph sz="quarter" idx="14"/>
          </p:nvPr>
        </p:nvGraphicFramePr>
        <p:xfrm>
          <a:off x="900113" y="1763713"/>
          <a:ext cx="11966574" cy="4564513"/>
        </p:xfrm>
        <a:graphic>
          <a:graphicData uri="http://schemas.openxmlformats.org/drawingml/2006/table">
            <a:tbl>
              <a:tblPr firstRow="1" bandRow="1">
                <a:tableStyleId>{5C22544A-7EE6-4342-B048-85BDC9FD1C3A}</a:tableStyleId>
              </a:tblPr>
              <a:tblGrid>
                <a:gridCol w="2001175">
                  <a:extLst>
                    <a:ext uri="{9D8B030D-6E8A-4147-A177-3AD203B41FA5}">
                      <a16:colId xmlns:a16="http://schemas.microsoft.com/office/drawing/2014/main" val="3628888087"/>
                    </a:ext>
                  </a:extLst>
                </a:gridCol>
                <a:gridCol w="2609313">
                  <a:extLst>
                    <a:ext uri="{9D8B030D-6E8A-4147-A177-3AD203B41FA5}">
                      <a16:colId xmlns:a16="http://schemas.microsoft.com/office/drawing/2014/main" val="1521162017"/>
                    </a:ext>
                  </a:extLst>
                </a:gridCol>
                <a:gridCol w="7356086">
                  <a:extLst>
                    <a:ext uri="{9D8B030D-6E8A-4147-A177-3AD203B41FA5}">
                      <a16:colId xmlns:a16="http://schemas.microsoft.com/office/drawing/2014/main" val="2738307017"/>
                    </a:ext>
                  </a:extLst>
                </a:gridCol>
              </a:tblGrid>
              <a:tr h="435478">
                <a:tc>
                  <a:txBody>
                    <a:bodyPr/>
                    <a:lstStyle/>
                    <a:p>
                      <a:r>
                        <a:rPr lang="de-DE" dirty="0">
                          <a:solidFill>
                            <a:schemeClr val="bg1"/>
                          </a:solidFill>
                          <a:latin typeface="+mn-lt"/>
                          <a:cs typeface="Arial" panose="020B0604020202020204" pitchFamily="34" charset="0"/>
                        </a:rPr>
                        <a:t>Typ</a:t>
                      </a:r>
                    </a:p>
                  </a:txBody>
                  <a:tcPr marL="89081" marR="89081"/>
                </a:tc>
                <a:tc>
                  <a:txBody>
                    <a:bodyPr/>
                    <a:lstStyle/>
                    <a:p>
                      <a:r>
                        <a:rPr lang="de-DE" dirty="0">
                          <a:solidFill>
                            <a:schemeClr val="bg1"/>
                          </a:solidFill>
                          <a:latin typeface="+mn-lt"/>
                          <a:cs typeface="Arial" panose="020B0604020202020204" pitchFamily="34" charset="0"/>
                        </a:rPr>
                        <a:t>Symbol</a:t>
                      </a:r>
                    </a:p>
                  </a:txBody>
                  <a:tcPr marL="89081" marR="89081"/>
                </a:tc>
                <a:tc>
                  <a:txBody>
                    <a:bodyPr/>
                    <a:lstStyle/>
                    <a:p>
                      <a:r>
                        <a:rPr lang="de-DE" dirty="0">
                          <a:solidFill>
                            <a:schemeClr val="bg1"/>
                          </a:solidFill>
                          <a:latin typeface="+mn-lt"/>
                          <a:cs typeface="Arial" panose="020B0604020202020204" pitchFamily="34" charset="0"/>
                        </a:rPr>
                        <a:t>Erfassung von</a:t>
                      </a:r>
                    </a:p>
                  </a:txBody>
                  <a:tcPr marL="89081" marR="89081"/>
                </a:tc>
                <a:extLst>
                  <a:ext uri="{0D108BD9-81ED-4DB2-BD59-A6C34878D82A}">
                    <a16:rowId xmlns:a16="http://schemas.microsoft.com/office/drawing/2014/main" val="155908279"/>
                  </a:ext>
                </a:extLst>
              </a:tr>
              <a:tr h="435478">
                <a:tc>
                  <a:txBody>
                    <a:bodyPr/>
                    <a:lstStyle/>
                    <a:p>
                      <a:r>
                        <a:rPr lang="de-DE" dirty="0">
                          <a:solidFill>
                            <a:schemeClr val="tx1"/>
                          </a:solidFill>
                          <a:latin typeface="+mn-lt"/>
                          <a:cs typeface="Arial" panose="020B0604020202020204" pitchFamily="34" charset="0"/>
                        </a:rPr>
                        <a:t>A</a:t>
                      </a:r>
                    </a:p>
                  </a:txBody>
                  <a:tcPr marL="89081" marR="89081"/>
                </a:tc>
                <a:tc>
                  <a:txBody>
                    <a:bodyPr/>
                    <a:lstStyle/>
                    <a:p>
                      <a:endParaRPr lang="de-DE" dirty="0">
                        <a:solidFill>
                          <a:schemeClr val="tx1"/>
                        </a:solidFill>
                        <a:latin typeface="+mn-lt"/>
                        <a:cs typeface="Arial" panose="020B0604020202020204" pitchFamily="34" charset="0"/>
                      </a:endParaRPr>
                    </a:p>
                  </a:txBody>
                  <a:tcPr marL="89081" marR="8908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kern="1200" dirty="0">
                          <a:solidFill>
                            <a:schemeClr val="tx1"/>
                          </a:solidFill>
                          <a:effectLst/>
                          <a:latin typeface="+mn-lt"/>
                          <a:ea typeface="+mn-ea"/>
                          <a:cs typeface="Arial" panose="020B0604020202020204" pitchFamily="34" charset="0"/>
                        </a:rPr>
                        <a:t>sinusförmige Wechselfehlerströme und pulsierende Gleichfehlerströme </a:t>
                      </a:r>
                    </a:p>
                  </a:txBody>
                  <a:tcPr marL="89081" marR="89081"/>
                </a:tc>
                <a:extLst>
                  <a:ext uri="{0D108BD9-81ED-4DB2-BD59-A6C34878D82A}">
                    <a16:rowId xmlns:a16="http://schemas.microsoft.com/office/drawing/2014/main" val="4190529640"/>
                  </a:ext>
                </a:extLst>
              </a:tr>
              <a:tr h="707546">
                <a:tc>
                  <a:txBody>
                    <a:bodyPr/>
                    <a:lstStyle/>
                    <a:p>
                      <a:r>
                        <a:rPr lang="de-DE" dirty="0">
                          <a:solidFill>
                            <a:schemeClr val="tx1"/>
                          </a:solidFill>
                          <a:latin typeface="+mn-lt"/>
                          <a:cs typeface="Arial" panose="020B0604020202020204" pitchFamily="34" charset="0"/>
                        </a:rPr>
                        <a:t>B</a:t>
                      </a:r>
                    </a:p>
                  </a:txBody>
                  <a:tcPr marL="89081" marR="89081"/>
                </a:tc>
                <a:tc>
                  <a:txBody>
                    <a:bodyPr/>
                    <a:lstStyle/>
                    <a:p>
                      <a:endParaRPr lang="de-DE" dirty="0">
                        <a:solidFill>
                          <a:schemeClr val="tx1"/>
                        </a:solidFill>
                        <a:latin typeface="+mn-lt"/>
                        <a:cs typeface="Arial" panose="020B0604020202020204" pitchFamily="34" charset="0"/>
                      </a:endParaRPr>
                    </a:p>
                  </a:txBody>
                  <a:tcPr marL="89081" marR="8908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kern="1200" dirty="0">
                          <a:solidFill>
                            <a:schemeClr val="tx1"/>
                          </a:solidFill>
                          <a:effectLst/>
                          <a:latin typeface="+mn-lt"/>
                          <a:ea typeface="+mn-ea"/>
                          <a:cs typeface="Arial" panose="020B0604020202020204" pitchFamily="34" charset="0"/>
                        </a:rPr>
                        <a:t>sinusförmige Wechselfehlerströme und pulsierende Gleichfehlerströme sowie glatte Gleichfehlerströme (allstromsensitiv) </a:t>
                      </a:r>
                      <a:endParaRPr lang="de-DE" dirty="0">
                        <a:solidFill>
                          <a:schemeClr val="tx1"/>
                        </a:solidFill>
                        <a:effectLst/>
                        <a:latin typeface="+mn-lt"/>
                        <a:cs typeface="Arial" panose="020B0604020202020204" pitchFamily="34" charset="0"/>
                      </a:endParaRPr>
                    </a:p>
                  </a:txBody>
                  <a:tcPr marL="89081" marR="89081"/>
                </a:tc>
                <a:extLst>
                  <a:ext uri="{0D108BD9-81ED-4DB2-BD59-A6C34878D82A}">
                    <a16:rowId xmlns:a16="http://schemas.microsoft.com/office/drawing/2014/main" val="1563535785"/>
                  </a:ext>
                </a:extLst>
              </a:tr>
              <a:tr h="769877">
                <a:tc>
                  <a:txBody>
                    <a:bodyPr/>
                    <a:lstStyle/>
                    <a:p>
                      <a:r>
                        <a:rPr lang="de-DE" dirty="0">
                          <a:solidFill>
                            <a:schemeClr val="tx1"/>
                          </a:solidFill>
                          <a:latin typeface="+mn-lt"/>
                          <a:cs typeface="Arial" panose="020B0604020202020204" pitchFamily="34" charset="0"/>
                        </a:rPr>
                        <a:t>B+</a:t>
                      </a:r>
                    </a:p>
                  </a:txBody>
                  <a:tcPr marL="89081" marR="89081"/>
                </a:tc>
                <a:tc>
                  <a:txBody>
                    <a:bodyPr/>
                    <a:lstStyle/>
                    <a:p>
                      <a:endParaRPr lang="de-DE" dirty="0">
                        <a:solidFill>
                          <a:schemeClr val="tx1"/>
                        </a:solidFill>
                        <a:latin typeface="+mn-lt"/>
                        <a:cs typeface="Arial" panose="020B0604020202020204" pitchFamily="34" charset="0"/>
                      </a:endParaRPr>
                    </a:p>
                  </a:txBody>
                  <a:tcPr marL="89081" marR="89081"/>
                </a:tc>
                <a:tc>
                  <a:txBody>
                    <a:bodyPr/>
                    <a:lstStyle/>
                    <a:p>
                      <a:r>
                        <a:rPr lang="de-DE" dirty="0">
                          <a:solidFill>
                            <a:schemeClr val="tx1"/>
                          </a:solidFill>
                          <a:latin typeface="+mn-lt"/>
                          <a:cs typeface="Arial" panose="020B0604020202020204" pitchFamily="34" charset="0"/>
                        </a:rPr>
                        <a:t>wie Typ B, zusätzlich </a:t>
                      </a:r>
                      <a:r>
                        <a:rPr kumimoji="0" lang="de-DE" b="0" i="0" u="none" strike="noStrike" kern="1200" dirty="0">
                          <a:solidFill>
                            <a:schemeClr val="tx1"/>
                          </a:solidFill>
                          <a:effectLst/>
                          <a:latin typeface="+mn-lt"/>
                          <a:ea typeface="+mn-ea"/>
                          <a:cs typeface="Arial" panose="020B0604020202020204" pitchFamily="34" charset="0"/>
                        </a:rPr>
                        <a:t>Fehlerströme mit einer Frequenz im Bereich zwischen 1 und 20 kHz</a:t>
                      </a:r>
                      <a:endParaRPr lang="de-DE" dirty="0">
                        <a:solidFill>
                          <a:schemeClr val="tx1"/>
                        </a:solidFill>
                        <a:latin typeface="+mn-lt"/>
                        <a:cs typeface="Arial" panose="020B0604020202020204" pitchFamily="34" charset="0"/>
                      </a:endParaRPr>
                    </a:p>
                  </a:txBody>
                  <a:tcPr marL="89081" marR="89081"/>
                </a:tc>
                <a:extLst>
                  <a:ext uri="{0D108BD9-81ED-4DB2-BD59-A6C34878D82A}">
                    <a16:rowId xmlns:a16="http://schemas.microsoft.com/office/drawing/2014/main" val="524307250"/>
                  </a:ext>
                </a:extLst>
              </a:tr>
              <a:tr h="707546">
                <a:tc>
                  <a:txBody>
                    <a:bodyPr/>
                    <a:lstStyle/>
                    <a:p>
                      <a:r>
                        <a:rPr lang="de-DE" dirty="0">
                          <a:solidFill>
                            <a:schemeClr val="tx1"/>
                          </a:solidFill>
                          <a:latin typeface="+mn-lt"/>
                          <a:cs typeface="Arial" panose="020B0604020202020204" pitchFamily="34" charset="0"/>
                        </a:rPr>
                        <a:t>F</a:t>
                      </a:r>
                    </a:p>
                  </a:txBody>
                  <a:tcPr marL="89081" marR="89081"/>
                </a:tc>
                <a:tc>
                  <a:txBody>
                    <a:bodyPr/>
                    <a:lstStyle/>
                    <a:p>
                      <a:endParaRPr lang="de-DE" dirty="0">
                        <a:solidFill>
                          <a:schemeClr val="tx1"/>
                        </a:solidFill>
                        <a:latin typeface="+mn-lt"/>
                        <a:cs typeface="Arial" panose="020B0604020202020204" pitchFamily="34" charset="0"/>
                      </a:endParaRPr>
                    </a:p>
                  </a:txBody>
                  <a:tcPr marL="89081" marR="8908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kern="1200" dirty="0">
                          <a:solidFill>
                            <a:schemeClr val="tx1"/>
                          </a:solidFill>
                          <a:effectLst/>
                          <a:latin typeface="+mn-lt"/>
                          <a:ea typeface="+mn-ea"/>
                          <a:cs typeface="Arial" panose="020B0604020202020204" pitchFamily="34" charset="0"/>
                        </a:rPr>
                        <a:t>sinusförmige Wechselfehlerströme und pulsierende Gleichfehlerströme sowie Fehlerströme mit Mischfrequenz bis 1 kHz </a:t>
                      </a:r>
                      <a:endParaRPr lang="de-DE" dirty="0">
                        <a:solidFill>
                          <a:schemeClr val="tx1"/>
                        </a:solidFill>
                        <a:effectLst/>
                        <a:latin typeface="+mn-lt"/>
                        <a:cs typeface="Arial" panose="020B0604020202020204" pitchFamily="34" charset="0"/>
                      </a:endParaRPr>
                    </a:p>
                  </a:txBody>
                  <a:tcPr marL="89081" marR="89081"/>
                </a:tc>
                <a:extLst>
                  <a:ext uri="{0D108BD9-81ED-4DB2-BD59-A6C34878D82A}">
                    <a16:rowId xmlns:a16="http://schemas.microsoft.com/office/drawing/2014/main" val="4265287659"/>
                  </a:ext>
                </a:extLst>
              </a:tr>
              <a:tr h="738711">
                <a:tc>
                  <a:txBody>
                    <a:bodyPr/>
                    <a:lstStyle/>
                    <a:p>
                      <a:r>
                        <a:rPr lang="de-DE" dirty="0">
                          <a:solidFill>
                            <a:schemeClr val="tx1"/>
                          </a:solidFill>
                          <a:latin typeface="+mn-lt"/>
                          <a:cs typeface="Arial" panose="020B0604020202020204" pitchFamily="34" charset="0"/>
                        </a:rPr>
                        <a:t>EV</a:t>
                      </a:r>
                    </a:p>
                  </a:txBody>
                  <a:tcPr marL="89081" marR="89081"/>
                </a:tc>
                <a:tc>
                  <a:txBody>
                    <a:bodyPr/>
                    <a:lstStyle/>
                    <a:p>
                      <a:endParaRPr lang="de-DE" dirty="0">
                        <a:solidFill>
                          <a:schemeClr val="tx1"/>
                        </a:solidFill>
                        <a:latin typeface="+mn-lt"/>
                        <a:cs typeface="Arial" panose="020B0604020202020204" pitchFamily="34" charset="0"/>
                      </a:endParaRPr>
                    </a:p>
                  </a:txBody>
                  <a:tcPr marL="89081" marR="89081"/>
                </a:tc>
                <a:tc>
                  <a:txBody>
                    <a:bodyPr/>
                    <a:lstStyle/>
                    <a:p>
                      <a:r>
                        <a:rPr lang="de-DE" dirty="0">
                          <a:solidFill>
                            <a:schemeClr val="tx1"/>
                          </a:solidFill>
                          <a:latin typeface="+mn-lt"/>
                          <a:cs typeface="Arial" panose="020B0604020202020204" pitchFamily="34" charset="0"/>
                        </a:rPr>
                        <a:t>wie Typ A, zusätzlich </a:t>
                      </a:r>
                      <a:r>
                        <a:rPr kumimoji="0" lang="de-DE" sz="1800" kern="1200" dirty="0">
                          <a:solidFill>
                            <a:schemeClr val="tx1"/>
                          </a:solidFill>
                          <a:effectLst/>
                          <a:latin typeface="+mn-lt"/>
                          <a:ea typeface="+mn-ea"/>
                          <a:cs typeface="Arial" panose="020B0604020202020204" pitchFamily="34" charset="0"/>
                        </a:rPr>
                        <a:t>Gleichfehlerströme ab 6mA </a:t>
                      </a:r>
                    </a:p>
                    <a:p>
                      <a:r>
                        <a:rPr kumimoji="0" lang="de-DE" sz="1800" kern="1200" dirty="0">
                          <a:solidFill>
                            <a:schemeClr val="tx1"/>
                          </a:solidFill>
                          <a:effectLst/>
                          <a:latin typeface="+mn-lt"/>
                          <a:ea typeface="+mn-ea"/>
                          <a:cs typeface="Arial" panose="020B0604020202020204" pitchFamily="34" charset="0"/>
                        </a:rPr>
                        <a:t>(Ladeinfrastruktur Elektrofahrzeuge)</a:t>
                      </a:r>
                      <a:endParaRPr lang="de-DE" dirty="0">
                        <a:solidFill>
                          <a:schemeClr val="tx1"/>
                        </a:solidFill>
                        <a:latin typeface="+mn-lt"/>
                        <a:cs typeface="Arial" panose="020B0604020202020204" pitchFamily="34" charset="0"/>
                      </a:endParaRPr>
                    </a:p>
                  </a:txBody>
                  <a:tcPr marL="89081" marR="89081"/>
                </a:tc>
                <a:extLst>
                  <a:ext uri="{0D108BD9-81ED-4DB2-BD59-A6C34878D82A}">
                    <a16:rowId xmlns:a16="http://schemas.microsoft.com/office/drawing/2014/main" val="2577101365"/>
                  </a:ext>
                </a:extLst>
              </a:tr>
              <a:tr h="769877">
                <a:tc>
                  <a:txBody>
                    <a:bodyPr/>
                    <a:lstStyle/>
                    <a:p>
                      <a:r>
                        <a:rPr lang="de-DE" dirty="0">
                          <a:solidFill>
                            <a:schemeClr val="tx1"/>
                          </a:solidFill>
                          <a:latin typeface="+mn-lt"/>
                          <a:cs typeface="Arial" panose="020B0604020202020204" pitchFamily="34" charset="0"/>
                        </a:rPr>
                        <a:t>AC</a:t>
                      </a:r>
                    </a:p>
                  </a:txBody>
                  <a:tcPr marL="89081" marR="89081"/>
                </a:tc>
                <a:tc>
                  <a:txBody>
                    <a:bodyPr/>
                    <a:lstStyle/>
                    <a:p>
                      <a:endParaRPr lang="de-DE" dirty="0">
                        <a:solidFill>
                          <a:schemeClr val="tx1"/>
                        </a:solidFill>
                        <a:latin typeface="+mn-lt"/>
                        <a:cs typeface="Arial" panose="020B0604020202020204" pitchFamily="34" charset="0"/>
                      </a:endParaRPr>
                    </a:p>
                  </a:txBody>
                  <a:tcPr marL="89081" marR="89081"/>
                </a:tc>
                <a:tc>
                  <a:txBody>
                    <a:bodyPr/>
                    <a:lstStyle/>
                    <a:p>
                      <a:r>
                        <a:rPr kumimoji="0" lang="de-DE" b="0" i="0" u="none" strike="noStrike" kern="1200" dirty="0">
                          <a:solidFill>
                            <a:schemeClr val="tx1"/>
                          </a:solidFill>
                          <a:effectLst/>
                          <a:latin typeface="+mn-lt"/>
                          <a:ea typeface="+mn-ea"/>
                          <a:cs typeface="Arial" panose="020B0604020202020204" pitchFamily="34" charset="0"/>
                        </a:rPr>
                        <a:t>reagiert nur auf Wechselfehlerströme</a:t>
                      </a:r>
                    </a:p>
                    <a:p>
                      <a:r>
                        <a:rPr kumimoji="0" lang="de-DE" b="0" i="0" u="none" strike="noStrike" kern="1200" dirty="0">
                          <a:solidFill>
                            <a:schemeClr val="tx1"/>
                          </a:solidFill>
                          <a:effectLst/>
                          <a:latin typeface="+mn-lt"/>
                          <a:ea typeface="+mn-ea"/>
                          <a:cs typeface="Arial" panose="020B0604020202020204" pitchFamily="34" charset="0"/>
                        </a:rPr>
                        <a:t>in Deutschland seit 1985 nicht mehr zugelassen</a:t>
                      </a:r>
                      <a:endParaRPr lang="de-DE" dirty="0">
                        <a:solidFill>
                          <a:schemeClr val="tx1"/>
                        </a:solidFill>
                        <a:latin typeface="+mn-lt"/>
                        <a:cs typeface="Arial" panose="020B0604020202020204" pitchFamily="34" charset="0"/>
                      </a:endParaRPr>
                    </a:p>
                  </a:txBody>
                  <a:tcPr marL="89081" marR="89081"/>
                </a:tc>
                <a:extLst>
                  <a:ext uri="{0D108BD9-81ED-4DB2-BD59-A6C34878D82A}">
                    <a16:rowId xmlns:a16="http://schemas.microsoft.com/office/drawing/2014/main" val="1813593062"/>
                  </a:ext>
                </a:extLst>
              </a:tr>
            </a:tbl>
          </a:graphicData>
        </a:graphic>
      </p:graphicFrame>
      <p:pic>
        <p:nvPicPr>
          <p:cNvPr id="6" name="Grafik 5">
            <a:extLst>
              <a:ext uri="{FF2B5EF4-FFF2-40B4-BE49-F238E27FC236}">
                <a16:creationId xmlns:a16="http://schemas.microsoft.com/office/drawing/2014/main" id="{D4471686-ABC6-409A-5146-941276B56E14}"/>
              </a:ext>
            </a:extLst>
          </p:cNvPr>
          <p:cNvPicPr>
            <a:picLocks noChangeAspect="1"/>
          </p:cNvPicPr>
          <p:nvPr/>
        </p:nvPicPr>
        <p:blipFill>
          <a:blip r:embed="rId2"/>
          <a:stretch>
            <a:fillRect/>
          </a:stretch>
        </p:blipFill>
        <p:spPr>
          <a:xfrm>
            <a:off x="3749611" y="2547196"/>
            <a:ext cx="580394" cy="450245"/>
          </a:xfrm>
          <a:prstGeom prst="rect">
            <a:avLst/>
          </a:prstGeom>
        </p:spPr>
      </p:pic>
      <p:pic>
        <p:nvPicPr>
          <p:cNvPr id="7" name="Grafik 6">
            <a:extLst>
              <a:ext uri="{FF2B5EF4-FFF2-40B4-BE49-F238E27FC236}">
                <a16:creationId xmlns:a16="http://schemas.microsoft.com/office/drawing/2014/main" id="{5362D40E-2B99-0140-E1E3-303D94E467BF}"/>
              </a:ext>
            </a:extLst>
          </p:cNvPr>
          <p:cNvPicPr>
            <a:picLocks noChangeAspect="1"/>
          </p:cNvPicPr>
          <p:nvPr/>
        </p:nvPicPr>
        <p:blipFill>
          <a:blip r:embed="rId3"/>
          <a:stretch>
            <a:fillRect/>
          </a:stretch>
        </p:blipFill>
        <p:spPr>
          <a:xfrm>
            <a:off x="3460274" y="3131173"/>
            <a:ext cx="1159067" cy="398556"/>
          </a:xfrm>
          <a:prstGeom prst="rect">
            <a:avLst/>
          </a:prstGeom>
        </p:spPr>
      </p:pic>
      <p:pic>
        <p:nvPicPr>
          <p:cNvPr id="8" name="Grafik 7">
            <a:extLst>
              <a:ext uri="{FF2B5EF4-FFF2-40B4-BE49-F238E27FC236}">
                <a16:creationId xmlns:a16="http://schemas.microsoft.com/office/drawing/2014/main" id="{CA8B824E-B837-37D0-6B5C-7C52E19FCE8D}"/>
              </a:ext>
            </a:extLst>
          </p:cNvPr>
          <p:cNvPicPr>
            <a:picLocks noChangeAspect="1"/>
          </p:cNvPicPr>
          <p:nvPr/>
        </p:nvPicPr>
        <p:blipFill>
          <a:blip r:embed="rId4"/>
          <a:stretch>
            <a:fillRect/>
          </a:stretch>
        </p:blipFill>
        <p:spPr>
          <a:xfrm>
            <a:off x="3741923" y="4505983"/>
            <a:ext cx="580394" cy="602889"/>
          </a:xfrm>
          <a:prstGeom prst="rect">
            <a:avLst/>
          </a:prstGeom>
        </p:spPr>
      </p:pic>
      <p:pic>
        <p:nvPicPr>
          <p:cNvPr id="9" name="Grafik 8">
            <a:extLst>
              <a:ext uri="{FF2B5EF4-FFF2-40B4-BE49-F238E27FC236}">
                <a16:creationId xmlns:a16="http://schemas.microsoft.com/office/drawing/2014/main" id="{89416437-84A6-C22B-7ED3-B737969B9A4B}"/>
              </a:ext>
            </a:extLst>
          </p:cNvPr>
          <p:cNvPicPr>
            <a:picLocks noChangeAspect="1"/>
          </p:cNvPicPr>
          <p:nvPr/>
        </p:nvPicPr>
        <p:blipFill>
          <a:blip r:embed="rId2"/>
          <a:stretch>
            <a:fillRect/>
          </a:stretch>
        </p:blipFill>
        <p:spPr>
          <a:xfrm>
            <a:off x="3741923" y="5298892"/>
            <a:ext cx="580394" cy="450245"/>
          </a:xfrm>
          <a:prstGeom prst="rect">
            <a:avLst/>
          </a:prstGeom>
        </p:spPr>
      </p:pic>
      <p:grpSp>
        <p:nvGrpSpPr>
          <p:cNvPr id="10" name="Gruppieren 9">
            <a:extLst>
              <a:ext uri="{FF2B5EF4-FFF2-40B4-BE49-F238E27FC236}">
                <a16:creationId xmlns:a16="http://schemas.microsoft.com/office/drawing/2014/main" id="{07A6C988-F334-3A28-32F3-91A8A024D5C8}"/>
              </a:ext>
            </a:extLst>
          </p:cNvPr>
          <p:cNvGrpSpPr/>
          <p:nvPr/>
        </p:nvGrpSpPr>
        <p:grpSpPr>
          <a:xfrm>
            <a:off x="3749611" y="6049834"/>
            <a:ext cx="580394" cy="450245"/>
            <a:chOff x="2885800" y="5586387"/>
            <a:chExt cx="580394" cy="450245"/>
          </a:xfrm>
        </p:grpSpPr>
        <p:pic>
          <p:nvPicPr>
            <p:cNvPr id="11" name="Grafik 10">
              <a:extLst>
                <a:ext uri="{FF2B5EF4-FFF2-40B4-BE49-F238E27FC236}">
                  <a16:creationId xmlns:a16="http://schemas.microsoft.com/office/drawing/2014/main" id="{52B1FE28-3C2C-B847-4A8F-2F2197683195}"/>
                </a:ext>
              </a:extLst>
            </p:cNvPr>
            <p:cNvPicPr>
              <a:picLocks noChangeAspect="1"/>
            </p:cNvPicPr>
            <p:nvPr/>
          </p:nvPicPr>
          <p:blipFill>
            <a:blip r:embed="rId2"/>
            <a:stretch>
              <a:fillRect/>
            </a:stretch>
          </p:blipFill>
          <p:spPr>
            <a:xfrm>
              <a:off x="2885800" y="5586387"/>
              <a:ext cx="580394" cy="450245"/>
            </a:xfrm>
            <a:prstGeom prst="rect">
              <a:avLst/>
            </a:prstGeom>
          </p:spPr>
        </p:pic>
        <p:sp>
          <p:nvSpPr>
            <p:cNvPr id="12" name="Rechteck 11">
              <a:extLst>
                <a:ext uri="{FF2B5EF4-FFF2-40B4-BE49-F238E27FC236}">
                  <a16:creationId xmlns:a16="http://schemas.microsoft.com/office/drawing/2014/main" id="{3AA3C1F1-0A41-67D1-30E2-60F20F3C9367}"/>
                </a:ext>
              </a:extLst>
            </p:cNvPr>
            <p:cNvSpPr/>
            <p:nvPr/>
          </p:nvSpPr>
          <p:spPr>
            <a:xfrm>
              <a:off x="2943257" y="5823862"/>
              <a:ext cx="450104" cy="1324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grpSp>
        <p:nvGrpSpPr>
          <p:cNvPr id="13" name="Gruppieren 12">
            <a:extLst>
              <a:ext uri="{FF2B5EF4-FFF2-40B4-BE49-F238E27FC236}">
                <a16:creationId xmlns:a16="http://schemas.microsoft.com/office/drawing/2014/main" id="{364BA7CE-C530-F70A-8D13-3E921FBC809F}"/>
              </a:ext>
            </a:extLst>
          </p:cNvPr>
          <p:cNvGrpSpPr/>
          <p:nvPr/>
        </p:nvGrpSpPr>
        <p:grpSpPr>
          <a:xfrm>
            <a:off x="3342054" y="3914416"/>
            <a:ext cx="1395507" cy="309545"/>
            <a:chOff x="2493154" y="3466077"/>
            <a:chExt cx="1395507" cy="309545"/>
          </a:xfrm>
        </p:grpSpPr>
        <p:pic>
          <p:nvPicPr>
            <p:cNvPr id="14" name="Grafik 13">
              <a:extLst>
                <a:ext uri="{FF2B5EF4-FFF2-40B4-BE49-F238E27FC236}">
                  <a16:creationId xmlns:a16="http://schemas.microsoft.com/office/drawing/2014/main" id="{18436297-A288-1F10-AB21-8E2685E830F8}"/>
                </a:ext>
              </a:extLst>
            </p:cNvPr>
            <p:cNvPicPr>
              <a:picLocks noChangeAspect="1"/>
            </p:cNvPicPr>
            <p:nvPr/>
          </p:nvPicPr>
          <p:blipFill>
            <a:blip r:embed="rId3"/>
            <a:stretch>
              <a:fillRect/>
            </a:stretch>
          </p:blipFill>
          <p:spPr>
            <a:xfrm>
              <a:off x="2493154" y="3466077"/>
              <a:ext cx="900207" cy="309545"/>
            </a:xfrm>
            <a:prstGeom prst="rect">
              <a:avLst/>
            </a:prstGeom>
          </p:spPr>
        </p:pic>
        <p:pic>
          <p:nvPicPr>
            <p:cNvPr id="15" name="Grafik 14">
              <a:extLst>
                <a:ext uri="{FF2B5EF4-FFF2-40B4-BE49-F238E27FC236}">
                  <a16:creationId xmlns:a16="http://schemas.microsoft.com/office/drawing/2014/main" id="{2EFA568B-31C1-84BC-62F3-EC4B8E573013}"/>
                </a:ext>
              </a:extLst>
            </p:cNvPr>
            <p:cNvPicPr>
              <a:picLocks noChangeAspect="1"/>
            </p:cNvPicPr>
            <p:nvPr/>
          </p:nvPicPr>
          <p:blipFill rotWithShape="1">
            <a:blip r:embed="rId3"/>
            <a:srcRect l="44979"/>
            <a:stretch/>
          </p:blipFill>
          <p:spPr>
            <a:xfrm>
              <a:off x="3393361" y="3466077"/>
              <a:ext cx="495300" cy="309545"/>
            </a:xfrm>
            <a:prstGeom prst="rect">
              <a:avLst/>
            </a:prstGeom>
          </p:spPr>
        </p:pic>
        <p:sp>
          <p:nvSpPr>
            <p:cNvPr id="16" name="Rechteck 15">
              <a:extLst>
                <a:ext uri="{FF2B5EF4-FFF2-40B4-BE49-F238E27FC236}">
                  <a16:creationId xmlns:a16="http://schemas.microsoft.com/office/drawing/2014/main" id="{7B8AAF99-B29B-0A3C-EF35-A210AAF4BFF8}"/>
                </a:ext>
              </a:extLst>
            </p:cNvPr>
            <p:cNvSpPr/>
            <p:nvPr/>
          </p:nvSpPr>
          <p:spPr>
            <a:xfrm>
              <a:off x="3524249" y="3509031"/>
              <a:ext cx="295275" cy="2236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700" dirty="0">
                <a:solidFill>
                  <a:schemeClr val="tx1"/>
                </a:solidFill>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22B992AB-8212-5783-395E-6F3BF3A51AA8}"/>
                </a:ext>
              </a:extLst>
            </p:cNvPr>
            <p:cNvSpPr txBox="1"/>
            <p:nvPr/>
          </p:nvSpPr>
          <p:spPr>
            <a:xfrm>
              <a:off x="3466194" y="3499630"/>
              <a:ext cx="405880" cy="246221"/>
            </a:xfrm>
            <a:prstGeom prst="rect">
              <a:avLst/>
            </a:prstGeom>
            <a:noFill/>
          </p:spPr>
          <p:txBody>
            <a:bodyPr wrap="none" rtlCol="0">
              <a:spAutoFit/>
            </a:bodyPr>
            <a:lstStyle/>
            <a:p>
              <a:r>
                <a:rPr lang="de-DE" sz="1000" dirty="0">
                  <a:latin typeface="Arial" panose="020B0604020202020204" pitchFamily="34" charset="0"/>
                  <a:cs typeface="Arial" panose="020B0604020202020204" pitchFamily="34" charset="0"/>
                </a:rPr>
                <a:t>kHz</a:t>
              </a:r>
              <a:endParaRPr lang="de-DE" sz="1000" dirty="0"/>
            </a:p>
          </p:txBody>
        </p:sp>
      </p:grpSp>
    </p:spTree>
    <p:extLst>
      <p:ext uri="{BB962C8B-B14F-4D97-AF65-F5344CB8AC3E}">
        <p14:creationId xmlns:p14="http://schemas.microsoft.com/office/powerpoint/2010/main" val="31011903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C04F34-A0CE-526A-9645-D6A88C8CCEF0}"/>
              </a:ext>
            </a:extLst>
          </p:cNvPr>
          <p:cNvSpPr>
            <a:spLocks noGrp="1"/>
          </p:cNvSpPr>
          <p:nvPr>
            <p:ph type="title"/>
          </p:nvPr>
        </p:nvSpPr>
        <p:spPr/>
        <p:txBody>
          <a:bodyPr/>
          <a:lstStyle/>
          <a:p>
            <a:r>
              <a:rPr lang="de-DE" dirty="0"/>
              <a:t>Fehlerstrom-Schutzschalter</a:t>
            </a:r>
          </a:p>
        </p:txBody>
      </p:sp>
      <p:sp>
        <p:nvSpPr>
          <p:cNvPr id="3" name="Foliennummernplatzhalter 2">
            <a:extLst>
              <a:ext uri="{FF2B5EF4-FFF2-40B4-BE49-F238E27FC236}">
                <a16:creationId xmlns:a16="http://schemas.microsoft.com/office/drawing/2014/main" id="{DA41715C-43D0-E44B-CDD0-617E69BF4CB0}"/>
              </a:ext>
            </a:extLst>
          </p:cNvPr>
          <p:cNvSpPr>
            <a:spLocks noGrp="1"/>
          </p:cNvSpPr>
          <p:nvPr>
            <p:ph type="sldNum" sz="quarter" idx="12"/>
          </p:nvPr>
        </p:nvSpPr>
        <p:spPr/>
        <p:txBody>
          <a:bodyPr>
            <a:normAutofit lnSpcReduction="10000"/>
          </a:bodyPr>
          <a:lstStyle/>
          <a:p>
            <a:fld id="{F0C94032-CD4C-4C25-B0C2-CEC720522D92}" type="slidenum">
              <a:rPr lang="en-US" smtClean="0"/>
              <a:pPr/>
              <a:t>36</a:t>
            </a:fld>
            <a:endParaRPr lang="en-US" dirty="0"/>
          </a:p>
        </p:txBody>
      </p:sp>
      <p:sp>
        <p:nvSpPr>
          <p:cNvPr id="27" name="Inhaltsplatzhalter 26">
            <a:extLst>
              <a:ext uri="{FF2B5EF4-FFF2-40B4-BE49-F238E27FC236}">
                <a16:creationId xmlns:a16="http://schemas.microsoft.com/office/drawing/2014/main" id="{00C19EED-DA98-9750-A989-865C8516028C}"/>
              </a:ext>
            </a:extLst>
          </p:cNvPr>
          <p:cNvSpPr>
            <a:spLocks noGrp="1"/>
          </p:cNvSpPr>
          <p:nvPr>
            <p:ph sz="quarter" idx="14"/>
          </p:nvPr>
        </p:nvSpPr>
        <p:spPr/>
        <p:txBody>
          <a:bodyPr/>
          <a:lstStyle/>
          <a:p>
            <a:endParaRPr lang="de-DE"/>
          </a:p>
        </p:txBody>
      </p:sp>
      <p:grpSp>
        <p:nvGrpSpPr>
          <p:cNvPr id="5" name="Gruppieren 4">
            <a:extLst>
              <a:ext uri="{FF2B5EF4-FFF2-40B4-BE49-F238E27FC236}">
                <a16:creationId xmlns:a16="http://schemas.microsoft.com/office/drawing/2014/main" id="{17505A27-339E-BF3A-06FF-E15C11630022}"/>
              </a:ext>
            </a:extLst>
          </p:cNvPr>
          <p:cNvGrpSpPr/>
          <p:nvPr/>
        </p:nvGrpSpPr>
        <p:grpSpPr>
          <a:xfrm>
            <a:off x="2147101" y="1718882"/>
            <a:ext cx="9659693" cy="5555504"/>
            <a:chOff x="772325" y="1718882"/>
            <a:chExt cx="9659693" cy="5555504"/>
          </a:xfrm>
        </p:grpSpPr>
        <p:sp>
          <p:nvSpPr>
            <p:cNvPr id="6" name="Rectangle 341">
              <a:extLst>
                <a:ext uri="{FF2B5EF4-FFF2-40B4-BE49-F238E27FC236}">
                  <a16:creationId xmlns:a16="http://schemas.microsoft.com/office/drawing/2014/main" id="{E6D33C66-974F-C4FF-8F70-B1201DE49393}"/>
                </a:ext>
              </a:extLst>
            </p:cNvPr>
            <p:cNvSpPr>
              <a:spLocks noChangeArrowheads="1"/>
            </p:cNvSpPr>
            <p:nvPr/>
          </p:nvSpPr>
          <p:spPr bwMode="auto">
            <a:xfrm>
              <a:off x="3644129" y="1792394"/>
              <a:ext cx="816107" cy="425320"/>
            </a:xfrm>
            <a:prstGeom prst="rect">
              <a:avLst/>
            </a:prstGeom>
            <a:solidFill>
              <a:schemeClr val="tx2">
                <a:lumMod val="60000"/>
                <a:lumOff val="40000"/>
              </a:schemeClr>
            </a:solidFill>
            <a:ln w="19050">
              <a:noFill/>
              <a:miter lim="800000"/>
              <a:headEnd/>
              <a:tailEnd/>
            </a:ln>
          </p:spPr>
          <p:txBody>
            <a:bodyPr lIns="99596" tIns="49798" rIns="99596" bIns="49798" anchor="ctr" anchorCtr="1"/>
            <a:lstStyle/>
            <a:p>
              <a:pPr>
                <a:lnSpc>
                  <a:spcPct val="90000"/>
                </a:lnSpc>
              </a:pPr>
              <a:r>
                <a:rPr lang="de-DE" sz="2200" dirty="0">
                  <a:solidFill>
                    <a:schemeClr val="bg1"/>
                  </a:solidFill>
                  <a:latin typeface="Arial" panose="020B0604020202020204" pitchFamily="34" charset="0"/>
                  <a:cs typeface="Arial" panose="020B0604020202020204" pitchFamily="34" charset="0"/>
                </a:rPr>
                <a:t>RCD</a:t>
              </a:r>
            </a:p>
          </p:txBody>
        </p:sp>
        <p:sp>
          <p:nvSpPr>
            <p:cNvPr id="7" name="Rectangle 342">
              <a:extLst>
                <a:ext uri="{FF2B5EF4-FFF2-40B4-BE49-F238E27FC236}">
                  <a16:creationId xmlns:a16="http://schemas.microsoft.com/office/drawing/2014/main" id="{DF2D4BF2-F7EA-C12F-361A-6EE22D93DDB3}"/>
                </a:ext>
              </a:extLst>
            </p:cNvPr>
            <p:cNvSpPr>
              <a:spLocks noChangeArrowheads="1"/>
            </p:cNvSpPr>
            <p:nvPr/>
          </p:nvSpPr>
          <p:spPr bwMode="auto">
            <a:xfrm>
              <a:off x="3537830" y="2707796"/>
              <a:ext cx="1028706" cy="425322"/>
            </a:xfrm>
            <a:prstGeom prst="rect">
              <a:avLst/>
            </a:prstGeom>
            <a:solidFill>
              <a:schemeClr val="tx2">
                <a:lumMod val="60000"/>
                <a:lumOff val="40000"/>
              </a:schemeClr>
            </a:solidFill>
            <a:ln w="19050">
              <a:noFill/>
              <a:miter lim="800000"/>
              <a:headEnd/>
              <a:tailEnd/>
            </a:ln>
          </p:spPr>
          <p:txBody>
            <a:bodyPr lIns="99596" tIns="49798" rIns="99596" bIns="49798" anchor="ctr" anchorCtr="1"/>
            <a:lstStyle/>
            <a:p>
              <a:pPr>
                <a:lnSpc>
                  <a:spcPct val="90000"/>
                </a:lnSpc>
              </a:pPr>
              <a:r>
                <a:rPr lang="de-DE" sz="2200" dirty="0">
                  <a:solidFill>
                    <a:schemeClr val="bg1"/>
                  </a:solidFill>
                  <a:latin typeface="Arial" panose="020B0604020202020204" pitchFamily="34" charset="0"/>
                  <a:cs typeface="Arial" panose="020B0604020202020204" pitchFamily="34" charset="0"/>
                </a:rPr>
                <a:t>RCBO</a:t>
              </a:r>
            </a:p>
          </p:txBody>
        </p:sp>
        <p:sp>
          <p:nvSpPr>
            <p:cNvPr id="8" name="Rectangle 343">
              <a:extLst>
                <a:ext uri="{FF2B5EF4-FFF2-40B4-BE49-F238E27FC236}">
                  <a16:creationId xmlns:a16="http://schemas.microsoft.com/office/drawing/2014/main" id="{4CBBFD50-B5D2-0D45-7279-055B59F3AEF2}"/>
                </a:ext>
              </a:extLst>
            </p:cNvPr>
            <p:cNvSpPr>
              <a:spLocks noChangeArrowheads="1"/>
            </p:cNvSpPr>
            <p:nvPr/>
          </p:nvSpPr>
          <p:spPr bwMode="auto">
            <a:xfrm>
              <a:off x="1392977" y="2707796"/>
              <a:ext cx="1014990" cy="425322"/>
            </a:xfrm>
            <a:prstGeom prst="rect">
              <a:avLst/>
            </a:prstGeom>
            <a:solidFill>
              <a:schemeClr val="tx2">
                <a:lumMod val="60000"/>
                <a:lumOff val="40000"/>
              </a:schemeClr>
            </a:solidFill>
            <a:ln w="19050">
              <a:noFill/>
              <a:miter lim="800000"/>
              <a:headEnd/>
              <a:tailEnd/>
            </a:ln>
          </p:spPr>
          <p:txBody>
            <a:bodyPr lIns="99596" tIns="49798" rIns="99596" bIns="49798" anchor="ctr" anchorCtr="1"/>
            <a:lstStyle/>
            <a:p>
              <a:pPr>
                <a:lnSpc>
                  <a:spcPct val="90000"/>
                </a:lnSpc>
              </a:pPr>
              <a:r>
                <a:rPr lang="de-DE" sz="2200" dirty="0">
                  <a:solidFill>
                    <a:schemeClr val="bg1"/>
                  </a:solidFill>
                  <a:latin typeface="Arial" panose="020B0604020202020204" pitchFamily="34" charset="0"/>
                  <a:cs typeface="Arial" panose="020B0604020202020204" pitchFamily="34" charset="0"/>
                </a:rPr>
                <a:t>RCCB</a:t>
              </a:r>
            </a:p>
          </p:txBody>
        </p:sp>
        <p:sp>
          <p:nvSpPr>
            <p:cNvPr id="9" name="Rectangle 344">
              <a:extLst>
                <a:ext uri="{FF2B5EF4-FFF2-40B4-BE49-F238E27FC236}">
                  <a16:creationId xmlns:a16="http://schemas.microsoft.com/office/drawing/2014/main" id="{61763E1F-CF62-EC8F-114C-88E198A32DF3}"/>
                </a:ext>
              </a:extLst>
            </p:cNvPr>
            <p:cNvSpPr>
              <a:spLocks noChangeArrowheads="1"/>
            </p:cNvSpPr>
            <p:nvPr/>
          </p:nvSpPr>
          <p:spPr bwMode="auto">
            <a:xfrm>
              <a:off x="7420516" y="2797093"/>
              <a:ext cx="1152000" cy="378063"/>
            </a:xfrm>
            <a:prstGeom prst="rect">
              <a:avLst/>
            </a:prstGeom>
            <a:solidFill>
              <a:schemeClr val="bg1"/>
            </a:solidFill>
            <a:ln w="19050">
              <a:solidFill>
                <a:schemeClr val="tx1"/>
              </a:solidFill>
              <a:prstDash val="sysDot"/>
              <a:miter lim="800000"/>
              <a:headEnd/>
              <a:tailEnd/>
            </a:ln>
          </p:spPr>
          <p:txBody>
            <a:bodyPr wrap="none" lIns="99596" tIns="49798" rIns="99596" bIns="49798" anchor="ctr"/>
            <a:lstStyle/>
            <a:p>
              <a:pPr algn="ctr" defTabSz="829780">
                <a:lnSpc>
                  <a:spcPct val="90000"/>
                </a:lnSpc>
              </a:pPr>
              <a:r>
                <a:rPr lang="de-DE" sz="2200" dirty="0">
                  <a:latin typeface="Arial" panose="020B0604020202020204" pitchFamily="34" charset="0"/>
                  <a:cs typeface="Arial" panose="020B0604020202020204" pitchFamily="34" charset="0"/>
                </a:rPr>
                <a:t>PRCD-S</a:t>
              </a:r>
            </a:p>
          </p:txBody>
        </p:sp>
        <p:sp>
          <p:nvSpPr>
            <p:cNvPr id="10" name="Rectangle 345">
              <a:extLst>
                <a:ext uri="{FF2B5EF4-FFF2-40B4-BE49-F238E27FC236}">
                  <a16:creationId xmlns:a16="http://schemas.microsoft.com/office/drawing/2014/main" id="{5288909E-58F7-F8B1-FC29-CA9123ADBD91}"/>
                </a:ext>
              </a:extLst>
            </p:cNvPr>
            <p:cNvSpPr>
              <a:spLocks noChangeArrowheads="1"/>
            </p:cNvSpPr>
            <p:nvPr/>
          </p:nvSpPr>
          <p:spPr bwMode="auto">
            <a:xfrm>
              <a:off x="5549012" y="2772603"/>
              <a:ext cx="759527" cy="378063"/>
            </a:xfrm>
            <a:prstGeom prst="rect">
              <a:avLst/>
            </a:prstGeom>
            <a:solidFill>
              <a:schemeClr val="tx2">
                <a:lumMod val="20000"/>
                <a:lumOff val="80000"/>
              </a:schemeClr>
            </a:solidFill>
            <a:ln w="19050">
              <a:solidFill>
                <a:schemeClr val="tx1"/>
              </a:solidFill>
              <a:prstDash val="sysDot"/>
              <a:miter lim="800000"/>
              <a:headEnd/>
              <a:tailEnd/>
            </a:ln>
          </p:spPr>
          <p:txBody>
            <a:bodyPr wrap="none" lIns="99596" tIns="49798" rIns="99596" bIns="49798" anchor="ctr"/>
            <a:lstStyle/>
            <a:p>
              <a:pPr algn="ctr" defTabSz="829780">
                <a:lnSpc>
                  <a:spcPct val="90000"/>
                </a:lnSpc>
              </a:pPr>
              <a:r>
                <a:rPr lang="de-DE" sz="2200" dirty="0">
                  <a:latin typeface="Arial" panose="020B0604020202020204" pitchFamily="34" charset="0"/>
                  <a:cs typeface="Arial" panose="020B0604020202020204" pitchFamily="34" charset="0"/>
                </a:rPr>
                <a:t>SRCD</a:t>
              </a:r>
            </a:p>
          </p:txBody>
        </p:sp>
        <p:sp>
          <p:nvSpPr>
            <p:cNvPr id="11" name="Text Box 346">
              <a:extLst>
                <a:ext uri="{FF2B5EF4-FFF2-40B4-BE49-F238E27FC236}">
                  <a16:creationId xmlns:a16="http://schemas.microsoft.com/office/drawing/2014/main" id="{9BD471DD-42E0-2752-9100-FCCCE0285FE3}"/>
                </a:ext>
              </a:extLst>
            </p:cNvPr>
            <p:cNvSpPr txBox="1">
              <a:spLocks noChangeArrowheads="1"/>
            </p:cNvSpPr>
            <p:nvPr/>
          </p:nvSpPr>
          <p:spPr bwMode="auto">
            <a:xfrm>
              <a:off x="4535675" y="1718882"/>
              <a:ext cx="3843160" cy="516067"/>
            </a:xfrm>
            <a:prstGeom prst="rect">
              <a:avLst/>
            </a:prstGeom>
            <a:noFill/>
            <a:ln w="12700">
              <a:noFill/>
              <a:miter lim="800000"/>
              <a:headEnd/>
              <a:tailEnd/>
            </a:ln>
          </p:spPr>
          <p:txBody>
            <a:bodyPr wrap="none" lIns="99596" tIns="49798" rIns="99596" bIns="49798">
              <a:spAutoFit/>
            </a:bodyPr>
            <a:lstStyle/>
            <a:p>
              <a:pPr defTabSz="829780">
                <a:lnSpc>
                  <a:spcPct val="90000"/>
                </a:lnSpc>
              </a:pPr>
              <a:r>
                <a:rPr lang="de-DE" sz="1500" u="sng" dirty="0">
                  <a:latin typeface="Arial" panose="020B0604020202020204" pitchFamily="34" charset="0"/>
                  <a:cs typeface="Arial" panose="020B0604020202020204" pitchFamily="34" charset="0"/>
                </a:rPr>
                <a:t>englisch</a:t>
              </a:r>
              <a:r>
                <a:rPr lang="de-DE" sz="1500" dirty="0">
                  <a:latin typeface="Arial" panose="020B0604020202020204" pitchFamily="34" charset="0"/>
                  <a:cs typeface="Arial" panose="020B0604020202020204" pitchFamily="34" charset="0"/>
                </a:rPr>
                <a:t>: residual </a:t>
              </a:r>
              <a:r>
                <a:rPr lang="de-DE" sz="1500" dirty="0" err="1">
                  <a:latin typeface="Arial" panose="020B0604020202020204" pitchFamily="34" charset="0"/>
                  <a:cs typeface="Arial" panose="020B0604020202020204" pitchFamily="34" charset="0"/>
                </a:rPr>
                <a:t>current</a:t>
              </a:r>
              <a:r>
                <a:rPr lang="de-DE" sz="1500" dirty="0">
                  <a:latin typeface="Arial" panose="020B0604020202020204" pitchFamily="34" charset="0"/>
                  <a:cs typeface="Arial" panose="020B0604020202020204" pitchFamily="34" charset="0"/>
                </a:rPr>
                <a:t> </a:t>
              </a:r>
              <a:r>
                <a:rPr lang="de-DE" sz="1500" dirty="0" err="1">
                  <a:latin typeface="Arial" panose="020B0604020202020204" pitchFamily="34" charset="0"/>
                  <a:cs typeface="Arial" panose="020B0604020202020204" pitchFamily="34" charset="0"/>
                </a:rPr>
                <a:t>protective</a:t>
              </a:r>
              <a:r>
                <a:rPr lang="de-DE" sz="1500" dirty="0">
                  <a:latin typeface="Arial" panose="020B0604020202020204" pitchFamily="34" charset="0"/>
                  <a:cs typeface="Arial" panose="020B0604020202020204" pitchFamily="34" charset="0"/>
                </a:rPr>
                <a:t> </a:t>
              </a:r>
              <a:r>
                <a:rPr lang="de-DE" sz="1500" dirty="0" err="1">
                  <a:latin typeface="Arial" panose="020B0604020202020204" pitchFamily="34" charset="0"/>
                  <a:cs typeface="Arial" panose="020B0604020202020204" pitchFamily="34" charset="0"/>
                </a:rPr>
                <a:t>device</a:t>
              </a:r>
              <a:endParaRPr lang="de-DE" sz="1500" dirty="0">
                <a:latin typeface="Arial" panose="020B0604020202020204" pitchFamily="34" charset="0"/>
                <a:cs typeface="Arial" panose="020B0604020202020204" pitchFamily="34" charset="0"/>
              </a:endParaRPr>
            </a:p>
            <a:p>
              <a:pPr defTabSz="829780">
                <a:lnSpc>
                  <a:spcPct val="90000"/>
                </a:lnSpc>
              </a:pPr>
              <a:r>
                <a:rPr lang="de-DE" sz="1500" u="sng" dirty="0">
                  <a:latin typeface="Arial" panose="020B0604020202020204" pitchFamily="34" charset="0"/>
                  <a:cs typeface="Arial" panose="020B0604020202020204" pitchFamily="34" charset="0"/>
                </a:rPr>
                <a:t>deutsch</a:t>
              </a:r>
              <a:r>
                <a:rPr lang="de-DE" sz="1500" dirty="0">
                  <a:latin typeface="Arial" panose="020B0604020202020204" pitchFamily="34" charset="0"/>
                  <a:cs typeface="Arial" panose="020B0604020202020204" pitchFamily="34" charset="0"/>
                </a:rPr>
                <a:t>:  Fehlerstrom-Schutzeinrichtung</a:t>
              </a:r>
            </a:p>
          </p:txBody>
        </p:sp>
        <p:cxnSp>
          <p:nvCxnSpPr>
            <p:cNvPr id="12" name="AutoShape 347">
              <a:extLst>
                <a:ext uri="{FF2B5EF4-FFF2-40B4-BE49-F238E27FC236}">
                  <a16:creationId xmlns:a16="http://schemas.microsoft.com/office/drawing/2014/main" id="{54F3B7DB-4019-210D-B5E7-642A93BE4EF4}"/>
                </a:ext>
              </a:extLst>
            </p:cNvPr>
            <p:cNvCxnSpPr>
              <a:cxnSpLocks noChangeShapeType="1"/>
              <a:endCxn id="10" idx="0"/>
            </p:cNvCxnSpPr>
            <p:nvPr/>
          </p:nvCxnSpPr>
          <p:spPr bwMode="auto">
            <a:xfrm>
              <a:off x="4045370" y="2483770"/>
              <a:ext cx="1883406" cy="288833"/>
            </a:xfrm>
            <a:prstGeom prst="bentConnector2">
              <a:avLst/>
            </a:prstGeom>
            <a:noFill/>
            <a:ln w="28575">
              <a:solidFill>
                <a:schemeClr val="tx1"/>
              </a:solidFill>
              <a:prstDash val="solid"/>
              <a:miter lim="800000"/>
              <a:headEnd/>
              <a:tailEnd/>
            </a:ln>
          </p:spPr>
        </p:cxnSp>
        <p:cxnSp>
          <p:nvCxnSpPr>
            <p:cNvPr id="13" name="AutoShape 348">
              <a:extLst>
                <a:ext uri="{FF2B5EF4-FFF2-40B4-BE49-F238E27FC236}">
                  <a16:creationId xmlns:a16="http://schemas.microsoft.com/office/drawing/2014/main" id="{158F3CBD-2F61-FC87-C397-32A4A1D00270}"/>
                </a:ext>
              </a:extLst>
            </p:cNvPr>
            <p:cNvCxnSpPr>
              <a:cxnSpLocks noChangeShapeType="1"/>
              <a:stCxn id="7" idx="0"/>
              <a:endCxn id="6" idx="2"/>
            </p:cNvCxnSpPr>
            <p:nvPr/>
          </p:nvCxnSpPr>
          <p:spPr bwMode="auto">
            <a:xfrm flipV="1">
              <a:off x="4052183" y="2217714"/>
              <a:ext cx="0" cy="490082"/>
            </a:xfrm>
            <a:prstGeom prst="straightConnector1">
              <a:avLst/>
            </a:prstGeom>
            <a:noFill/>
            <a:ln w="28575">
              <a:solidFill>
                <a:schemeClr val="tx1"/>
              </a:solidFill>
              <a:round/>
              <a:headEnd/>
              <a:tailEnd/>
            </a:ln>
          </p:spPr>
        </p:cxnSp>
        <p:cxnSp>
          <p:nvCxnSpPr>
            <p:cNvPr id="14" name="AutoShape 349">
              <a:extLst>
                <a:ext uri="{FF2B5EF4-FFF2-40B4-BE49-F238E27FC236}">
                  <a16:creationId xmlns:a16="http://schemas.microsoft.com/office/drawing/2014/main" id="{78019F7D-DA14-42E8-B6E3-FD4A3FB02874}"/>
                </a:ext>
              </a:extLst>
            </p:cNvPr>
            <p:cNvCxnSpPr>
              <a:cxnSpLocks noChangeShapeType="1"/>
              <a:stCxn id="9" idx="0"/>
            </p:cNvCxnSpPr>
            <p:nvPr/>
          </p:nvCxnSpPr>
          <p:spPr bwMode="auto">
            <a:xfrm flipH="1" flipV="1">
              <a:off x="7988799" y="2483773"/>
              <a:ext cx="7717" cy="313320"/>
            </a:xfrm>
            <a:prstGeom prst="straightConnector1">
              <a:avLst/>
            </a:prstGeom>
            <a:noFill/>
            <a:ln w="28575">
              <a:solidFill>
                <a:schemeClr val="tx1"/>
              </a:solidFill>
              <a:prstDash val="sysDot"/>
              <a:round/>
              <a:headEnd/>
              <a:tailEnd/>
            </a:ln>
          </p:spPr>
        </p:cxnSp>
        <p:sp>
          <p:nvSpPr>
            <p:cNvPr id="15" name="Text Box 350">
              <a:extLst>
                <a:ext uri="{FF2B5EF4-FFF2-40B4-BE49-F238E27FC236}">
                  <a16:creationId xmlns:a16="http://schemas.microsoft.com/office/drawing/2014/main" id="{F4929E03-300E-B913-906C-BC18C2527438}"/>
                </a:ext>
              </a:extLst>
            </p:cNvPr>
            <p:cNvSpPr txBox="1">
              <a:spLocks noChangeArrowheads="1"/>
            </p:cNvSpPr>
            <p:nvPr/>
          </p:nvSpPr>
          <p:spPr bwMode="auto">
            <a:xfrm>
              <a:off x="1122084" y="3140119"/>
              <a:ext cx="1538042" cy="670725"/>
            </a:xfrm>
            <a:prstGeom prst="rect">
              <a:avLst/>
            </a:prstGeom>
            <a:noFill/>
            <a:ln w="12700">
              <a:noFill/>
              <a:miter lim="800000"/>
              <a:headEnd/>
              <a:tailEnd/>
            </a:ln>
          </p:spPr>
          <p:txBody>
            <a:bodyPr wrap="none" lIns="99596" tIns="49798" rIns="99596" bIns="49798">
              <a:spAutoFit/>
            </a:bodyPr>
            <a:lstStyle/>
            <a:p>
              <a:pPr defTabSz="829780">
                <a:lnSpc>
                  <a:spcPct val="95000"/>
                </a:lnSpc>
              </a:pPr>
              <a:r>
                <a:rPr lang="de-DE" sz="1300" u="sng" dirty="0">
                  <a:latin typeface="Arial" panose="020B0604020202020204" pitchFamily="34" charset="0"/>
                  <a:cs typeface="Arial" panose="020B0604020202020204" pitchFamily="34" charset="0"/>
                </a:rPr>
                <a:t>englisch</a:t>
              </a:r>
              <a:r>
                <a:rPr lang="de-DE" sz="1300" dirty="0">
                  <a:latin typeface="Arial" panose="020B0604020202020204" pitchFamily="34" charset="0"/>
                  <a:cs typeface="Arial" panose="020B0604020202020204" pitchFamily="34" charset="0"/>
                </a:rPr>
                <a:t>: residual </a:t>
              </a:r>
              <a:br>
                <a:rPr lang="de-DE" sz="1300" dirty="0">
                  <a:latin typeface="Arial" panose="020B0604020202020204" pitchFamily="34" charset="0"/>
                  <a:cs typeface="Arial" panose="020B0604020202020204" pitchFamily="34" charset="0"/>
                </a:rPr>
              </a:br>
              <a:r>
                <a:rPr lang="de-DE" sz="1300" dirty="0" err="1">
                  <a:latin typeface="Arial" panose="020B0604020202020204" pitchFamily="34" charset="0"/>
                  <a:cs typeface="Arial" panose="020B0604020202020204" pitchFamily="34" charset="0"/>
                </a:rPr>
                <a:t>current</a:t>
              </a:r>
              <a:r>
                <a:rPr lang="de-DE" sz="1300" dirty="0">
                  <a:latin typeface="Arial" panose="020B0604020202020204" pitchFamily="34" charset="0"/>
                  <a:cs typeface="Arial" panose="020B0604020202020204" pitchFamily="34" charset="0"/>
                </a:rPr>
                <a:t> </a:t>
              </a:r>
              <a:r>
                <a:rPr lang="de-DE" sz="1300" dirty="0" err="1">
                  <a:latin typeface="Arial" panose="020B0604020202020204" pitchFamily="34" charset="0"/>
                  <a:cs typeface="Arial" panose="020B0604020202020204" pitchFamily="34" charset="0"/>
                </a:rPr>
                <a:t>operated</a:t>
              </a:r>
              <a:br>
                <a:rPr lang="de-DE" sz="1300" dirty="0">
                  <a:latin typeface="Arial" panose="020B0604020202020204" pitchFamily="34" charset="0"/>
                  <a:cs typeface="Arial" panose="020B0604020202020204" pitchFamily="34" charset="0"/>
                </a:rPr>
              </a:br>
              <a:r>
                <a:rPr lang="de-DE" sz="1300" dirty="0" err="1">
                  <a:latin typeface="Arial" panose="020B0604020202020204" pitchFamily="34" charset="0"/>
                  <a:cs typeface="Arial" panose="020B0604020202020204" pitchFamily="34" charset="0"/>
                </a:rPr>
                <a:t>circuit</a:t>
              </a:r>
              <a:r>
                <a:rPr lang="de-DE" sz="1300" dirty="0">
                  <a:latin typeface="Arial" panose="020B0604020202020204" pitchFamily="34" charset="0"/>
                  <a:cs typeface="Arial" panose="020B0604020202020204" pitchFamily="34" charset="0"/>
                </a:rPr>
                <a:t> </a:t>
              </a:r>
              <a:r>
                <a:rPr lang="de-DE" sz="1300" dirty="0" err="1">
                  <a:latin typeface="Arial" panose="020B0604020202020204" pitchFamily="34" charset="0"/>
                  <a:cs typeface="Arial" panose="020B0604020202020204" pitchFamily="34" charset="0"/>
                </a:rPr>
                <a:t>breaker</a:t>
              </a:r>
              <a:endParaRPr lang="de-DE" sz="1300" dirty="0">
                <a:latin typeface="Arial" panose="020B0604020202020204" pitchFamily="34" charset="0"/>
                <a:cs typeface="Arial" panose="020B0604020202020204" pitchFamily="34" charset="0"/>
              </a:endParaRPr>
            </a:p>
          </p:txBody>
        </p:sp>
        <p:sp>
          <p:nvSpPr>
            <p:cNvPr id="16" name="Text Box 351">
              <a:extLst>
                <a:ext uri="{FF2B5EF4-FFF2-40B4-BE49-F238E27FC236}">
                  <a16:creationId xmlns:a16="http://schemas.microsoft.com/office/drawing/2014/main" id="{C122ED0A-071E-8EB2-970C-979736D93BF6}"/>
                </a:ext>
              </a:extLst>
            </p:cNvPr>
            <p:cNvSpPr txBox="1">
              <a:spLocks noChangeArrowheads="1"/>
            </p:cNvSpPr>
            <p:nvPr/>
          </p:nvSpPr>
          <p:spPr bwMode="auto">
            <a:xfrm>
              <a:off x="3225789" y="3140119"/>
              <a:ext cx="1754448" cy="860777"/>
            </a:xfrm>
            <a:prstGeom prst="rect">
              <a:avLst/>
            </a:prstGeom>
            <a:noFill/>
            <a:ln w="12700">
              <a:noFill/>
              <a:miter lim="800000"/>
              <a:headEnd/>
              <a:tailEnd/>
            </a:ln>
          </p:spPr>
          <p:txBody>
            <a:bodyPr wrap="none" lIns="99596" tIns="49798" rIns="99596" bIns="49798">
              <a:spAutoFit/>
            </a:bodyPr>
            <a:lstStyle/>
            <a:p>
              <a:pPr defTabSz="829780">
                <a:lnSpc>
                  <a:spcPct val="95000"/>
                </a:lnSpc>
              </a:pPr>
              <a:r>
                <a:rPr lang="de-DE" sz="1300" u="sng" dirty="0">
                  <a:latin typeface="Arial" panose="020B0604020202020204" pitchFamily="34" charset="0"/>
                  <a:cs typeface="Arial" panose="020B0604020202020204" pitchFamily="34" charset="0"/>
                </a:rPr>
                <a:t>englisch</a:t>
              </a:r>
              <a:r>
                <a:rPr lang="de-DE" sz="1300" dirty="0">
                  <a:latin typeface="Arial" panose="020B0604020202020204" pitchFamily="34" charset="0"/>
                  <a:cs typeface="Arial" panose="020B0604020202020204" pitchFamily="34" charset="0"/>
                </a:rPr>
                <a:t>: residual </a:t>
              </a:r>
              <a:br>
                <a:rPr lang="de-DE" sz="1300" dirty="0">
                  <a:latin typeface="Arial" panose="020B0604020202020204" pitchFamily="34" charset="0"/>
                  <a:cs typeface="Arial" panose="020B0604020202020204" pitchFamily="34" charset="0"/>
                </a:rPr>
              </a:br>
              <a:r>
                <a:rPr lang="de-DE" sz="1300" dirty="0" err="1">
                  <a:latin typeface="Arial" panose="020B0604020202020204" pitchFamily="34" charset="0"/>
                  <a:cs typeface="Arial" panose="020B0604020202020204" pitchFamily="34" charset="0"/>
                </a:rPr>
                <a:t>current</a:t>
              </a:r>
              <a:r>
                <a:rPr lang="de-DE" sz="1300" dirty="0">
                  <a:latin typeface="Arial" panose="020B0604020202020204" pitchFamily="34" charset="0"/>
                  <a:cs typeface="Arial" panose="020B0604020202020204" pitchFamily="34" charset="0"/>
                </a:rPr>
                <a:t> </a:t>
              </a:r>
              <a:r>
                <a:rPr lang="de-DE" sz="1300" dirty="0" err="1">
                  <a:latin typeface="Arial" panose="020B0604020202020204" pitchFamily="34" charset="0"/>
                  <a:cs typeface="Arial" panose="020B0604020202020204" pitchFamily="34" charset="0"/>
                </a:rPr>
                <a:t>operated</a:t>
              </a:r>
              <a:br>
                <a:rPr lang="de-DE" sz="1300" dirty="0">
                  <a:latin typeface="Arial" panose="020B0604020202020204" pitchFamily="34" charset="0"/>
                  <a:cs typeface="Arial" panose="020B0604020202020204" pitchFamily="34" charset="0"/>
                </a:rPr>
              </a:br>
              <a:r>
                <a:rPr lang="de-DE" sz="1300" dirty="0" err="1">
                  <a:latin typeface="Arial" panose="020B0604020202020204" pitchFamily="34" charset="0"/>
                  <a:cs typeface="Arial" panose="020B0604020202020204" pitchFamily="34" charset="0"/>
                </a:rPr>
                <a:t>circuit-breaker</a:t>
              </a:r>
              <a:r>
                <a:rPr lang="de-DE" sz="1300" dirty="0">
                  <a:latin typeface="Arial" panose="020B0604020202020204" pitchFamily="34" charset="0"/>
                  <a:cs typeface="Arial" panose="020B0604020202020204" pitchFamily="34" charset="0"/>
                </a:rPr>
                <a:t> </a:t>
              </a:r>
              <a:r>
                <a:rPr lang="de-DE" sz="1300" dirty="0" err="1">
                  <a:latin typeface="Arial" panose="020B0604020202020204" pitchFamily="34" charset="0"/>
                  <a:cs typeface="Arial" panose="020B0604020202020204" pitchFamily="34" charset="0"/>
                </a:rPr>
                <a:t>with</a:t>
              </a:r>
              <a:br>
                <a:rPr lang="de-DE" sz="1300" dirty="0">
                  <a:latin typeface="Arial" panose="020B0604020202020204" pitchFamily="34" charset="0"/>
                  <a:cs typeface="Arial" panose="020B0604020202020204" pitchFamily="34" charset="0"/>
                </a:rPr>
              </a:br>
              <a:r>
                <a:rPr lang="de-DE" sz="1300" dirty="0" err="1">
                  <a:latin typeface="Arial" panose="020B0604020202020204" pitchFamily="34" charset="0"/>
                  <a:cs typeface="Arial" panose="020B0604020202020204" pitchFamily="34" charset="0"/>
                </a:rPr>
                <a:t>overcurrent</a:t>
              </a:r>
              <a:r>
                <a:rPr lang="de-DE" sz="1300" dirty="0">
                  <a:latin typeface="Arial" panose="020B0604020202020204" pitchFamily="34" charset="0"/>
                  <a:cs typeface="Arial" panose="020B0604020202020204" pitchFamily="34" charset="0"/>
                </a:rPr>
                <a:t> </a:t>
              </a:r>
              <a:r>
                <a:rPr lang="de-DE" sz="1300" dirty="0" err="1">
                  <a:latin typeface="Arial" panose="020B0604020202020204" pitchFamily="34" charset="0"/>
                  <a:cs typeface="Arial" panose="020B0604020202020204" pitchFamily="34" charset="0"/>
                </a:rPr>
                <a:t>protector</a:t>
              </a:r>
              <a:endParaRPr lang="de-DE" sz="1300" dirty="0">
                <a:latin typeface="Arial" panose="020B0604020202020204" pitchFamily="34" charset="0"/>
                <a:cs typeface="Arial" panose="020B0604020202020204" pitchFamily="34" charset="0"/>
              </a:endParaRPr>
            </a:p>
          </p:txBody>
        </p:sp>
        <p:sp>
          <p:nvSpPr>
            <p:cNvPr id="17" name="Text Box 352">
              <a:extLst>
                <a:ext uri="{FF2B5EF4-FFF2-40B4-BE49-F238E27FC236}">
                  <a16:creationId xmlns:a16="http://schemas.microsoft.com/office/drawing/2014/main" id="{F0FDFDA6-8E77-5D29-D8C3-16F995289ACD}"/>
                </a:ext>
              </a:extLst>
            </p:cNvPr>
            <p:cNvSpPr txBox="1">
              <a:spLocks noChangeArrowheads="1"/>
            </p:cNvSpPr>
            <p:nvPr/>
          </p:nvSpPr>
          <p:spPr bwMode="auto">
            <a:xfrm>
              <a:off x="7512177" y="3229416"/>
              <a:ext cx="1493158" cy="860777"/>
            </a:xfrm>
            <a:prstGeom prst="rect">
              <a:avLst/>
            </a:prstGeom>
            <a:noFill/>
            <a:ln w="12700">
              <a:noFill/>
              <a:miter lim="800000"/>
              <a:headEnd/>
              <a:tailEnd/>
            </a:ln>
          </p:spPr>
          <p:txBody>
            <a:bodyPr wrap="none" lIns="99596" tIns="49798" rIns="99596" bIns="49798">
              <a:spAutoFit/>
            </a:bodyPr>
            <a:lstStyle/>
            <a:p>
              <a:pPr defTabSz="829780">
                <a:lnSpc>
                  <a:spcPct val="95000"/>
                </a:lnSpc>
              </a:pPr>
              <a:r>
                <a:rPr lang="de-DE" sz="1300" u="sng" dirty="0">
                  <a:latin typeface="Arial" panose="020B0604020202020204" pitchFamily="34" charset="0"/>
                  <a:cs typeface="Arial" panose="020B0604020202020204" pitchFamily="34" charset="0"/>
                </a:rPr>
                <a:t>englisch</a:t>
              </a:r>
              <a:r>
                <a:rPr lang="de-DE" sz="1300" dirty="0">
                  <a:latin typeface="Arial" panose="020B0604020202020204" pitchFamily="34" charset="0"/>
                  <a:cs typeface="Arial" panose="020B0604020202020204" pitchFamily="34" charset="0"/>
                </a:rPr>
                <a:t>: </a:t>
              </a:r>
              <a:br>
                <a:rPr lang="de-DE" sz="1300" dirty="0">
                  <a:latin typeface="Arial" panose="020B0604020202020204" pitchFamily="34" charset="0"/>
                  <a:cs typeface="Arial" panose="020B0604020202020204" pitchFamily="34" charset="0"/>
                </a:rPr>
              </a:br>
              <a:r>
                <a:rPr lang="de-DE" sz="1300" dirty="0">
                  <a:latin typeface="Arial" panose="020B0604020202020204" pitchFamily="34" charset="0"/>
                  <a:cs typeface="Arial" panose="020B0604020202020204" pitchFamily="34" charset="0"/>
                </a:rPr>
                <a:t>portable-residual</a:t>
              </a:r>
              <a:br>
                <a:rPr lang="de-DE" sz="1300" dirty="0">
                  <a:latin typeface="Arial" panose="020B0604020202020204" pitchFamily="34" charset="0"/>
                  <a:cs typeface="Arial" panose="020B0604020202020204" pitchFamily="34" charset="0"/>
                </a:rPr>
              </a:br>
              <a:r>
                <a:rPr lang="de-DE" sz="1300" dirty="0" err="1">
                  <a:latin typeface="Arial" panose="020B0604020202020204" pitchFamily="34" charset="0"/>
                  <a:cs typeface="Arial" panose="020B0604020202020204" pitchFamily="34" charset="0"/>
                </a:rPr>
                <a:t>current</a:t>
              </a:r>
              <a:r>
                <a:rPr lang="de-DE" sz="1300" dirty="0">
                  <a:latin typeface="Arial" panose="020B0604020202020204" pitchFamily="34" charset="0"/>
                  <a:cs typeface="Arial" panose="020B0604020202020204" pitchFamily="34" charset="0"/>
                </a:rPr>
                <a:t> </a:t>
              </a:r>
              <a:r>
                <a:rPr lang="de-DE" sz="1300" dirty="0" err="1">
                  <a:latin typeface="Arial" panose="020B0604020202020204" pitchFamily="34" charset="0"/>
                  <a:cs typeface="Arial" panose="020B0604020202020204" pitchFamily="34" charset="0"/>
                </a:rPr>
                <a:t>protective</a:t>
              </a:r>
              <a:br>
                <a:rPr lang="de-DE" sz="1300" dirty="0">
                  <a:latin typeface="Arial" panose="020B0604020202020204" pitchFamily="34" charset="0"/>
                  <a:cs typeface="Arial" panose="020B0604020202020204" pitchFamily="34" charset="0"/>
                </a:rPr>
              </a:br>
              <a:r>
                <a:rPr lang="de-DE" sz="1300" dirty="0" err="1">
                  <a:latin typeface="Arial" panose="020B0604020202020204" pitchFamily="34" charset="0"/>
                  <a:cs typeface="Arial" panose="020B0604020202020204" pitchFamily="34" charset="0"/>
                </a:rPr>
                <a:t>device</a:t>
              </a:r>
              <a:r>
                <a:rPr lang="de-DE" sz="1300" dirty="0">
                  <a:latin typeface="Arial" panose="020B0604020202020204" pitchFamily="34" charset="0"/>
                  <a:cs typeface="Arial" panose="020B0604020202020204" pitchFamily="34" charset="0"/>
                </a:rPr>
                <a:t> </a:t>
              </a:r>
              <a:r>
                <a:rPr lang="de-DE" sz="1300" dirty="0" err="1">
                  <a:latin typeface="Arial" panose="020B0604020202020204" pitchFamily="34" charset="0"/>
                  <a:cs typeface="Arial" panose="020B0604020202020204" pitchFamily="34" charset="0"/>
                </a:rPr>
                <a:t>savety</a:t>
              </a:r>
              <a:endParaRPr lang="de-DE" sz="1300" dirty="0">
                <a:latin typeface="Arial" panose="020B0604020202020204" pitchFamily="34" charset="0"/>
                <a:cs typeface="Arial" panose="020B0604020202020204" pitchFamily="34" charset="0"/>
              </a:endParaRPr>
            </a:p>
          </p:txBody>
        </p:sp>
        <p:sp>
          <p:nvSpPr>
            <p:cNvPr id="18" name="Text Box 353">
              <a:extLst>
                <a:ext uri="{FF2B5EF4-FFF2-40B4-BE49-F238E27FC236}">
                  <a16:creationId xmlns:a16="http://schemas.microsoft.com/office/drawing/2014/main" id="{5A3C8676-6B59-89D7-E656-7823600E4F77}"/>
                </a:ext>
              </a:extLst>
            </p:cNvPr>
            <p:cNvSpPr txBox="1">
              <a:spLocks noChangeArrowheads="1"/>
            </p:cNvSpPr>
            <p:nvPr/>
          </p:nvSpPr>
          <p:spPr bwMode="auto">
            <a:xfrm>
              <a:off x="5228399" y="3204926"/>
              <a:ext cx="1836200" cy="860777"/>
            </a:xfrm>
            <a:prstGeom prst="rect">
              <a:avLst/>
            </a:prstGeom>
            <a:noFill/>
            <a:ln w="12700">
              <a:noFill/>
              <a:miter lim="800000"/>
              <a:headEnd/>
              <a:tailEnd/>
            </a:ln>
          </p:spPr>
          <p:txBody>
            <a:bodyPr wrap="none" lIns="99596" tIns="49798" rIns="99596" bIns="49798">
              <a:spAutoFit/>
            </a:bodyPr>
            <a:lstStyle/>
            <a:p>
              <a:pPr defTabSz="829780">
                <a:lnSpc>
                  <a:spcPct val="95000"/>
                </a:lnSpc>
              </a:pPr>
              <a:r>
                <a:rPr lang="de-DE" sz="1300" u="sng" dirty="0">
                  <a:latin typeface="Arial" panose="020B0604020202020204" pitchFamily="34" charset="0"/>
                  <a:cs typeface="Arial" panose="020B0604020202020204" pitchFamily="34" charset="0"/>
                </a:rPr>
                <a:t>englisch</a:t>
              </a:r>
              <a:r>
                <a:rPr lang="de-DE" sz="1300" dirty="0">
                  <a:latin typeface="Arial" panose="020B0604020202020204" pitchFamily="34" charset="0"/>
                  <a:cs typeface="Arial" panose="020B0604020202020204" pitchFamily="34" charset="0"/>
                </a:rPr>
                <a:t>: </a:t>
              </a:r>
              <a:br>
                <a:rPr lang="de-DE" sz="1300" dirty="0">
                  <a:latin typeface="Arial" panose="020B0604020202020204" pitchFamily="34" charset="0"/>
                  <a:cs typeface="Arial" panose="020B0604020202020204" pitchFamily="34" charset="0"/>
                </a:rPr>
              </a:br>
              <a:r>
                <a:rPr lang="de-DE" sz="1300" dirty="0">
                  <a:latin typeface="Arial" panose="020B0604020202020204" pitchFamily="34" charset="0"/>
                  <a:cs typeface="Arial" panose="020B0604020202020204" pitchFamily="34" charset="0"/>
                </a:rPr>
                <a:t>socket-</a:t>
              </a:r>
              <a:r>
                <a:rPr lang="de-DE" sz="1300" dirty="0" err="1">
                  <a:latin typeface="Arial" panose="020B0604020202020204" pitchFamily="34" charset="0"/>
                  <a:cs typeface="Arial" panose="020B0604020202020204" pitchFamily="34" charset="0"/>
                </a:rPr>
                <a:t>outlet</a:t>
              </a:r>
              <a:r>
                <a:rPr lang="de-DE" sz="1300" dirty="0">
                  <a:latin typeface="Arial" panose="020B0604020202020204" pitchFamily="34" charset="0"/>
                  <a:cs typeface="Arial" panose="020B0604020202020204" pitchFamily="34" charset="0"/>
                </a:rPr>
                <a:t>-residual </a:t>
              </a:r>
              <a:br>
                <a:rPr lang="de-DE" sz="1300" dirty="0">
                  <a:latin typeface="Arial" panose="020B0604020202020204" pitchFamily="34" charset="0"/>
                  <a:cs typeface="Arial" panose="020B0604020202020204" pitchFamily="34" charset="0"/>
                </a:rPr>
              </a:br>
              <a:r>
                <a:rPr lang="de-DE" sz="1300" dirty="0" err="1">
                  <a:latin typeface="Arial" panose="020B0604020202020204" pitchFamily="34" charset="0"/>
                  <a:cs typeface="Arial" panose="020B0604020202020204" pitchFamily="34" charset="0"/>
                </a:rPr>
                <a:t>current</a:t>
              </a:r>
              <a:r>
                <a:rPr lang="de-DE" sz="1300" dirty="0">
                  <a:latin typeface="Arial" panose="020B0604020202020204" pitchFamily="34" charset="0"/>
                  <a:cs typeface="Arial" panose="020B0604020202020204" pitchFamily="34" charset="0"/>
                </a:rPr>
                <a:t> </a:t>
              </a:r>
              <a:r>
                <a:rPr lang="de-DE" sz="1300" dirty="0" err="1">
                  <a:latin typeface="Arial" panose="020B0604020202020204" pitchFamily="34" charset="0"/>
                  <a:cs typeface="Arial" panose="020B0604020202020204" pitchFamily="34" charset="0"/>
                </a:rPr>
                <a:t>protective</a:t>
              </a:r>
              <a:br>
                <a:rPr lang="de-DE" sz="1300" dirty="0">
                  <a:latin typeface="Arial" panose="020B0604020202020204" pitchFamily="34" charset="0"/>
                  <a:cs typeface="Arial" panose="020B0604020202020204" pitchFamily="34" charset="0"/>
                </a:rPr>
              </a:br>
              <a:r>
                <a:rPr lang="de-DE" sz="1300" dirty="0" err="1">
                  <a:latin typeface="Arial" panose="020B0604020202020204" pitchFamily="34" charset="0"/>
                  <a:cs typeface="Arial" panose="020B0604020202020204" pitchFamily="34" charset="0"/>
                </a:rPr>
                <a:t>device</a:t>
              </a:r>
              <a:endParaRPr lang="de-DE" sz="1300" dirty="0">
                <a:latin typeface="Arial" panose="020B0604020202020204" pitchFamily="34" charset="0"/>
                <a:cs typeface="Arial" panose="020B0604020202020204" pitchFamily="34" charset="0"/>
              </a:endParaRPr>
            </a:p>
          </p:txBody>
        </p:sp>
        <p:sp>
          <p:nvSpPr>
            <p:cNvPr id="19" name="Text Box 354">
              <a:extLst>
                <a:ext uri="{FF2B5EF4-FFF2-40B4-BE49-F238E27FC236}">
                  <a16:creationId xmlns:a16="http://schemas.microsoft.com/office/drawing/2014/main" id="{30275058-B4C4-6089-DDBE-C1A880C39A09}"/>
                </a:ext>
              </a:extLst>
            </p:cNvPr>
            <p:cNvSpPr txBox="1">
              <a:spLocks noChangeArrowheads="1"/>
            </p:cNvSpPr>
            <p:nvPr/>
          </p:nvSpPr>
          <p:spPr bwMode="auto">
            <a:xfrm>
              <a:off x="1122085" y="3966257"/>
              <a:ext cx="1619795" cy="860777"/>
            </a:xfrm>
            <a:prstGeom prst="rect">
              <a:avLst/>
            </a:prstGeom>
            <a:noFill/>
            <a:ln w="12700">
              <a:noFill/>
              <a:miter lim="800000"/>
              <a:headEnd/>
              <a:tailEnd/>
            </a:ln>
          </p:spPr>
          <p:txBody>
            <a:bodyPr wrap="none" lIns="99596" tIns="49798" rIns="99596" bIns="49798">
              <a:spAutoFit/>
            </a:bodyPr>
            <a:lstStyle/>
            <a:p>
              <a:pPr defTabSz="829780">
                <a:lnSpc>
                  <a:spcPct val="95000"/>
                </a:lnSpc>
              </a:pPr>
              <a:r>
                <a:rPr lang="de-DE" sz="1300" u="sng" dirty="0">
                  <a:latin typeface="Arial" panose="020B0604020202020204" pitchFamily="34" charset="0"/>
                  <a:cs typeface="Arial" panose="020B0604020202020204" pitchFamily="34" charset="0"/>
                </a:rPr>
                <a:t>deutsch</a:t>
              </a:r>
              <a:r>
                <a:rPr lang="de-DE" sz="1300" dirty="0">
                  <a:latin typeface="Arial" panose="020B0604020202020204" pitchFamily="34" charset="0"/>
                  <a:cs typeface="Arial" panose="020B0604020202020204" pitchFamily="34" charset="0"/>
                </a:rPr>
                <a:t>:</a:t>
              </a:r>
            </a:p>
            <a:p>
              <a:pPr defTabSz="829780">
                <a:lnSpc>
                  <a:spcPct val="95000"/>
                </a:lnSpc>
              </a:pPr>
              <a:r>
                <a:rPr lang="de-DE" sz="1300" dirty="0">
                  <a:latin typeface="Arial" panose="020B0604020202020204" pitchFamily="34" charset="0"/>
                  <a:cs typeface="Arial" panose="020B0604020202020204" pitchFamily="34" charset="0"/>
                </a:rPr>
                <a:t>Fehlerstrom-</a:t>
              </a:r>
              <a:br>
                <a:rPr lang="de-DE" sz="1300" dirty="0">
                  <a:latin typeface="Arial" panose="020B0604020202020204" pitchFamily="34" charset="0"/>
                  <a:cs typeface="Arial" panose="020B0604020202020204" pitchFamily="34" charset="0"/>
                </a:rPr>
              </a:br>
              <a:r>
                <a:rPr lang="de-DE" sz="1300" dirty="0">
                  <a:latin typeface="Arial" panose="020B0604020202020204" pitchFamily="34" charset="0"/>
                  <a:cs typeface="Arial" panose="020B0604020202020204" pitchFamily="34" charset="0"/>
                </a:rPr>
                <a:t>Schutzschalter</a:t>
              </a:r>
            </a:p>
            <a:p>
              <a:pPr defTabSz="829780">
                <a:lnSpc>
                  <a:spcPct val="95000"/>
                </a:lnSpc>
              </a:pPr>
              <a:r>
                <a:rPr lang="de-DE" sz="1300" dirty="0">
                  <a:latin typeface="Arial" panose="020B0604020202020204" pitchFamily="34" charset="0"/>
                  <a:cs typeface="Arial" panose="020B0604020202020204" pitchFamily="34" charset="0"/>
                </a:rPr>
                <a:t>"FI-Schutzschalter"</a:t>
              </a:r>
            </a:p>
          </p:txBody>
        </p:sp>
        <p:sp>
          <p:nvSpPr>
            <p:cNvPr id="20" name="Text Box 355">
              <a:extLst>
                <a:ext uri="{FF2B5EF4-FFF2-40B4-BE49-F238E27FC236}">
                  <a16:creationId xmlns:a16="http://schemas.microsoft.com/office/drawing/2014/main" id="{FFC5DC62-7700-B0D0-D649-611415233AA4}"/>
                </a:ext>
              </a:extLst>
            </p:cNvPr>
            <p:cNvSpPr txBox="1">
              <a:spLocks noChangeArrowheads="1"/>
            </p:cNvSpPr>
            <p:nvPr/>
          </p:nvSpPr>
          <p:spPr bwMode="auto">
            <a:xfrm>
              <a:off x="3225789" y="3966257"/>
              <a:ext cx="1900320" cy="860777"/>
            </a:xfrm>
            <a:prstGeom prst="rect">
              <a:avLst/>
            </a:prstGeom>
            <a:noFill/>
            <a:ln w="12700">
              <a:noFill/>
              <a:miter lim="800000"/>
              <a:headEnd/>
              <a:tailEnd/>
            </a:ln>
          </p:spPr>
          <p:txBody>
            <a:bodyPr wrap="none" lIns="99596" tIns="49798" rIns="99596" bIns="49798">
              <a:spAutoFit/>
            </a:bodyPr>
            <a:lstStyle/>
            <a:p>
              <a:pPr defTabSz="829780">
                <a:lnSpc>
                  <a:spcPct val="95000"/>
                </a:lnSpc>
              </a:pPr>
              <a:r>
                <a:rPr lang="de-DE" sz="1300" u="sng" dirty="0">
                  <a:latin typeface="Arial" panose="020B0604020202020204" pitchFamily="34" charset="0"/>
                  <a:cs typeface="Arial" panose="020B0604020202020204" pitchFamily="34" charset="0"/>
                </a:rPr>
                <a:t>deutsch</a:t>
              </a:r>
              <a:r>
                <a:rPr lang="de-DE" sz="1300" dirty="0">
                  <a:latin typeface="Arial" panose="020B0604020202020204" pitchFamily="34" charset="0"/>
                  <a:cs typeface="Arial" panose="020B0604020202020204" pitchFamily="34" charset="0"/>
                </a:rPr>
                <a:t>: </a:t>
              </a:r>
            </a:p>
            <a:p>
              <a:pPr defTabSz="829780">
                <a:lnSpc>
                  <a:spcPct val="95000"/>
                </a:lnSpc>
              </a:pPr>
              <a:r>
                <a:rPr lang="de-DE" sz="1300" dirty="0">
                  <a:latin typeface="Arial" panose="020B0604020202020204" pitchFamily="34" charset="0"/>
                  <a:cs typeface="Arial" panose="020B0604020202020204" pitchFamily="34" charset="0"/>
                </a:rPr>
                <a:t>Fehlerstrom-/</a:t>
              </a:r>
              <a:br>
                <a:rPr lang="de-DE" sz="1300" dirty="0">
                  <a:latin typeface="Arial" panose="020B0604020202020204" pitchFamily="34" charset="0"/>
                  <a:cs typeface="Arial" panose="020B0604020202020204" pitchFamily="34" charset="0"/>
                </a:rPr>
              </a:br>
              <a:r>
                <a:rPr lang="de-DE" sz="1300" dirty="0">
                  <a:latin typeface="Arial" panose="020B0604020202020204" pitchFamily="34" charset="0"/>
                  <a:cs typeface="Arial" panose="020B0604020202020204" pitchFamily="34" charset="0"/>
                </a:rPr>
                <a:t>Leitungsschutzschalter</a:t>
              </a:r>
            </a:p>
            <a:p>
              <a:pPr defTabSz="829780">
                <a:lnSpc>
                  <a:spcPct val="95000"/>
                </a:lnSpc>
              </a:pPr>
              <a:r>
                <a:rPr lang="de-DE" sz="1300" dirty="0">
                  <a:latin typeface="Arial" panose="020B0604020202020204" pitchFamily="34" charset="0"/>
                  <a:cs typeface="Arial" panose="020B0604020202020204" pitchFamily="34" charset="0"/>
                </a:rPr>
                <a:t>"FI/LS-Schalter"</a:t>
              </a:r>
            </a:p>
          </p:txBody>
        </p:sp>
        <p:sp>
          <p:nvSpPr>
            <p:cNvPr id="21" name="Text Box 358">
              <a:extLst>
                <a:ext uri="{FF2B5EF4-FFF2-40B4-BE49-F238E27FC236}">
                  <a16:creationId xmlns:a16="http://schemas.microsoft.com/office/drawing/2014/main" id="{6E4E9E5D-9615-00A2-393A-89E957FFB92C}"/>
                </a:ext>
              </a:extLst>
            </p:cNvPr>
            <p:cNvSpPr txBox="1">
              <a:spLocks noChangeArrowheads="1"/>
            </p:cNvSpPr>
            <p:nvPr/>
          </p:nvSpPr>
          <p:spPr bwMode="auto">
            <a:xfrm>
              <a:off x="7512177" y="4155334"/>
              <a:ext cx="2477401" cy="860777"/>
            </a:xfrm>
            <a:prstGeom prst="rect">
              <a:avLst/>
            </a:prstGeom>
            <a:noFill/>
            <a:ln w="12700">
              <a:noFill/>
              <a:miter lim="800000"/>
              <a:headEnd/>
              <a:tailEnd/>
            </a:ln>
          </p:spPr>
          <p:txBody>
            <a:bodyPr wrap="none" lIns="99596" tIns="49798" rIns="99596" bIns="49798">
              <a:spAutoFit/>
            </a:bodyPr>
            <a:lstStyle/>
            <a:p>
              <a:pPr defTabSz="829780">
                <a:lnSpc>
                  <a:spcPct val="95000"/>
                </a:lnSpc>
              </a:pPr>
              <a:r>
                <a:rPr lang="de-DE" sz="1300" u="sng" dirty="0">
                  <a:latin typeface="Arial" panose="020B0604020202020204" pitchFamily="34" charset="0"/>
                  <a:cs typeface="Arial" panose="020B0604020202020204" pitchFamily="34" charset="0"/>
                </a:rPr>
                <a:t>deutsch</a:t>
              </a:r>
              <a:r>
                <a:rPr lang="de-DE" sz="1300" dirty="0">
                  <a:latin typeface="Arial" panose="020B0604020202020204" pitchFamily="34" charset="0"/>
                  <a:cs typeface="Arial" panose="020B0604020202020204" pitchFamily="34" charset="0"/>
                </a:rPr>
                <a:t>: </a:t>
              </a:r>
              <a:br>
                <a:rPr lang="de-DE" sz="1300" dirty="0">
                  <a:latin typeface="Arial" panose="020B0604020202020204" pitchFamily="34" charset="0"/>
                  <a:cs typeface="Arial" panose="020B0604020202020204" pitchFamily="34" charset="0"/>
                </a:rPr>
              </a:br>
              <a:r>
                <a:rPr lang="de-DE" sz="1300" dirty="0">
                  <a:latin typeface="Arial" panose="020B0604020202020204" pitchFamily="34" charset="0"/>
                  <a:cs typeface="Arial" panose="020B0604020202020204" pitchFamily="34" charset="0"/>
                </a:rPr>
                <a:t>ortsveränderliche</a:t>
              </a:r>
              <a:br>
                <a:rPr lang="de-DE" sz="1300" dirty="0">
                  <a:latin typeface="Arial" panose="020B0604020202020204" pitchFamily="34" charset="0"/>
                  <a:cs typeface="Arial" panose="020B0604020202020204" pitchFamily="34" charset="0"/>
                </a:rPr>
              </a:br>
              <a:r>
                <a:rPr lang="de-DE" sz="1300" dirty="0">
                  <a:latin typeface="Arial" panose="020B0604020202020204" pitchFamily="34" charset="0"/>
                  <a:cs typeface="Arial" panose="020B0604020202020204" pitchFamily="34" charset="0"/>
                </a:rPr>
                <a:t>Fehlerstrom-Schutzeinrichtung</a:t>
              </a:r>
            </a:p>
            <a:p>
              <a:pPr defTabSz="829780">
                <a:lnSpc>
                  <a:spcPct val="95000"/>
                </a:lnSpc>
              </a:pPr>
              <a:r>
                <a:rPr lang="de-DE" sz="1300" dirty="0">
                  <a:latin typeface="Arial" panose="020B0604020202020204" pitchFamily="34" charset="0"/>
                  <a:cs typeface="Arial" panose="020B0604020202020204" pitchFamily="34" charset="0"/>
                </a:rPr>
                <a:t>mit Schutzleiterüberwachung</a:t>
              </a:r>
            </a:p>
          </p:txBody>
        </p:sp>
        <p:sp>
          <p:nvSpPr>
            <p:cNvPr id="22" name="Text Box 359">
              <a:extLst>
                <a:ext uri="{FF2B5EF4-FFF2-40B4-BE49-F238E27FC236}">
                  <a16:creationId xmlns:a16="http://schemas.microsoft.com/office/drawing/2014/main" id="{15EAE692-0BBB-158A-F4A1-5CFAB2152E55}"/>
                </a:ext>
              </a:extLst>
            </p:cNvPr>
            <p:cNvSpPr txBox="1">
              <a:spLocks noChangeArrowheads="1"/>
            </p:cNvSpPr>
            <p:nvPr/>
          </p:nvSpPr>
          <p:spPr bwMode="auto">
            <a:xfrm>
              <a:off x="5228399" y="4155334"/>
              <a:ext cx="2078254" cy="860777"/>
            </a:xfrm>
            <a:prstGeom prst="rect">
              <a:avLst/>
            </a:prstGeom>
            <a:noFill/>
            <a:ln w="12700">
              <a:noFill/>
              <a:miter lim="800000"/>
              <a:headEnd/>
              <a:tailEnd/>
            </a:ln>
          </p:spPr>
          <p:txBody>
            <a:bodyPr wrap="none" lIns="99596" tIns="49798" rIns="99596" bIns="49798">
              <a:spAutoFit/>
            </a:bodyPr>
            <a:lstStyle/>
            <a:p>
              <a:pPr defTabSz="829780">
                <a:lnSpc>
                  <a:spcPct val="95000"/>
                </a:lnSpc>
              </a:pPr>
              <a:r>
                <a:rPr lang="de-DE" sz="1300" u="sng" dirty="0">
                  <a:latin typeface="Arial" panose="020B0604020202020204" pitchFamily="34" charset="0"/>
                  <a:cs typeface="Arial" panose="020B0604020202020204" pitchFamily="34" charset="0"/>
                </a:rPr>
                <a:t>deutsch</a:t>
              </a:r>
              <a:r>
                <a:rPr lang="de-DE" sz="1300" dirty="0">
                  <a:latin typeface="Arial" panose="020B0604020202020204" pitchFamily="34" charset="0"/>
                  <a:cs typeface="Arial" panose="020B0604020202020204" pitchFamily="34" charset="0"/>
                </a:rPr>
                <a:t>: </a:t>
              </a:r>
              <a:br>
                <a:rPr lang="de-DE" sz="1300" dirty="0">
                  <a:latin typeface="Arial" panose="020B0604020202020204" pitchFamily="34" charset="0"/>
                  <a:cs typeface="Arial" panose="020B0604020202020204" pitchFamily="34" charset="0"/>
                </a:rPr>
              </a:br>
              <a:r>
                <a:rPr lang="de-DE" sz="1300" dirty="0">
                  <a:latin typeface="Arial" panose="020B0604020202020204" pitchFamily="34" charset="0"/>
                  <a:cs typeface="Arial" panose="020B0604020202020204" pitchFamily="34" charset="0"/>
                </a:rPr>
                <a:t>ortsfeste</a:t>
              </a:r>
              <a:br>
                <a:rPr lang="de-DE" sz="1300" dirty="0">
                  <a:latin typeface="Arial" panose="020B0604020202020204" pitchFamily="34" charset="0"/>
                  <a:cs typeface="Arial" panose="020B0604020202020204" pitchFamily="34" charset="0"/>
                </a:rPr>
              </a:br>
              <a:r>
                <a:rPr lang="de-DE" sz="1300" dirty="0">
                  <a:latin typeface="Arial" panose="020B0604020202020204" pitchFamily="34" charset="0"/>
                  <a:cs typeface="Arial" panose="020B0604020202020204" pitchFamily="34" charset="0"/>
                </a:rPr>
                <a:t>Steckdosen-Fehlerstrom-</a:t>
              </a:r>
              <a:br>
                <a:rPr lang="de-DE" sz="1300" dirty="0">
                  <a:latin typeface="Arial" panose="020B0604020202020204" pitchFamily="34" charset="0"/>
                  <a:cs typeface="Arial" panose="020B0604020202020204" pitchFamily="34" charset="0"/>
                </a:rPr>
              </a:br>
              <a:r>
                <a:rPr lang="de-DE" sz="1300" dirty="0">
                  <a:latin typeface="Arial" panose="020B0604020202020204" pitchFamily="34" charset="0"/>
                  <a:cs typeface="Arial" panose="020B0604020202020204" pitchFamily="34" charset="0"/>
                </a:rPr>
                <a:t>Schutzeinrichtung</a:t>
              </a:r>
            </a:p>
          </p:txBody>
        </p:sp>
        <p:cxnSp>
          <p:nvCxnSpPr>
            <p:cNvPr id="23" name="AutoShape 366">
              <a:extLst>
                <a:ext uri="{FF2B5EF4-FFF2-40B4-BE49-F238E27FC236}">
                  <a16:creationId xmlns:a16="http://schemas.microsoft.com/office/drawing/2014/main" id="{1447FF35-4E20-2F5E-EA26-A7EE83D0276D}"/>
                </a:ext>
              </a:extLst>
            </p:cNvPr>
            <p:cNvCxnSpPr>
              <a:cxnSpLocks noChangeShapeType="1"/>
              <a:endCxn id="8" idx="0"/>
            </p:cNvCxnSpPr>
            <p:nvPr/>
          </p:nvCxnSpPr>
          <p:spPr bwMode="auto">
            <a:xfrm rot="10800000" flipV="1">
              <a:off x="1900472" y="2464506"/>
              <a:ext cx="2156854" cy="243290"/>
            </a:xfrm>
            <a:prstGeom prst="bentConnector2">
              <a:avLst/>
            </a:prstGeom>
            <a:noFill/>
            <a:ln w="28575">
              <a:solidFill>
                <a:schemeClr val="tx1"/>
              </a:solidFill>
              <a:miter lim="800000"/>
              <a:headEnd/>
              <a:tailEnd/>
            </a:ln>
          </p:spPr>
        </p:cxnSp>
        <p:pic>
          <p:nvPicPr>
            <p:cNvPr id="24" name="Picture 4">
              <a:extLst>
                <a:ext uri="{FF2B5EF4-FFF2-40B4-BE49-F238E27FC236}">
                  <a16:creationId xmlns:a16="http://schemas.microsoft.com/office/drawing/2014/main" id="{9B300170-5BE1-2FDF-FCB6-D8B53A355BCF}"/>
                </a:ext>
              </a:extLst>
            </p:cNvPr>
            <p:cNvPicPr>
              <a:picLocks noChangeAspect="1" noChangeArrowheads="1"/>
            </p:cNvPicPr>
            <p:nvPr/>
          </p:nvPicPr>
          <p:blipFill>
            <a:blip r:embed="rId2"/>
            <a:srcRect/>
            <a:stretch>
              <a:fillRect/>
            </a:stretch>
          </p:blipFill>
          <p:spPr bwMode="auto">
            <a:xfrm>
              <a:off x="5307267" y="5060235"/>
              <a:ext cx="1825660" cy="2012864"/>
            </a:xfrm>
            <a:prstGeom prst="rect">
              <a:avLst/>
            </a:prstGeom>
            <a:noFill/>
            <a:ln w="9525">
              <a:noFill/>
              <a:miter lim="800000"/>
              <a:headEnd/>
              <a:tailEnd/>
            </a:ln>
          </p:spPr>
        </p:pic>
        <p:cxnSp>
          <p:nvCxnSpPr>
            <p:cNvPr id="25" name="AutoShape 349">
              <a:extLst>
                <a:ext uri="{FF2B5EF4-FFF2-40B4-BE49-F238E27FC236}">
                  <a16:creationId xmlns:a16="http://schemas.microsoft.com/office/drawing/2014/main" id="{AF2C5BE1-A98B-46CA-8E43-56B77C7F58C5}"/>
                </a:ext>
              </a:extLst>
            </p:cNvPr>
            <p:cNvCxnSpPr>
              <a:cxnSpLocks noChangeShapeType="1"/>
            </p:cNvCxnSpPr>
            <p:nvPr/>
          </p:nvCxnSpPr>
          <p:spPr bwMode="auto">
            <a:xfrm rot="10800000" flipV="1">
              <a:off x="5898785" y="2483771"/>
              <a:ext cx="2090014" cy="2"/>
            </a:xfrm>
            <a:prstGeom prst="straightConnector1">
              <a:avLst/>
            </a:prstGeom>
            <a:noFill/>
            <a:ln w="28575">
              <a:solidFill>
                <a:schemeClr val="tx1"/>
              </a:solidFill>
              <a:prstDash val="sysDot"/>
              <a:round/>
              <a:headEnd/>
              <a:tailEnd/>
            </a:ln>
          </p:spPr>
        </p:cxnSp>
        <p:sp>
          <p:nvSpPr>
            <p:cNvPr id="26" name="Rechteck 25">
              <a:extLst>
                <a:ext uri="{FF2B5EF4-FFF2-40B4-BE49-F238E27FC236}">
                  <a16:creationId xmlns:a16="http://schemas.microsoft.com/office/drawing/2014/main" id="{67B98640-2406-014B-E093-095794898579}"/>
                </a:ext>
              </a:extLst>
            </p:cNvPr>
            <p:cNvSpPr/>
            <p:nvPr/>
          </p:nvSpPr>
          <p:spPr bwMode="auto">
            <a:xfrm>
              <a:off x="772325" y="2322741"/>
              <a:ext cx="4341067" cy="4951645"/>
            </a:xfrm>
            <a:prstGeom prst="rect">
              <a:avLst/>
            </a:prstGeom>
            <a:noFill/>
            <a:ln w="25400" cap="flat" cmpd="sng" algn="ctr">
              <a:solidFill>
                <a:schemeClr val="accent1"/>
              </a:solidFill>
              <a:prstDash val="dash"/>
              <a:round/>
              <a:headEnd type="none" w="med" len="med"/>
              <a:tailEnd type="none" w="med" len="med"/>
            </a:ln>
            <a:effectLst/>
          </p:spPr>
          <p:txBody>
            <a:bodyPr vert="horz" wrap="square" lIns="99596" tIns="49798" rIns="99596" bIns="49798" numCol="1" rtlCol="0" anchor="t" anchorCtr="0" compatLnSpc="1">
              <a:prstTxWarp prst="textNoShape">
                <a:avLst/>
              </a:prstTxWarp>
            </a:bodyPr>
            <a:lstStyle/>
            <a:p>
              <a:pPr defTabSz="995736"/>
              <a:endParaRPr lang="de-DE" dirty="0">
                <a:latin typeface="Arial" panose="020B0604020202020204" pitchFamily="34" charset="0"/>
                <a:ea typeface="ヒラギノ角ゴ Pro W3" pitchFamily="-108" charset="-128"/>
                <a:cs typeface="Arial" panose="020B0604020202020204" pitchFamily="34" charset="0"/>
              </a:endParaRPr>
            </a:p>
          </p:txBody>
        </p:sp>
        <p:pic>
          <p:nvPicPr>
            <p:cNvPr id="31" name="Picture 3" descr="C:\Users\Wollf\Dropbox\ROE\Neue Projekte\Software LV\R.O.E.  Instructor\Bilder\neue Bilder\ELSPRO\PRCD-S_PR03_S1-5K_2014_RGB.jpg">
              <a:extLst>
                <a:ext uri="{FF2B5EF4-FFF2-40B4-BE49-F238E27FC236}">
                  <a16:creationId xmlns:a16="http://schemas.microsoft.com/office/drawing/2014/main" id="{3D81EB4D-94FC-159E-1E0E-8724C85CB0B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420516" y="5135700"/>
              <a:ext cx="3011502" cy="193739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Users\Wollf\Dropbox\ROE\Neue Projekte\Software LV\R.O.E.  Instructor\Bilder\neue Bilder\Hager\CFA425D.jpg">
              <a:extLst>
                <a:ext uri="{FF2B5EF4-FFF2-40B4-BE49-F238E27FC236}">
                  <a16:creationId xmlns:a16="http://schemas.microsoft.com/office/drawing/2014/main" id="{7CF052AF-57D0-27E5-3B02-C68EAFA8472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24501" y="4827034"/>
              <a:ext cx="2301288" cy="230128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Wollf\Dropbox\ROE\Neue Projekte\Software LV\R.O.E.  Instructor\Bilder\neue Bilder\Hager\CDA240D.jpg">
              <a:extLst>
                <a:ext uri="{FF2B5EF4-FFF2-40B4-BE49-F238E27FC236}">
                  <a16:creationId xmlns:a16="http://schemas.microsoft.com/office/drawing/2014/main" id="{74C50EDE-F6EF-5224-A297-5502543FF923}"/>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r="27257"/>
            <a:stretch/>
          </p:blipFill>
          <p:spPr bwMode="auto">
            <a:xfrm>
              <a:off x="3290182" y="4833938"/>
              <a:ext cx="1696891" cy="2332726"/>
            </a:xfrm>
            <a:prstGeom prst="rect">
              <a:avLst/>
            </a:prstGeom>
            <a:noFill/>
            <a:extLst>
              <a:ext uri="{909E8E84-426E-40DD-AFC4-6F175D3DCCD1}">
                <a14:hiddenFill xmlns:a14="http://schemas.microsoft.com/office/drawing/2010/main">
                  <a:solidFill>
                    <a:srgbClr val="FFFFFF"/>
                  </a:solidFill>
                </a14:hiddenFill>
              </a:ext>
            </a:extLst>
          </p:spPr>
        </p:pic>
        <p:sp>
          <p:nvSpPr>
            <p:cNvPr id="30" name="Textfeld 29">
              <a:extLst>
                <a:ext uri="{FF2B5EF4-FFF2-40B4-BE49-F238E27FC236}">
                  <a16:creationId xmlns:a16="http://schemas.microsoft.com/office/drawing/2014/main" id="{69595CDB-A606-370F-40B3-C4D72E4A6751}"/>
                </a:ext>
              </a:extLst>
            </p:cNvPr>
            <p:cNvSpPr txBox="1"/>
            <p:nvPr/>
          </p:nvSpPr>
          <p:spPr>
            <a:xfrm>
              <a:off x="2570476" y="7023266"/>
              <a:ext cx="1889760" cy="215444"/>
            </a:xfrm>
            <a:prstGeom prst="rect">
              <a:avLst/>
            </a:prstGeom>
            <a:noFill/>
          </p:spPr>
          <p:txBody>
            <a:bodyPr wrap="square" rtlCol="0">
              <a:spAutoFit/>
            </a:bodyPr>
            <a:lstStyle/>
            <a:p>
              <a:r>
                <a:rPr lang="de-DE" sz="800" dirty="0">
                  <a:latin typeface="Arial" panose="020B0604020202020204" pitchFamily="34" charset="0"/>
                  <a:cs typeface="Arial" panose="020B0604020202020204" pitchFamily="34" charset="0"/>
                </a:rPr>
                <a:t>Quellen: Hager</a:t>
              </a:r>
            </a:p>
          </p:txBody>
        </p:sp>
      </p:grpSp>
      <p:sp>
        <p:nvSpPr>
          <p:cNvPr id="35" name="Textfeld 34">
            <a:extLst>
              <a:ext uri="{FF2B5EF4-FFF2-40B4-BE49-F238E27FC236}">
                <a16:creationId xmlns:a16="http://schemas.microsoft.com/office/drawing/2014/main" id="{8BB31BAB-C4C9-672C-4495-79BC5A326B38}"/>
              </a:ext>
            </a:extLst>
          </p:cNvPr>
          <p:cNvSpPr txBox="1"/>
          <p:nvPr/>
        </p:nvSpPr>
        <p:spPr>
          <a:xfrm rot="16200000">
            <a:off x="10231250" y="4933757"/>
            <a:ext cx="3525324"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ELSPRO Elektrotechnik GmbH &amp; Co. KG</a:t>
            </a:r>
          </a:p>
        </p:txBody>
      </p:sp>
    </p:spTree>
    <p:extLst>
      <p:ext uri="{BB962C8B-B14F-4D97-AF65-F5344CB8AC3E}">
        <p14:creationId xmlns:p14="http://schemas.microsoft.com/office/powerpoint/2010/main" val="41133148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DB2E9C6-27EC-4758-204E-B82866A8C505}"/>
              </a:ext>
            </a:extLst>
          </p:cNvPr>
          <p:cNvSpPr>
            <a:spLocks noGrp="1"/>
          </p:cNvSpPr>
          <p:nvPr>
            <p:ph type="sldNum" sz="quarter" idx="12"/>
          </p:nvPr>
        </p:nvSpPr>
        <p:spPr/>
        <p:txBody>
          <a:bodyPr>
            <a:normAutofit lnSpcReduction="10000"/>
          </a:bodyPr>
          <a:lstStyle/>
          <a:p>
            <a:fld id="{F0C94032-CD4C-4C25-B0C2-CEC720522D92}" type="slidenum">
              <a:rPr lang="en-US" smtClean="0"/>
              <a:pPr/>
              <a:t>37</a:t>
            </a:fld>
            <a:endParaRPr lang="en-US" dirty="0"/>
          </a:p>
        </p:txBody>
      </p:sp>
      <p:sp>
        <p:nvSpPr>
          <p:cNvPr id="3" name="Inhaltsplatzhalter 2">
            <a:extLst>
              <a:ext uri="{FF2B5EF4-FFF2-40B4-BE49-F238E27FC236}">
                <a16:creationId xmlns:a16="http://schemas.microsoft.com/office/drawing/2014/main" id="{6A4BBC19-7A59-CC0C-1289-0C14FF6D106B}"/>
              </a:ext>
            </a:extLst>
          </p:cNvPr>
          <p:cNvSpPr>
            <a:spLocks noGrp="1"/>
          </p:cNvSpPr>
          <p:nvPr>
            <p:ph sz="quarter" idx="1"/>
          </p:nvPr>
        </p:nvSpPr>
        <p:spPr/>
        <p:txBody>
          <a:bodyPr>
            <a:normAutofit lnSpcReduction="10000"/>
          </a:bodyPr>
          <a:lstStyle/>
          <a:p>
            <a:r>
              <a:rPr lang="de-DE" dirty="0"/>
              <a:t>Motorschutzschalter</a:t>
            </a:r>
          </a:p>
          <a:p>
            <a:pPr lvl="1"/>
            <a:r>
              <a:rPr lang="de-DE" dirty="0"/>
              <a:t>Schützen die Wicklungen eines Elektromotors vor zu hoher Stromaufnahme bei Überlastung und dadurch vor unzulässig hohen Temperaturen.</a:t>
            </a:r>
          </a:p>
          <a:p>
            <a:pPr lvl="1"/>
            <a:r>
              <a:rPr lang="de-DE" dirty="0"/>
              <a:t>Sie müssen immer auf den Nennstrom des angeschlossenen Motors eingestellt werden.</a:t>
            </a:r>
          </a:p>
          <a:p>
            <a:pPr lvl="1"/>
            <a:r>
              <a:rPr lang="de-DE" dirty="0"/>
              <a:t>Lösen, ähnlich wie LS-Schalter, bei Überlast thermisch (Bimetall) und im Kurzschluss elektromagnetisch (Spule) aus. </a:t>
            </a:r>
          </a:p>
          <a:p>
            <a:pPr lvl="1"/>
            <a:r>
              <a:rPr lang="de-DE" dirty="0"/>
              <a:t>Bei Auslösung wird die Motorzuleitung über Lastkontakte direkt im Motorschutzschalter unterbrochen.</a:t>
            </a:r>
          </a:p>
          <a:p>
            <a:endParaRPr lang="de-DE" dirty="0"/>
          </a:p>
        </p:txBody>
      </p:sp>
      <p:pic>
        <p:nvPicPr>
          <p:cNvPr id="6" name="Picture 2">
            <a:extLst>
              <a:ext uri="{FF2B5EF4-FFF2-40B4-BE49-F238E27FC236}">
                <a16:creationId xmlns:a16="http://schemas.microsoft.com/office/drawing/2014/main" id="{823557F6-59B7-14B4-5798-86093DBC5E4E}"/>
              </a:ext>
            </a:extLst>
          </p:cNvPr>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tretch/>
        </p:blipFill>
        <p:spPr bwMode="auto">
          <a:xfrm>
            <a:off x="7375525" y="1763713"/>
            <a:ext cx="4957762" cy="4957762"/>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222A36D5-7C54-A115-3008-B1A67633A417}"/>
              </a:ext>
            </a:extLst>
          </p:cNvPr>
          <p:cNvSpPr>
            <a:spLocks noGrp="1"/>
          </p:cNvSpPr>
          <p:nvPr>
            <p:ph type="title"/>
          </p:nvPr>
        </p:nvSpPr>
        <p:spPr/>
        <p:txBody>
          <a:bodyPr/>
          <a:lstStyle/>
          <a:p>
            <a:r>
              <a:rPr lang="de-DE" dirty="0"/>
              <a:t>Motorschutz</a:t>
            </a:r>
          </a:p>
        </p:txBody>
      </p:sp>
      <p:pic>
        <p:nvPicPr>
          <p:cNvPr id="7" name="Inhaltsplatzhalter 10">
            <a:extLst>
              <a:ext uri="{FF2B5EF4-FFF2-40B4-BE49-F238E27FC236}">
                <a16:creationId xmlns:a16="http://schemas.microsoft.com/office/drawing/2014/main" id="{ECEFE92E-3DA2-F8ED-DD96-C6EE8B154B58}"/>
              </a:ext>
            </a:extLst>
          </p:cNvPr>
          <p:cNvPicPr>
            <a:picLocks noChangeAspect="1"/>
          </p:cNvPicPr>
          <p:nvPr/>
        </p:nvPicPr>
        <p:blipFill>
          <a:blip r:embed="rId3"/>
          <a:stretch>
            <a:fillRect/>
          </a:stretch>
        </p:blipFill>
        <p:spPr>
          <a:xfrm>
            <a:off x="8038548" y="4954271"/>
            <a:ext cx="4077532" cy="1699554"/>
          </a:xfrm>
          <a:prstGeom prst="rect">
            <a:avLst/>
          </a:prstGeom>
          <a:solidFill>
            <a:schemeClr val="bg1"/>
          </a:solidFill>
        </p:spPr>
      </p:pic>
      <p:sp>
        <p:nvSpPr>
          <p:cNvPr id="10" name="Textfeld 9">
            <a:extLst>
              <a:ext uri="{FF2B5EF4-FFF2-40B4-BE49-F238E27FC236}">
                <a16:creationId xmlns:a16="http://schemas.microsoft.com/office/drawing/2014/main" id="{07807149-D2BD-61D9-7C43-64F14EA3FF87}"/>
              </a:ext>
            </a:extLst>
          </p:cNvPr>
          <p:cNvSpPr txBox="1"/>
          <p:nvPr/>
        </p:nvSpPr>
        <p:spPr>
          <a:xfrm>
            <a:off x="7256527" y="6758887"/>
            <a:ext cx="4353628"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Hager: © Hager Vertriebsgesellschaft mbH &amp; Co. KG </a:t>
            </a:r>
          </a:p>
        </p:txBody>
      </p:sp>
    </p:spTree>
    <p:extLst>
      <p:ext uri="{BB962C8B-B14F-4D97-AF65-F5344CB8AC3E}">
        <p14:creationId xmlns:p14="http://schemas.microsoft.com/office/powerpoint/2010/main" val="19423650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B0810203-1A1A-3F9A-F224-E72C65C472D5}"/>
              </a:ext>
            </a:extLst>
          </p:cNvPr>
          <p:cNvSpPr>
            <a:spLocks noGrp="1"/>
          </p:cNvSpPr>
          <p:nvPr>
            <p:ph type="sldNum" sz="quarter" idx="12"/>
          </p:nvPr>
        </p:nvSpPr>
        <p:spPr/>
        <p:txBody>
          <a:bodyPr>
            <a:normAutofit lnSpcReduction="10000"/>
          </a:bodyPr>
          <a:lstStyle/>
          <a:p>
            <a:fld id="{F0C94032-CD4C-4C25-B0C2-CEC720522D92}" type="slidenum">
              <a:rPr lang="en-US" smtClean="0"/>
              <a:pPr/>
              <a:t>38</a:t>
            </a:fld>
            <a:endParaRPr lang="en-US" dirty="0"/>
          </a:p>
        </p:txBody>
      </p:sp>
      <p:sp>
        <p:nvSpPr>
          <p:cNvPr id="3" name="Inhaltsplatzhalter 2">
            <a:extLst>
              <a:ext uri="{FF2B5EF4-FFF2-40B4-BE49-F238E27FC236}">
                <a16:creationId xmlns:a16="http://schemas.microsoft.com/office/drawing/2014/main" id="{4B861762-70F2-5DB5-81AF-069FC5723BF4}"/>
              </a:ext>
            </a:extLst>
          </p:cNvPr>
          <p:cNvSpPr>
            <a:spLocks noGrp="1"/>
          </p:cNvSpPr>
          <p:nvPr>
            <p:ph sz="quarter" idx="1"/>
          </p:nvPr>
        </p:nvSpPr>
        <p:spPr/>
        <p:txBody>
          <a:bodyPr>
            <a:normAutofit fontScale="92500" lnSpcReduction="10000"/>
          </a:bodyPr>
          <a:lstStyle/>
          <a:p>
            <a:r>
              <a:rPr lang="de-DE" dirty="0"/>
              <a:t>Motorschutzrelais </a:t>
            </a:r>
          </a:p>
          <a:p>
            <a:pPr lvl="1"/>
            <a:r>
              <a:rPr lang="de-DE" dirty="0"/>
              <a:t>Lösen nur thermisch über ein Bimetall aus. Für den Kurzschlussfall muss eine Schmelzsicherung vorgeschaltet sein.</a:t>
            </a:r>
          </a:p>
          <a:p>
            <a:pPr lvl="1"/>
            <a:r>
              <a:rPr lang="de-DE" dirty="0"/>
              <a:t>Unterbricht nicht direkt die Zuleitung zum Motor, sondern gibt über Hilfskontakte den Abschaltbefehl an eine Steuerung weiter, der Motor wird üblicherweise über ein Schütz abgeschaltet. </a:t>
            </a:r>
          </a:p>
          <a:p>
            <a:pPr lvl="1"/>
            <a:r>
              <a:rPr lang="de-DE" dirty="0"/>
              <a:t>Diese indirekte Abschaltung hat den Vorteil, dass im Fehlerfall die Anlage in einen sicheren Zustand gebracht werden kann. </a:t>
            </a:r>
          </a:p>
          <a:p>
            <a:pPr lvl="1"/>
            <a:r>
              <a:rPr lang="de-DE" dirty="0"/>
              <a:t>In der Automatik-Stellung kann das Relais nach Abkühlen selbstständig wieder einschalten</a:t>
            </a:r>
          </a:p>
          <a:p>
            <a:pPr lvl="1"/>
            <a:r>
              <a:rPr lang="de-DE" dirty="0"/>
              <a:t>Die Hilfskontakte werden mit 95/96 NC und 97/98 NO bezeichnet.</a:t>
            </a:r>
          </a:p>
        </p:txBody>
      </p:sp>
      <p:pic>
        <p:nvPicPr>
          <p:cNvPr id="9" name="Picture 2" descr="EVB00016A - Thermorelais 0.1 - 0.16 A zu Schütze EV007…EV015">
            <a:extLst>
              <a:ext uri="{FF2B5EF4-FFF2-40B4-BE49-F238E27FC236}">
                <a16:creationId xmlns:a16="http://schemas.microsoft.com/office/drawing/2014/main" id="{5C8528CA-3EBA-4985-FDAC-44BAA3CE4A08}"/>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8266906" y="2655094"/>
            <a:ext cx="3175000" cy="317500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45387B07-7304-7037-D18E-A6A2A4C656ED}"/>
              </a:ext>
            </a:extLst>
          </p:cNvPr>
          <p:cNvSpPr>
            <a:spLocks noGrp="1"/>
          </p:cNvSpPr>
          <p:nvPr>
            <p:ph type="title"/>
          </p:nvPr>
        </p:nvSpPr>
        <p:spPr/>
        <p:txBody>
          <a:bodyPr/>
          <a:lstStyle/>
          <a:p>
            <a:r>
              <a:rPr lang="de-DE" dirty="0"/>
              <a:t>Motorschutz</a:t>
            </a:r>
          </a:p>
        </p:txBody>
      </p:sp>
      <p:sp>
        <p:nvSpPr>
          <p:cNvPr id="8" name="Textfeld 7">
            <a:extLst>
              <a:ext uri="{FF2B5EF4-FFF2-40B4-BE49-F238E27FC236}">
                <a16:creationId xmlns:a16="http://schemas.microsoft.com/office/drawing/2014/main" id="{F05E5940-45C0-F26A-2BE4-F7769A3FC2AC}"/>
              </a:ext>
            </a:extLst>
          </p:cNvPr>
          <p:cNvSpPr txBox="1"/>
          <p:nvPr/>
        </p:nvSpPr>
        <p:spPr>
          <a:xfrm>
            <a:off x="7256527" y="6758887"/>
            <a:ext cx="4353628"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Hager: © Hager Vertriebsgesellschaft mbH &amp; Co. KG </a:t>
            </a:r>
          </a:p>
        </p:txBody>
      </p:sp>
    </p:spTree>
    <p:extLst>
      <p:ext uri="{BB962C8B-B14F-4D97-AF65-F5344CB8AC3E}">
        <p14:creationId xmlns:p14="http://schemas.microsoft.com/office/powerpoint/2010/main" val="13022802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4B086290-69A4-CA10-AD05-322243C0790B}"/>
              </a:ext>
            </a:extLst>
          </p:cNvPr>
          <p:cNvSpPr>
            <a:spLocks noGrp="1"/>
          </p:cNvSpPr>
          <p:nvPr>
            <p:ph type="sldNum" sz="quarter" idx="12"/>
          </p:nvPr>
        </p:nvSpPr>
        <p:spPr/>
        <p:txBody>
          <a:bodyPr>
            <a:normAutofit lnSpcReduction="10000"/>
          </a:bodyPr>
          <a:lstStyle/>
          <a:p>
            <a:fld id="{F0C94032-CD4C-4C25-B0C2-CEC720522D92}" type="slidenum">
              <a:rPr lang="en-US" smtClean="0"/>
              <a:pPr/>
              <a:t>39</a:t>
            </a:fld>
            <a:endParaRPr lang="en-US" dirty="0"/>
          </a:p>
        </p:txBody>
      </p:sp>
      <p:sp>
        <p:nvSpPr>
          <p:cNvPr id="3" name="Inhaltsplatzhalter 2">
            <a:extLst>
              <a:ext uri="{FF2B5EF4-FFF2-40B4-BE49-F238E27FC236}">
                <a16:creationId xmlns:a16="http://schemas.microsoft.com/office/drawing/2014/main" id="{F1F2E596-EF85-D9A3-70C5-DA10681FE2A1}"/>
              </a:ext>
            </a:extLst>
          </p:cNvPr>
          <p:cNvSpPr>
            <a:spLocks noGrp="1"/>
          </p:cNvSpPr>
          <p:nvPr>
            <p:ph sz="quarter" idx="1"/>
          </p:nvPr>
        </p:nvSpPr>
        <p:spPr/>
        <p:txBody>
          <a:bodyPr>
            <a:normAutofit/>
          </a:bodyPr>
          <a:lstStyle/>
          <a:p>
            <a:r>
              <a:rPr lang="de-DE" dirty="0"/>
              <a:t>Der Auslösemechanismus (Schaltschloss) in einem LS-Schalter, RCD oder Motorschutzschalter ist mit einer Freiauslösung ausgestattet.</a:t>
            </a:r>
          </a:p>
          <a:p>
            <a:r>
              <a:rPr lang="de-DE" dirty="0"/>
              <a:t>Auch wenn der Betätigungshebel der Sicherungseinrichtung in der EIN-Position blockiert wird, erfolgt die interne Auslösung trotzdem.</a:t>
            </a:r>
          </a:p>
          <a:p>
            <a:r>
              <a:rPr lang="de-DE" dirty="0"/>
              <a:t>Manche LS-Schalter und Motorschutzschalter stellen den Betätigungshebel bei einer Auslösung in eine Zwischenposition zwischen AUS und EIN. So kann auf den ersten Blick festgestellt werden, ob eine Auslösung erfolgt ist oder ob manuell abgeschaltet wurde.</a:t>
            </a:r>
          </a:p>
          <a:p>
            <a:endParaRPr lang="de-DE" dirty="0"/>
          </a:p>
        </p:txBody>
      </p:sp>
      <p:pic>
        <p:nvPicPr>
          <p:cNvPr id="6" name="Picture 2">
            <a:extLst>
              <a:ext uri="{FF2B5EF4-FFF2-40B4-BE49-F238E27FC236}">
                <a16:creationId xmlns:a16="http://schemas.microsoft.com/office/drawing/2014/main" id="{296DFACD-A56B-A70E-4C1D-FA4FF3F9626D}"/>
              </a:ext>
            </a:extLst>
          </p:cNvPr>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tretch/>
        </p:blipFill>
        <p:spPr bwMode="auto">
          <a:xfrm>
            <a:off x="7375525" y="1763713"/>
            <a:ext cx="4957762" cy="4957762"/>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3BFB12B3-D1A5-6A56-8F3C-6A47935A52E5}"/>
              </a:ext>
            </a:extLst>
          </p:cNvPr>
          <p:cNvSpPr>
            <a:spLocks noGrp="1"/>
          </p:cNvSpPr>
          <p:nvPr>
            <p:ph type="title"/>
          </p:nvPr>
        </p:nvSpPr>
        <p:spPr/>
        <p:txBody>
          <a:bodyPr/>
          <a:lstStyle/>
          <a:p>
            <a:r>
              <a:rPr lang="de-DE" dirty="0"/>
              <a:t>Freiauslösung</a:t>
            </a:r>
          </a:p>
        </p:txBody>
      </p:sp>
      <p:sp>
        <p:nvSpPr>
          <p:cNvPr id="9" name="Textfeld 8">
            <a:extLst>
              <a:ext uri="{FF2B5EF4-FFF2-40B4-BE49-F238E27FC236}">
                <a16:creationId xmlns:a16="http://schemas.microsoft.com/office/drawing/2014/main" id="{4E84B254-3851-9B54-CBB5-A2CC4E13CCA4}"/>
              </a:ext>
            </a:extLst>
          </p:cNvPr>
          <p:cNvSpPr txBox="1"/>
          <p:nvPr/>
        </p:nvSpPr>
        <p:spPr>
          <a:xfrm>
            <a:off x="7256527" y="6758887"/>
            <a:ext cx="4353628"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Hager: © Hager Vertriebsgesellschaft mbH &amp; Co. KG </a:t>
            </a:r>
          </a:p>
        </p:txBody>
      </p:sp>
    </p:spTree>
    <p:extLst>
      <p:ext uri="{BB962C8B-B14F-4D97-AF65-F5344CB8AC3E}">
        <p14:creationId xmlns:p14="http://schemas.microsoft.com/office/powerpoint/2010/main" val="1286183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F422F09D-00FD-BE65-479D-C84FA8CF8538}"/>
              </a:ext>
            </a:extLst>
          </p:cNvPr>
          <p:cNvSpPr>
            <a:spLocks noGrp="1"/>
          </p:cNvSpPr>
          <p:nvPr>
            <p:ph type="sldNum" sz="quarter" idx="12"/>
          </p:nvPr>
        </p:nvSpPr>
        <p:spPr/>
        <p:txBody>
          <a:bodyPr>
            <a:normAutofit lnSpcReduction="10000"/>
          </a:bodyPr>
          <a:lstStyle/>
          <a:p>
            <a:fld id="{F0C94032-CD4C-4C25-B0C2-CEC720522D92}" type="slidenum">
              <a:rPr lang="en-US" smtClean="0"/>
              <a:pPr/>
              <a:t>4</a:t>
            </a:fld>
            <a:endParaRPr lang="en-US" dirty="0"/>
          </a:p>
        </p:txBody>
      </p:sp>
      <p:sp>
        <p:nvSpPr>
          <p:cNvPr id="3" name="Inhaltsplatzhalter 2">
            <a:extLst>
              <a:ext uri="{FF2B5EF4-FFF2-40B4-BE49-F238E27FC236}">
                <a16:creationId xmlns:a16="http://schemas.microsoft.com/office/drawing/2014/main" id="{C3AC484B-817C-1B15-87B4-941CD9A84F60}"/>
              </a:ext>
            </a:extLst>
          </p:cNvPr>
          <p:cNvSpPr>
            <a:spLocks noGrp="1"/>
          </p:cNvSpPr>
          <p:nvPr>
            <p:ph sz="quarter" idx="1"/>
          </p:nvPr>
        </p:nvSpPr>
        <p:spPr/>
        <p:txBody>
          <a:bodyPr>
            <a:normAutofit fontScale="92500" lnSpcReduction="10000"/>
          </a:bodyPr>
          <a:lstStyle/>
          <a:p>
            <a:r>
              <a:rPr lang="de-DE" dirty="0"/>
              <a:t>Schraubsicherungen D (</a:t>
            </a:r>
            <a:r>
              <a:rPr lang="de-DE" dirty="0" err="1"/>
              <a:t>Diazed</a:t>
            </a:r>
            <a:r>
              <a:rPr lang="de-DE" dirty="0"/>
              <a:t>) und D0 (</a:t>
            </a:r>
            <a:r>
              <a:rPr lang="de-DE" dirty="0" err="1"/>
              <a:t>Neozed</a:t>
            </a:r>
            <a:r>
              <a:rPr lang="de-DE" dirty="0"/>
              <a:t>)</a:t>
            </a:r>
          </a:p>
          <a:p>
            <a:pPr lvl="1"/>
            <a:r>
              <a:rPr lang="de-DE" dirty="0"/>
              <a:t>In Gebäudeinstallationen und Industrieanlagen gebräuchliche Schmelzsicherungen sind Modelle vom Typ D oder D0.</a:t>
            </a:r>
          </a:p>
          <a:p>
            <a:pPr lvl="1"/>
            <a:r>
              <a:rPr lang="de-DE" dirty="0"/>
              <a:t>Der Aufbau der Sicherungen (Schmelzeinsätze): </a:t>
            </a:r>
          </a:p>
          <a:p>
            <a:pPr lvl="2"/>
            <a:r>
              <a:rPr lang="de-DE" dirty="0"/>
              <a:t>Ein mit Quarzsand gefüllter Keramikkörper.</a:t>
            </a:r>
          </a:p>
          <a:p>
            <a:pPr lvl="2"/>
            <a:r>
              <a:rPr lang="de-DE" dirty="0"/>
              <a:t>Schmelzleiter der die obere und unter Kontaktkappe verbindet.</a:t>
            </a:r>
          </a:p>
          <a:p>
            <a:pPr lvl="2"/>
            <a:r>
              <a:rPr lang="de-DE" dirty="0"/>
              <a:t>Kennmelder als Auslöseanzeige.</a:t>
            </a:r>
          </a:p>
          <a:p>
            <a:endParaRPr lang="de-DE" dirty="0"/>
          </a:p>
          <a:p>
            <a:r>
              <a:rPr lang="de-DE" dirty="0"/>
              <a:t>Schmelzeinsätze werden in eine Schraubkappe eingesteckt und in den Sicherungsträger eingeschraubt.</a:t>
            </a:r>
          </a:p>
          <a:p>
            <a:endParaRPr lang="de-DE" dirty="0"/>
          </a:p>
        </p:txBody>
      </p:sp>
      <p:pic>
        <p:nvPicPr>
          <p:cNvPr id="6" name="Inhaltsplatzhalter 7">
            <a:extLst>
              <a:ext uri="{FF2B5EF4-FFF2-40B4-BE49-F238E27FC236}">
                <a16:creationId xmlns:a16="http://schemas.microsoft.com/office/drawing/2014/main" id="{778C2F9D-6A82-7214-C037-84CE07820F28}"/>
              </a:ext>
            </a:extLst>
          </p:cNvPr>
          <p:cNvPicPr>
            <a:picLocks noGrp="1" noChangeAspect="1"/>
          </p:cNvPicPr>
          <p:nvPr>
            <p:ph sz="quarter" idx="13"/>
          </p:nvPr>
        </p:nvPicPr>
        <p:blipFill>
          <a:blip r:embed="rId2"/>
          <a:stretch>
            <a:fillRect/>
          </a:stretch>
        </p:blipFill>
        <p:spPr>
          <a:xfrm>
            <a:off x="7397658" y="1763713"/>
            <a:ext cx="4913496" cy="4957762"/>
          </a:xfrm>
          <a:prstGeom prst="rect">
            <a:avLst/>
          </a:prstGeom>
        </p:spPr>
      </p:pic>
      <p:sp>
        <p:nvSpPr>
          <p:cNvPr id="5" name="Titel 4">
            <a:extLst>
              <a:ext uri="{FF2B5EF4-FFF2-40B4-BE49-F238E27FC236}">
                <a16:creationId xmlns:a16="http://schemas.microsoft.com/office/drawing/2014/main" id="{0D13F139-8B6D-7B87-7A6B-0E3FE99CB712}"/>
              </a:ext>
            </a:extLst>
          </p:cNvPr>
          <p:cNvSpPr>
            <a:spLocks noGrp="1"/>
          </p:cNvSpPr>
          <p:nvPr>
            <p:ph type="title"/>
          </p:nvPr>
        </p:nvSpPr>
        <p:spPr/>
        <p:txBody>
          <a:bodyPr/>
          <a:lstStyle/>
          <a:p>
            <a:r>
              <a:rPr lang="de-DE" dirty="0"/>
              <a:t>Schmelzsicherungen</a:t>
            </a:r>
          </a:p>
        </p:txBody>
      </p:sp>
      <p:sp>
        <p:nvSpPr>
          <p:cNvPr id="9" name="Textfeld 8">
            <a:extLst>
              <a:ext uri="{FF2B5EF4-FFF2-40B4-BE49-F238E27FC236}">
                <a16:creationId xmlns:a16="http://schemas.microsoft.com/office/drawing/2014/main" id="{7C016166-E8C2-8A53-CB62-9F7A204EF383}"/>
              </a:ext>
            </a:extLst>
          </p:cNvPr>
          <p:cNvSpPr txBox="1"/>
          <p:nvPr/>
        </p:nvSpPr>
        <p:spPr>
          <a:xfrm>
            <a:off x="7256527" y="6758887"/>
            <a:ext cx="4353628"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Hager: © Hager Vertriebsgesellschaft mbH &amp; Co. KG </a:t>
            </a:r>
          </a:p>
        </p:txBody>
      </p:sp>
    </p:spTree>
    <p:extLst>
      <p:ext uri="{BB962C8B-B14F-4D97-AF65-F5344CB8AC3E}">
        <p14:creationId xmlns:p14="http://schemas.microsoft.com/office/powerpoint/2010/main" val="431551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3710C2D-62DA-8E44-C846-BC4C03B9947D}"/>
              </a:ext>
            </a:extLst>
          </p:cNvPr>
          <p:cNvSpPr>
            <a:spLocks noGrp="1"/>
          </p:cNvSpPr>
          <p:nvPr>
            <p:ph type="body" idx="1"/>
          </p:nvPr>
        </p:nvSpPr>
        <p:spPr/>
        <p:txBody>
          <a:bodyPr>
            <a:normAutofit fontScale="85000" lnSpcReduction="20000"/>
          </a:bodyPr>
          <a:lstStyle/>
          <a:p>
            <a:pPr marL="457200" indent="-457200">
              <a:buFont typeface="Arial" panose="020B0604020202020204" pitchFamily="34" charset="0"/>
              <a:buChar char="•"/>
            </a:pPr>
            <a:r>
              <a:rPr lang="de-DE" dirty="0"/>
              <a:t>Welche Überstrom Schutzeinrichtungen es gibt.</a:t>
            </a:r>
          </a:p>
          <a:p>
            <a:pPr marL="457200" indent="-457200">
              <a:buFont typeface="Arial" panose="020B0604020202020204" pitchFamily="34" charset="0"/>
              <a:buChar char="•"/>
            </a:pPr>
            <a:r>
              <a:rPr lang="de-DE" dirty="0"/>
              <a:t>Was die Beschriftung „</a:t>
            </a:r>
            <a:r>
              <a:rPr lang="de-DE" dirty="0" err="1"/>
              <a:t>gG-gl</a:t>
            </a:r>
            <a:r>
              <a:rPr lang="de-DE" dirty="0"/>
              <a:t>“ bedeutet</a:t>
            </a:r>
          </a:p>
          <a:p>
            <a:pPr marL="457200" indent="-457200">
              <a:buFont typeface="Arial" panose="020B0604020202020204" pitchFamily="34" charset="0"/>
              <a:buChar char="•"/>
            </a:pPr>
            <a:r>
              <a:rPr lang="de-DE" dirty="0"/>
              <a:t>was im Bezug auf das Überstromrelais zu beachten ist</a:t>
            </a:r>
          </a:p>
          <a:p>
            <a:pPr marL="457200" indent="-457200">
              <a:buFont typeface="Arial" panose="020B0604020202020204" pitchFamily="34" charset="0"/>
              <a:buChar char="•"/>
            </a:pPr>
            <a:r>
              <a:rPr lang="de-DE" dirty="0"/>
              <a:t>Wie ein Fehlerstromschalter funktioniert</a:t>
            </a:r>
          </a:p>
          <a:p>
            <a:endParaRPr lang="de-DE" dirty="0"/>
          </a:p>
        </p:txBody>
      </p:sp>
      <p:sp>
        <p:nvSpPr>
          <p:cNvPr id="3" name="Titel 2">
            <a:extLst>
              <a:ext uri="{FF2B5EF4-FFF2-40B4-BE49-F238E27FC236}">
                <a16:creationId xmlns:a16="http://schemas.microsoft.com/office/drawing/2014/main" id="{C65E0D43-1B9D-DB77-24A7-670FEE967180}"/>
              </a:ext>
            </a:extLst>
          </p:cNvPr>
          <p:cNvSpPr>
            <a:spLocks noGrp="1"/>
          </p:cNvSpPr>
          <p:nvPr>
            <p:ph type="title"/>
          </p:nvPr>
        </p:nvSpPr>
        <p:spPr/>
        <p:txBody>
          <a:bodyPr>
            <a:normAutofit/>
          </a:bodyPr>
          <a:lstStyle/>
          <a:p>
            <a:r>
              <a:rPr lang="de-DE" dirty="0"/>
              <a:t>Was Sie jetzt wissen sollten</a:t>
            </a:r>
          </a:p>
        </p:txBody>
      </p:sp>
      <p:sp>
        <p:nvSpPr>
          <p:cNvPr id="4" name="Foliennummernplatzhalter 3">
            <a:extLst>
              <a:ext uri="{FF2B5EF4-FFF2-40B4-BE49-F238E27FC236}">
                <a16:creationId xmlns:a16="http://schemas.microsoft.com/office/drawing/2014/main" id="{FA78DC41-2B48-793E-530E-7431D3EEC75F}"/>
              </a:ext>
            </a:extLst>
          </p:cNvPr>
          <p:cNvSpPr>
            <a:spLocks noGrp="1"/>
          </p:cNvSpPr>
          <p:nvPr>
            <p:ph type="sldNum" sz="quarter" idx="13"/>
          </p:nvPr>
        </p:nvSpPr>
        <p:spPr/>
        <p:txBody>
          <a:bodyPr>
            <a:normAutofit fontScale="92500" lnSpcReduction="10000"/>
          </a:bodyPr>
          <a:lstStyle/>
          <a:p>
            <a:fld id="{F0C94032-CD4C-4C25-B0C2-CEC720522D92}" type="slidenum">
              <a:rPr lang="en-US" smtClean="0"/>
              <a:pPr/>
              <a:t>40</a:t>
            </a:fld>
            <a:endParaRPr lang="en-US" dirty="0"/>
          </a:p>
        </p:txBody>
      </p:sp>
    </p:spTree>
    <p:extLst>
      <p:ext uri="{BB962C8B-B14F-4D97-AF65-F5344CB8AC3E}">
        <p14:creationId xmlns:p14="http://schemas.microsoft.com/office/powerpoint/2010/main" val="575659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0589CBF4-BC30-FEA7-6B14-A0906997B944}"/>
              </a:ext>
            </a:extLst>
          </p:cNvPr>
          <p:cNvSpPr>
            <a:spLocks noGrp="1"/>
          </p:cNvSpPr>
          <p:nvPr>
            <p:ph type="title"/>
          </p:nvPr>
        </p:nvSpPr>
        <p:spPr/>
        <p:txBody>
          <a:bodyPr/>
          <a:lstStyle/>
          <a:p>
            <a:r>
              <a:rPr lang="de-DE" dirty="0"/>
              <a:t>Schmelzsicherungen</a:t>
            </a:r>
          </a:p>
        </p:txBody>
      </p:sp>
      <p:sp>
        <p:nvSpPr>
          <p:cNvPr id="3" name="Foliennummernplatzhalter 2">
            <a:extLst>
              <a:ext uri="{FF2B5EF4-FFF2-40B4-BE49-F238E27FC236}">
                <a16:creationId xmlns:a16="http://schemas.microsoft.com/office/drawing/2014/main" id="{A167AE57-695E-A818-7431-53014BFC235A}"/>
              </a:ext>
            </a:extLst>
          </p:cNvPr>
          <p:cNvSpPr>
            <a:spLocks noGrp="1"/>
          </p:cNvSpPr>
          <p:nvPr>
            <p:ph type="sldNum" sz="quarter" idx="12"/>
          </p:nvPr>
        </p:nvSpPr>
        <p:spPr/>
        <p:txBody>
          <a:bodyPr>
            <a:normAutofit lnSpcReduction="10000"/>
          </a:bodyPr>
          <a:lstStyle/>
          <a:p>
            <a:fld id="{F0C94032-CD4C-4C25-B0C2-CEC720522D92}" type="slidenum">
              <a:rPr lang="en-US" smtClean="0"/>
              <a:pPr/>
              <a:t>5</a:t>
            </a:fld>
            <a:endParaRPr lang="en-US" dirty="0"/>
          </a:p>
        </p:txBody>
      </p:sp>
      <p:sp>
        <p:nvSpPr>
          <p:cNvPr id="13" name="Inhaltsplatzhalter 12">
            <a:extLst>
              <a:ext uri="{FF2B5EF4-FFF2-40B4-BE49-F238E27FC236}">
                <a16:creationId xmlns:a16="http://schemas.microsoft.com/office/drawing/2014/main" id="{251B6E7F-6A39-AF1D-628C-8C9322A55495}"/>
              </a:ext>
            </a:extLst>
          </p:cNvPr>
          <p:cNvSpPr>
            <a:spLocks noGrp="1"/>
          </p:cNvSpPr>
          <p:nvPr>
            <p:ph sz="quarter" idx="14"/>
          </p:nvPr>
        </p:nvSpPr>
        <p:spPr/>
        <p:txBody>
          <a:bodyPr/>
          <a:lstStyle/>
          <a:p>
            <a:endParaRPr lang="de-DE"/>
          </a:p>
        </p:txBody>
      </p:sp>
      <p:pic>
        <p:nvPicPr>
          <p:cNvPr id="6148" name="Picture 4" descr="LD02K63-1SS - Keramiksockel D02 E18 63A 1polig Hutschiene Schelle Abdeckung">
            <a:extLst>
              <a:ext uri="{FF2B5EF4-FFF2-40B4-BE49-F238E27FC236}">
                <a16:creationId xmlns:a16="http://schemas.microsoft.com/office/drawing/2014/main" id="{774C1EC8-3562-A6AF-F036-CE2EA6CBF8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123"/>
          <a:stretch/>
        </p:blipFill>
        <p:spPr bwMode="auto">
          <a:xfrm>
            <a:off x="2291405" y="2170077"/>
            <a:ext cx="2364751" cy="292387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LE1410 - Sicherungseinsatz D01 E14 10A 400V gG mit Kennmelder">
            <a:extLst>
              <a:ext uri="{FF2B5EF4-FFF2-40B4-BE49-F238E27FC236}">
                <a16:creationId xmlns:a16="http://schemas.microsoft.com/office/drawing/2014/main" id="{5E184EFD-BE86-C997-B60A-6ED938F39D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252"/>
          <a:stretch/>
        </p:blipFill>
        <p:spPr bwMode="auto">
          <a:xfrm rot="20736951">
            <a:off x="7855991" y="2765787"/>
            <a:ext cx="699860" cy="207375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LE14P02 - Hülsenpasseinsatz D01 E14 2A rosa nach DIN 49523">
            <a:extLst>
              <a:ext uri="{FF2B5EF4-FFF2-40B4-BE49-F238E27FC236}">
                <a16:creationId xmlns:a16="http://schemas.microsoft.com/office/drawing/2014/main" id="{0E7DE54A-7BA8-C4AA-4B06-A4D40653C2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17347">
            <a:off x="5566973" y="3295168"/>
            <a:ext cx="1014994" cy="101499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LE14SI - Schraubkappe D01 E14 aus Kunststoff mit Prüfloch Typ K01">
            <a:extLst>
              <a:ext uri="{FF2B5EF4-FFF2-40B4-BE49-F238E27FC236}">
                <a16:creationId xmlns:a16="http://schemas.microsoft.com/office/drawing/2014/main" id="{8A96AFB2-2F64-7DB7-D238-0F23D64065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93474">
            <a:off x="9797962" y="3017275"/>
            <a:ext cx="1570778" cy="1570778"/>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891466B9-3443-BAD6-D300-F3E52F0280F0}"/>
              </a:ext>
            </a:extLst>
          </p:cNvPr>
          <p:cNvSpPr txBox="1"/>
          <p:nvPr/>
        </p:nvSpPr>
        <p:spPr>
          <a:xfrm>
            <a:off x="2291404" y="5287440"/>
            <a:ext cx="2364750" cy="738664"/>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Sicherungssockel </a:t>
            </a:r>
          </a:p>
          <a:p>
            <a:r>
              <a:rPr lang="de-DE" dirty="0">
                <a:latin typeface="Arial" panose="020B0604020202020204" pitchFamily="34" charset="0"/>
                <a:cs typeface="Arial" panose="020B0604020202020204" pitchFamily="34" charset="0"/>
              </a:rPr>
              <a:t>mit Berührschutz</a:t>
            </a:r>
          </a:p>
        </p:txBody>
      </p:sp>
      <p:sp>
        <p:nvSpPr>
          <p:cNvPr id="8" name="Textfeld 7">
            <a:extLst>
              <a:ext uri="{FF2B5EF4-FFF2-40B4-BE49-F238E27FC236}">
                <a16:creationId xmlns:a16="http://schemas.microsoft.com/office/drawing/2014/main" id="{570DFDD0-FE94-4206-B361-DEC599D39F45}"/>
              </a:ext>
            </a:extLst>
          </p:cNvPr>
          <p:cNvSpPr txBox="1"/>
          <p:nvPr/>
        </p:nvSpPr>
        <p:spPr>
          <a:xfrm>
            <a:off x="5362576" y="5449023"/>
            <a:ext cx="1423788" cy="415498"/>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Passhülse</a:t>
            </a:r>
          </a:p>
        </p:txBody>
      </p:sp>
      <p:sp>
        <p:nvSpPr>
          <p:cNvPr id="9" name="Textfeld 8">
            <a:extLst>
              <a:ext uri="{FF2B5EF4-FFF2-40B4-BE49-F238E27FC236}">
                <a16:creationId xmlns:a16="http://schemas.microsoft.com/office/drawing/2014/main" id="{D4DE0DB4-E7D7-EA2D-7E20-BA6DC3E02023}"/>
              </a:ext>
            </a:extLst>
          </p:cNvPr>
          <p:cNvSpPr txBox="1"/>
          <p:nvPr/>
        </p:nvSpPr>
        <p:spPr>
          <a:xfrm>
            <a:off x="7172626" y="5449023"/>
            <a:ext cx="2066591" cy="415498"/>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Schmelzeinsatz</a:t>
            </a:r>
          </a:p>
        </p:txBody>
      </p:sp>
      <p:sp>
        <p:nvSpPr>
          <p:cNvPr id="10" name="Textfeld 9">
            <a:extLst>
              <a:ext uri="{FF2B5EF4-FFF2-40B4-BE49-F238E27FC236}">
                <a16:creationId xmlns:a16="http://schemas.microsoft.com/office/drawing/2014/main" id="{153F2F6A-1872-7335-01CF-3EB8684323E4}"/>
              </a:ext>
            </a:extLst>
          </p:cNvPr>
          <p:cNvSpPr txBox="1"/>
          <p:nvPr/>
        </p:nvSpPr>
        <p:spPr>
          <a:xfrm>
            <a:off x="9625398" y="5449023"/>
            <a:ext cx="1915909" cy="415498"/>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Schraubkappe</a:t>
            </a:r>
          </a:p>
        </p:txBody>
      </p:sp>
      <p:sp>
        <p:nvSpPr>
          <p:cNvPr id="11" name="Textfeld 10">
            <a:extLst>
              <a:ext uri="{FF2B5EF4-FFF2-40B4-BE49-F238E27FC236}">
                <a16:creationId xmlns:a16="http://schemas.microsoft.com/office/drawing/2014/main" id="{9C3E3D99-8044-E6B9-CF66-344041F48FF5}"/>
              </a:ext>
            </a:extLst>
          </p:cNvPr>
          <p:cNvSpPr txBox="1"/>
          <p:nvPr/>
        </p:nvSpPr>
        <p:spPr>
          <a:xfrm>
            <a:off x="7256527" y="6758887"/>
            <a:ext cx="4353628"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Hager: © Hager Vertriebsgesellschaft mbH &amp; Co. KG </a:t>
            </a:r>
          </a:p>
        </p:txBody>
      </p:sp>
    </p:spTree>
    <p:extLst>
      <p:ext uri="{BB962C8B-B14F-4D97-AF65-F5344CB8AC3E}">
        <p14:creationId xmlns:p14="http://schemas.microsoft.com/office/powerpoint/2010/main" val="1161690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E6E7CEB-E13F-A35B-D2D8-CA25B87E3959}"/>
              </a:ext>
            </a:extLst>
          </p:cNvPr>
          <p:cNvSpPr>
            <a:spLocks noGrp="1"/>
          </p:cNvSpPr>
          <p:nvPr>
            <p:ph type="sldNum" sz="quarter" idx="12"/>
          </p:nvPr>
        </p:nvSpPr>
        <p:spPr/>
        <p:txBody>
          <a:bodyPr>
            <a:normAutofit lnSpcReduction="10000"/>
          </a:bodyPr>
          <a:lstStyle/>
          <a:p>
            <a:fld id="{F0C94032-CD4C-4C25-B0C2-CEC720522D92}" type="slidenum">
              <a:rPr lang="en-US" smtClean="0"/>
              <a:pPr/>
              <a:t>6</a:t>
            </a:fld>
            <a:endParaRPr lang="en-US" dirty="0"/>
          </a:p>
        </p:txBody>
      </p:sp>
      <p:sp>
        <p:nvSpPr>
          <p:cNvPr id="3" name="Inhaltsplatzhalter 2">
            <a:extLst>
              <a:ext uri="{FF2B5EF4-FFF2-40B4-BE49-F238E27FC236}">
                <a16:creationId xmlns:a16="http://schemas.microsoft.com/office/drawing/2014/main" id="{B516901C-10D3-0CBB-7887-06109EA9D22C}"/>
              </a:ext>
            </a:extLst>
          </p:cNvPr>
          <p:cNvSpPr>
            <a:spLocks noGrp="1"/>
          </p:cNvSpPr>
          <p:nvPr>
            <p:ph sz="quarter" idx="1"/>
          </p:nvPr>
        </p:nvSpPr>
        <p:spPr/>
        <p:txBody>
          <a:bodyPr/>
          <a:lstStyle/>
          <a:p>
            <a:r>
              <a:rPr lang="de-DE" dirty="0"/>
              <a:t>Die Bemessungsstromstärke der Schmelzeinsätze ist seitlich aufgedruckt, zusätzliche Merkmale sind die Farbe des Kennmelders und der Durchmesser des Fußkontakts.</a:t>
            </a:r>
          </a:p>
          <a:p>
            <a:r>
              <a:rPr lang="de-DE" dirty="0"/>
              <a:t>Um das irrtümliche Einsetzen einer Sicherung mit zu hohen Werten zu verhindern (dickerer Fußkontakt), werden farbige Passeinsätze in den Sicherungsträger eingesetzt oder eingeschraubt.</a:t>
            </a:r>
          </a:p>
          <a:p>
            <a:endParaRPr lang="de-DE" dirty="0"/>
          </a:p>
        </p:txBody>
      </p:sp>
      <p:graphicFrame>
        <p:nvGraphicFramePr>
          <p:cNvPr id="6" name="Inhaltsplatzhalter 5">
            <a:extLst>
              <a:ext uri="{FF2B5EF4-FFF2-40B4-BE49-F238E27FC236}">
                <a16:creationId xmlns:a16="http://schemas.microsoft.com/office/drawing/2014/main" id="{B8F1C741-C2AD-5C32-39CE-88C4C3FEB1A5}"/>
              </a:ext>
            </a:extLst>
          </p:cNvPr>
          <p:cNvGraphicFramePr>
            <a:graphicFrameLocks noGrp="1"/>
          </p:cNvGraphicFramePr>
          <p:nvPr>
            <p:ph sz="quarter" idx="13"/>
            <p:extLst>
              <p:ext uri="{D42A27DB-BD31-4B8C-83A1-F6EECF244321}">
                <p14:modId xmlns:p14="http://schemas.microsoft.com/office/powerpoint/2010/main" val="4068604856"/>
              </p:ext>
            </p:extLst>
          </p:nvPr>
        </p:nvGraphicFramePr>
        <p:xfrm>
          <a:off x="6842125" y="1763713"/>
          <a:ext cx="6024562" cy="4450080"/>
        </p:xfrm>
        <a:graphic>
          <a:graphicData uri="http://schemas.openxmlformats.org/drawingml/2006/table">
            <a:tbl>
              <a:tblPr firstRow="1" bandRow="1">
                <a:tableStyleId>{5C22544A-7EE6-4342-B048-85BDC9FD1C3A}</a:tableStyleId>
              </a:tblPr>
              <a:tblGrid>
                <a:gridCol w="3012281">
                  <a:extLst>
                    <a:ext uri="{9D8B030D-6E8A-4147-A177-3AD203B41FA5}">
                      <a16:colId xmlns:a16="http://schemas.microsoft.com/office/drawing/2014/main" val="1429475478"/>
                    </a:ext>
                  </a:extLst>
                </a:gridCol>
                <a:gridCol w="3012281">
                  <a:extLst>
                    <a:ext uri="{9D8B030D-6E8A-4147-A177-3AD203B41FA5}">
                      <a16:colId xmlns:a16="http://schemas.microsoft.com/office/drawing/2014/main" val="3052331187"/>
                    </a:ext>
                  </a:extLst>
                </a:gridCol>
              </a:tblGrid>
              <a:tr h="370840">
                <a:tc>
                  <a:txBody>
                    <a:bodyPr/>
                    <a:lstStyle/>
                    <a:p>
                      <a:pPr algn="ctr"/>
                      <a:r>
                        <a:rPr lang="de-DE" sz="1800" dirty="0">
                          <a:solidFill>
                            <a:schemeClr val="bg1"/>
                          </a:solidFill>
                          <a:latin typeface="Arial" panose="020B0604020202020204" pitchFamily="34" charset="0"/>
                          <a:cs typeface="Arial" panose="020B0604020202020204" pitchFamily="34" charset="0"/>
                        </a:rPr>
                        <a:t>Nennstrom Ampere</a:t>
                      </a:r>
                    </a:p>
                  </a:txBody>
                  <a:tcPr/>
                </a:tc>
                <a:tc>
                  <a:txBody>
                    <a:bodyPr/>
                    <a:lstStyle/>
                    <a:p>
                      <a:pPr algn="ctr"/>
                      <a:r>
                        <a:rPr lang="de-DE" sz="1800" dirty="0">
                          <a:solidFill>
                            <a:schemeClr val="bg1"/>
                          </a:solidFill>
                          <a:latin typeface="Arial" panose="020B0604020202020204" pitchFamily="34" charset="0"/>
                          <a:cs typeface="Arial" panose="020B0604020202020204" pitchFamily="34" charset="0"/>
                        </a:rPr>
                        <a:t>Farbcode</a:t>
                      </a:r>
                    </a:p>
                  </a:txBody>
                  <a:tcPr/>
                </a:tc>
                <a:extLst>
                  <a:ext uri="{0D108BD9-81ED-4DB2-BD59-A6C34878D82A}">
                    <a16:rowId xmlns:a16="http://schemas.microsoft.com/office/drawing/2014/main" val="1899250196"/>
                  </a:ext>
                </a:extLst>
              </a:tr>
              <a:tr h="370840">
                <a:tc>
                  <a:txBody>
                    <a:bodyPr/>
                    <a:lstStyle/>
                    <a:p>
                      <a:pPr algn="ctr"/>
                      <a:r>
                        <a:rPr lang="de-DE" sz="1800" dirty="0">
                          <a:solidFill>
                            <a:schemeClr val="tx1"/>
                          </a:solidFill>
                          <a:latin typeface="Arial" panose="020B0604020202020204" pitchFamily="34" charset="0"/>
                          <a:cs typeface="Arial" panose="020B0604020202020204" pitchFamily="34" charset="0"/>
                        </a:rPr>
                        <a:t>2</a:t>
                      </a:r>
                    </a:p>
                  </a:txBody>
                  <a:tcPr/>
                </a:tc>
                <a:tc>
                  <a:txBody>
                    <a:bodyPr/>
                    <a:lstStyle/>
                    <a:p>
                      <a:pPr algn="ctr"/>
                      <a:r>
                        <a:rPr lang="de-DE" sz="1800" dirty="0">
                          <a:solidFill>
                            <a:schemeClr val="tx1"/>
                          </a:solidFill>
                          <a:latin typeface="Arial" panose="020B0604020202020204" pitchFamily="34" charset="0"/>
                          <a:cs typeface="Arial" panose="020B0604020202020204" pitchFamily="34" charset="0"/>
                        </a:rPr>
                        <a:t>rosa</a:t>
                      </a:r>
                    </a:p>
                  </a:txBody>
                  <a:tcPr/>
                </a:tc>
                <a:extLst>
                  <a:ext uri="{0D108BD9-81ED-4DB2-BD59-A6C34878D82A}">
                    <a16:rowId xmlns:a16="http://schemas.microsoft.com/office/drawing/2014/main" val="306186133"/>
                  </a:ext>
                </a:extLst>
              </a:tr>
              <a:tr h="370840">
                <a:tc>
                  <a:txBody>
                    <a:bodyPr/>
                    <a:lstStyle/>
                    <a:p>
                      <a:pPr algn="ctr"/>
                      <a:r>
                        <a:rPr lang="de-DE" sz="1800" dirty="0">
                          <a:solidFill>
                            <a:schemeClr val="tx1"/>
                          </a:solidFill>
                          <a:latin typeface="Arial" panose="020B0604020202020204" pitchFamily="34" charset="0"/>
                          <a:cs typeface="Arial" panose="020B0604020202020204" pitchFamily="34" charset="0"/>
                        </a:rPr>
                        <a:t>4</a:t>
                      </a:r>
                    </a:p>
                  </a:txBody>
                  <a:tcPr/>
                </a:tc>
                <a:tc>
                  <a:txBody>
                    <a:bodyPr/>
                    <a:lstStyle/>
                    <a:p>
                      <a:pPr algn="ctr"/>
                      <a:r>
                        <a:rPr lang="de-DE" sz="1800" dirty="0">
                          <a:solidFill>
                            <a:schemeClr val="tx1"/>
                          </a:solidFill>
                          <a:latin typeface="Arial" panose="020B0604020202020204" pitchFamily="34" charset="0"/>
                          <a:cs typeface="Arial" panose="020B0604020202020204" pitchFamily="34" charset="0"/>
                        </a:rPr>
                        <a:t>braun</a:t>
                      </a:r>
                    </a:p>
                  </a:txBody>
                  <a:tcPr/>
                </a:tc>
                <a:extLst>
                  <a:ext uri="{0D108BD9-81ED-4DB2-BD59-A6C34878D82A}">
                    <a16:rowId xmlns:a16="http://schemas.microsoft.com/office/drawing/2014/main" val="1736634007"/>
                  </a:ext>
                </a:extLst>
              </a:tr>
              <a:tr h="370840">
                <a:tc>
                  <a:txBody>
                    <a:bodyPr/>
                    <a:lstStyle/>
                    <a:p>
                      <a:pPr algn="ctr"/>
                      <a:r>
                        <a:rPr lang="de-DE" sz="1800" dirty="0">
                          <a:solidFill>
                            <a:schemeClr val="tx1"/>
                          </a:solidFill>
                          <a:latin typeface="Arial" panose="020B0604020202020204" pitchFamily="34" charset="0"/>
                          <a:cs typeface="Arial" panose="020B0604020202020204" pitchFamily="34" charset="0"/>
                        </a:rPr>
                        <a:t>6</a:t>
                      </a:r>
                    </a:p>
                  </a:txBody>
                  <a:tcPr/>
                </a:tc>
                <a:tc>
                  <a:txBody>
                    <a:bodyPr/>
                    <a:lstStyle/>
                    <a:p>
                      <a:pPr algn="ctr"/>
                      <a:r>
                        <a:rPr lang="de-DE" sz="1800" dirty="0">
                          <a:solidFill>
                            <a:schemeClr val="tx1"/>
                          </a:solidFill>
                          <a:latin typeface="Arial" panose="020B0604020202020204" pitchFamily="34" charset="0"/>
                          <a:cs typeface="Arial" panose="020B0604020202020204" pitchFamily="34" charset="0"/>
                        </a:rPr>
                        <a:t>grün</a:t>
                      </a:r>
                    </a:p>
                  </a:txBody>
                  <a:tcPr/>
                </a:tc>
                <a:extLst>
                  <a:ext uri="{0D108BD9-81ED-4DB2-BD59-A6C34878D82A}">
                    <a16:rowId xmlns:a16="http://schemas.microsoft.com/office/drawing/2014/main" val="2961449263"/>
                  </a:ext>
                </a:extLst>
              </a:tr>
              <a:tr h="370840">
                <a:tc>
                  <a:txBody>
                    <a:bodyPr/>
                    <a:lstStyle/>
                    <a:p>
                      <a:pPr algn="ctr"/>
                      <a:r>
                        <a:rPr lang="de-DE" sz="1800" dirty="0">
                          <a:solidFill>
                            <a:schemeClr val="tx1"/>
                          </a:solidFill>
                          <a:latin typeface="Arial" panose="020B0604020202020204" pitchFamily="34" charset="0"/>
                          <a:cs typeface="Arial" panose="020B0604020202020204" pitchFamily="34" charset="0"/>
                        </a:rPr>
                        <a:t>10</a:t>
                      </a:r>
                    </a:p>
                  </a:txBody>
                  <a:tcPr/>
                </a:tc>
                <a:tc>
                  <a:txBody>
                    <a:bodyPr/>
                    <a:lstStyle/>
                    <a:p>
                      <a:pPr algn="ctr"/>
                      <a:r>
                        <a:rPr lang="de-DE" sz="1800" dirty="0">
                          <a:solidFill>
                            <a:schemeClr val="tx1"/>
                          </a:solidFill>
                          <a:latin typeface="Arial" panose="020B0604020202020204" pitchFamily="34" charset="0"/>
                          <a:cs typeface="Arial" panose="020B0604020202020204" pitchFamily="34" charset="0"/>
                        </a:rPr>
                        <a:t>rot</a:t>
                      </a:r>
                    </a:p>
                  </a:txBody>
                  <a:tcPr/>
                </a:tc>
                <a:extLst>
                  <a:ext uri="{0D108BD9-81ED-4DB2-BD59-A6C34878D82A}">
                    <a16:rowId xmlns:a16="http://schemas.microsoft.com/office/drawing/2014/main" val="149218215"/>
                  </a:ext>
                </a:extLst>
              </a:tr>
              <a:tr h="370840">
                <a:tc>
                  <a:txBody>
                    <a:bodyPr/>
                    <a:lstStyle/>
                    <a:p>
                      <a:pPr algn="ctr"/>
                      <a:r>
                        <a:rPr lang="de-DE" sz="1800" dirty="0">
                          <a:solidFill>
                            <a:schemeClr val="tx1"/>
                          </a:solidFill>
                          <a:latin typeface="Arial" panose="020B0604020202020204" pitchFamily="34" charset="0"/>
                          <a:cs typeface="Arial" panose="020B0604020202020204" pitchFamily="34" charset="0"/>
                        </a:rPr>
                        <a:t>16</a:t>
                      </a:r>
                    </a:p>
                  </a:txBody>
                  <a:tcPr/>
                </a:tc>
                <a:tc>
                  <a:txBody>
                    <a:bodyPr/>
                    <a:lstStyle/>
                    <a:p>
                      <a:pPr algn="ctr"/>
                      <a:r>
                        <a:rPr lang="de-DE" sz="1800" dirty="0">
                          <a:solidFill>
                            <a:schemeClr val="tx1"/>
                          </a:solidFill>
                          <a:latin typeface="Arial" panose="020B0604020202020204" pitchFamily="34" charset="0"/>
                          <a:cs typeface="Arial" panose="020B0604020202020204" pitchFamily="34" charset="0"/>
                        </a:rPr>
                        <a:t>grau</a:t>
                      </a:r>
                    </a:p>
                  </a:txBody>
                  <a:tcPr/>
                </a:tc>
                <a:extLst>
                  <a:ext uri="{0D108BD9-81ED-4DB2-BD59-A6C34878D82A}">
                    <a16:rowId xmlns:a16="http://schemas.microsoft.com/office/drawing/2014/main" val="2940437648"/>
                  </a:ext>
                </a:extLst>
              </a:tr>
              <a:tr h="370840">
                <a:tc>
                  <a:txBody>
                    <a:bodyPr/>
                    <a:lstStyle/>
                    <a:p>
                      <a:pPr algn="ctr"/>
                      <a:r>
                        <a:rPr lang="de-DE" sz="1800" dirty="0">
                          <a:solidFill>
                            <a:schemeClr val="tx1"/>
                          </a:solidFill>
                          <a:latin typeface="Arial" panose="020B0604020202020204" pitchFamily="34" charset="0"/>
                          <a:cs typeface="Arial" panose="020B0604020202020204" pitchFamily="34" charset="0"/>
                        </a:rPr>
                        <a:t>20</a:t>
                      </a:r>
                    </a:p>
                  </a:txBody>
                  <a:tcPr/>
                </a:tc>
                <a:tc>
                  <a:txBody>
                    <a:bodyPr/>
                    <a:lstStyle/>
                    <a:p>
                      <a:pPr algn="ctr"/>
                      <a:r>
                        <a:rPr lang="de-DE" sz="1800" dirty="0">
                          <a:solidFill>
                            <a:schemeClr val="tx1"/>
                          </a:solidFill>
                          <a:latin typeface="Arial" panose="020B0604020202020204" pitchFamily="34" charset="0"/>
                          <a:cs typeface="Arial" panose="020B0604020202020204" pitchFamily="34" charset="0"/>
                        </a:rPr>
                        <a:t>blau</a:t>
                      </a:r>
                    </a:p>
                  </a:txBody>
                  <a:tcPr/>
                </a:tc>
                <a:extLst>
                  <a:ext uri="{0D108BD9-81ED-4DB2-BD59-A6C34878D82A}">
                    <a16:rowId xmlns:a16="http://schemas.microsoft.com/office/drawing/2014/main" val="3672471374"/>
                  </a:ext>
                </a:extLst>
              </a:tr>
              <a:tr h="370840">
                <a:tc>
                  <a:txBody>
                    <a:bodyPr/>
                    <a:lstStyle/>
                    <a:p>
                      <a:pPr algn="ctr"/>
                      <a:r>
                        <a:rPr lang="de-DE" sz="1800" dirty="0">
                          <a:solidFill>
                            <a:schemeClr val="tx1"/>
                          </a:solidFill>
                          <a:latin typeface="Arial" panose="020B0604020202020204" pitchFamily="34" charset="0"/>
                          <a:cs typeface="Arial" panose="020B0604020202020204" pitchFamily="34" charset="0"/>
                        </a:rPr>
                        <a:t>25</a:t>
                      </a:r>
                    </a:p>
                  </a:txBody>
                  <a:tcPr/>
                </a:tc>
                <a:tc>
                  <a:txBody>
                    <a:bodyPr/>
                    <a:lstStyle/>
                    <a:p>
                      <a:pPr algn="ctr"/>
                      <a:r>
                        <a:rPr lang="de-DE" sz="1800" dirty="0">
                          <a:solidFill>
                            <a:schemeClr val="tx1"/>
                          </a:solidFill>
                          <a:latin typeface="Arial" panose="020B0604020202020204" pitchFamily="34" charset="0"/>
                          <a:cs typeface="Arial" panose="020B0604020202020204" pitchFamily="34" charset="0"/>
                        </a:rPr>
                        <a:t>gelb</a:t>
                      </a:r>
                    </a:p>
                  </a:txBody>
                  <a:tcPr/>
                </a:tc>
                <a:extLst>
                  <a:ext uri="{0D108BD9-81ED-4DB2-BD59-A6C34878D82A}">
                    <a16:rowId xmlns:a16="http://schemas.microsoft.com/office/drawing/2014/main" val="833195891"/>
                  </a:ext>
                </a:extLst>
              </a:tr>
              <a:tr h="370840">
                <a:tc>
                  <a:txBody>
                    <a:bodyPr/>
                    <a:lstStyle/>
                    <a:p>
                      <a:pPr algn="ctr"/>
                      <a:r>
                        <a:rPr lang="de-DE" sz="1800" dirty="0">
                          <a:solidFill>
                            <a:schemeClr val="tx1"/>
                          </a:solidFill>
                          <a:latin typeface="Arial" panose="020B0604020202020204" pitchFamily="34" charset="0"/>
                          <a:cs typeface="Arial" panose="020B0604020202020204" pitchFamily="34" charset="0"/>
                        </a:rPr>
                        <a:t>35</a:t>
                      </a:r>
                    </a:p>
                  </a:txBody>
                  <a:tcPr/>
                </a:tc>
                <a:tc>
                  <a:txBody>
                    <a:bodyPr/>
                    <a:lstStyle/>
                    <a:p>
                      <a:pPr algn="ctr"/>
                      <a:r>
                        <a:rPr lang="de-DE" sz="1800" dirty="0">
                          <a:solidFill>
                            <a:schemeClr val="tx1"/>
                          </a:solidFill>
                          <a:latin typeface="Arial" panose="020B0604020202020204" pitchFamily="34" charset="0"/>
                          <a:cs typeface="Arial" panose="020B0604020202020204" pitchFamily="34" charset="0"/>
                        </a:rPr>
                        <a:t>schwarz</a:t>
                      </a:r>
                    </a:p>
                  </a:txBody>
                  <a:tcPr/>
                </a:tc>
                <a:extLst>
                  <a:ext uri="{0D108BD9-81ED-4DB2-BD59-A6C34878D82A}">
                    <a16:rowId xmlns:a16="http://schemas.microsoft.com/office/drawing/2014/main" val="4058488200"/>
                  </a:ext>
                </a:extLst>
              </a:tr>
              <a:tr h="370840">
                <a:tc>
                  <a:txBody>
                    <a:bodyPr/>
                    <a:lstStyle/>
                    <a:p>
                      <a:pPr algn="ctr"/>
                      <a:r>
                        <a:rPr lang="de-DE" sz="1800" dirty="0">
                          <a:solidFill>
                            <a:schemeClr val="tx1"/>
                          </a:solidFill>
                          <a:latin typeface="Arial" panose="020B0604020202020204" pitchFamily="34" charset="0"/>
                          <a:cs typeface="Arial" panose="020B0604020202020204" pitchFamily="34" charset="0"/>
                        </a:rPr>
                        <a:t>50</a:t>
                      </a:r>
                    </a:p>
                  </a:txBody>
                  <a:tcPr/>
                </a:tc>
                <a:tc>
                  <a:txBody>
                    <a:bodyPr/>
                    <a:lstStyle/>
                    <a:p>
                      <a:pPr algn="ctr"/>
                      <a:r>
                        <a:rPr lang="de-DE" sz="1800" dirty="0">
                          <a:solidFill>
                            <a:schemeClr val="tx1"/>
                          </a:solidFill>
                          <a:latin typeface="Arial" panose="020B0604020202020204" pitchFamily="34" charset="0"/>
                          <a:cs typeface="Arial" panose="020B0604020202020204" pitchFamily="34" charset="0"/>
                        </a:rPr>
                        <a:t>weiß</a:t>
                      </a:r>
                    </a:p>
                  </a:txBody>
                  <a:tcPr/>
                </a:tc>
                <a:extLst>
                  <a:ext uri="{0D108BD9-81ED-4DB2-BD59-A6C34878D82A}">
                    <a16:rowId xmlns:a16="http://schemas.microsoft.com/office/drawing/2014/main" val="38742091"/>
                  </a:ext>
                </a:extLst>
              </a:tr>
              <a:tr h="370840">
                <a:tc>
                  <a:txBody>
                    <a:bodyPr/>
                    <a:lstStyle/>
                    <a:p>
                      <a:pPr algn="ctr"/>
                      <a:r>
                        <a:rPr lang="de-DE" sz="1800" dirty="0">
                          <a:solidFill>
                            <a:schemeClr val="tx1"/>
                          </a:solidFill>
                          <a:latin typeface="Arial" panose="020B0604020202020204" pitchFamily="34" charset="0"/>
                          <a:cs typeface="Arial" panose="020B0604020202020204" pitchFamily="34" charset="0"/>
                        </a:rPr>
                        <a:t>63</a:t>
                      </a:r>
                    </a:p>
                  </a:txBody>
                  <a:tcPr/>
                </a:tc>
                <a:tc>
                  <a:txBody>
                    <a:bodyPr/>
                    <a:lstStyle/>
                    <a:p>
                      <a:pPr algn="ctr"/>
                      <a:r>
                        <a:rPr lang="de-DE" sz="1800" dirty="0" err="1">
                          <a:solidFill>
                            <a:schemeClr val="tx1"/>
                          </a:solidFill>
                          <a:latin typeface="Arial" panose="020B0604020202020204" pitchFamily="34" charset="0"/>
                          <a:cs typeface="Arial" panose="020B0604020202020204" pitchFamily="34" charset="0"/>
                        </a:rPr>
                        <a:t>kupfer</a:t>
                      </a:r>
                      <a:endParaRPr lang="de-DE" sz="1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93848260"/>
                  </a:ext>
                </a:extLst>
              </a:tr>
              <a:tr h="370840">
                <a:tc>
                  <a:txBody>
                    <a:bodyPr/>
                    <a:lstStyle/>
                    <a:p>
                      <a:pPr algn="ctr"/>
                      <a:r>
                        <a:rPr lang="de-DE" sz="1800" dirty="0">
                          <a:solidFill>
                            <a:schemeClr val="tx1"/>
                          </a:solidFill>
                          <a:latin typeface="Arial" panose="020B0604020202020204" pitchFamily="34" charset="0"/>
                          <a:cs typeface="Arial" panose="020B0604020202020204" pitchFamily="34" charset="0"/>
                        </a:rPr>
                        <a:t>80</a:t>
                      </a:r>
                    </a:p>
                  </a:txBody>
                  <a:tcPr/>
                </a:tc>
                <a:tc>
                  <a:txBody>
                    <a:bodyPr/>
                    <a:lstStyle/>
                    <a:p>
                      <a:pPr algn="ctr"/>
                      <a:r>
                        <a:rPr lang="de-DE" sz="1800" dirty="0" err="1">
                          <a:solidFill>
                            <a:schemeClr val="tx1"/>
                          </a:solidFill>
                          <a:latin typeface="Arial" panose="020B0604020202020204" pitchFamily="34" charset="0"/>
                          <a:cs typeface="Arial" panose="020B0604020202020204" pitchFamily="34" charset="0"/>
                        </a:rPr>
                        <a:t>silber</a:t>
                      </a:r>
                      <a:endParaRPr lang="de-DE" sz="18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734051453"/>
                  </a:ext>
                </a:extLst>
              </a:tr>
            </a:tbl>
          </a:graphicData>
        </a:graphic>
      </p:graphicFrame>
      <p:sp>
        <p:nvSpPr>
          <p:cNvPr id="9" name="Titel 8">
            <a:extLst>
              <a:ext uri="{FF2B5EF4-FFF2-40B4-BE49-F238E27FC236}">
                <a16:creationId xmlns:a16="http://schemas.microsoft.com/office/drawing/2014/main" id="{3226B47A-FAE8-2A66-9535-8BB542BB4B71}"/>
              </a:ext>
            </a:extLst>
          </p:cNvPr>
          <p:cNvSpPr>
            <a:spLocks noGrp="1"/>
          </p:cNvSpPr>
          <p:nvPr>
            <p:ph type="title"/>
          </p:nvPr>
        </p:nvSpPr>
        <p:spPr/>
        <p:txBody>
          <a:bodyPr/>
          <a:lstStyle/>
          <a:p>
            <a:endParaRPr lang="de-DE"/>
          </a:p>
        </p:txBody>
      </p:sp>
      <p:pic>
        <p:nvPicPr>
          <p:cNvPr id="7" name="Picture 8" descr="LE14P02 - Hülsenpasseinsatz D01 E14 2A rosa nach DIN 49523">
            <a:extLst>
              <a:ext uri="{FF2B5EF4-FFF2-40B4-BE49-F238E27FC236}">
                <a16:creationId xmlns:a16="http://schemas.microsoft.com/office/drawing/2014/main" id="{31DD3D5F-9DE2-0DAF-3F01-6D17373A2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990" y="5541699"/>
            <a:ext cx="1014994" cy="10149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1B2DF9F6-F0AE-AAF5-8C69-EBC196814D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25" t="11242" r="6182" b="7451"/>
          <a:stretch/>
        </p:blipFill>
        <p:spPr bwMode="auto">
          <a:xfrm>
            <a:off x="3572049" y="5262194"/>
            <a:ext cx="1695405" cy="12944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5D67244A-32D3-D86F-69F6-CAFDC5227331}"/>
              </a:ext>
            </a:extLst>
          </p:cNvPr>
          <p:cNvSpPr txBox="1"/>
          <p:nvPr/>
        </p:nvSpPr>
        <p:spPr>
          <a:xfrm>
            <a:off x="7256527" y="6758887"/>
            <a:ext cx="4353628"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Hager: © Hager Vertriebsgesellschaft mbH &amp; Co. KG </a:t>
            </a:r>
          </a:p>
        </p:txBody>
      </p:sp>
    </p:spTree>
    <p:extLst>
      <p:ext uri="{BB962C8B-B14F-4D97-AF65-F5344CB8AC3E}">
        <p14:creationId xmlns:p14="http://schemas.microsoft.com/office/powerpoint/2010/main" val="1365502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9447D1F7-6616-DA66-A43C-3DD7E62BD52C}"/>
              </a:ext>
            </a:extLst>
          </p:cNvPr>
          <p:cNvSpPr>
            <a:spLocks noGrp="1"/>
          </p:cNvSpPr>
          <p:nvPr>
            <p:ph type="sldNum" sz="quarter" idx="12"/>
          </p:nvPr>
        </p:nvSpPr>
        <p:spPr/>
        <p:txBody>
          <a:bodyPr>
            <a:normAutofit lnSpcReduction="10000"/>
          </a:bodyPr>
          <a:lstStyle/>
          <a:p>
            <a:fld id="{F0C94032-CD4C-4C25-B0C2-CEC720522D92}" type="slidenum">
              <a:rPr lang="en-US" smtClean="0"/>
              <a:pPr/>
              <a:t>7</a:t>
            </a:fld>
            <a:endParaRPr lang="en-US" dirty="0"/>
          </a:p>
        </p:txBody>
      </p:sp>
      <p:sp>
        <p:nvSpPr>
          <p:cNvPr id="3" name="Inhaltsplatzhalter 2">
            <a:extLst>
              <a:ext uri="{FF2B5EF4-FFF2-40B4-BE49-F238E27FC236}">
                <a16:creationId xmlns:a16="http://schemas.microsoft.com/office/drawing/2014/main" id="{FDD6B50F-A78A-D6DB-53C0-A263FA831E8E}"/>
              </a:ext>
            </a:extLst>
          </p:cNvPr>
          <p:cNvSpPr>
            <a:spLocks noGrp="1"/>
          </p:cNvSpPr>
          <p:nvPr>
            <p:ph sz="quarter" idx="1"/>
          </p:nvPr>
        </p:nvSpPr>
        <p:spPr/>
        <p:txBody>
          <a:bodyPr>
            <a:normAutofit/>
          </a:bodyPr>
          <a:lstStyle/>
          <a:p>
            <a:r>
              <a:rPr lang="de-DE" dirty="0"/>
              <a:t>Schmelzsicherungen für unterschiedliche Anwendungen werden in Betriebsklassen unterteilt. </a:t>
            </a:r>
          </a:p>
          <a:p>
            <a:pPr lvl="1"/>
            <a:r>
              <a:rPr lang="de-DE" dirty="0"/>
              <a:t>Ganzbereich (</a:t>
            </a:r>
            <a:r>
              <a:rPr lang="de-DE" dirty="0" err="1"/>
              <a:t>g</a:t>
            </a:r>
            <a:r>
              <a:rPr lang="de-DE" dirty="0"/>
              <a:t>)</a:t>
            </a:r>
          </a:p>
          <a:p>
            <a:pPr lvl="1"/>
            <a:r>
              <a:rPr lang="de-DE" dirty="0"/>
              <a:t>Teilbereichsschutz (a). </a:t>
            </a:r>
          </a:p>
          <a:p>
            <a:r>
              <a:rPr lang="de-DE" dirty="0"/>
              <a:t>Der Teilbereichsschutz reagiert erst bei hohem Überstrom, nicht bei Überlast.</a:t>
            </a:r>
          </a:p>
          <a:p>
            <a:r>
              <a:rPr lang="de-DE" dirty="0"/>
              <a:t>Für jede Betriebsklasse gibt es Kennlinien zur Bestimmung der Auslösezeit in Abhängigkeit vom Überstrom.</a:t>
            </a:r>
          </a:p>
          <a:p>
            <a:endParaRPr lang="de-DE" dirty="0"/>
          </a:p>
        </p:txBody>
      </p:sp>
      <p:graphicFrame>
        <p:nvGraphicFramePr>
          <p:cNvPr id="6" name="Inhaltsplatzhalter 5">
            <a:extLst>
              <a:ext uri="{FF2B5EF4-FFF2-40B4-BE49-F238E27FC236}">
                <a16:creationId xmlns:a16="http://schemas.microsoft.com/office/drawing/2014/main" id="{87E6DC4E-AD66-4C69-7448-4AC898FAF5E1}"/>
              </a:ext>
            </a:extLst>
          </p:cNvPr>
          <p:cNvGraphicFramePr>
            <a:graphicFrameLocks noGrp="1"/>
          </p:cNvGraphicFramePr>
          <p:nvPr>
            <p:ph sz="quarter" idx="13"/>
            <p:extLst>
              <p:ext uri="{D42A27DB-BD31-4B8C-83A1-F6EECF244321}">
                <p14:modId xmlns:p14="http://schemas.microsoft.com/office/powerpoint/2010/main" val="1409506303"/>
              </p:ext>
            </p:extLst>
          </p:nvPr>
        </p:nvGraphicFramePr>
        <p:xfrm>
          <a:off x="6842125" y="1763713"/>
          <a:ext cx="6024562" cy="3505200"/>
        </p:xfrm>
        <a:graphic>
          <a:graphicData uri="http://schemas.openxmlformats.org/drawingml/2006/table">
            <a:tbl>
              <a:tblPr firstRow="1" bandRow="1">
                <a:tableStyleId>{5C22544A-7EE6-4342-B048-85BDC9FD1C3A}</a:tableStyleId>
              </a:tblPr>
              <a:tblGrid>
                <a:gridCol w="1515477">
                  <a:extLst>
                    <a:ext uri="{9D8B030D-6E8A-4147-A177-3AD203B41FA5}">
                      <a16:colId xmlns:a16="http://schemas.microsoft.com/office/drawing/2014/main" val="3181065213"/>
                    </a:ext>
                  </a:extLst>
                </a:gridCol>
                <a:gridCol w="4509085">
                  <a:extLst>
                    <a:ext uri="{9D8B030D-6E8A-4147-A177-3AD203B41FA5}">
                      <a16:colId xmlns:a16="http://schemas.microsoft.com/office/drawing/2014/main" val="2925298027"/>
                    </a:ext>
                  </a:extLst>
                </a:gridCol>
              </a:tblGrid>
              <a:tr h="370840">
                <a:tc gridSpan="2">
                  <a:txBody>
                    <a:bodyPr/>
                    <a:lstStyle/>
                    <a:p>
                      <a:r>
                        <a:rPr lang="de-DE" sz="1800" dirty="0">
                          <a:latin typeface="Arial" panose="020B0604020202020204" pitchFamily="34" charset="0"/>
                          <a:cs typeface="Arial" panose="020B0604020202020204" pitchFamily="34" charset="0"/>
                        </a:rPr>
                        <a:t>Betriebsklassen</a:t>
                      </a:r>
                    </a:p>
                  </a:txBody>
                  <a:tcPr/>
                </a:tc>
                <a:tc hMerge="1">
                  <a:txBody>
                    <a:bodyPr/>
                    <a:lstStyle/>
                    <a:p>
                      <a:endParaRPr lang="de-DE" dirty="0"/>
                    </a:p>
                  </a:txBody>
                  <a:tcPr/>
                </a:tc>
                <a:extLst>
                  <a:ext uri="{0D108BD9-81ED-4DB2-BD59-A6C34878D82A}">
                    <a16:rowId xmlns:a16="http://schemas.microsoft.com/office/drawing/2014/main" val="1447294193"/>
                  </a:ext>
                </a:extLst>
              </a:tr>
              <a:tr h="370840">
                <a:tc>
                  <a:txBody>
                    <a:bodyPr/>
                    <a:lstStyle/>
                    <a:p>
                      <a:r>
                        <a:rPr lang="de-DE" sz="1800" i="0" dirty="0" err="1">
                          <a:latin typeface="Arial" panose="020B0604020202020204" pitchFamily="34" charset="0"/>
                          <a:cs typeface="Arial" panose="020B0604020202020204" pitchFamily="34" charset="0"/>
                        </a:rPr>
                        <a:t>gG</a:t>
                      </a:r>
                      <a:endParaRPr lang="de-DE" sz="1800" i="0" dirty="0">
                        <a:latin typeface="Arial" panose="020B0604020202020204" pitchFamily="34" charset="0"/>
                        <a:cs typeface="Arial" panose="020B0604020202020204" pitchFamily="34" charset="0"/>
                      </a:endParaRPr>
                    </a:p>
                  </a:txBody>
                  <a:tcPr/>
                </a:tc>
                <a:tc>
                  <a:txBody>
                    <a:bodyPr/>
                    <a:lstStyle/>
                    <a:p>
                      <a:r>
                        <a:rPr kumimoji="0" lang="de-DE" sz="1800" b="0" i="0" u="none" strike="noStrike" kern="1200" dirty="0">
                          <a:solidFill>
                            <a:schemeClr val="dk1"/>
                          </a:solidFill>
                          <a:effectLst/>
                          <a:latin typeface="Arial" panose="020B0604020202020204" pitchFamily="34" charset="0"/>
                          <a:ea typeface="+mn-ea"/>
                          <a:cs typeface="Arial" panose="020B0604020202020204" pitchFamily="34" charset="0"/>
                        </a:rPr>
                        <a:t>Ganzbereich, Standard</a:t>
                      </a:r>
                      <a:endParaRPr lang="de-DE" sz="1800" i="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60645942"/>
                  </a:ext>
                </a:extLst>
              </a:tr>
              <a:tr h="370840">
                <a:tc>
                  <a:txBody>
                    <a:bodyPr/>
                    <a:lstStyle/>
                    <a:p>
                      <a:r>
                        <a:rPr lang="de-DE" sz="1800" i="0" dirty="0" err="1">
                          <a:latin typeface="Arial" panose="020B0604020202020204" pitchFamily="34" charset="0"/>
                          <a:cs typeface="Arial" panose="020B0604020202020204" pitchFamily="34" charset="0"/>
                        </a:rPr>
                        <a:t>gF</a:t>
                      </a:r>
                      <a:endParaRPr lang="de-DE" sz="1800" i="0" dirty="0">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i="0" dirty="0">
                          <a:latin typeface="Arial" panose="020B0604020202020204" pitchFamily="34" charset="0"/>
                          <a:cs typeface="Arial" panose="020B0604020202020204" pitchFamily="34" charset="0"/>
                        </a:rPr>
                        <a:t>Ganzbereich, Industrieanlagen, Kraftwerke, Bahnstromsysteme</a:t>
                      </a:r>
                    </a:p>
                  </a:txBody>
                  <a:tcPr/>
                </a:tc>
                <a:extLst>
                  <a:ext uri="{0D108BD9-81ED-4DB2-BD59-A6C34878D82A}">
                    <a16:rowId xmlns:a16="http://schemas.microsoft.com/office/drawing/2014/main" val="3799842169"/>
                  </a:ext>
                </a:extLst>
              </a:tr>
              <a:tr h="370840">
                <a:tc>
                  <a:txBody>
                    <a:bodyPr/>
                    <a:lstStyle/>
                    <a:p>
                      <a:r>
                        <a:rPr lang="de-DE" sz="1800" i="0" dirty="0" err="1">
                          <a:latin typeface="Arial" panose="020B0604020202020204" pitchFamily="34" charset="0"/>
                          <a:cs typeface="Arial" panose="020B0604020202020204" pitchFamily="34" charset="0"/>
                        </a:rPr>
                        <a:t>gPV</a:t>
                      </a:r>
                      <a:endParaRPr lang="de-DE" sz="1800" i="0" dirty="0">
                        <a:latin typeface="Arial" panose="020B0604020202020204" pitchFamily="34" charset="0"/>
                        <a:cs typeface="Arial" panose="020B0604020202020204" pitchFamily="34" charset="0"/>
                      </a:endParaRPr>
                    </a:p>
                  </a:txBody>
                  <a:tcPr/>
                </a:tc>
                <a:tc>
                  <a:txBody>
                    <a:bodyPr/>
                    <a:lstStyle/>
                    <a:p>
                      <a:r>
                        <a:rPr lang="de-DE" sz="1800" i="0" dirty="0">
                          <a:latin typeface="Arial" panose="020B0604020202020204" pitchFamily="34" charset="0"/>
                          <a:cs typeface="Arial" panose="020B0604020202020204" pitchFamily="34" charset="0"/>
                        </a:rPr>
                        <a:t>Ganzbereich, Photovoltaik Gleichstrom</a:t>
                      </a:r>
                    </a:p>
                  </a:txBody>
                  <a:tcPr/>
                </a:tc>
                <a:extLst>
                  <a:ext uri="{0D108BD9-81ED-4DB2-BD59-A6C34878D82A}">
                    <a16:rowId xmlns:a16="http://schemas.microsoft.com/office/drawing/2014/main" val="3543533425"/>
                  </a:ext>
                </a:extLst>
              </a:tr>
              <a:tr h="370840">
                <a:tc>
                  <a:txBody>
                    <a:bodyPr/>
                    <a:lstStyle/>
                    <a:p>
                      <a:r>
                        <a:rPr lang="de-DE" sz="1800" i="0" dirty="0" err="1">
                          <a:latin typeface="Arial" panose="020B0604020202020204" pitchFamily="34" charset="0"/>
                          <a:cs typeface="Arial" panose="020B0604020202020204" pitchFamily="34" charset="0"/>
                        </a:rPr>
                        <a:t>gTr</a:t>
                      </a:r>
                      <a:endParaRPr lang="de-DE" sz="1800" i="0" dirty="0">
                        <a:latin typeface="Arial" panose="020B0604020202020204" pitchFamily="34" charset="0"/>
                        <a:cs typeface="Arial" panose="020B0604020202020204" pitchFamily="34" charset="0"/>
                      </a:endParaRPr>
                    </a:p>
                  </a:txBody>
                  <a:tcPr/>
                </a:tc>
                <a:tc>
                  <a:txBody>
                    <a:bodyPr/>
                    <a:lstStyle/>
                    <a:p>
                      <a:r>
                        <a:rPr lang="de-DE" sz="1800" i="0" dirty="0">
                          <a:latin typeface="Arial" panose="020B0604020202020204" pitchFamily="34" charset="0"/>
                          <a:cs typeface="Arial" panose="020B0604020202020204" pitchFamily="34" charset="0"/>
                        </a:rPr>
                        <a:t>Ganzbereich, Transformatoren</a:t>
                      </a:r>
                    </a:p>
                  </a:txBody>
                  <a:tcPr/>
                </a:tc>
                <a:extLst>
                  <a:ext uri="{0D108BD9-81ED-4DB2-BD59-A6C34878D82A}">
                    <a16:rowId xmlns:a16="http://schemas.microsoft.com/office/drawing/2014/main" val="4198178235"/>
                  </a:ext>
                </a:extLst>
              </a:tr>
              <a:tr h="370840">
                <a:tc>
                  <a:txBody>
                    <a:bodyPr/>
                    <a:lstStyle/>
                    <a:p>
                      <a:r>
                        <a:rPr lang="de-DE" sz="1800" i="0" dirty="0" err="1">
                          <a:latin typeface="Arial" panose="020B0604020202020204" pitchFamily="34" charset="0"/>
                          <a:cs typeface="Arial" panose="020B0604020202020204" pitchFamily="34" charset="0"/>
                        </a:rPr>
                        <a:t>gL</a:t>
                      </a:r>
                      <a:endParaRPr lang="de-DE" sz="1800" i="0" dirty="0">
                        <a:latin typeface="Arial" panose="020B0604020202020204" pitchFamily="34" charset="0"/>
                        <a:cs typeface="Arial" panose="020B0604020202020204" pitchFamily="34" charset="0"/>
                      </a:endParaRPr>
                    </a:p>
                  </a:txBody>
                  <a:tcPr/>
                </a:tc>
                <a:tc>
                  <a:txBody>
                    <a:bodyPr/>
                    <a:lstStyle/>
                    <a:p>
                      <a:r>
                        <a:rPr lang="de-DE" sz="1800" i="0" dirty="0">
                          <a:latin typeface="Arial" panose="020B0604020202020204" pitchFamily="34" charset="0"/>
                          <a:cs typeface="Arial" panose="020B0604020202020204" pitchFamily="34" charset="0"/>
                        </a:rPr>
                        <a:t>Ganzbereich, Kabel- und Leitungsschutz (veraltet)</a:t>
                      </a:r>
                    </a:p>
                  </a:txBody>
                  <a:tcPr/>
                </a:tc>
                <a:extLst>
                  <a:ext uri="{0D108BD9-81ED-4DB2-BD59-A6C34878D82A}">
                    <a16:rowId xmlns:a16="http://schemas.microsoft.com/office/drawing/2014/main" val="4230195730"/>
                  </a:ext>
                </a:extLst>
              </a:tr>
              <a:tr h="370840">
                <a:tc>
                  <a:txBody>
                    <a:bodyPr/>
                    <a:lstStyle/>
                    <a:p>
                      <a:r>
                        <a:rPr lang="de-DE" sz="1800" i="0" dirty="0" err="1">
                          <a:latin typeface="Arial" panose="020B0604020202020204" pitchFamily="34" charset="0"/>
                          <a:cs typeface="Arial" panose="020B0604020202020204" pitchFamily="34" charset="0"/>
                        </a:rPr>
                        <a:t>aR</a:t>
                      </a:r>
                      <a:endParaRPr lang="de-DE" sz="1800" i="0" dirty="0">
                        <a:latin typeface="Arial" panose="020B0604020202020204" pitchFamily="34" charset="0"/>
                        <a:cs typeface="Arial" panose="020B0604020202020204" pitchFamily="34" charset="0"/>
                      </a:endParaRPr>
                    </a:p>
                  </a:txBody>
                  <a:tcPr/>
                </a:tc>
                <a:tc>
                  <a:txBody>
                    <a:bodyPr/>
                    <a:lstStyle/>
                    <a:p>
                      <a:r>
                        <a:rPr lang="de-DE" sz="1800" i="0" dirty="0">
                          <a:latin typeface="Arial" panose="020B0604020202020204" pitchFamily="34" charset="0"/>
                          <a:cs typeface="Arial" panose="020B0604020202020204" pitchFamily="34" charset="0"/>
                        </a:rPr>
                        <a:t>Teilbereich, Halbleiter (flink)</a:t>
                      </a:r>
                    </a:p>
                  </a:txBody>
                  <a:tcPr/>
                </a:tc>
                <a:extLst>
                  <a:ext uri="{0D108BD9-81ED-4DB2-BD59-A6C34878D82A}">
                    <a16:rowId xmlns:a16="http://schemas.microsoft.com/office/drawing/2014/main" val="951948877"/>
                  </a:ext>
                </a:extLst>
              </a:tr>
              <a:tr h="370840">
                <a:tc>
                  <a:txBody>
                    <a:bodyPr/>
                    <a:lstStyle/>
                    <a:p>
                      <a:r>
                        <a:rPr lang="de-DE" sz="1800" i="0" dirty="0" err="1">
                          <a:latin typeface="Arial" panose="020B0604020202020204" pitchFamily="34" charset="0"/>
                          <a:cs typeface="Arial" panose="020B0604020202020204" pitchFamily="34" charset="0"/>
                        </a:rPr>
                        <a:t>aM</a:t>
                      </a:r>
                      <a:endParaRPr lang="de-DE" sz="1800" i="0" dirty="0">
                        <a:latin typeface="Arial" panose="020B0604020202020204" pitchFamily="34" charset="0"/>
                        <a:cs typeface="Arial" panose="020B0604020202020204" pitchFamily="34" charset="0"/>
                      </a:endParaRPr>
                    </a:p>
                  </a:txBody>
                  <a:tcPr/>
                </a:tc>
                <a:tc>
                  <a:txBody>
                    <a:bodyPr/>
                    <a:lstStyle/>
                    <a:p>
                      <a:r>
                        <a:rPr lang="de-DE" sz="1800" i="0" dirty="0">
                          <a:latin typeface="Arial" panose="020B0604020202020204" pitchFamily="34" charset="0"/>
                          <a:cs typeface="Arial" panose="020B0604020202020204" pitchFamily="34" charset="0"/>
                        </a:rPr>
                        <a:t>Teilbereich, Motor (träge)</a:t>
                      </a:r>
                    </a:p>
                  </a:txBody>
                  <a:tcPr/>
                </a:tc>
                <a:extLst>
                  <a:ext uri="{0D108BD9-81ED-4DB2-BD59-A6C34878D82A}">
                    <a16:rowId xmlns:a16="http://schemas.microsoft.com/office/drawing/2014/main" val="2819073633"/>
                  </a:ext>
                </a:extLst>
              </a:tr>
            </a:tbl>
          </a:graphicData>
        </a:graphic>
      </p:graphicFrame>
      <p:sp>
        <p:nvSpPr>
          <p:cNvPr id="5" name="Titel 4">
            <a:extLst>
              <a:ext uri="{FF2B5EF4-FFF2-40B4-BE49-F238E27FC236}">
                <a16:creationId xmlns:a16="http://schemas.microsoft.com/office/drawing/2014/main" id="{5D26C16A-C9E9-D865-F359-843E30E48537}"/>
              </a:ext>
            </a:extLst>
          </p:cNvPr>
          <p:cNvSpPr>
            <a:spLocks noGrp="1"/>
          </p:cNvSpPr>
          <p:nvPr>
            <p:ph type="title"/>
          </p:nvPr>
        </p:nvSpPr>
        <p:spPr/>
        <p:txBody>
          <a:bodyPr/>
          <a:lstStyle/>
          <a:p>
            <a:r>
              <a:rPr lang="de-DE" dirty="0"/>
              <a:t>Schmelzsicherungen - Auslösekennlinien</a:t>
            </a:r>
          </a:p>
        </p:txBody>
      </p:sp>
    </p:spTree>
    <p:extLst>
      <p:ext uri="{BB962C8B-B14F-4D97-AF65-F5344CB8AC3E}">
        <p14:creationId xmlns:p14="http://schemas.microsoft.com/office/powerpoint/2010/main" val="1557011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47D4315-A0BA-3120-9C59-3FE93DDF57DC}"/>
              </a:ext>
            </a:extLst>
          </p:cNvPr>
          <p:cNvSpPr>
            <a:spLocks noGrp="1"/>
          </p:cNvSpPr>
          <p:nvPr>
            <p:ph type="sldNum" sz="quarter" idx="12"/>
          </p:nvPr>
        </p:nvSpPr>
        <p:spPr/>
        <p:txBody>
          <a:bodyPr>
            <a:normAutofit lnSpcReduction="10000"/>
          </a:bodyPr>
          <a:lstStyle/>
          <a:p>
            <a:fld id="{F0C94032-CD4C-4C25-B0C2-CEC720522D92}" type="slidenum">
              <a:rPr lang="en-US" smtClean="0"/>
              <a:pPr/>
              <a:t>8</a:t>
            </a:fld>
            <a:endParaRPr lang="en-US" dirty="0"/>
          </a:p>
        </p:txBody>
      </p:sp>
      <p:sp>
        <p:nvSpPr>
          <p:cNvPr id="3" name="Inhaltsplatzhalter 2">
            <a:extLst>
              <a:ext uri="{FF2B5EF4-FFF2-40B4-BE49-F238E27FC236}">
                <a16:creationId xmlns:a16="http://schemas.microsoft.com/office/drawing/2014/main" id="{36E57354-334F-8F86-51FE-C5345D2D4DD5}"/>
              </a:ext>
            </a:extLst>
          </p:cNvPr>
          <p:cNvSpPr>
            <a:spLocks noGrp="1"/>
          </p:cNvSpPr>
          <p:nvPr>
            <p:ph sz="quarter" idx="1"/>
          </p:nvPr>
        </p:nvSpPr>
        <p:spPr/>
        <p:txBody>
          <a:bodyPr/>
          <a:lstStyle/>
          <a:p>
            <a:r>
              <a:rPr lang="de-DE" dirty="0"/>
              <a:t>Alle Schmelzsicherungen haben ein bestimmtes Verhalten bei der Auslösung. </a:t>
            </a:r>
          </a:p>
          <a:p>
            <a:r>
              <a:rPr lang="de-DE" dirty="0"/>
              <a:t>Bei nur geringer Überschreitung des Stroms erfolgt die Auslösung erst nach mehreren Minuten. Wenn der Überstrom ein Vielfaches des Nennwertes der Schmelzsicherung hat, schmilzt die Sicherung in Sekundenbruchteilen.</a:t>
            </a:r>
          </a:p>
          <a:p>
            <a:r>
              <a:rPr lang="de-DE" dirty="0"/>
              <a:t>Dieses Verhalten nennt man Charakteristik.</a:t>
            </a:r>
          </a:p>
        </p:txBody>
      </p:sp>
      <p:pic>
        <p:nvPicPr>
          <p:cNvPr id="6" name="Picture 2">
            <a:extLst>
              <a:ext uri="{FF2B5EF4-FFF2-40B4-BE49-F238E27FC236}">
                <a16:creationId xmlns:a16="http://schemas.microsoft.com/office/drawing/2014/main" id="{18A7138F-207C-592F-5320-3955962CE598}"/>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7490513" y="1763713"/>
            <a:ext cx="4727787" cy="4957762"/>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0CE93800-BF56-AAB9-E6E5-0F15B6AAAE7B}"/>
              </a:ext>
            </a:extLst>
          </p:cNvPr>
          <p:cNvSpPr>
            <a:spLocks noGrp="1"/>
          </p:cNvSpPr>
          <p:nvPr>
            <p:ph type="title"/>
          </p:nvPr>
        </p:nvSpPr>
        <p:spPr/>
        <p:txBody>
          <a:bodyPr/>
          <a:lstStyle/>
          <a:p>
            <a:r>
              <a:rPr lang="de-DE" dirty="0"/>
              <a:t>Schmelzsicherungen - Auslösekennlinien</a:t>
            </a:r>
          </a:p>
        </p:txBody>
      </p:sp>
      <p:sp>
        <p:nvSpPr>
          <p:cNvPr id="9" name="Textfeld 8">
            <a:extLst>
              <a:ext uri="{FF2B5EF4-FFF2-40B4-BE49-F238E27FC236}">
                <a16:creationId xmlns:a16="http://schemas.microsoft.com/office/drawing/2014/main" id="{458DF6F8-8803-C62A-CBA2-D5F0D18A3BEF}"/>
              </a:ext>
            </a:extLst>
          </p:cNvPr>
          <p:cNvSpPr txBox="1"/>
          <p:nvPr/>
        </p:nvSpPr>
        <p:spPr>
          <a:xfrm>
            <a:off x="7256527" y="6758887"/>
            <a:ext cx="4353628"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Hager: © Hager Vertriebsgesellschaft mbH &amp; Co. KG </a:t>
            </a:r>
          </a:p>
        </p:txBody>
      </p:sp>
    </p:spTree>
    <p:extLst>
      <p:ext uri="{BB962C8B-B14F-4D97-AF65-F5344CB8AC3E}">
        <p14:creationId xmlns:p14="http://schemas.microsoft.com/office/powerpoint/2010/main" val="361506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E47D4315-A0BA-3120-9C59-3FE93DDF57DC}"/>
              </a:ext>
            </a:extLst>
          </p:cNvPr>
          <p:cNvSpPr>
            <a:spLocks noGrp="1"/>
          </p:cNvSpPr>
          <p:nvPr>
            <p:ph type="sldNum" sz="quarter" idx="12"/>
          </p:nvPr>
        </p:nvSpPr>
        <p:spPr/>
        <p:txBody>
          <a:bodyPr>
            <a:normAutofit lnSpcReduction="10000"/>
          </a:bodyPr>
          <a:lstStyle/>
          <a:p>
            <a:fld id="{F0C94032-CD4C-4C25-B0C2-CEC720522D92}" type="slidenum">
              <a:rPr lang="en-US" smtClean="0"/>
              <a:pPr/>
              <a:t>9</a:t>
            </a:fld>
            <a:endParaRPr lang="en-US" dirty="0"/>
          </a:p>
        </p:txBody>
      </p:sp>
      <p:sp>
        <p:nvSpPr>
          <p:cNvPr id="3" name="Inhaltsplatzhalter 2">
            <a:extLst>
              <a:ext uri="{FF2B5EF4-FFF2-40B4-BE49-F238E27FC236}">
                <a16:creationId xmlns:a16="http://schemas.microsoft.com/office/drawing/2014/main" id="{36E57354-334F-8F86-51FE-C5345D2D4DD5}"/>
              </a:ext>
            </a:extLst>
          </p:cNvPr>
          <p:cNvSpPr>
            <a:spLocks noGrp="1"/>
          </p:cNvSpPr>
          <p:nvPr>
            <p:ph sz="quarter" idx="1"/>
          </p:nvPr>
        </p:nvSpPr>
        <p:spPr/>
        <p:txBody>
          <a:bodyPr/>
          <a:lstStyle/>
          <a:p>
            <a:r>
              <a:rPr lang="de-DE" dirty="0"/>
              <a:t>Die abgebildete Kennlinie ist ein Zeit-Strom-Diagramm für die Betriebsklasse </a:t>
            </a:r>
            <a:r>
              <a:rPr lang="de-DE" dirty="0" err="1"/>
              <a:t>gG</a:t>
            </a:r>
            <a:r>
              <a:rPr lang="de-DE" dirty="0"/>
              <a:t>.</a:t>
            </a:r>
          </a:p>
          <a:p>
            <a:r>
              <a:rPr lang="de-DE" dirty="0"/>
              <a:t>Die Einteilung der Achsen ist immer logarithmisch.</a:t>
            </a:r>
          </a:p>
          <a:p>
            <a:r>
              <a:rPr lang="de-DE" dirty="0"/>
              <a:t>Zum Ermitteln der Auslösezeit wird in der X-Achse der Strom gesucht. Von dort wird eine Linie nach oben bis zum Schnittpunkt mit der Kennlinie gezogen. Von diesem Schnittpunkt aus wird eine waagrechte Linie gezogen und die Auslösezeit abgelesen.</a:t>
            </a:r>
          </a:p>
        </p:txBody>
      </p:sp>
      <p:pic>
        <p:nvPicPr>
          <p:cNvPr id="6" name="Picture 2">
            <a:extLst>
              <a:ext uri="{FF2B5EF4-FFF2-40B4-BE49-F238E27FC236}">
                <a16:creationId xmlns:a16="http://schemas.microsoft.com/office/drawing/2014/main" id="{18A7138F-207C-592F-5320-3955962CE598}"/>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tretch>
            <a:fillRect/>
          </a:stretch>
        </p:blipFill>
        <p:spPr bwMode="auto">
          <a:xfrm>
            <a:off x="7490513" y="1763713"/>
            <a:ext cx="4727787" cy="4957762"/>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a:extLst>
              <a:ext uri="{FF2B5EF4-FFF2-40B4-BE49-F238E27FC236}">
                <a16:creationId xmlns:a16="http://schemas.microsoft.com/office/drawing/2014/main" id="{0CE93800-BF56-AAB9-E6E5-0F15B6AAAE7B}"/>
              </a:ext>
            </a:extLst>
          </p:cNvPr>
          <p:cNvSpPr>
            <a:spLocks noGrp="1"/>
          </p:cNvSpPr>
          <p:nvPr>
            <p:ph type="title"/>
          </p:nvPr>
        </p:nvSpPr>
        <p:spPr/>
        <p:txBody>
          <a:bodyPr/>
          <a:lstStyle/>
          <a:p>
            <a:r>
              <a:rPr lang="de-DE" dirty="0"/>
              <a:t>Schmelzsicherungen - Auslösekennlinien</a:t>
            </a:r>
          </a:p>
        </p:txBody>
      </p:sp>
      <p:graphicFrame>
        <p:nvGraphicFramePr>
          <p:cNvPr id="7" name="Tabelle 6">
            <a:extLst>
              <a:ext uri="{FF2B5EF4-FFF2-40B4-BE49-F238E27FC236}">
                <a16:creationId xmlns:a16="http://schemas.microsoft.com/office/drawing/2014/main" id="{1212B56C-16BA-CCAE-EFE8-F44926144328}"/>
              </a:ext>
            </a:extLst>
          </p:cNvPr>
          <p:cNvGraphicFramePr>
            <a:graphicFrameLocks noGrp="1"/>
          </p:cNvGraphicFramePr>
          <p:nvPr/>
        </p:nvGraphicFramePr>
        <p:xfrm>
          <a:off x="1471129" y="5722977"/>
          <a:ext cx="4017587" cy="548640"/>
        </p:xfrm>
        <a:graphic>
          <a:graphicData uri="http://schemas.openxmlformats.org/drawingml/2006/table">
            <a:tbl>
              <a:tblPr firstRow="1" bandRow="1">
                <a:tableStyleId>{5C22544A-7EE6-4342-B048-85BDC9FD1C3A}</a:tableStyleId>
              </a:tblPr>
              <a:tblGrid>
                <a:gridCol w="573941">
                  <a:extLst>
                    <a:ext uri="{9D8B030D-6E8A-4147-A177-3AD203B41FA5}">
                      <a16:colId xmlns:a16="http://schemas.microsoft.com/office/drawing/2014/main" val="3410748545"/>
                    </a:ext>
                  </a:extLst>
                </a:gridCol>
                <a:gridCol w="573941">
                  <a:extLst>
                    <a:ext uri="{9D8B030D-6E8A-4147-A177-3AD203B41FA5}">
                      <a16:colId xmlns:a16="http://schemas.microsoft.com/office/drawing/2014/main" val="3352737565"/>
                    </a:ext>
                  </a:extLst>
                </a:gridCol>
                <a:gridCol w="573941">
                  <a:extLst>
                    <a:ext uri="{9D8B030D-6E8A-4147-A177-3AD203B41FA5}">
                      <a16:colId xmlns:a16="http://schemas.microsoft.com/office/drawing/2014/main" val="2072923667"/>
                    </a:ext>
                  </a:extLst>
                </a:gridCol>
                <a:gridCol w="573941">
                  <a:extLst>
                    <a:ext uri="{9D8B030D-6E8A-4147-A177-3AD203B41FA5}">
                      <a16:colId xmlns:a16="http://schemas.microsoft.com/office/drawing/2014/main" val="2174661686"/>
                    </a:ext>
                  </a:extLst>
                </a:gridCol>
                <a:gridCol w="573941">
                  <a:extLst>
                    <a:ext uri="{9D8B030D-6E8A-4147-A177-3AD203B41FA5}">
                      <a16:colId xmlns:a16="http://schemas.microsoft.com/office/drawing/2014/main" val="3959375897"/>
                    </a:ext>
                  </a:extLst>
                </a:gridCol>
                <a:gridCol w="573941">
                  <a:extLst>
                    <a:ext uri="{9D8B030D-6E8A-4147-A177-3AD203B41FA5}">
                      <a16:colId xmlns:a16="http://schemas.microsoft.com/office/drawing/2014/main" val="450085926"/>
                    </a:ext>
                  </a:extLst>
                </a:gridCol>
                <a:gridCol w="573941">
                  <a:extLst>
                    <a:ext uri="{9D8B030D-6E8A-4147-A177-3AD203B41FA5}">
                      <a16:colId xmlns:a16="http://schemas.microsoft.com/office/drawing/2014/main" val="1509822868"/>
                    </a:ext>
                  </a:extLst>
                </a:gridCol>
              </a:tblGrid>
              <a:tr h="0">
                <a:tc>
                  <a:txBody>
                    <a:bodyPr/>
                    <a:lstStyle/>
                    <a:p>
                      <a:r>
                        <a:rPr lang="de-DE" sz="1200" dirty="0">
                          <a:latin typeface="Arial" panose="020B0604020202020204" pitchFamily="34" charset="0"/>
                          <a:cs typeface="Arial" panose="020B0604020202020204" pitchFamily="34" charset="0"/>
                        </a:rPr>
                        <a:t>10</a:t>
                      </a:r>
                      <a:r>
                        <a:rPr lang="de-DE" sz="1200" baseline="30000" dirty="0">
                          <a:latin typeface="Arial" panose="020B0604020202020204" pitchFamily="34" charset="0"/>
                          <a:cs typeface="Arial" panose="020B0604020202020204" pitchFamily="34" charset="0"/>
                        </a:rPr>
                        <a:t>3</a:t>
                      </a:r>
                      <a:endParaRPr lang="de-DE" sz="1200" dirty="0">
                        <a:latin typeface="Arial" panose="020B0604020202020204" pitchFamily="34" charset="0"/>
                        <a:cs typeface="Arial" panose="020B0604020202020204" pitchFamily="34" charset="0"/>
                      </a:endParaRPr>
                    </a:p>
                  </a:txBody>
                  <a:tcPr/>
                </a:tc>
                <a:tc>
                  <a:txBody>
                    <a:bodyPr/>
                    <a:lstStyle/>
                    <a:p>
                      <a:r>
                        <a:rPr lang="de-DE" sz="1200" dirty="0">
                          <a:latin typeface="Arial" panose="020B0604020202020204" pitchFamily="34" charset="0"/>
                          <a:cs typeface="Arial" panose="020B0604020202020204" pitchFamily="34" charset="0"/>
                        </a:rPr>
                        <a:t>10</a:t>
                      </a:r>
                      <a:r>
                        <a:rPr lang="de-DE" sz="1200" baseline="30000" dirty="0">
                          <a:latin typeface="Arial" panose="020B0604020202020204" pitchFamily="34" charset="0"/>
                          <a:cs typeface="Arial" panose="020B0604020202020204" pitchFamily="34" charset="0"/>
                        </a:rPr>
                        <a:t>2</a:t>
                      </a:r>
                      <a:endParaRPr lang="de-DE" sz="1200" dirty="0">
                        <a:latin typeface="Arial" panose="020B0604020202020204" pitchFamily="34" charset="0"/>
                        <a:cs typeface="Arial" panose="020B0604020202020204" pitchFamily="34" charset="0"/>
                      </a:endParaRPr>
                    </a:p>
                  </a:txBody>
                  <a:tcPr/>
                </a:tc>
                <a:tc>
                  <a:txBody>
                    <a:bodyPr/>
                    <a:lstStyle/>
                    <a:p>
                      <a:r>
                        <a:rPr lang="de-DE" sz="1200" dirty="0">
                          <a:latin typeface="Arial" panose="020B0604020202020204" pitchFamily="34" charset="0"/>
                          <a:cs typeface="Arial" panose="020B0604020202020204" pitchFamily="34" charset="0"/>
                        </a:rPr>
                        <a:t>10</a:t>
                      </a:r>
                      <a:r>
                        <a:rPr lang="de-DE" sz="1200" baseline="30000" dirty="0">
                          <a:latin typeface="Arial" panose="020B0604020202020204" pitchFamily="34" charset="0"/>
                          <a:cs typeface="Arial" panose="020B0604020202020204" pitchFamily="34" charset="0"/>
                        </a:rPr>
                        <a:t>1</a:t>
                      </a:r>
                      <a:endParaRPr lang="de-DE" sz="1200" dirty="0">
                        <a:latin typeface="Arial" panose="020B0604020202020204" pitchFamily="34" charset="0"/>
                        <a:cs typeface="Arial" panose="020B0604020202020204" pitchFamily="34" charset="0"/>
                      </a:endParaRPr>
                    </a:p>
                  </a:txBody>
                  <a:tcPr/>
                </a:tc>
                <a:tc>
                  <a:txBody>
                    <a:bodyPr/>
                    <a:lstStyle/>
                    <a:p>
                      <a:r>
                        <a:rPr lang="de-DE" sz="1200" dirty="0">
                          <a:latin typeface="Arial" panose="020B0604020202020204" pitchFamily="34" charset="0"/>
                          <a:cs typeface="Arial" panose="020B0604020202020204" pitchFamily="34" charset="0"/>
                        </a:rPr>
                        <a:t>10</a:t>
                      </a:r>
                      <a:r>
                        <a:rPr lang="de-DE" sz="1200" baseline="30000" dirty="0">
                          <a:latin typeface="Arial" panose="020B0604020202020204" pitchFamily="34" charset="0"/>
                          <a:cs typeface="Arial" panose="020B0604020202020204" pitchFamily="34" charset="0"/>
                        </a:rPr>
                        <a:t>0</a:t>
                      </a:r>
                      <a:endParaRPr lang="de-DE" sz="1200" dirty="0">
                        <a:latin typeface="Arial" panose="020B0604020202020204" pitchFamily="34" charset="0"/>
                        <a:cs typeface="Arial" panose="020B0604020202020204" pitchFamily="34" charset="0"/>
                      </a:endParaRPr>
                    </a:p>
                  </a:txBody>
                  <a:tcPr/>
                </a:tc>
                <a:tc>
                  <a:txBody>
                    <a:bodyPr/>
                    <a:lstStyle/>
                    <a:p>
                      <a:r>
                        <a:rPr lang="de-DE" sz="1200" dirty="0">
                          <a:latin typeface="Arial" panose="020B0604020202020204" pitchFamily="34" charset="0"/>
                          <a:cs typeface="Arial" panose="020B0604020202020204" pitchFamily="34" charset="0"/>
                        </a:rPr>
                        <a:t>10</a:t>
                      </a:r>
                      <a:r>
                        <a:rPr lang="de-DE" sz="1200" baseline="30000" dirty="0">
                          <a:latin typeface="Arial" panose="020B0604020202020204" pitchFamily="34" charset="0"/>
                          <a:cs typeface="Arial" panose="020B0604020202020204" pitchFamily="34" charset="0"/>
                        </a:rPr>
                        <a:t>-1</a:t>
                      </a:r>
                      <a:endParaRPr lang="de-DE" sz="1200" dirty="0">
                        <a:latin typeface="Arial" panose="020B0604020202020204" pitchFamily="34" charset="0"/>
                        <a:cs typeface="Arial" panose="020B0604020202020204" pitchFamily="34" charset="0"/>
                      </a:endParaRPr>
                    </a:p>
                  </a:txBody>
                  <a:tcPr/>
                </a:tc>
                <a:tc>
                  <a:txBody>
                    <a:bodyPr/>
                    <a:lstStyle/>
                    <a:p>
                      <a:r>
                        <a:rPr lang="de-DE" sz="1200" dirty="0">
                          <a:latin typeface="Arial" panose="020B0604020202020204" pitchFamily="34" charset="0"/>
                          <a:cs typeface="Arial" panose="020B0604020202020204" pitchFamily="34" charset="0"/>
                        </a:rPr>
                        <a:t>10</a:t>
                      </a:r>
                      <a:r>
                        <a:rPr lang="de-DE" sz="1200" baseline="30000" dirty="0">
                          <a:latin typeface="Arial" panose="020B0604020202020204" pitchFamily="34" charset="0"/>
                          <a:cs typeface="Arial" panose="020B0604020202020204" pitchFamily="34" charset="0"/>
                        </a:rPr>
                        <a:t>-2</a:t>
                      </a:r>
                      <a:endParaRPr lang="de-DE" sz="1200" dirty="0">
                        <a:latin typeface="Arial" panose="020B0604020202020204" pitchFamily="34" charset="0"/>
                        <a:cs typeface="Arial" panose="020B0604020202020204" pitchFamily="34" charset="0"/>
                      </a:endParaRPr>
                    </a:p>
                  </a:txBody>
                  <a:tcPr/>
                </a:tc>
                <a:tc>
                  <a:txBody>
                    <a:bodyPr/>
                    <a:lstStyle/>
                    <a:p>
                      <a:r>
                        <a:rPr lang="de-DE" sz="1200" dirty="0">
                          <a:latin typeface="Arial" panose="020B0604020202020204" pitchFamily="34" charset="0"/>
                          <a:cs typeface="Arial" panose="020B0604020202020204" pitchFamily="34" charset="0"/>
                        </a:rPr>
                        <a:t>10</a:t>
                      </a:r>
                      <a:r>
                        <a:rPr lang="de-DE" sz="1200" baseline="30000" dirty="0">
                          <a:latin typeface="Arial" panose="020B0604020202020204" pitchFamily="34" charset="0"/>
                          <a:cs typeface="Arial" panose="020B0604020202020204" pitchFamily="34" charset="0"/>
                        </a:rPr>
                        <a:t>-3</a:t>
                      </a:r>
                      <a:endParaRPr lang="de-DE"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15427027"/>
                  </a:ext>
                </a:extLst>
              </a:tr>
              <a:tr h="132543">
                <a:tc>
                  <a:txBody>
                    <a:bodyPr/>
                    <a:lstStyle/>
                    <a:p>
                      <a:r>
                        <a:rPr lang="de-DE" sz="1200" dirty="0">
                          <a:latin typeface="Arial" panose="020B0604020202020204" pitchFamily="34" charset="0"/>
                          <a:cs typeface="Arial" panose="020B0604020202020204" pitchFamily="34" charset="0"/>
                        </a:rPr>
                        <a:t>1.000</a:t>
                      </a:r>
                    </a:p>
                  </a:txBody>
                  <a:tcPr/>
                </a:tc>
                <a:tc>
                  <a:txBody>
                    <a:bodyPr/>
                    <a:lstStyle/>
                    <a:p>
                      <a:r>
                        <a:rPr lang="de-DE" sz="1200" dirty="0">
                          <a:latin typeface="Arial" panose="020B0604020202020204" pitchFamily="34" charset="0"/>
                          <a:cs typeface="Arial" panose="020B0604020202020204" pitchFamily="34" charset="0"/>
                        </a:rPr>
                        <a:t>100</a:t>
                      </a:r>
                    </a:p>
                  </a:txBody>
                  <a:tcPr/>
                </a:tc>
                <a:tc>
                  <a:txBody>
                    <a:bodyPr/>
                    <a:lstStyle/>
                    <a:p>
                      <a:r>
                        <a:rPr lang="de-DE" sz="1200" dirty="0">
                          <a:latin typeface="Arial" panose="020B0604020202020204" pitchFamily="34" charset="0"/>
                          <a:cs typeface="Arial" panose="020B0604020202020204" pitchFamily="34" charset="0"/>
                        </a:rPr>
                        <a:t>10</a:t>
                      </a:r>
                    </a:p>
                  </a:txBody>
                  <a:tcPr/>
                </a:tc>
                <a:tc>
                  <a:txBody>
                    <a:bodyPr/>
                    <a:lstStyle/>
                    <a:p>
                      <a:r>
                        <a:rPr lang="de-DE" sz="1200" dirty="0">
                          <a:latin typeface="Arial" panose="020B0604020202020204" pitchFamily="34" charset="0"/>
                          <a:cs typeface="Arial" panose="020B0604020202020204" pitchFamily="34" charset="0"/>
                        </a:rPr>
                        <a:t>1</a:t>
                      </a:r>
                    </a:p>
                  </a:txBody>
                  <a:tcPr/>
                </a:tc>
                <a:tc>
                  <a:txBody>
                    <a:bodyPr/>
                    <a:lstStyle/>
                    <a:p>
                      <a:r>
                        <a:rPr lang="de-DE" sz="1200" dirty="0">
                          <a:latin typeface="Arial" panose="020B0604020202020204" pitchFamily="34" charset="0"/>
                          <a:cs typeface="Arial" panose="020B0604020202020204" pitchFamily="34" charset="0"/>
                        </a:rPr>
                        <a:t>0,1</a:t>
                      </a:r>
                    </a:p>
                  </a:txBody>
                  <a:tcPr/>
                </a:tc>
                <a:tc>
                  <a:txBody>
                    <a:bodyPr/>
                    <a:lstStyle/>
                    <a:p>
                      <a:r>
                        <a:rPr lang="de-DE" sz="1200" dirty="0">
                          <a:latin typeface="Arial" panose="020B0604020202020204" pitchFamily="34" charset="0"/>
                          <a:cs typeface="Arial" panose="020B0604020202020204" pitchFamily="34" charset="0"/>
                        </a:rPr>
                        <a:t>0,01</a:t>
                      </a:r>
                    </a:p>
                  </a:txBody>
                  <a:tcPr/>
                </a:tc>
                <a:tc>
                  <a:txBody>
                    <a:bodyPr/>
                    <a:lstStyle/>
                    <a:p>
                      <a:r>
                        <a:rPr lang="de-DE" sz="1200" dirty="0">
                          <a:latin typeface="Arial" panose="020B0604020202020204" pitchFamily="34" charset="0"/>
                          <a:cs typeface="Arial" panose="020B0604020202020204" pitchFamily="34" charset="0"/>
                        </a:rPr>
                        <a:t>0,001</a:t>
                      </a:r>
                    </a:p>
                  </a:txBody>
                  <a:tcPr/>
                </a:tc>
                <a:extLst>
                  <a:ext uri="{0D108BD9-81ED-4DB2-BD59-A6C34878D82A}">
                    <a16:rowId xmlns:a16="http://schemas.microsoft.com/office/drawing/2014/main" val="3242484570"/>
                  </a:ext>
                </a:extLst>
              </a:tr>
            </a:tbl>
          </a:graphicData>
        </a:graphic>
      </p:graphicFrame>
      <p:sp>
        <p:nvSpPr>
          <p:cNvPr id="10" name="Textfeld 9">
            <a:extLst>
              <a:ext uri="{FF2B5EF4-FFF2-40B4-BE49-F238E27FC236}">
                <a16:creationId xmlns:a16="http://schemas.microsoft.com/office/drawing/2014/main" id="{D7AF1904-417E-BC8B-5CE3-AE07EA6029BE}"/>
              </a:ext>
            </a:extLst>
          </p:cNvPr>
          <p:cNvSpPr txBox="1"/>
          <p:nvPr/>
        </p:nvSpPr>
        <p:spPr>
          <a:xfrm>
            <a:off x="7256527" y="6758887"/>
            <a:ext cx="4353628" cy="276999"/>
          </a:xfrm>
          <a:prstGeom prst="rect">
            <a:avLst/>
          </a:prstGeom>
          <a:noFill/>
        </p:spPr>
        <p:txBody>
          <a:bodyPr wrap="none" rtlCol="0">
            <a:spAutoFit/>
          </a:bodyPr>
          <a:lstStyle/>
          <a:p>
            <a:pPr algn="r"/>
            <a:r>
              <a:rPr lang="de-DE" sz="1200" dirty="0">
                <a:latin typeface="Arial" panose="020B0604020202020204" pitchFamily="34" charset="0"/>
                <a:cs typeface="Arial" panose="020B0604020202020204" pitchFamily="34" charset="0"/>
              </a:rPr>
              <a:t>Quelle: Hager: © Hager Vertriebsgesellschaft mbH &amp; Co. KG </a:t>
            </a:r>
          </a:p>
        </p:txBody>
      </p:sp>
    </p:spTree>
    <p:extLst>
      <p:ext uri="{BB962C8B-B14F-4D97-AF65-F5344CB8AC3E}">
        <p14:creationId xmlns:p14="http://schemas.microsoft.com/office/powerpoint/2010/main" val="92996427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Media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44F0A2E325DA94982285E9B7D5E10CC" ma:contentTypeVersion="18" ma:contentTypeDescription="Ein neues Dokument erstellen." ma:contentTypeScope="" ma:versionID="182efd4e29306a01fac9727be7a0a611">
  <xsd:schema xmlns:xsd="http://www.w3.org/2001/XMLSchema" xmlns:xs="http://www.w3.org/2001/XMLSchema" xmlns:p="http://schemas.microsoft.com/office/2006/metadata/properties" xmlns:ns2="0ba9638b-9898-400c-aa80-e8ce42f10e4c" xmlns:ns3="f112106e-c22d-4e62-91a8-fee0c12b8c0c" targetNamespace="http://schemas.microsoft.com/office/2006/metadata/properties" ma:root="true" ma:fieldsID="7777122ad4d03efca5c2af911fdeb5ce" ns2:_="" ns3:_="">
    <xsd:import namespace="0ba9638b-9898-400c-aa80-e8ce42f10e4c"/>
    <xsd:import namespace="f112106e-c22d-4e62-91a8-fee0c12b8c0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a9638b-9898-400c-aa80-e8ce42f10e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markierungen" ma:readOnly="false" ma:fieldId="{5cf76f15-5ced-4ddc-b409-7134ff3c332f}" ma:taxonomyMulti="true" ma:sspId="95f5e32c-150b-462f-bf54-3aeed57a90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112106e-c22d-4e62-91a8-fee0c12b8c0c"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b8bd0ae1-9a7a-446b-b29e-65fbcfd9aa56}" ma:internalName="TaxCatchAll" ma:showField="CatchAllData" ma:web="f112106e-c22d-4e62-91a8-fee0c12b8c0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112106e-c22d-4e62-91a8-fee0c12b8c0c" xsi:nil="true"/>
    <lcf76f155ced4ddcb4097134ff3c332f xmlns="0ba9638b-9898-400c-aa80-e8ce42f10e4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04727FF-2C4D-4152-B831-03A8D26B85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a9638b-9898-400c-aa80-e8ce42f10e4c"/>
    <ds:schemaRef ds:uri="f112106e-c22d-4e62-91a8-fee0c12b8c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64760A-2939-4EFF-8D62-C3DAC0CA4E96}">
  <ds:schemaRefs>
    <ds:schemaRef ds:uri="http://schemas.microsoft.com/sharepoint/v3/contenttype/forms"/>
  </ds:schemaRefs>
</ds:datastoreItem>
</file>

<file path=customXml/itemProps3.xml><?xml version="1.0" encoding="utf-8"?>
<ds:datastoreItem xmlns:ds="http://schemas.openxmlformats.org/officeDocument/2006/customXml" ds:itemID="{216435D6-D1EE-484F-A75C-6641C6B384B5}">
  <ds:schemaRefs>
    <ds:schemaRef ds:uri="0ba9638b-9898-400c-aa80-e8ce42f10e4c"/>
    <ds:schemaRef ds:uri="http://purl.org/dc/elements/1.1/"/>
    <ds:schemaRef ds:uri="f112106e-c22d-4e62-91a8-fee0c12b8c0c"/>
    <ds:schemaRef ds:uri="http://schemas.microsoft.com/office/2006/documentManagement/types"/>
    <ds:schemaRef ds:uri="http://www.w3.org/XML/1998/namespace"/>
    <ds:schemaRef ds:uri="http://purl.org/dc/terms/"/>
    <ds:schemaRef ds:uri="http://schemas.microsoft.com/office/infopath/2007/PartnerControls"/>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2545</Words>
  <Application>Microsoft Macintosh PowerPoint</Application>
  <PresentationFormat>Benutzerdefiniert</PresentationFormat>
  <Paragraphs>416</Paragraphs>
  <Slides>40</Slides>
  <Notes>1</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40</vt:i4>
      </vt:variant>
    </vt:vector>
  </HeadingPairs>
  <TitlesOfParts>
    <vt:vector size="48" baseType="lpstr">
      <vt:lpstr>Arial</vt:lpstr>
      <vt:lpstr>Calibri</vt:lpstr>
      <vt:lpstr>Symbol</vt:lpstr>
      <vt:lpstr>TNG Pro</vt:lpstr>
      <vt:lpstr>Tw Cen MT</vt:lpstr>
      <vt:lpstr>Wingdings</vt:lpstr>
      <vt:lpstr>Wingdings 2</vt:lpstr>
      <vt:lpstr>1_Median</vt:lpstr>
      <vt:lpstr>Unterweisungsmodul</vt:lpstr>
      <vt:lpstr>In diesem Modul lernen Sie unter anderem</vt:lpstr>
      <vt:lpstr>Schmelzsicherungen</vt:lpstr>
      <vt:lpstr>Schmelzsicherungen</vt:lpstr>
      <vt:lpstr>Schmelzsicherungen</vt:lpstr>
      <vt:lpstr>PowerPoint-Präsentation</vt:lpstr>
      <vt:lpstr>Schmelzsicherungen - Auslösekennlinien</vt:lpstr>
      <vt:lpstr>Schmelzsicherungen - Auslösekennlinien</vt:lpstr>
      <vt:lpstr>Schmelzsicherungen - Auslösekennlinien</vt:lpstr>
      <vt:lpstr>Übung Auslösekennlinie</vt:lpstr>
      <vt:lpstr>Übung Auslösekennlinie</vt:lpstr>
      <vt:lpstr>Schmelzsicherungen - Kennmelder</vt:lpstr>
      <vt:lpstr>Schmelzsicherungen - NH-Sicherungen</vt:lpstr>
      <vt:lpstr>Schmelzsicherungen - NH-Sicherungen</vt:lpstr>
      <vt:lpstr>Schmelzsicherungen - NH-Sicherungen</vt:lpstr>
      <vt:lpstr>Schmelzsicherungen - NH-Sicherungen</vt:lpstr>
      <vt:lpstr>Schmelzsicherungen - NH-Sicherungen</vt:lpstr>
      <vt:lpstr>Schmelzsicherungen - NH-Sicherungen</vt:lpstr>
      <vt:lpstr>Schmelzsicherungen - NH-Sicherungen</vt:lpstr>
      <vt:lpstr>Schmelzsicherungen - Geräteschutzsicherungen</vt:lpstr>
      <vt:lpstr>Schmelzsicherungen - Geräteschutzsicherungen</vt:lpstr>
      <vt:lpstr>Schmelzsicherungen - Geräteschutzsicherungen</vt:lpstr>
      <vt:lpstr>Leitungsschutzschalter</vt:lpstr>
      <vt:lpstr>Leitungsschutzschalter</vt:lpstr>
      <vt:lpstr>Leitungsschutzschalter</vt:lpstr>
      <vt:lpstr>Leitungsschutzschalter</vt:lpstr>
      <vt:lpstr>Leitungsschutzschalter</vt:lpstr>
      <vt:lpstr>Leitungsschutzschalter - Auslösekennlinie</vt:lpstr>
      <vt:lpstr>Leitungsschutzschalter - Auslösecharakteristik</vt:lpstr>
      <vt:lpstr>Übung Auslösekennlinie</vt:lpstr>
      <vt:lpstr>Übung Auslösekennlinie</vt:lpstr>
      <vt:lpstr>Fehlerstrom-Schutzschalter</vt:lpstr>
      <vt:lpstr>Fehlerstrom-Schutzschalter</vt:lpstr>
      <vt:lpstr>Fehlerstrom-Schutzschalter</vt:lpstr>
      <vt:lpstr>Fehlerstrom-Schutzschalter - Typen</vt:lpstr>
      <vt:lpstr>Fehlerstrom-Schutzschalter</vt:lpstr>
      <vt:lpstr>Motorschutz</vt:lpstr>
      <vt:lpstr>Motorschutz</vt:lpstr>
      <vt:lpstr>Freiauslösung</vt:lpstr>
      <vt:lpstr>Was Sie jetzt wissen sollten</vt:lpstr>
    </vt:vector>
  </TitlesOfParts>
  <Company>MEBEDO Consulting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Unterweisungsmodul</dc:title>
  <dc:creator>René Brünn</dc:creator>
  <cp:lastModifiedBy>René Brünn</cp:lastModifiedBy>
  <cp:revision>318</cp:revision>
  <dcterms:created xsi:type="dcterms:W3CDTF">2015-03-20T11:44:40Z</dcterms:created>
  <dcterms:modified xsi:type="dcterms:W3CDTF">2024-04-09T07:32:59Z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0x010100144F0A2E325DA94982285E9B7D5E10CC</vt:lpwstr>
  </property>
  <property fmtid="{D5CDD505-2E9C-101B-9397-08002B2CF9AE}" pid="3" name="Order">
    <vt:r8>3586000</vt:r8>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ies>
</file>