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28" r:id="rId5"/>
    <p:sldId id="332" r:id="rId6"/>
    <p:sldId id="285" r:id="rId7"/>
    <p:sldId id="270" r:id="rId8"/>
    <p:sldId id="305" r:id="rId9"/>
    <p:sldId id="271" r:id="rId10"/>
    <p:sldId id="259" r:id="rId11"/>
    <p:sldId id="289" r:id="rId12"/>
    <p:sldId id="294" r:id="rId13"/>
    <p:sldId id="300" r:id="rId14"/>
    <p:sldId id="298" r:id="rId15"/>
    <p:sldId id="301" r:id="rId16"/>
    <p:sldId id="303" r:id="rId17"/>
    <p:sldId id="297" r:id="rId18"/>
    <p:sldId id="299" r:id="rId19"/>
    <p:sldId id="327" r:id="rId20"/>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6"/>
    <p:restoredTop sz="94703"/>
  </p:normalViewPr>
  <p:slideViewPr>
    <p:cSldViewPr snapToGrid="0" snapToObjects="1">
      <p:cViewPr varScale="1">
        <p:scale>
          <a:sx n="116" d="100"/>
          <a:sy n="116" d="100"/>
        </p:scale>
        <p:origin x="1360" y="184"/>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1" d="100"/>
          <a:sy n="91" d="100"/>
        </p:scale>
        <p:origin x="356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12.04.23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12.04.23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7AF30-5B4D-4294-8642-5ADF98E9F93D}" type="slidenum">
              <a:rPr lang="de-DE"/>
              <a:pPr/>
              <a:t>7</a:t>
            </a:fld>
            <a:endParaRPr lang="de-DE"/>
          </a:p>
        </p:txBody>
      </p:sp>
      <p:sp>
        <p:nvSpPr>
          <p:cNvPr id="360451" name="Rectangle 2"/>
          <p:cNvSpPr>
            <a:spLocks noGrp="1" noRot="1" noChangeAspect="1" noChangeArrowheads="1" noTextEdit="1"/>
          </p:cNvSpPr>
          <p:nvPr>
            <p:ph type="sldImg"/>
          </p:nvPr>
        </p:nvSpPr>
        <p:spPr>
          <a:xfrm>
            <a:off x="1004888" y="685800"/>
            <a:ext cx="4848225" cy="3429000"/>
          </a:xfrm>
          <a:ln/>
        </p:spPr>
      </p:sp>
      <p:sp>
        <p:nvSpPr>
          <p:cNvPr id="360452"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12</a:t>
            </a:fld>
            <a:endParaRPr lang="de-DE"/>
          </a:p>
        </p:txBody>
      </p:sp>
    </p:spTree>
    <p:extLst>
      <p:ext uri="{BB962C8B-B14F-4D97-AF65-F5344CB8AC3E}">
        <p14:creationId xmlns:p14="http://schemas.microsoft.com/office/powerpoint/2010/main" val="136058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14</a:t>
            </a:fld>
            <a:endParaRPr lang="de-DE"/>
          </a:p>
        </p:txBody>
      </p:sp>
    </p:spTree>
    <p:extLst>
      <p:ext uri="{BB962C8B-B14F-4D97-AF65-F5344CB8AC3E}">
        <p14:creationId xmlns:p14="http://schemas.microsoft.com/office/powerpoint/2010/main" val="869312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4/12/23</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4/12/23</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4/12/23</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4/12/23</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40935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kumimoji="0" lang="en-US" dirty="0"/>
          </a:p>
        </p:txBody>
      </p:sp>
      <p:sp>
        <p:nvSpPr>
          <p:cNvPr id="9" name="Inhaltsplatzhalter 8"/>
          <p:cNvSpPr>
            <a:spLocks noGrp="1"/>
          </p:cNvSpPr>
          <p:nvPr>
            <p:ph sz="quarter" idx="1"/>
          </p:nvPr>
        </p:nvSpPr>
        <p:spPr>
          <a:xfrm>
            <a:off x="71289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73558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4/12/23</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4/12/23</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4/12/23</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6" r:id="rId14"/>
    <p:sldLayoutId id="2147483677" r:id="rId15"/>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fontScale="92500"/>
          </a:bodyPr>
          <a:lstStyle/>
          <a:p>
            <a:pPr marL="0" indent="0">
              <a:buNone/>
            </a:pPr>
            <a:r>
              <a:rPr lang="de-DE" sz="4000" dirty="0"/>
              <a:t>Unterweisungsmodul</a:t>
            </a:r>
          </a:p>
          <a:p>
            <a:pPr marL="0" indent="0">
              <a:buNone/>
            </a:pPr>
            <a:r>
              <a:rPr lang="de-DE" sz="4000" b="0" dirty="0">
                <a:solidFill>
                  <a:srgbClr val="95C02A"/>
                </a:solidFill>
              </a:rPr>
              <a:t>Elektrofachkraft für festgelegte Tätigkeiten – Instandsetzung </a:t>
            </a:r>
            <a:r>
              <a:rPr lang="de-DE" sz="4000" b="0">
                <a:solidFill>
                  <a:srgbClr val="95C02A"/>
                </a:solidFill>
              </a:rPr>
              <a:t>von Steckdosen</a:t>
            </a:r>
            <a:endParaRPr lang="de-DE" sz="4000" b="0" dirty="0">
              <a:solidFill>
                <a:srgbClr val="95C02A"/>
              </a:solidFill>
            </a:endParaRP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04_2023-04-12</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5" name="Textplatzhalter 4">
            <a:extLst>
              <a:ext uri="{FF2B5EF4-FFF2-40B4-BE49-F238E27FC236}">
                <a16:creationId xmlns:a16="http://schemas.microsoft.com/office/drawing/2014/main" id="{69CD0FE6-3465-4040-88DC-157E1FF5B413}"/>
              </a:ext>
            </a:extLst>
          </p:cNvPr>
          <p:cNvSpPr>
            <a:spLocks noGrp="1"/>
          </p:cNvSpPr>
          <p:nvPr>
            <p:ph type="body" idx="2"/>
          </p:nvPr>
        </p:nvSpPr>
        <p:spPr/>
        <p:txBody>
          <a:bodyPr/>
          <a:lstStyle/>
          <a:p>
            <a:r>
              <a:rPr lang="de-DE" sz="1800" b="1" dirty="0"/>
              <a:t>Vor der Durchführung von </a:t>
            </a:r>
            <a:r>
              <a:rPr lang="de-DE" sz="1800" b="1" dirty="0" err="1"/>
              <a:t>Instandsetz-ungsarbeiten</a:t>
            </a:r>
            <a:r>
              <a:rPr lang="de-DE" sz="1800" b="1" dirty="0"/>
              <a:t> allgemein</a:t>
            </a:r>
            <a:endParaRPr lang="de-DE" sz="1800" dirty="0"/>
          </a:p>
          <a:p>
            <a:endParaRPr lang="de-DE" dirty="0"/>
          </a:p>
        </p:txBody>
      </p:sp>
      <p:sp>
        <p:nvSpPr>
          <p:cNvPr id="4" name="Inhaltsplatzhalter 3"/>
          <p:cNvSpPr>
            <a:spLocks noGrp="1"/>
          </p:cNvSpPr>
          <p:nvPr>
            <p:ph sz="quarter" idx="1"/>
          </p:nvPr>
        </p:nvSpPr>
        <p:spPr/>
        <p:txBody>
          <a:bodyPr>
            <a:normAutofit/>
          </a:bodyPr>
          <a:lstStyle/>
          <a:p>
            <a:pPr lvl="0"/>
            <a:r>
              <a:rPr lang="de-DE" sz="1400" dirty="0"/>
              <a:t>Spannungsfreiheit feststellen</a:t>
            </a:r>
          </a:p>
          <a:p>
            <a:r>
              <a:rPr lang="de-DE" sz="1400" dirty="0"/>
              <a:t>Die Spannungsfreiheit wird unter </a:t>
            </a:r>
            <a:r>
              <a:rPr lang="de-DE" sz="1400"/>
              <a:t>Zuhilfenahme eines zweipoligen Spannungsprüfers nach VDE 0682-401:2011-02 (DIN EN 61243-3) festgestellt</a:t>
            </a:r>
            <a:r>
              <a:rPr lang="de-DE" sz="1400" dirty="0"/>
              <a:t>.</a:t>
            </a:r>
          </a:p>
          <a:p>
            <a:pPr lvl="0"/>
            <a:r>
              <a:rPr lang="de-DE" sz="1400" dirty="0"/>
              <a:t>Ein Funktionstest des Spannungsprüfers ist vor der Messung durchführen!</a:t>
            </a:r>
          </a:p>
          <a:p>
            <a:pPr lvl="0"/>
            <a:r>
              <a:rPr lang="de-DE" sz="1400" dirty="0"/>
              <a:t>Bei Steckdosen erfolgt das Feststellen der Spannungsfreiheit an der defekten / freigeschalteten Steckdose</a:t>
            </a:r>
          </a:p>
          <a:p>
            <a:pPr lvl="0"/>
            <a:r>
              <a:rPr lang="de-DE" sz="1400" dirty="0"/>
              <a:t>Inaugenscheinnahme auf Beschädigungen oder negative Veränderungen (</a:t>
            </a:r>
            <a:r>
              <a:rPr lang="de-DE" sz="1400" dirty="0" err="1"/>
              <a:t>Abbrandspuren</a:t>
            </a:r>
            <a:r>
              <a:rPr lang="de-DE" sz="1400" dirty="0"/>
              <a:t>, Schmauchspuren) durchführen, sollten Beschädigungen oder negative Veränderungen festgestellt werden, ist mit der Instandsetzung zu beginnen. </a:t>
            </a:r>
          </a:p>
        </p:txBody>
      </p:sp>
      <p:pic>
        <p:nvPicPr>
          <p:cNvPr id="12" name="Inhaltsplatzhalter 11">
            <a:extLst>
              <a:ext uri="{FF2B5EF4-FFF2-40B4-BE49-F238E27FC236}">
                <a16:creationId xmlns:a16="http://schemas.microsoft.com/office/drawing/2014/main" id="{28DC7353-3BC0-4FBF-94EA-6F5A025999DD}"/>
              </a:ext>
            </a:extLst>
          </p:cNvPr>
          <p:cNvPicPr>
            <a:picLocks noGrp="1" noChangeAspect="1"/>
          </p:cNvPicPr>
          <p:nvPr>
            <p:ph sz="quarter" idx="13"/>
          </p:nvPr>
        </p:nvPicPr>
        <p:blipFill>
          <a:blip r:embed="rId2"/>
          <a:stretch>
            <a:fillRect/>
          </a:stretch>
        </p:blipFill>
        <p:spPr>
          <a:xfrm>
            <a:off x="7129462" y="1932323"/>
            <a:ext cx="3328225" cy="4872814"/>
          </a:xfrm>
        </p:spPr>
      </p:pic>
    </p:spTree>
    <p:extLst>
      <p:ext uri="{BB962C8B-B14F-4D97-AF65-F5344CB8AC3E}">
        <p14:creationId xmlns:p14="http://schemas.microsoft.com/office/powerpoint/2010/main" val="129086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sp>
        <p:nvSpPr>
          <p:cNvPr id="5" name="Textplatzhalter 4">
            <a:extLst>
              <a:ext uri="{FF2B5EF4-FFF2-40B4-BE49-F238E27FC236}">
                <a16:creationId xmlns:a16="http://schemas.microsoft.com/office/drawing/2014/main" id="{93751598-813E-4AFD-9B1E-02180F2522D3}"/>
              </a:ext>
            </a:extLst>
          </p:cNvPr>
          <p:cNvSpPr>
            <a:spLocks noGrp="1"/>
          </p:cNvSpPr>
          <p:nvPr>
            <p:ph type="body" idx="2"/>
          </p:nvPr>
        </p:nvSpPr>
        <p:spPr/>
        <p:txBody>
          <a:bodyPr>
            <a:normAutofit/>
          </a:bodyPr>
          <a:lstStyle/>
          <a:p>
            <a:r>
              <a:rPr lang="de-DE" sz="1800" b="1" dirty="0" err="1"/>
              <a:t>Instandsetz-ung</a:t>
            </a:r>
            <a:r>
              <a:rPr lang="de-DE" sz="1800" b="1" dirty="0"/>
              <a:t> der fehlerhaften Steckdose</a:t>
            </a:r>
            <a:endParaRPr lang="de-DE" sz="1800" dirty="0"/>
          </a:p>
        </p:txBody>
      </p:sp>
      <p:sp>
        <p:nvSpPr>
          <p:cNvPr id="4" name="Inhaltsplatzhalter 3"/>
          <p:cNvSpPr>
            <a:spLocks noGrp="1"/>
          </p:cNvSpPr>
          <p:nvPr>
            <p:ph sz="quarter" idx="1"/>
          </p:nvPr>
        </p:nvSpPr>
        <p:spPr>
          <a:xfrm>
            <a:off x="2762463" y="1932323"/>
            <a:ext cx="3572350" cy="4872814"/>
          </a:xfrm>
        </p:spPr>
        <p:txBody>
          <a:bodyPr>
            <a:normAutofit/>
          </a:bodyPr>
          <a:lstStyle/>
          <a:p>
            <a:pPr lvl="0"/>
            <a:r>
              <a:rPr lang="de-DE" sz="1800" dirty="0"/>
              <a:t>Die Steckdosenabdeckung ist zu entfernen.</a:t>
            </a:r>
          </a:p>
          <a:p>
            <a:pPr lvl="0"/>
            <a:r>
              <a:rPr lang="de-DE" sz="1800" dirty="0"/>
              <a:t>Die Komponenten (Rahmen, Steckdoseneinsatz usw.) dürfen nur gegen identische Komponenten getauscht werden. Hierzu sind die Typenschilder der alten und der neuen Komponenten zu vergleichen. </a:t>
            </a:r>
          </a:p>
        </p:txBody>
      </p:sp>
      <p:pic>
        <p:nvPicPr>
          <p:cNvPr id="13" name="Inhaltsplatzhalter 12">
            <a:extLst>
              <a:ext uri="{FF2B5EF4-FFF2-40B4-BE49-F238E27FC236}">
                <a16:creationId xmlns:a16="http://schemas.microsoft.com/office/drawing/2014/main" id="{A72B0444-A8FE-44AF-A98E-C4F00691FA89}"/>
              </a:ext>
            </a:extLst>
          </p:cNvPr>
          <p:cNvPicPr>
            <a:picLocks noGrp="1" noChangeAspect="1"/>
          </p:cNvPicPr>
          <p:nvPr>
            <p:ph sz="quarter" idx="13"/>
          </p:nvPr>
        </p:nvPicPr>
        <p:blipFill>
          <a:blip r:embed="rId2"/>
          <a:stretch>
            <a:fillRect/>
          </a:stretch>
        </p:blipFill>
        <p:spPr>
          <a:xfrm>
            <a:off x="6513038" y="1932323"/>
            <a:ext cx="3606666" cy="4025417"/>
          </a:xfrm>
        </p:spPr>
      </p:pic>
    </p:spTree>
    <p:extLst>
      <p:ext uri="{BB962C8B-B14F-4D97-AF65-F5344CB8AC3E}">
        <p14:creationId xmlns:p14="http://schemas.microsoft.com/office/powerpoint/2010/main" val="114407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5" name="Textplatzhalter 4">
            <a:extLst>
              <a:ext uri="{FF2B5EF4-FFF2-40B4-BE49-F238E27FC236}">
                <a16:creationId xmlns:a16="http://schemas.microsoft.com/office/drawing/2014/main" id="{8F8A8403-2D1C-4136-B7A7-A311DECAD1D2}"/>
              </a:ext>
            </a:extLst>
          </p:cNvPr>
          <p:cNvSpPr>
            <a:spLocks noGrp="1"/>
          </p:cNvSpPr>
          <p:nvPr>
            <p:ph type="body" idx="2"/>
          </p:nvPr>
        </p:nvSpPr>
        <p:spPr/>
        <p:txBody>
          <a:bodyPr/>
          <a:lstStyle/>
          <a:p>
            <a:r>
              <a:rPr lang="de-DE" sz="1800" b="1" dirty="0" err="1"/>
              <a:t>Instandsetz-ung</a:t>
            </a:r>
            <a:r>
              <a:rPr lang="de-DE" sz="1800" b="1" dirty="0"/>
              <a:t> der fehlerhaften Steckdose</a:t>
            </a:r>
            <a:endParaRPr lang="de-DE" sz="1800" dirty="0"/>
          </a:p>
          <a:p>
            <a:endParaRPr lang="de-DE" dirty="0"/>
          </a:p>
        </p:txBody>
      </p:sp>
      <p:sp>
        <p:nvSpPr>
          <p:cNvPr id="4" name="Inhaltsplatzhalter 3"/>
          <p:cNvSpPr>
            <a:spLocks noGrp="1"/>
          </p:cNvSpPr>
          <p:nvPr>
            <p:ph sz="quarter" idx="1"/>
          </p:nvPr>
        </p:nvSpPr>
        <p:spPr/>
        <p:txBody>
          <a:bodyPr>
            <a:normAutofit/>
          </a:bodyPr>
          <a:lstStyle/>
          <a:p>
            <a:pPr lvl="0"/>
            <a:r>
              <a:rPr lang="de-DE" sz="1800" dirty="0"/>
              <a:t>Die elektrischen Leitungen sind an der alten Komponente abzuklemmen und an der neuen entsprechend wieder 1:1 anzuschließen.</a:t>
            </a:r>
          </a:p>
          <a:p>
            <a:pPr lvl="0"/>
            <a:r>
              <a:rPr lang="de-DE" sz="1800" dirty="0"/>
              <a:t>Gegebenenfalls sollten die Leitungen der zu tauschenden Komponente vor dem Abklemmen beschriftet werden, um Verwechslungen vorzubeugen.</a:t>
            </a:r>
          </a:p>
          <a:p>
            <a:pPr lvl="0"/>
            <a:r>
              <a:rPr lang="de-DE" sz="1800" dirty="0"/>
              <a:t>Auf Beschädigung der Aderisolation ist unbedingt zu achten! Ist die Isolation beschädigt, muss die Leitung neu abgesetzt werden.</a:t>
            </a:r>
          </a:p>
        </p:txBody>
      </p:sp>
      <p:pic>
        <p:nvPicPr>
          <p:cNvPr id="10" name="Inhaltsplatzhalter 9">
            <a:extLst>
              <a:ext uri="{FF2B5EF4-FFF2-40B4-BE49-F238E27FC236}">
                <a16:creationId xmlns:a16="http://schemas.microsoft.com/office/drawing/2014/main" id="{FD1B6AB8-D4D3-4161-B71D-81C6835C8033}"/>
              </a:ext>
            </a:extLst>
          </p:cNvPr>
          <p:cNvPicPr>
            <a:picLocks noGrp="1" noChangeAspect="1"/>
          </p:cNvPicPr>
          <p:nvPr>
            <p:ph sz="quarter" idx="13"/>
          </p:nvPr>
        </p:nvPicPr>
        <p:blipFill>
          <a:blip r:embed="rId3"/>
          <a:stretch>
            <a:fillRect/>
          </a:stretch>
        </p:blipFill>
        <p:spPr>
          <a:xfrm>
            <a:off x="7230773" y="1932323"/>
            <a:ext cx="3230595" cy="4598986"/>
          </a:xfrm>
        </p:spPr>
      </p:pic>
    </p:spTree>
    <p:extLst>
      <p:ext uri="{BB962C8B-B14F-4D97-AF65-F5344CB8AC3E}">
        <p14:creationId xmlns:p14="http://schemas.microsoft.com/office/powerpoint/2010/main" val="198718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sp>
        <p:nvSpPr>
          <p:cNvPr id="5" name="Textplatzhalter 4">
            <a:extLst>
              <a:ext uri="{FF2B5EF4-FFF2-40B4-BE49-F238E27FC236}">
                <a16:creationId xmlns:a16="http://schemas.microsoft.com/office/drawing/2014/main" id="{71EAFCF5-6DCF-43BF-B507-6EF6B3012740}"/>
              </a:ext>
            </a:extLst>
          </p:cNvPr>
          <p:cNvSpPr>
            <a:spLocks noGrp="1"/>
          </p:cNvSpPr>
          <p:nvPr>
            <p:ph type="body" idx="2"/>
          </p:nvPr>
        </p:nvSpPr>
        <p:spPr/>
        <p:txBody>
          <a:bodyPr>
            <a:normAutofit/>
          </a:bodyPr>
          <a:lstStyle/>
          <a:p>
            <a:r>
              <a:rPr lang="de-DE" sz="1800" b="1" dirty="0" err="1"/>
              <a:t>Instandsetz-ung</a:t>
            </a:r>
            <a:r>
              <a:rPr lang="de-DE" sz="1800" b="1" dirty="0"/>
              <a:t> der fehlerhaften Steckdose</a:t>
            </a:r>
            <a:endParaRPr lang="de-DE" sz="1800" dirty="0"/>
          </a:p>
        </p:txBody>
      </p:sp>
      <p:sp>
        <p:nvSpPr>
          <p:cNvPr id="4" name="Inhaltsplatzhalter 3"/>
          <p:cNvSpPr>
            <a:spLocks noGrp="1"/>
          </p:cNvSpPr>
          <p:nvPr>
            <p:ph sz="quarter" idx="1"/>
          </p:nvPr>
        </p:nvSpPr>
        <p:spPr/>
        <p:txBody>
          <a:bodyPr>
            <a:normAutofit/>
          </a:bodyPr>
          <a:lstStyle/>
          <a:p>
            <a:pPr lvl="0"/>
            <a:r>
              <a:rPr lang="de-DE" sz="1800" dirty="0"/>
              <a:t>Ist die Leitung nach dem erneuten Absetzen zu kurz, so darf sie nur gegen eine identische Leitung ausgetauscht werden.</a:t>
            </a:r>
          </a:p>
          <a:p>
            <a:pPr lvl="0"/>
            <a:r>
              <a:rPr lang="de-DE" sz="1800" dirty="0"/>
              <a:t>Abdeckung anbringen.</a:t>
            </a:r>
          </a:p>
          <a:p>
            <a:pPr lvl="0"/>
            <a:r>
              <a:rPr lang="de-DE" sz="1800" dirty="0"/>
              <a:t>Funktion der Steckdose prüfen.</a:t>
            </a:r>
          </a:p>
          <a:p>
            <a:pPr lvl="0"/>
            <a:r>
              <a:rPr lang="de-DE" sz="1800" dirty="0"/>
              <a:t>Wenn die Steckdose weiterhin ohne Funktion, Instandsetzen oder Elektrofachkraft hinzuziehen.</a:t>
            </a:r>
          </a:p>
        </p:txBody>
      </p:sp>
      <p:pic>
        <p:nvPicPr>
          <p:cNvPr id="11" name="Inhaltsplatzhalter 10">
            <a:extLst>
              <a:ext uri="{FF2B5EF4-FFF2-40B4-BE49-F238E27FC236}">
                <a16:creationId xmlns:a16="http://schemas.microsoft.com/office/drawing/2014/main" id="{1487F48F-F98B-4CA4-B1D4-9BB696252D54}"/>
              </a:ext>
            </a:extLst>
          </p:cNvPr>
          <p:cNvPicPr>
            <a:picLocks noGrp="1" noChangeAspect="1"/>
          </p:cNvPicPr>
          <p:nvPr>
            <p:ph sz="quarter" idx="13"/>
          </p:nvPr>
        </p:nvPicPr>
        <p:blipFill>
          <a:blip r:embed="rId2"/>
          <a:stretch>
            <a:fillRect/>
          </a:stretch>
        </p:blipFill>
        <p:spPr>
          <a:xfrm>
            <a:off x="7052549" y="1932323"/>
            <a:ext cx="3640851" cy="2655602"/>
          </a:xfrm>
        </p:spPr>
      </p:pic>
    </p:spTree>
    <p:extLst>
      <p:ext uri="{BB962C8B-B14F-4D97-AF65-F5344CB8AC3E}">
        <p14:creationId xmlns:p14="http://schemas.microsoft.com/office/powerpoint/2010/main" val="75431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sp>
        <p:nvSpPr>
          <p:cNvPr id="5" name="Textplatzhalter 4">
            <a:extLst>
              <a:ext uri="{FF2B5EF4-FFF2-40B4-BE49-F238E27FC236}">
                <a16:creationId xmlns:a16="http://schemas.microsoft.com/office/drawing/2014/main" id="{4FBEE0C7-3C92-4346-98A5-9C64107DCBC6}"/>
              </a:ext>
            </a:extLst>
          </p:cNvPr>
          <p:cNvSpPr>
            <a:spLocks noGrp="1"/>
          </p:cNvSpPr>
          <p:nvPr>
            <p:ph type="body" idx="2"/>
          </p:nvPr>
        </p:nvSpPr>
        <p:spPr/>
        <p:txBody>
          <a:bodyPr>
            <a:normAutofit/>
          </a:bodyPr>
          <a:lstStyle/>
          <a:p>
            <a:r>
              <a:rPr lang="de-DE" sz="1800" b="1" dirty="0"/>
              <a:t>Prüfung nach </a:t>
            </a:r>
            <a:r>
              <a:rPr lang="de-DE" sz="1800" b="1" dirty="0" err="1"/>
              <a:t>Instandhal-tung</a:t>
            </a:r>
            <a:endParaRPr lang="de-DE" sz="1800" dirty="0"/>
          </a:p>
        </p:txBody>
      </p:sp>
      <p:sp>
        <p:nvSpPr>
          <p:cNvPr id="4" name="Inhaltsplatzhalter 3"/>
          <p:cNvSpPr>
            <a:spLocks noGrp="1"/>
          </p:cNvSpPr>
          <p:nvPr>
            <p:ph sz="quarter" idx="1"/>
          </p:nvPr>
        </p:nvSpPr>
        <p:spPr/>
        <p:txBody>
          <a:bodyPr>
            <a:normAutofit fontScale="85000" lnSpcReduction="20000"/>
          </a:bodyPr>
          <a:lstStyle/>
          <a:p>
            <a:pPr lvl="0"/>
            <a:r>
              <a:rPr lang="de-DE" sz="1400" dirty="0"/>
              <a:t>Nach einem Austausch von Steckdosen Komponenten sind vor der Inbetriebnahme alle Anschlüsse auf Festigkeit durch eine Zugprobe an jeder angeschlossenen Ader auf guten Sitz zu prüfen.</a:t>
            </a:r>
          </a:p>
          <a:p>
            <a:pPr lvl="0"/>
            <a:r>
              <a:rPr lang="de-DE" sz="1400" dirty="0"/>
              <a:t>Unter Putzsteckdosen sind durch Steckdosenschrauben an der unter </a:t>
            </a:r>
            <a:r>
              <a:rPr lang="de-DE" sz="1400" dirty="0" err="1"/>
              <a:t>Putzdose</a:t>
            </a:r>
            <a:r>
              <a:rPr lang="de-DE" sz="1400" dirty="0"/>
              <a:t> zu befestigen. Die Steckdosenkrallen könnten die Leitungen beschädigen. Nach dem Einbau in die unter </a:t>
            </a:r>
            <a:r>
              <a:rPr lang="de-DE" sz="1400" dirty="0" err="1"/>
              <a:t>Putzdose</a:t>
            </a:r>
            <a:r>
              <a:rPr lang="de-DE" sz="1400" dirty="0"/>
              <a:t> ist eine Sichtprüfung durchzuführen, ob Leitungsadern unzulässig eingequetscht oder durch die Krallen beschädigt sind.</a:t>
            </a:r>
          </a:p>
          <a:p>
            <a:pPr lvl="0"/>
            <a:r>
              <a:rPr lang="de-DE" sz="1400" dirty="0"/>
              <a:t>Nennstrom der Steckdose und des Schutzorgans/Leitungsschutzschalter vor der Wiederinbetriebnahme auf Stimmigkeit kontrollieren.</a:t>
            </a:r>
          </a:p>
          <a:p>
            <a:pPr lvl="0"/>
            <a:r>
              <a:rPr lang="de-DE" sz="1400" dirty="0"/>
              <a:t>Alle Abdeckungen sind fachgerecht wieder anzubringen.</a:t>
            </a:r>
          </a:p>
          <a:p>
            <a:pPr lvl="0"/>
            <a:r>
              <a:rPr lang="de-DE" sz="1400" dirty="0"/>
              <a:t>Nach dem Austausch der Komponente und vor dem Wiedereinschalten der Spannungsversorgung, ist die </a:t>
            </a:r>
            <a:r>
              <a:rPr lang="de-DE" sz="1400" dirty="0" err="1"/>
              <a:t>Niederohmigkeit</a:t>
            </a:r>
            <a:r>
              <a:rPr lang="de-DE" sz="1400" dirty="0"/>
              <a:t> aller mit der Komponente verbundenen Schutzleiter mittels eines Prüfgerätes, welches einen Prüfstrom von mindestens 200mA liefern kann, nachzuweisen und zu dokumentieren!</a:t>
            </a:r>
          </a:p>
          <a:p>
            <a:pPr lvl="0"/>
            <a:r>
              <a:rPr lang="de-DE" sz="1400" dirty="0"/>
              <a:t>Mit eine Funktionsprobe der Steckdose ist die Prüfung abzuschließen. </a:t>
            </a:r>
          </a:p>
        </p:txBody>
      </p:sp>
      <p:pic>
        <p:nvPicPr>
          <p:cNvPr id="10" name="Inhaltsplatzhalter 9">
            <a:extLst>
              <a:ext uri="{FF2B5EF4-FFF2-40B4-BE49-F238E27FC236}">
                <a16:creationId xmlns:a16="http://schemas.microsoft.com/office/drawing/2014/main" id="{9AF10E52-1540-41D9-8647-1DCDF29EA239}"/>
              </a:ext>
            </a:extLst>
          </p:cNvPr>
          <p:cNvPicPr>
            <a:picLocks noGrp="1" noChangeAspect="1"/>
          </p:cNvPicPr>
          <p:nvPr>
            <p:ph sz="quarter" idx="13"/>
          </p:nvPr>
        </p:nvPicPr>
        <p:blipFill>
          <a:blip r:embed="rId3"/>
          <a:stretch>
            <a:fillRect/>
          </a:stretch>
        </p:blipFill>
        <p:spPr>
          <a:xfrm>
            <a:off x="7129463" y="1932323"/>
            <a:ext cx="3437984" cy="5150657"/>
          </a:xfrm>
        </p:spPr>
      </p:pic>
    </p:spTree>
    <p:extLst>
      <p:ext uri="{BB962C8B-B14F-4D97-AF65-F5344CB8AC3E}">
        <p14:creationId xmlns:p14="http://schemas.microsoft.com/office/powerpoint/2010/main" val="182206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4" name="Inhaltsplatzhalter 3"/>
          <p:cNvSpPr>
            <a:spLocks noGrp="1"/>
          </p:cNvSpPr>
          <p:nvPr>
            <p:ph sz="quarter" idx="1"/>
          </p:nvPr>
        </p:nvSpPr>
        <p:spPr>
          <a:xfrm>
            <a:off x="712893" y="1752571"/>
            <a:ext cx="6281796" cy="1480823"/>
          </a:xfrm>
        </p:spPr>
        <p:txBody>
          <a:bodyPr>
            <a:noAutofit/>
          </a:bodyPr>
          <a:lstStyle/>
          <a:p>
            <a:pPr marL="0" indent="0">
              <a:spcBef>
                <a:spcPts val="0"/>
              </a:spcBef>
              <a:buNone/>
            </a:pPr>
            <a:r>
              <a:rPr lang="de-DE" sz="1800" b="1" dirty="0"/>
              <a:t>Dokumentation der Instandhaltung:</a:t>
            </a:r>
            <a:endParaRPr lang="de-DE" sz="1800" dirty="0"/>
          </a:p>
          <a:p>
            <a:pPr lvl="0">
              <a:spcBef>
                <a:spcPts val="0"/>
              </a:spcBef>
            </a:pPr>
            <a:r>
              <a:rPr lang="de-DE" sz="1800" dirty="0"/>
              <a:t>Die Dokumentation der Prüfungen erfolgt über das PC_GP_06 Prüfprotokoll Betriebsmitteltausch.</a:t>
            </a:r>
          </a:p>
        </p:txBody>
      </p:sp>
      <p:pic>
        <p:nvPicPr>
          <p:cNvPr id="11" name="Inhaltsplatzhalter 10">
            <a:extLst>
              <a:ext uri="{FF2B5EF4-FFF2-40B4-BE49-F238E27FC236}">
                <a16:creationId xmlns:a16="http://schemas.microsoft.com/office/drawing/2014/main" id="{B53789D0-4CDE-46F7-9D3D-3E5D332992A7}"/>
              </a:ext>
            </a:extLst>
          </p:cNvPr>
          <p:cNvPicPr>
            <a:picLocks noGrp="1" noChangeAspect="1"/>
          </p:cNvPicPr>
          <p:nvPr>
            <p:ph sz="quarter" idx="2"/>
          </p:nvPr>
        </p:nvPicPr>
        <p:blipFill>
          <a:blip r:embed="rId2"/>
          <a:stretch>
            <a:fillRect/>
          </a:stretch>
        </p:blipFill>
        <p:spPr>
          <a:xfrm>
            <a:off x="7192652" y="1752571"/>
            <a:ext cx="3107243" cy="5375934"/>
          </a:xfrm>
        </p:spPr>
      </p:pic>
      <p:sp>
        <p:nvSpPr>
          <p:cNvPr id="7"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15</a:t>
            </a:fld>
            <a:endParaRPr lang="de-DE" dirty="0"/>
          </a:p>
        </p:txBody>
      </p:sp>
      <p:sp>
        <p:nvSpPr>
          <p:cNvPr id="5" name="Inhaltsplatzhalter 4">
            <a:extLst>
              <a:ext uri="{FF2B5EF4-FFF2-40B4-BE49-F238E27FC236}">
                <a16:creationId xmlns:a16="http://schemas.microsoft.com/office/drawing/2014/main" id="{DBD96636-7607-4245-AA49-4E37DB09B73B}"/>
              </a:ext>
            </a:extLst>
          </p:cNvPr>
          <p:cNvSpPr>
            <a:spLocks noGrp="1"/>
          </p:cNvSpPr>
          <p:nvPr>
            <p:ph sz="quarter" idx="17"/>
          </p:nvPr>
        </p:nvSpPr>
        <p:spPr>
          <a:xfrm>
            <a:off x="712891" y="3233394"/>
            <a:ext cx="6121541" cy="3560019"/>
          </a:xfrm>
        </p:spPr>
        <p:txBody>
          <a:bodyPr>
            <a:normAutofit fontScale="92500" lnSpcReduction="10000"/>
          </a:bodyPr>
          <a:lstStyle/>
          <a:p>
            <a:pPr marL="0" indent="0">
              <a:buNone/>
            </a:pPr>
            <a:r>
              <a:rPr lang="de-DE" sz="2000" b="1" dirty="0"/>
              <a:t>Verhalten bei Unregelmäßigkeiten:</a:t>
            </a:r>
            <a:endParaRPr lang="de-DE" sz="2000" dirty="0"/>
          </a:p>
          <a:p>
            <a:pPr lvl="0"/>
            <a:r>
              <a:rPr lang="de-DE" sz="2000" dirty="0"/>
              <a:t>Wurde die Zuleitung der Steckdose geändert ist die Isolation, die Schleifenimpedanz und der Netzinnenimpedanz zu prüfen. (Das darf generell nur durch eine Elektrofachkraft erfolgen!</a:t>
            </a:r>
          </a:p>
          <a:p>
            <a:r>
              <a:rPr lang="de-DE" sz="2000" dirty="0"/>
              <a:t>Löst der Leitungsschutzschalter nach der Instandsetzung erneut aus, Stromkreis durch das Anbringen eines Hinweisschildes gegen Wiedereinschalten sichern und sofort Anlagenverantwortlichen oder Elektrofachkraft informieren. </a:t>
            </a:r>
          </a:p>
          <a:p>
            <a:endParaRPr lang="de-DE" dirty="0"/>
          </a:p>
        </p:txBody>
      </p:sp>
    </p:spTree>
    <p:extLst>
      <p:ext uri="{BB962C8B-B14F-4D97-AF65-F5344CB8AC3E}">
        <p14:creationId xmlns:p14="http://schemas.microsoft.com/office/powerpoint/2010/main" val="183468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Anwendung der 5 Sicherheitsregel</a:t>
            </a:r>
          </a:p>
          <a:p>
            <a:pPr marL="457200" indent="-457200">
              <a:buFont typeface="Arial" panose="020B0604020202020204" pitchFamily="34" charset="0"/>
              <a:buChar char="•"/>
            </a:pPr>
            <a:r>
              <a:rPr lang="de-DE" dirty="0"/>
              <a:t>Ablauf der Instandsetzung von Steckdosen</a:t>
            </a:r>
          </a:p>
          <a:p>
            <a:pPr marL="457200" indent="-457200">
              <a:buFont typeface="Arial" panose="020B0604020202020204" pitchFamily="34" charset="0"/>
              <a:buChar char="•"/>
            </a:pPr>
            <a:r>
              <a:rPr lang="de-DE" dirty="0"/>
              <a:t>Welche Prüfungen nach der Instandsetzung nötig sind</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16</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Anwendung der 5 Sicherheitsregel</a:t>
            </a:r>
          </a:p>
          <a:p>
            <a:pPr marL="457200" indent="-457200">
              <a:buFont typeface="Arial" panose="020B0604020202020204" pitchFamily="34" charset="0"/>
              <a:buChar char="•"/>
            </a:pPr>
            <a:r>
              <a:rPr lang="de-DE" dirty="0"/>
              <a:t>Ablauf der Instandsetzung von Steckdosen</a:t>
            </a:r>
          </a:p>
          <a:p>
            <a:pPr marL="457200" indent="-457200">
              <a:buFont typeface="Arial" panose="020B0604020202020204" pitchFamily="34" charset="0"/>
              <a:buChar char="•"/>
            </a:pPr>
            <a:r>
              <a:rPr lang="de-DE" dirty="0"/>
              <a:t>Welche Prüfungen nach der Instandsetzung nötig sind</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2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Organisation und 5-Sicherheitsregeln</a:t>
            </a:r>
          </a:p>
        </p:txBody>
      </p:sp>
      <p:sp>
        <p:nvSpPr>
          <p:cNvPr id="4" name="Titel 3"/>
          <p:cNvSpPr>
            <a:spLocks noGrp="1"/>
          </p:cNvSpPr>
          <p:nvPr>
            <p:ph type="title"/>
          </p:nvPr>
        </p:nvSpPr>
        <p:spPr/>
        <p:txBody>
          <a:bodyPr/>
          <a:lstStyle/>
          <a:p>
            <a:r>
              <a:rPr lang="de-DE" dirty="0"/>
              <a:t>Arbeitsvorbereitung</a:t>
            </a:r>
          </a:p>
        </p:txBody>
      </p:sp>
    </p:spTree>
    <p:extLst>
      <p:ext uri="{BB962C8B-B14F-4D97-AF65-F5344CB8AC3E}">
        <p14:creationId xmlns:p14="http://schemas.microsoft.com/office/powerpoint/2010/main" val="328504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de-DE" dirty="0">
                <a:solidFill>
                  <a:schemeClr val="tx1"/>
                </a:solidFill>
              </a:rPr>
              <a:t>VDE 0105-100 Arbeiten im spannungsfreien Zustand</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5" name="Inhaltsplatzhalter 4"/>
          <p:cNvSpPr>
            <a:spLocks noGrp="1"/>
          </p:cNvSpPr>
          <p:nvPr>
            <p:ph sz="quarter" idx="1"/>
          </p:nvPr>
        </p:nvSpPr>
        <p:spPr/>
        <p:txBody>
          <a:bodyPr/>
          <a:lstStyle/>
          <a:p>
            <a:pPr marL="4763" indent="-4763">
              <a:buNone/>
            </a:pPr>
            <a:r>
              <a:rPr lang="de-DE" dirty="0">
                <a:ea typeface="ヒラギノ角ゴ Pro W3" pitchFamily="16" charset="-128"/>
              </a:rPr>
              <a:t>Vor der eigentlichen Anwendung der fünf Sicherheitsregeln einige grundsätzliche Schritte, die beim Arbeiten an elektrischen Anlagen beachtet werden müssen:</a:t>
            </a:r>
          </a:p>
          <a:p>
            <a:pPr marL="263525" indent="-263525">
              <a:buNone/>
            </a:pPr>
            <a:endParaRPr lang="de-DE" dirty="0">
              <a:ea typeface="ヒラギノ角ゴ Pro W3" pitchFamily="16" charset="-128"/>
            </a:endParaRPr>
          </a:p>
          <a:p>
            <a:pPr>
              <a:spcBef>
                <a:spcPts val="600"/>
              </a:spcBef>
              <a:spcAft>
                <a:spcPts val="1200"/>
              </a:spcAft>
            </a:pPr>
            <a:r>
              <a:rPr lang="de-DE" dirty="0">
                <a:ea typeface="ヒラギノ角ゴ Pro W3" pitchFamily="16" charset="-128"/>
              </a:rPr>
              <a:t>Vor Beginn der Arbeiten muss je nach Größe und Art der elektrischen Anlage eine </a:t>
            </a:r>
            <a:r>
              <a:rPr lang="de-DE" b="1" dirty="0">
                <a:solidFill>
                  <a:schemeClr val="bg2">
                    <a:lumMod val="50000"/>
                  </a:schemeClr>
                </a:solidFill>
                <a:ea typeface="ヒラギノ角ゴ Pro W3" pitchFamily="16" charset="-128"/>
              </a:rPr>
              <a:t>Abstimmung</a:t>
            </a:r>
            <a:r>
              <a:rPr lang="de-DE" dirty="0">
                <a:solidFill>
                  <a:schemeClr val="bg2">
                    <a:lumMod val="50000"/>
                  </a:schemeClr>
                </a:solidFill>
                <a:ea typeface="ヒラギノ角ゴ Pro W3" pitchFamily="16" charset="-128"/>
              </a:rPr>
              <a:t> </a:t>
            </a:r>
            <a:r>
              <a:rPr lang="de-DE" dirty="0">
                <a:ea typeface="ヒラギノ角ゴ Pro W3" pitchFamily="16" charset="-128"/>
              </a:rPr>
              <a:t>mit dem </a:t>
            </a:r>
            <a:r>
              <a:rPr lang="de-DE" b="1" dirty="0">
                <a:solidFill>
                  <a:schemeClr val="bg2">
                    <a:lumMod val="50000"/>
                  </a:schemeClr>
                </a:solidFill>
                <a:ea typeface="ヒラギノ角ゴ Pro W3" pitchFamily="16" charset="-128"/>
              </a:rPr>
              <a:t>Anlagenverantwortlichen</a:t>
            </a:r>
            <a:r>
              <a:rPr lang="de-DE" b="1" dirty="0">
                <a:solidFill>
                  <a:srgbClr val="F7B320"/>
                </a:solidFill>
                <a:ea typeface="ヒラギノ角ゴ Pro W3" pitchFamily="16" charset="-128"/>
              </a:rPr>
              <a:t> </a:t>
            </a:r>
            <a:r>
              <a:rPr lang="de-DE" dirty="0">
                <a:ea typeface="ヒラギノ角ゴ Pro W3" pitchFamily="16" charset="-128"/>
              </a:rPr>
              <a:t>stattfinden.</a:t>
            </a:r>
          </a:p>
          <a:p>
            <a:pPr>
              <a:spcBef>
                <a:spcPts val="600"/>
              </a:spcBef>
              <a:spcAft>
                <a:spcPts val="1200"/>
              </a:spcAft>
            </a:pPr>
            <a:r>
              <a:rPr lang="de-DE" dirty="0">
                <a:ea typeface="ヒラギノ角ゴ Pro W3" pitchFamily="16" charset="-128"/>
              </a:rPr>
              <a:t>Der Arbeitsverantwortliche erhält vom Anlagenverantwortlichen die Erlaubnis, die geplanten Arbeiten durchzuführen. Alle an der Arbeit beteiligten Personen müssen Elektrofachkräfte, Elektrofachkräfte für festgelegte Tätigkeiten oder elektrotechnisch unterwiesene Personen sein oder unter Aufsichtsführung einer solchen Person stehen.</a:t>
            </a:r>
          </a:p>
          <a:p>
            <a:r>
              <a:rPr lang="de-DE" dirty="0">
                <a:ea typeface="ヒラギノ角ゴ Pro W3" pitchFamily="16" charset="-128"/>
              </a:rPr>
              <a:t>Hat der Arbeitsverantwortliche eine oder mehrere Sicherheitsregeln nicht selbst durchgeführt, so muss er deren Wirksamkeit kontrollieren.</a:t>
            </a:r>
          </a:p>
          <a:p>
            <a:endParaRPr lang="de-DE" dirty="0"/>
          </a:p>
        </p:txBody>
      </p:sp>
    </p:spTree>
    <p:extLst>
      <p:ext uri="{BB962C8B-B14F-4D97-AF65-F5344CB8AC3E}">
        <p14:creationId xmlns:p14="http://schemas.microsoft.com/office/powerpoint/2010/main" val="65225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Freischaltschein</a:t>
            </a:r>
          </a:p>
        </p:txBody>
      </p:sp>
      <p:pic>
        <p:nvPicPr>
          <p:cNvPr id="3" name="Grafik 2">
            <a:extLst>
              <a:ext uri="{FF2B5EF4-FFF2-40B4-BE49-F238E27FC236}">
                <a16:creationId xmlns:a16="http://schemas.microsoft.com/office/drawing/2014/main" id="{5A023CAB-9F43-414B-A465-6D8013C4241C}"/>
              </a:ext>
            </a:extLst>
          </p:cNvPr>
          <p:cNvPicPr>
            <a:picLocks noChangeAspect="1"/>
          </p:cNvPicPr>
          <p:nvPr/>
        </p:nvPicPr>
        <p:blipFill>
          <a:blip r:embed="rId2"/>
          <a:stretch>
            <a:fillRect/>
          </a:stretch>
        </p:blipFill>
        <p:spPr>
          <a:xfrm>
            <a:off x="660399" y="1810301"/>
            <a:ext cx="5895383" cy="4489438"/>
          </a:xfrm>
          <a:prstGeom prst="rect">
            <a:avLst/>
          </a:prstGeom>
        </p:spPr>
      </p:pic>
      <p:pic>
        <p:nvPicPr>
          <p:cNvPr id="4" name="Grafik 3">
            <a:extLst>
              <a:ext uri="{FF2B5EF4-FFF2-40B4-BE49-F238E27FC236}">
                <a16:creationId xmlns:a16="http://schemas.microsoft.com/office/drawing/2014/main" id="{9CE2E6A1-BEC8-9E45-AD29-3510CD47546A}"/>
              </a:ext>
            </a:extLst>
          </p:cNvPr>
          <p:cNvPicPr>
            <a:picLocks noChangeAspect="1"/>
          </p:cNvPicPr>
          <p:nvPr/>
        </p:nvPicPr>
        <p:blipFill>
          <a:blip r:embed="rId3"/>
          <a:stretch>
            <a:fillRect/>
          </a:stretch>
        </p:blipFill>
        <p:spPr>
          <a:xfrm>
            <a:off x="4549613" y="2211297"/>
            <a:ext cx="5098296" cy="4805771"/>
          </a:xfrm>
          <a:prstGeom prst="rect">
            <a:avLst/>
          </a:prstGeom>
        </p:spPr>
      </p:pic>
    </p:spTree>
    <p:extLst>
      <p:ext uri="{BB962C8B-B14F-4D97-AF65-F5344CB8AC3E}">
        <p14:creationId xmlns:p14="http://schemas.microsoft.com/office/powerpoint/2010/main" val="31177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de-DE" dirty="0">
                <a:solidFill>
                  <a:schemeClr val="tx1"/>
                </a:solidFill>
              </a:rPr>
              <a:t>VDE 0105-100 Arbeiten im spannungsfreien Zustand</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2" name="Inhaltsplatzhalter 1"/>
          <p:cNvSpPr>
            <a:spLocks noGrp="1"/>
          </p:cNvSpPr>
          <p:nvPr>
            <p:ph sz="quarter" idx="1"/>
          </p:nvPr>
        </p:nvSpPr>
        <p:spPr/>
        <p:txBody>
          <a:bodyPr>
            <a:normAutofit fontScale="92500" lnSpcReduction="10000"/>
          </a:bodyPr>
          <a:lstStyle/>
          <a:p>
            <a:pPr marL="4763" indent="-4763">
              <a:buNone/>
            </a:pPr>
            <a:r>
              <a:rPr lang="de-DE" dirty="0">
                <a:ea typeface="ヒラギノ角ゴ Pro W3" pitchFamily="16" charset="-128"/>
              </a:rPr>
              <a:t>Vor der eigentlichen Anwendung der fünf Sicherheitsregeln einige grundsätzliche Schritte, die beim Arbeiten an elektrischen Anlagen beachtet werden müssen:</a:t>
            </a:r>
          </a:p>
          <a:p>
            <a:pPr marL="263525" indent="-263525">
              <a:buNone/>
            </a:pPr>
            <a:endParaRPr lang="de-DE" dirty="0">
              <a:ea typeface="ヒラギノ角ゴ Pro W3" pitchFamily="16" charset="-128"/>
            </a:endParaRPr>
          </a:p>
          <a:p>
            <a:pPr>
              <a:spcBef>
                <a:spcPts val="600"/>
              </a:spcBef>
              <a:spcAft>
                <a:spcPts val="1200"/>
              </a:spcAft>
            </a:pPr>
            <a:r>
              <a:rPr lang="de-DE" b="1" dirty="0">
                <a:solidFill>
                  <a:schemeClr val="bg2">
                    <a:lumMod val="50000"/>
                  </a:schemeClr>
                </a:solidFill>
                <a:ea typeface="ヒラギノ角ゴ Pro W3" pitchFamily="16" charset="-128"/>
              </a:rPr>
              <a:t>ausreichend</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Bewegungsfreiheit</a:t>
            </a:r>
            <a:r>
              <a:rPr lang="de-DE" dirty="0">
                <a:ea typeface="ヒラギノ角ゴ Pro W3" pitchFamily="16" charset="-128"/>
              </a:rPr>
              <a:t>, ungehinderter Zugang, ausreichende Beleuchtung, Fluchtwege, Brandgefahren, Lärm, Absturzgefahr, Feuchtigkeit, </a:t>
            </a:r>
            <a:r>
              <a:rPr lang="de-DE" b="1" dirty="0">
                <a:solidFill>
                  <a:schemeClr val="bg2">
                    <a:lumMod val="50000"/>
                  </a:schemeClr>
                </a:solidFill>
                <a:ea typeface="ヒラギノ角ゴ Pro W3" pitchFamily="16" charset="-128"/>
              </a:rPr>
              <a:t>Kennzeichnung</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der</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Arbeitsstelle</a:t>
            </a:r>
            <a:r>
              <a:rPr lang="de-DE" b="1" dirty="0">
                <a:solidFill>
                  <a:srgbClr val="F7B320"/>
                </a:solidFill>
                <a:ea typeface="ヒラギノ角ゴ Pro W3" pitchFamily="16" charset="-128"/>
              </a:rPr>
              <a:t> </a:t>
            </a:r>
            <a:r>
              <a:rPr lang="de-DE" dirty="0">
                <a:ea typeface="ヒラギノ角ゴ Pro W3" pitchFamily="16" charset="-128"/>
              </a:rPr>
              <a:t>durch Ketten, Schranken oder Schilder. </a:t>
            </a:r>
          </a:p>
          <a:p>
            <a:pPr>
              <a:spcBef>
                <a:spcPts val="600"/>
              </a:spcBef>
              <a:spcAft>
                <a:spcPts val="1200"/>
              </a:spcAft>
            </a:pPr>
            <a:r>
              <a:rPr lang="de-DE" dirty="0">
                <a:ea typeface="ヒラギノ角ゴ Pro W3" pitchFamily="16" charset="-128"/>
              </a:rPr>
              <a:t>Nach Abschluss der Arbeiten wird die Arbeitsstelle aufgeräumt und die fünf Sicherheitsregeln müssen in umgekehrter Reihenfolge „rückabgewickelt“ werden.</a:t>
            </a:r>
          </a:p>
          <a:p>
            <a:pPr>
              <a:spcBef>
                <a:spcPts val="600"/>
              </a:spcBef>
              <a:spcAft>
                <a:spcPts val="1200"/>
              </a:spcAft>
            </a:pPr>
            <a:r>
              <a:rPr lang="de-DE" dirty="0">
                <a:ea typeface="ヒラギノ角ゴ Pro W3" pitchFamily="16" charset="-128"/>
              </a:rPr>
              <a:t>Dabei gilt die Anlage </a:t>
            </a:r>
            <a:r>
              <a:rPr lang="de-DE" b="1" dirty="0">
                <a:solidFill>
                  <a:schemeClr val="bg2">
                    <a:lumMod val="50000"/>
                  </a:schemeClr>
                </a:solidFill>
                <a:ea typeface="ヒラギノ角ゴ Pro W3" pitchFamily="16" charset="-128"/>
              </a:rPr>
              <a:t>ab der Aufhebung der letzten Sicherheitsregel wieder als unter Spannung stehend.</a:t>
            </a:r>
          </a:p>
          <a:p>
            <a:pPr>
              <a:spcBef>
                <a:spcPts val="600"/>
              </a:spcBef>
              <a:spcAft>
                <a:spcPts val="1200"/>
              </a:spcAft>
            </a:pPr>
            <a:r>
              <a:rPr lang="de-DE" dirty="0">
                <a:ea typeface="ヒラギノ角ゴ Pro W3" pitchFamily="16" charset="-128"/>
              </a:rPr>
              <a:t>Danach erfolgt die Wiederinbetriebnahme des zuvor abgeschalteten Anlagenteils.</a:t>
            </a:r>
          </a:p>
          <a:p>
            <a:endParaRPr lang="de-DE" dirty="0"/>
          </a:p>
        </p:txBody>
      </p:sp>
    </p:spTree>
    <p:extLst>
      <p:ext uri="{BB962C8B-B14F-4D97-AF65-F5344CB8AC3E}">
        <p14:creationId xmlns:p14="http://schemas.microsoft.com/office/powerpoint/2010/main" val="105600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noFill/>
          <a:ln w="9525">
            <a:noFill/>
            <a:miter lim="800000"/>
            <a:headEnd/>
            <a:tailEnd/>
          </a:ln>
          <a:effectLst/>
        </p:spPr>
        <p:txBody>
          <a:bodyPr vert="horz" wrap="square" lIns="99553" tIns="49778" rIns="99553" bIns="49778" numCol="1" anchor="ctr" anchorCtr="0" compatLnSpc="1">
            <a:prstTxWarp prst="textNoShape">
              <a:avLst/>
            </a:prstTxWarp>
            <a:normAutofit/>
          </a:bodyPr>
          <a:lstStyle/>
          <a:p>
            <a:r>
              <a:rPr lang="de-DE" dirty="0">
                <a:solidFill>
                  <a:schemeClr val="tx1"/>
                </a:solidFill>
              </a:rPr>
              <a:t>Die 5 Sicherheitsregeln</a:t>
            </a:r>
          </a:p>
        </p:txBody>
      </p:sp>
      <p:sp>
        <p:nvSpPr>
          <p:cNvPr id="3" name="Foliennummernplatzhalter 2"/>
          <p:cNvSpPr>
            <a:spLocks noGrp="1"/>
          </p:cNvSpPr>
          <p:nvPr>
            <p:ph type="sldNum" sz="quarter" idx="12"/>
          </p:nvPr>
        </p:nvSpPr>
        <p:spPr/>
        <p:txBody>
          <a:bodyPr lIns="91424" tIns="45712" rIns="91424" bIns="45712">
            <a:normAutofit fontScale="85000" lnSpcReduction="20000"/>
          </a:bodyPr>
          <a:lstStyle/>
          <a:p>
            <a:fld id="{9889C296-15D4-E74A-895E-0A457A8331D7}" type="slidenum">
              <a:rPr lang="de-DE" smtClean="0"/>
              <a:pPr/>
              <a:t>7</a:t>
            </a:fld>
            <a:endParaRPr lang="de-DE" dirty="0"/>
          </a:p>
        </p:txBody>
      </p:sp>
      <p:pic>
        <p:nvPicPr>
          <p:cNvPr id="5" name="Grafik 4"/>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r="1279"/>
          <a:stretch/>
        </p:blipFill>
        <p:spPr>
          <a:xfrm>
            <a:off x="1217359" y="1944428"/>
            <a:ext cx="8568722" cy="5051651"/>
          </a:xfrm>
          <a:prstGeom prst="rect">
            <a:avLst/>
          </a:prstGeom>
        </p:spPr>
      </p:pic>
    </p:spTree>
    <p:extLst>
      <p:ext uri="{BB962C8B-B14F-4D97-AF65-F5344CB8AC3E}">
        <p14:creationId xmlns:p14="http://schemas.microsoft.com/office/powerpoint/2010/main" val="129086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Steckdosen</a:t>
            </a:r>
          </a:p>
        </p:txBody>
      </p:sp>
      <p:sp>
        <p:nvSpPr>
          <p:cNvPr id="3" name="Titel 2"/>
          <p:cNvSpPr>
            <a:spLocks noGrp="1"/>
          </p:cNvSpPr>
          <p:nvPr>
            <p:ph type="title"/>
          </p:nvPr>
        </p:nvSpPr>
        <p:spPr/>
        <p:txBody>
          <a:bodyPr/>
          <a:lstStyle/>
          <a:p>
            <a:r>
              <a:rPr lang="de-DE" dirty="0"/>
              <a:t>Instandsetzung	</a:t>
            </a:r>
          </a:p>
        </p:txBody>
      </p:sp>
      <p:sp>
        <p:nvSpPr>
          <p:cNvPr id="7" name="Foliennummernplatzhalter 2"/>
          <p:cNvSpPr>
            <a:spLocks noGrp="1"/>
          </p:cNvSpPr>
          <p:nvPr>
            <p:ph type="sldNum" sz="quarter" idx="11"/>
          </p:nvPr>
        </p:nvSpPr>
        <p:spPr/>
        <p:txBody>
          <a:bodyPr>
            <a:normAutofit/>
          </a:bodyPr>
          <a:lstStyle/>
          <a:p>
            <a:fld id="{9889C296-15D4-E74A-895E-0A457A8331D7}" type="slidenum">
              <a:rPr lang="de-DE" smtClean="0"/>
              <a:pPr/>
              <a:t>8</a:t>
            </a:fld>
            <a:endParaRPr lang="de-DE" dirty="0"/>
          </a:p>
        </p:txBody>
      </p:sp>
    </p:spTree>
    <p:extLst>
      <p:ext uri="{BB962C8B-B14F-4D97-AF65-F5344CB8AC3E}">
        <p14:creationId xmlns:p14="http://schemas.microsoft.com/office/powerpoint/2010/main" val="145870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sp>
        <p:nvSpPr>
          <p:cNvPr id="8" name="Textplatzhalter 7">
            <a:extLst>
              <a:ext uri="{FF2B5EF4-FFF2-40B4-BE49-F238E27FC236}">
                <a16:creationId xmlns:a16="http://schemas.microsoft.com/office/drawing/2014/main" id="{14129A0D-3EBC-4758-97DD-516C4063D2E6}"/>
              </a:ext>
            </a:extLst>
          </p:cNvPr>
          <p:cNvSpPr>
            <a:spLocks noGrp="1"/>
          </p:cNvSpPr>
          <p:nvPr>
            <p:ph type="body" idx="2"/>
          </p:nvPr>
        </p:nvSpPr>
        <p:spPr/>
        <p:txBody>
          <a:bodyPr/>
          <a:lstStyle/>
          <a:p>
            <a:r>
              <a:rPr lang="de-DE" sz="1800" b="1" dirty="0"/>
              <a:t>Vor der Durchführung von </a:t>
            </a:r>
            <a:r>
              <a:rPr lang="de-DE" sz="1800" b="1" dirty="0" err="1"/>
              <a:t>Instandsetz-ungsarbeiten</a:t>
            </a:r>
            <a:r>
              <a:rPr lang="de-DE" sz="1800" b="1" dirty="0"/>
              <a:t> allgemein</a:t>
            </a:r>
            <a:endParaRPr lang="de-DE" sz="1800" dirty="0"/>
          </a:p>
          <a:p>
            <a:endParaRPr lang="de-DE" dirty="0"/>
          </a:p>
        </p:txBody>
      </p:sp>
      <p:sp>
        <p:nvSpPr>
          <p:cNvPr id="4" name="Inhaltsplatzhalter 3"/>
          <p:cNvSpPr>
            <a:spLocks noGrp="1"/>
          </p:cNvSpPr>
          <p:nvPr>
            <p:ph sz="quarter" idx="1"/>
          </p:nvPr>
        </p:nvSpPr>
        <p:spPr/>
        <p:txBody>
          <a:bodyPr>
            <a:normAutofit/>
          </a:bodyPr>
          <a:lstStyle/>
          <a:p>
            <a:pPr lvl="0"/>
            <a:r>
              <a:rPr lang="de-DE" sz="1800" dirty="0"/>
              <a:t>Freischalten</a:t>
            </a:r>
          </a:p>
          <a:p>
            <a:pPr lvl="0"/>
            <a:r>
              <a:rPr lang="de-DE" sz="1800" dirty="0"/>
              <a:t>Bei Steckdosen erfolgt die Freischaltung durch das vorgelagerte Schutzorgan. Hierfür ist die Stromkreis- und Verteilerbezeichnung der defekten Steckdose im jeweiligen Verteiler festzustellen und freizuschalten. </a:t>
            </a:r>
          </a:p>
          <a:p>
            <a:pPr lvl="0"/>
            <a:r>
              <a:rPr lang="de-DE" sz="1800" dirty="0"/>
              <a:t>Gegen wiedereinschalten sichern</a:t>
            </a:r>
          </a:p>
          <a:p>
            <a:pPr lvl="0"/>
            <a:r>
              <a:rPr lang="de-DE" sz="1800" dirty="0"/>
              <a:t>bei Freischaltung über Sicherung mittels Aufklebeschild oder Sperrvorrichtung</a:t>
            </a:r>
          </a:p>
        </p:txBody>
      </p:sp>
      <p:pic>
        <p:nvPicPr>
          <p:cNvPr id="12" name="Inhaltsplatzhalter 11">
            <a:extLst>
              <a:ext uri="{FF2B5EF4-FFF2-40B4-BE49-F238E27FC236}">
                <a16:creationId xmlns:a16="http://schemas.microsoft.com/office/drawing/2014/main" id="{14924EF0-3026-498C-999D-D392375ECBF8}"/>
              </a:ext>
            </a:extLst>
          </p:cNvPr>
          <p:cNvPicPr>
            <a:picLocks noGrp="1" noChangeAspect="1"/>
          </p:cNvPicPr>
          <p:nvPr>
            <p:ph sz="quarter" idx="13"/>
          </p:nvPr>
        </p:nvPicPr>
        <p:blipFill>
          <a:blip r:embed="rId2"/>
          <a:stretch>
            <a:fillRect/>
          </a:stretch>
        </p:blipFill>
        <p:spPr>
          <a:xfrm>
            <a:off x="7230773" y="1949874"/>
            <a:ext cx="3016540" cy="4834677"/>
          </a:xfrm>
        </p:spPr>
      </p:pic>
    </p:spTree>
    <p:extLst>
      <p:ext uri="{BB962C8B-B14F-4D97-AF65-F5344CB8AC3E}">
        <p14:creationId xmlns:p14="http://schemas.microsoft.com/office/powerpoint/2010/main" val="7547144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5" ma:contentTypeDescription="Ein neues Dokument erstellen." ma:contentTypeScope="" ma:versionID="0b39e5702182e974ccde272fccd93eae">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98fa3217a72f84450bf2d55b48d5cd67"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EE35177F-2134-490B-8058-EF19B9CE8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f112106e-c22d-4e62-91a8-fee0c12b8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3150B2-EE9D-4B13-A9DD-5065BE8037C5}">
  <ds:schemaRefs>
    <ds:schemaRef ds:uri="http://www.w3.org/XML/1998/namespace"/>
    <ds:schemaRef ds:uri="http://purl.org/dc/dcmitype/"/>
    <ds:schemaRef ds:uri="http://schemas.microsoft.com/office/2006/metadata/properties"/>
    <ds:schemaRef ds:uri="http://purl.org/dc/elements/1.1/"/>
    <ds:schemaRef ds:uri="0ba9638b-9898-400c-aa80-e8ce42f10e4c"/>
    <ds:schemaRef ds:uri="http://purl.org/dc/terms/"/>
    <ds:schemaRef ds:uri="http://schemas.openxmlformats.org/package/2006/metadata/core-properties"/>
    <ds:schemaRef ds:uri="f112106e-c22d-4e62-91a8-fee0c12b8c0c"/>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859</Words>
  <Application>Microsoft Macintosh PowerPoint</Application>
  <PresentationFormat>Benutzerdefiniert</PresentationFormat>
  <Paragraphs>90</Paragraphs>
  <Slides>16</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Tw Cen MT</vt:lpstr>
      <vt:lpstr>Wingdings</vt:lpstr>
      <vt:lpstr>Wingdings 2</vt:lpstr>
      <vt:lpstr>Median</vt:lpstr>
      <vt:lpstr>PowerPoint-Präsentation</vt:lpstr>
      <vt:lpstr>In diesem Modul lernt man unter anderem:</vt:lpstr>
      <vt:lpstr>Arbeitsvorbereitung</vt:lpstr>
      <vt:lpstr>VDE 0105-100 Arbeiten im spannungsfreien Zustand</vt:lpstr>
      <vt:lpstr>Freischaltschein</vt:lpstr>
      <vt:lpstr>VDE 0105-100 Arbeiten im spannungsfreien Zustand</vt:lpstr>
      <vt:lpstr>Die 5 Sicherheitsregeln</vt:lpstr>
      <vt:lpstr>Instandsetzung </vt:lpstr>
      <vt:lpstr>Ablauf</vt:lpstr>
      <vt:lpstr>Ablauf</vt:lpstr>
      <vt:lpstr>Ablauf</vt:lpstr>
      <vt:lpstr>Ablauf</vt:lpstr>
      <vt:lpstr>Ablauf</vt:lpstr>
      <vt:lpstr>Ablauf</vt:lpstr>
      <vt:lpstr>Ablauf</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309</cp:revision>
  <dcterms:created xsi:type="dcterms:W3CDTF">2015-03-20T11:44:40Z</dcterms:created>
  <dcterms:modified xsi:type="dcterms:W3CDTF">2023-04-12T12:45:22Z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ies>
</file>