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1"/>
  </p:notesMasterIdLst>
  <p:handoutMasterIdLst>
    <p:handoutMasterId r:id="rId32"/>
  </p:handoutMasterIdLst>
  <p:sldIdLst>
    <p:sldId id="328" r:id="rId5"/>
    <p:sldId id="331" r:id="rId6"/>
    <p:sldId id="259" r:id="rId7"/>
    <p:sldId id="260" r:id="rId8"/>
    <p:sldId id="261" r:id="rId9"/>
    <p:sldId id="263" r:id="rId10"/>
    <p:sldId id="340" r:id="rId11"/>
    <p:sldId id="332" r:id="rId12"/>
    <p:sldId id="339" r:id="rId13"/>
    <p:sldId id="334" r:id="rId14"/>
    <p:sldId id="361" r:id="rId15"/>
    <p:sldId id="265" r:id="rId16"/>
    <p:sldId id="362" r:id="rId17"/>
    <p:sldId id="363" r:id="rId18"/>
    <p:sldId id="364" r:id="rId19"/>
    <p:sldId id="264" r:id="rId20"/>
    <p:sldId id="365" r:id="rId21"/>
    <p:sldId id="366" r:id="rId22"/>
    <p:sldId id="367" r:id="rId23"/>
    <p:sldId id="370" r:id="rId24"/>
    <p:sldId id="371" r:id="rId25"/>
    <p:sldId id="368" r:id="rId26"/>
    <p:sldId id="372" r:id="rId27"/>
    <p:sldId id="369" r:id="rId28"/>
    <p:sldId id="268" r:id="rId29"/>
    <p:sldId id="327" r:id="rId30"/>
  </p:sldIdLst>
  <p:sldSz cx="1069340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82">
          <p15:clr>
            <a:srgbClr val="A4A3A4"/>
          </p15:clr>
        </p15:guide>
        <p15:guide id="4"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6930BF-903F-CC43-B29C-D8B0BD9EB4E2}" v="2" dt="2023-01-06T10:12:43.006"/>
  </p1510:revLst>
</p1510:revInfo>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39"/>
    <p:restoredTop sz="94694"/>
  </p:normalViewPr>
  <p:slideViewPr>
    <p:cSldViewPr snapToGrid="0" snapToObjects="1">
      <p:cViewPr varScale="1">
        <p:scale>
          <a:sx n="110" d="100"/>
          <a:sy n="110" d="100"/>
        </p:scale>
        <p:origin x="1544" y="176"/>
      </p:cViewPr>
      <p:guideLst>
        <p:guide orient="horz" pos="2160"/>
        <p:guide pos="2880"/>
        <p:guide orient="horz" pos="2382"/>
        <p:guide pos="3368"/>
      </p:guideLst>
    </p:cSldViewPr>
  </p:slideViewPr>
  <p:notesTextViewPr>
    <p:cViewPr>
      <p:scale>
        <a:sx n="100" d="100"/>
        <a:sy n="100" d="100"/>
      </p:scale>
      <p:origin x="0" y="0"/>
    </p:cViewPr>
  </p:notesTextViewPr>
  <p:notesViewPr>
    <p:cSldViewPr snapToGrid="0" snapToObjects="1">
      <p:cViewPr varScale="1">
        <p:scale>
          <a:sx n="91" d="100"/>
          <a:sy n="91" d="100"/>
        </p:scale>
        <p:origin x="3564"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21.06.23</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21.06.23</a:t>
            </a:fld>
            <a:endParaRPr lang="de-DE"/>
          </a:p>
        </p:txBody>
      </p:sp>
      <p:sp>
        <p:nvSpPr>
          <p:cNvPr id="4" name="Folienbildplatzhalt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24071B-1E21-49AC-A8E1-A6A2B915F8F7}" type="slidenum">
              <a:rPr lang="de-DE" smtClean="0"/>
              <a:t>20</a:t>
            </a:fld>
            <a:endParaRPr lang="de-DE"/>
          </a:p>
        </p:txBody>
      </p:sp>
    </p:spTree>
    <p:extLst>
      <p:ext uri="{BB962C8B-B14F-4D97-AF65-F5344CB8AC3E}">
        <p14:creationId xmlns:p14="http://schemas.microsoft.com/office/powerpoint/2010/main" val="1741976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4577443" y="2944244"/>
            <a:ext cx="1572986" cy="1572986"/>
          </a:xfrm>
          <a:prstGeom prst="rect">
            <a:avLst/>
          </a:prstGeom>
          <a:effectLst>
            <a:outerShdw blurRad="50800" dist="127000" dir="2700000" algn="tl" rotWithShape="0">
              <a:prstClr val="black">
                <a:alpha val="36000"/>
              </a:prstClr>
            </a:outerShdw>
          </a:effectLst>
        </p:spPr>
      </p:pic>
      <p:sp>
        <p:nvSpPr>
          <p:cNvPr id="8" name="Textplatzhalter 7">
            <a:extLst>
              <a:ext uri="{FF2B5EF4-FFF2-40B4-BE49-F238E27FC236}">
                <a16:creationId xmlns:a16="http://schemas.microsoft.com/office/drawing/2014/main" id="{256D0CF8-833C-433D-9E79-C57981285049}"/>
              </a:ext>
            </a:extLst>
          </p:cNvPr>
          <p:cNvSpPr>
            <a:spLocks noGrp="1"/>
          </p:cNvSpPr>
          <p:nvPr>
            <p:ph type="body" sz="quarter" idx="10"/>
          </p:nvPr>
        </p:nvSpPr>
        <p:spPr>
          <a:xfrm>
            <a:off x="574675" y="487363"/>
            <a:ext cx="9513888" cy="22701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dirty="0"/>
          </a:p>
        </p:txBody>
      </p:sp>
      <p:sp>
        <p:nvSpPr>
          <p:cNvPr id="9" name="Inhaltsplatzhalter 8"/>
          <p:cNvSpPr>
            <a:spLocks noGrp="1"/>
          </p:cNvSpPr>
          <p:nvPr>
            <p:ph sz="quarter" idx="1"/>
          </p:nvPr>
        </p:nvSpPr>
        <p:spPr>
          <a:xfrm>
            <a:off x="2762462" y="1932323"/>
            <a:ext cx="7485380" cy="4872814"/>
          </a:xfrm>
        </p:spPr>
        <p:txBody>
          <a:body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161097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871345" y="6049011"/>
            <a:ext cx="8554720" cy="756126"/>
          </a:xfrm>
        </p:spPr>
        <p:txBody>
          <a:bodyPr/>
          <a:lstStyle>
            <a:lvl1pPr marL="0" indent="0">
              <a:buFontTx/>
              <a:buNone/>
              <a:defRPr sz="1900"/>
            </a:lvl1pPr>
            <a:lvl2pPr>
              <a:buFontTx/>
              <a:buNone/>
              <a:defRPr sz="1400"/>
            </a:lvl2pPr>
            <a:lvl3pPr>
              <a:buFontTx/>
              <a:buNone/>
              <a:defRPr sz="1100"/>
            </a:lvl3pPr>
            <a:lvl4pPr>
              <a:buFontTx/>
              <a:buNone/>
              <a:defRPr sz="1000"/>
            </a:lvl4pPr>
            <a:lvl5pPr>
              <a:buFontTx/>
              <a:buNone/>
              <a:defRPr sz="1000"/>
            </a:lvl5pPr>
          </a:lstStyle>
          <a:p>
            <a:pPr lvl="0" eaLnBrk="1" latinLnBrk="0" hangingPunct="1"/>
            <a:endParaRPr kumimoji="0" lang="en-US"/>
          </a:p>
        </p:txBody>
      </p:sp>
      <p:sp>
        <p:nvSpPr>
          <p:cNvPr id="8" name="Rechteck 7"/>
          <p:cNvSpPr/>
          <p:nvPr/>
        </p:nvSpPr>
        <p:spPr bwMode="white">
          <a:xfrm>
            <a:off x="-10693" y="5040842"/>
            <a:ext cx="10693400" cy="97792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0693" y="5141659"/>
            <a:ext cx="1710944" cy="78637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0" name="Rechteck 9"/>
          <p:cNvSpPr/>
          <p:nvPr/>
        </p:nvSpPr>
        <p:spPr>
          <a:xfrm>
            <a:off x="1807185" y="5131577"/>
            <a:ext cx="8886215" cy="78637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871345" y="5124856"/>
            <a:ext cx="8554720" cy="756126"/>
          </a:xfrm>
        </p:spPr>
        <p:txBody>
          <a:bodyPr anchor="ctr"/>
          <a:lstStyle>
            <a:lvl1pPr algn="l">
              <a:buNone/>
              <a:defRPr sz="3200" b="0">
                <a:solidFill>
                  <a:srgbClr val="FFFFFF"/>
                </a:solidFill>
              </a:defRPr>
            </a:lvl1pPr>
          </a:lstStyle>
          <a:p>
            <a:endParaRPr kumimoji="0" lang="en-US"/>
          </a:p>
        </p:txBody>
      </p:sp>
      <p:sp>
        <p:nvSpPr>
          <p:cNvPr id="11" name="Rechteck 10"/>
          <p:cNvSpPr/>
          <p:nvPr/>
        </p:nvSpPr>
        <p:spPr bwMode="white">
          <a:xfrm>
            <a:off x="1693122" y="0"/>
            <a:ext cx="117627" cy="757134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2" name="Datumsplatzhalter 11"/>
          <p:cNvSpPr>
            <a:spLocks noGrp="1"/>
          </p:cNvSpPr>
          <p:nvPr>
            <p:ph type="dt" sz="half" idx="10"/>
          </p:nvPr>
        </p:nvSpPr>
        <p:spPr>
          <a:xfrm>
            <a:off x="7307157" y="6889151"/>
            <a:ext cx="3118908" cy="402567"/>
          </a:xfrm>
          <a:prstGeom prst="rect">
            <a:avLst/>
          </a:prstGeom>
        </p:spPr>
        <p:txBody>
          <a:bodyPr rtlCol="0"/>
          <a:lstStyle/>
          <a:p>
            <a:pPr eaLnBrk="1" latinLnBrk="0" hangingPunct="1"/>
            <a:endParaRPr lang="en-US"/>
          </a:p>
        </p:txBody>
      </p:sp>
      <p:sp>
        <p:nvSpPr>
          <p:cNvPr id="13" name="Foliennummernplatzhalter 12"/>
          <p:cNvSpPr>
            <a:spLocks noGrp="1"/>
          </p:cNvSpPr>
          <p:nvPr>
            <p:ph type="sldNum" sz="quarter" idx="11"/>
          </p:nvPr>
        </p:nvSpPr>
        <p:spPr>
          <a:xfrm>
            <a:off x="0" y="5145858"/>
            <a:ext cx="1693122" cy="731626"/>
          </a:xfrm>
        </p:spPr>
        <p:txBody>
          <a:bodyPr rtlCol="0"/>
          <a:lstStyle>
            <a:lvl1pPr>
              <a:defRPr sz="3200"/>
            </a:lvl1pPr>
          </a:lstStyle>
          <a:p>
            <a:pPr algn="ctr" eaLnBrk="1" latinLnBrk="0" hangingPunct="1"/>
            <a:fld id="{F0C94032-CD4C-4C25-B0C2-CEC720522D92}" type="slidenum">
              <a:rPr kumimoji="0" lang="en-US" smtClean="0"/>
              <a:pPr algn="ctr" eaLnBrk="1" latinLnBrk="0" hangingPunct="1"/>
              <a:t>‹Nr.›</a:t>
            </a:fld>
            <a:endParaRPr kumimoji="0" lang="en-US" sz="3200"/>
          </a:p>
        </p:txBody>
      </p:sp>
      <p:sp>
        <p:nvSpPr>
          <p:cNvPr id="14" name="Fußzeilenplatzhalter 13"/>
          <p:cNvSpPr>
            <a:spLocks noGrp="1"/>
          </p:cNvSpPr>
          <p:nvPr>
            <p:ph type="ftr" sz="quarter" idx="12"/>
          </p:nvPr>
        </p:nvSpPr>
        <p:spPr>
          <a:xfrm>
            <a:off x="1871345" y="6888938"/>
            <a:ext cx="5346700" cy="402567"/>
          </a:xfrm>
          <a:prstGeom prst="rect">
            <a:avLst/>
          </a:prstGeom>
        </p:spPr>
        <p:txBody>
          <a:bodyPr rtlCol="0"/>
          <a:lstStyle/>
          <a:p>
            <a:endParaRPr kumimoji="0" lang="en-US"/>
          </a:p>
        </p:txBody>
      </p:sp>
      <p:sp>
        <p:nvSpPr>
          <p:cNvPr id="3" name="Bildplatzhalter 2"/>
          <p:cNvSpPr>
            <a:spLocks noGrp="1"/>
          </p:cNvSpPr>
          <p:nvPr>
            <p:ph type="pic" idx="1"/>
          </p:nvPr>
        </p:nvSpPr>
        <p:spPr>
          <a:xfrm>
            <a:off x="1825007" y="0"/>
            <a:ext cx="8868393" cy="5037481"/>
          </a:xfrm>
          <a:solidFill>
            <a:schemeClr val="accent1">
              <a:tint val="40000"/>
            </a:schemeClr>
          </a:solidFill>
          <a:ln>
            <a:noFill/>
          </a:ln>
        </p:spPr>
        <p:txBody>
          <a:bodyPr/>
          <a:lstStyle>
            <a:lvl1pPr marL="0" indent="0">
              <a:buNone/>
              <a:defRPr sz="3700"/>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412057" cy="1092182"/>
          </a:xfrm>
        </p:spPr>
        <p:txBody>
          <a:bodyPr/>
          <a:lstStyle/>
          <a:p>
            <a:endParaRPr kumimoji="0" lang="en-US" dirty="0"/>
          </a:p>
        </p:txBody>
      </p:sp>
      <p:sp>
        <p:nvSpPr>
          <p:cNvPr id="3" name="Vertikaler Textplatzhalt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128934" y="6889151"/>
            <a:ext cx="3118908" cy="402567"/>
          </a:xfrm>
          <a:prstGeom prst="rect">
            <a:avLst/>
          </a:prstGeom>
        </p:spPr>
        <p:txBody>
          <a:bodyPr/>
          <a:lstStyle/>
          <a:p>
            <a:pPr eaLnBrk="1" latinLnBrk="0" hangingPunct="1"/>
            <a:endParaRPr lang="en-US"/>
          </a:p>
        </p:txBody>
      </p:sp>
      <p:sp>
        <p:nvSpPr>
          <p:cNvPr id="5" name="Fußzeilenplatzhalter 4"/>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6" name="Foliennummernplatzhalter 5"/>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663603" y="1714500"/>
            <a:ext cx="2584238" cy="5039880"/>
          </a:xfrm>
        </p:spPr>
        <p:txBody>
          <a:bodyPr vert="eaVert"/>
          <a:lstStyle/>
          <a:p>
            <a:endParaRPr kumimoji="0" lang="en-US"/>
          </a:p>
        </p:txBody>
      </p:sp>
      <p:sp>
        <p:nvSpPr>
          <p:cNvPr id="3" name="Vertikaler Textplatzhalter 2"/>
          <p:cNvSpPr>
            <a:spLocks noGrp="1"/>
          </p:cNvSpPr>
          <p:nvPr>
            <p:ph type="body" orient="vert" idx="1"/>
          </p:nvPr>
        </p:nvSpPr>
        <p:spPr>
          <a:xfrm>
            <a:off x="534670" y="1714500"/>
            <a:ext cx="6505152" cy="5039880"/>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663604" y="6889154"/>
            <a:ext cx="2584238" cy="402567"/>
          </a:xfrm>
          <a:prstGeom prst="rect">
            <a:avLst/>
          </a:prstGeom>
        </p:spPr>
        <p:txBody>
          <a:bodyPr/>
          <a:lstStyle/>
          <a:p>
            <a:pPr eaLnBrk="1" latinLnBrk="0" hangingPunct="1"/>
            <a:endParaRPr lang="en-US"/>
          </a:p>
        </p:txBody>
      </p:sp>
      <p:sp>
        <p:nvSpPr>
          <p:cNvPr id="5" name="Fußzeilenplatzhalter 4"/>
          <p:cNvSpPr>
            <a:spLocks noGrp="1"/>
          </p:cNvSpPr>
          <p:nvPr>
            <p:ph type="ftr" sz="quarter" idx="11"/>
          </p:nvPr>
        </p:nvSpPr>
        <p:spPr>
          <a:xfrm>
            <a:off x="534672" y="6888939"/>
            <a:ext cx="6517879" cy="402567"/>
          </a:xfrm>
          <a:prstGeom prst="rect">
            <a:avLst/>
          </a:prstGeom>
        </p:spPr>
        <p:txBody>
          <a:bodyPr/>
          <a:lstStyle/>
          <a:p>
            <a:endParaRPr kumimoji="0" lang="en-US"/>
          </a:p>
        </p:txBody>
      </p:sp>
      <p:sp>
        <p:nvSpPr>
          <p:cNvPr id="7" name="Rechteck 6"/>
          <p:cNvSpPr/>
          <p:nvPr/>
        </p:nvSpPr>
        <p:spPr bwMode="white">
          <a:xfrm>
            <a:off x="7129305" y="0"/>
            <a:ext cx="374269" cy="7561263"/>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8" name="Rechteck 7"/>
          <p:cNvSpPr/>
          <p:nvPr/>
        </p:nvSpPr>
        <p:spPr>
          <a:xfrm>
            <a:off x="7182772" y="672112"/>
            <a:ext cx="267335" cy="6889151"/>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9" name="Rechteck 8"/>
          <p:cNvSpPr/>
          <p:nvPr/>
        </p:nvSpPr>
        <p:spPr>
          <a:xfrm>
            <a:off x="7182772" y="0"/>
            <a:ext cx="267335" cy="588098"/>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6" name="Foliennummernplatzhalter 5"/>
          <p:cNvSpPr>
            <a:spLocks noGrp="1"/>
          </p:cNvSpPr>
          <p:nvPr>
            <p:ph type="sldNum" sz="quarter" idx="12"/>
          </p:nvPr>
        </p:nvSpPr>
        <p:spPr>
          <a:xfrm rot="5400000">
            <a:off x="7022391" y="151099"/>
            <a:ext cx="588098" cy="285901"/>
          </a:xfrm>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705" y="2772519"/>
            <a:ext cx="9089390" cy="1501751"/>
          </a:xfrm>
        </p:spPr>
        <p:txBody>
          <a:bodyPr anchor="b"/>
          <a:lstStyle>
            <a:lvl1pPr algn="l">
              <a:defRPr sz="2600" b="1" cap="all"/>
            </a:lvl1pPr>
          </a:lstStyle>
          <a:p>
            <a:r>
              <a:rPr lang="de-DE" dirty="0"/>
              <a:t>Mastertitelformat bearbeiten</a:t>
            </a:r>
          </a:p>
        </p:txBody>
      </p:sp>
      <p:sp>
        <p:nvSpPr>
          <p:cNvPr id="3" name="Textplatzhalter 2"/>
          <p:cNvSpPr>
            <a:spLocks noGrp="1"/>
          </p:cNvSpPr>
          <p:nvPr>
            <p:ph type="body" idx="1"/>
          </p:nvPr>
        </p:nvSpPr>
        <p:spPr>
          <a:xfrm>
            <a:off x="844705" y="4274270"/>
            <a:ext cx="9089390" cy="1654026"/>
          </a:xfrm>
        </p:spPr>
        <p:txBody>
          <a:bodyPr anchor="t"/>
          <a:lstStyle>
            <a:lvl1pPr marL="0" indent="0">
              <a:buNone/>
              <a:defRPr sz="1600">
                <a:latin typeface="Arial" panose="020B0604020202020204" pitchFamily="34" charset="0"/>
                <a:cs typeface="Arial" panose="020B0604020202020204" pitchFamily="34" charset="0"/>
              </a:defRPr>
            </a:lvl1pPr>
            <a:lvl2pPr marL="497863" indent="0">
              <a:buNone/>
              <a:defRPr sz="2000"/>
            </a:lvl2pPr>
            <a:lvl3pPr marL="995724" indent="0">
              <a:buNone/>
              <a:defRPr sz="1700"/>
            </a:lvl3pPr>
            <a:lvl4pPr marL="1493588" indent="0">
              <a:buNone/>
              <a:defRPr sz="1500"/>
            </a:lvl4pPr>
            <a:lvl5pPr marL="1991449" indent="0">
              <a:buNone/>
              <a:defRPr sz="1500"/>
            </a:lvl5pPr>
            <a:lvl6pPr marL="2489311" indent="0">
              <a:buNone/>
              <a:defRPr sz="1500"/>
            </a:lvl6pPr>
            <a:lvl7pPr marL="2987174" indent="0">
              <a:buNone/>
              <a:defRPr sz="1500"/>
            </a:lvl7pPr>
            <a:lvl8pPr marL="3485038" indent="0">
              <a:buNone/>
              <a:defRPr sz="1500"/>
            </a:lvl8pPr>
            <a:lvl9pPr marL="3982900" indent="0">
              <a:buNone/>
              <a:defRPr sz="1500"/>
            </a:lvl9pPr>
          </a:lstStyle>
          <a:p>
            <a:pPr lvl="0"/>
            <a:r>
              <a:rPr lang="de-DE" dirty="0"/>
              <a:t>Mastertextformat bearbeiten</a:t>
            </a:r>
          </a:p>
        </p:txBody>
      </p:sp>
      <p:sp>
        <p:nvSpPr>
          <p:cNvPr id="4" name="Foliennummernplatzhalter 3"/>
          <p:cNvSpPr>
            <a:spLocks noGrp="1"/>
          </p:cNvSpPr>
          <p:nvPr>
            <p:ph type="sldNum" sz="quarter" idx="10"/>
          </p:nvPr>
        </p:nvSpPr>
        <p:spPr/>
        <p:txBody>
          <a:bodyPr/>
          <a:lstStyle/>
          <a:p>
            <a:fld id="{9889C296-15D4-E74A-895E-0A457A8331D7}" type="slidenum">
              <a:rPr lang="de-DE" smtClean="0"/>
              <a:pPr/>
              <a:t>‹Nr.›</a:t>
            </a:fld>
            <a:endParaRPr lang="de-DE" dirty="0"/>
          </a:p>
        </p:txBody>
      </p:sp>
    </p:spTree>
    <p:extLst>
      <p:ext uri="{BB962C8B-B14F-4D97-AF65-F5344CB8AC3E}">
        <p14:creationId xmlns:p14="http://schemas.microsoft.com/office/powerpoint/2010/main" val="2412262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9534948" cy="1092182"/>
          </a:xfrm>
        </p:spPr>
        <p:txBody>
          <a:bodyPr/>
          <a:lstStyle/>
          <a:p>
            <a:endParaRPr kumimoji="0" lang="en-US"/>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8" name="Inhaltsplatzhalter 7"/>
          <p:cNvSpPr>
            <a:spLocks noGrp="1"/>
          </p:cNvSpPr>
          <p:nvPr>
            <p:ph sz="quarter" idx="1"/>
          </p:nvPr>
        </p:nvSpPr>
        <p:spPr>
          <a:xfrm>
            <a:off x="716458" y="1764295"/>
            <a:ext cx="9534948" cy="4956828"/>
          </a:xfrm>
        </p:spPr>
        <p:txBody>
          <a:body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196212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9817100" cy="8416028"/>
          </a:xfrm>
          <a:prstGeom prst="rect">
            <a:avLst/>
          </a:prstGeom>
        </p:spPr>
      </p:pic>
    </p:spTree>
    <p:extLst>
      <p:ext uri="{BB962C8B-B14F-4D97-AF65-F5344CB8AC3E}">
        <p14:creationId xmlns:p14="http://schemas.microsoft.com/office/powerpoint/2010/main" val="281740198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8384680" cy="1092182"/>
          </a:xfrm>
        </p:spPr>
        <p:txBody>
          <a:bodyPr/>
          <a:lstStyle>
            <a:lvl1pPr>
              <a:defRPr>
                <a:solidFill>
                  <a:schemeClr val="tx1"/>
                </a:solidFill>
              </a:defRPr>
            </a:lvl1pPr>
          </a:lstStyle>
          <a:p>
            <a:endParaRPr kumimoji="0" lang="en-US" dirty="0"/>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8" name="Inhaltsplatzhalter 7"/>
          <p:cNvSpPr>
            <a:spLocks noGrp="1"/>
          </p:cNvSpPr>
          <p:nvPr>
            <p:ph sz="quarter" idx="1"/>
          </p:nvPr>
        </p:nvSpPr>
        <p:spPr>
          <a:xfrm>
            <a:off x="716458" y="1764295"/>
            <a:ext cx="5303342"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581773" y="1764295"/>
            <a:ext cx="3653607" cy="415073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9" name="Inhaltsplatzhalter 7">
            <a:extLst>
              <a:ext uri="{FF2B5EF4-FFF2-40B4-BE49-F238E27FC236}">
                <a16:creationId xmlns:a16="http://schemas.microsoft.com/office/drawing/2014/main" id="{A88330FD-CC9F-41EA-BF44-7C131A685DEA}"/>
              </a:ext>
            </a:extLst>
          </p:cNvPr>
          <p:cNvSpPr>
            <a:spLocks noGrp="1"/>
          </p:cNvSpPr>
          <p:nvPr>
            <p:ph sz="quarter" idx="14"/>
          </p:nvPr>
        </p:nvSpPr>
        <p:spPr>
          <a:xfrm>
            <a:off x="6581773" y="6359173"/>
            <a:ext cx="3653607" cy="36195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604011" y="3024506"/>
            <a:ext cx="8643831"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0"/>
            <a:ext cx="1069340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0" y="1764295"/>
            <a:ext cx="1514898"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604010" y="1764295"/>
            <a:ext cx="9089390"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604010" y="1764295"/>
            <a:ext cx="8911167" cy="1092182"/>
          </a:xfrm>
        </p:spPr>
        <p:txBody>
          <a:bodyPr>
            <a:normAutofit/>
          </a:bodyPr>
          <a:lstStyle>
            <a:lvl1pPr algn="l">
              <a:buNone/>
              <a:defRPr sz="3600" b="0" cap="none">
                <a:solidFill>
                  <a:srgbClr val="FFFFFF"/>
                </a:solidFill>
              </a:defRPr>
            </a:lvl1pPr>
          </a:lstStyle>
          <a:p>
            <a:endParaRPr kumimoji="0" lang="en-US" dirty="0"/>
          </a:p>
        </p:txBody>
      </p:sp>
      <p:sp>
        <p:nvSpPr>
          <p:cNvPr id="12" name="Datumsplatzhalter 11"/>
          <p:cNvSpPr>
            <a:spLocks noGrp="1"/>
          </p:cNvSpPr>
          <p:nvPr>
            <p:ph type="dt" sz="half" idx="10"/>
          </p:nvPr>
        </p:nvSpPr>
        <p:spPr>
          <a:xfrm>
            <a:off x="7128934" y="6889151"/>
            <a:ext cx="3118908" cy="402567"/>
          </a:xfrm>
          <a:prstGeom prst="rect">
            <a:avLst/>
          </a:prstGeom>
        </p:spPr>
        <p:txBody>
          <a:bodyPr/>
          <a:lstStyle/>
          <a:p>
            <a:pPr eaLnBrk="1" latinLnBrk="0" hangingPunct="1"/>
            <a:endParaRPr lang="en-US"/>
          </a:p>
        </p:txBody>
      </p:sp>
      <p:sp>
        <p:nvSpPr>
          <p:cNvPr id="14" name="Fußzeilenplatzhalter 13"/>
          <p:cNvSpPr>
            <a:spLocks noGrp="1"/>
          </p:cNvSpPr>
          <p:nvPr>
            <p:ph type="ftr" sz="quarter" idx="12"/>
          </p:nvPr>
        </p:nvSpPr>
        <p:spPr>
          <a:xfrm>
            <a:off x="712894" y="6888938"/>
            <a:ext cx="6339655" cy="402567"/>
          </a:xfrm>
          <a:prstGeom prst="rect">
            <a:avLst/>
          </a:prstGeom>
        </p:spPr>
        <p:txBody>
          <a:bodyPr/>
          <a:lstStyle/>
          <a:p>
            <a:endParaRPr kumimoji="0" lang="en-US"/>
          </a:p>
        </p:txBody>
      </p:sp>
      <p:sp>
        <p:nvSpPr>
          <p:cNvPr id="13" name="Foliennummernplatzhalter 12"/>
          <p:cNvSpPr>
            <a:spLocks noGrp="1"/>
          </p:cNvSpPr>
          <p:nvPr>
            <p:ph type="sldNum" sz="quarter" idx="11"/>
          </p:nvPr>
        </p:nvSpPr>
        <p:spPr>
          <a:xfrm>
            <a:off x="9490393" y="6904903"/>
            <a:ext cx="1514898" cy="911742"/>
          </a:xfrm>
        </p:spPr>
        <p:txBody>
          <a:bodyPr>
            <a:noAutofit/>
          </a:bodyPr>
          <a:lstStyle>
            <a:lvl1pPr>
              <a:defRPr sz="1200">
                <a:solidFill>
                  <a:srgbClr val="FFFFFF"/>
                </a:solidFill>
              </a:defRPr>
            </a:lvl1pPr>
          </a:lstStyle>
          <a:p>
            <a:fld id="{F0C94032-CD4C-4C25-B0C2-CEC720522D92}" type="slidenum">
              <a:rPr lang="en-US" smtClean="0"/>
              <a:pPr/>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73957" cy="1092182"/>
          </a:xfrm>
        </p:spPr>
        <p:txBody>
          <a:bodyPr/>
          <a:lstStyle/>
          <a:p>
            <a:endParaRPr kumimoji="0" lang="en-US" dirty="0"/>
          </a:p>
        </p:txBody>
      </p:sp>
      <p:sp>
        <p:nvSpPr>
          <p:cNvPr id="9" name="Inhaltsplatzhalter 8"/>
          <p:cNvSpPr>
            <a:spLocks noGrp="1"/>
          </p:cNvSpPr>
          <p:nvPr>
            <p:ph sz="quarter" idx="1"/>
          </p:nvPr>
        </p:nvSpPr>
        <p:spPr>
          <a:xfrm>
            <a:off x="712893" y="1752571"/>
            <a:ext cx="4544695"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566584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Foliennummernplatzhalt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712892" y="4791074"/>
            <a:ext cx="4544695"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p:cNvSpPr>
            <a:spLocks noGrp="1"/>
          </p:cNvSpPr>
          <p:nvPr>
            <p:ph type="title"/>
          </p:nvPr>
        </p:nvSpPr>
        <p:spPr>
          <a:xfrm>
            <a:off x="623782" y="301050"/>
            <a:ext cx="8472593" cy="959160"/>
          </a:xfrm>
        </p:spPr>
        <p:txBody>
          <a:bodyPr anchor="ctr"/>
          <a:lstStyle>
            <a:lvl1pPr>
              <a:defRPr/>
            </a:lvl1pPr>
          </a:lstStyle>
          <a:p>
            <a:endParaRPr kumimoji="0" lang="en-US"/>
          </a:p>
        </p:txBody>
      </p:sp>
      <p:sp>
        <p:nvSpPr>
          <p:cNvPr id="11" name="Inhaltsplatzhalter 10"/>
          <p:cNvSpPr>
            <a:spLocks noGrp="1"/>
          </p:cNvSpPr>
          <p:nvPr>
            <p:ph sz="quarter" idx="2"/>
          </p:nvPr>
        </p:nvSpPr>
        <p:spPr>
          <a:xfrm>
            <a:off x="712893"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Inhaltsplatzhalter 12"/>
          <p:cNvSpPr>
            <a:spLocks noGrp="1"/>
          </p:cNvSpPr>
          <p:nvPr>
            <p:ph sz="quarter" idx="4"/>
          </p:nvPr>
        </p:nvSpPr>
        <p:spPr>
          <a:xfrm>
            <a:off x="5614035"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2" name="Foliennummernplatzhalt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16" name="Textplatzhalter 15"/>
          <p:cNvSpPr>
            <a:spLocks noGrp="1"/>
          </p:cNvSpPr>
          <p:nvPr>
            <p:ph type="body" sz="quarter" idx="1"/>
          </p:nvPr>
        </p:nvSpPr>
        <p:spPr>
          <a:xfrm>
            <a:off x="712893" y="1932323"/>
            <a:ext cx="4544695" cy="705718"/>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5614035" y="1932323"/>
            <a:ext cx="4544695" cy="705718"/>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93007" cy="1092182"/>
          </a:xfrm>
        </p:spPr>
        <p:txBody>
          <a:bodyPr/>
          <a:lstStyle/>
          <a:p>
            <a:endParaRPr kumimoji="0" lang="en-US"/>
          </a:p>
        </p:txBody>
      </p:sp>
      <p:sp>
        <p:nvSpPr>
          <p:cNvPr id="5" name="Foliennummernplatzhalter 4"/>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7128934" y="6889151"/>
            <a:ext cx="3118908" cy="402567"/>
          </a:xfrm>
          <a:prstGeom prst="rect">
            <a:avLst/>
          </a:prstGeom>
        </p:spPr>
        <p:txBody>
          <a:bodyPr/>
          <a:lstStyle/>
          <a:p>
            <a:pPr eaLnBrk="1" latinLnBrk="0" hangingPunct="1"/>
            <a:endParaRPr lang="en-US"/>
          </a:p>
        </p:txBody>
      </p:sp>
      <p:sp>
        <p:nvSpPr>
          <p:cNvPr id="3" name="Fußzeilenplatzhalter 2"/>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4" name="Foliennummernplatzhalter 3"/>
          <p:cNvSpPr>
            <a:spLocks noGrp="1"/>
          </p:cNvSpPr>
          <p:nvPr>
            <p:ph type="sldNum" sz="quarter" idx="12"/>
          </p:nvPr>
        </p:nvSpPr>
        <p:spPr>
          <a:xfrm>
            <a:off x="0" y="6889151"/>
            <a:ext cx="623782" cy="420070"/>
          </a:xfrm>
        </p:spPr>
        <p:txBody>
          <a:bodyPr/>
          <a:lstStyle>
            <a:lvl1pPr>
              <a:defRPr>
                <a:solidFill>
                  <a:schemeClr val="tx2"/>
                </a:solidFill>
              </a:defRPr>
            </a:lvl1pPr>
          </a:lstStyle>
          <a:p>
            <a:pPr eaLnBrk="1" latinLnBrk="0" hangingPunct="1"/>
            <a:fld id="{F0C94032-CD4C-4C25-B0C2-CEC720522D92}" type="slidenum">
              <a:rPr kumimoji="0" lang="en-US" smtClean="0"/>
              <a:pPr eaLnBrk="1" latinLnBrk="0" hangingPunct="1"/>
              <a:t>‹Nr.›</a:t>
            </a:fld>
            <a:endParaRPr kumimoji="0" lang="en-US">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dirty="0"/>
          </a:p>
        </p:txBody>
      </p:sp>
      <p:sp>
        <p:nvSpPr>
          <p:cNvPr id="9" name="Inhaltsplatzhalter 8"/>
          <p:cNvSpPr>
            <a:spLocks noGrp="1"/>
          </p:cNvSpPr>
          <p:nvPr>
            <p:ph sz="quarter" idx="1"/>
          </p:nvPr>
        </p:nvSpPr>
        <p:spPr>
          <a:xfrm>
            <a:off x="2762462" y="1932323"/>
            <a:ext cx="4290087"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7128934" y="1931071"/>
            <a:ext cx="3118908"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374" y="-2196"/>
            <a:ext cx="10694774"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itelplatzhalter 21"/>
          <p:cNvSpPr>
            <a:spLocks noGrp="1"/>
          </p:cNvSpPr>
          <p:nvPr>
            <p:ph type="title"/>
          </p:nvPr>
        </p:nvSpPr>
        <p:spPr>
          <a:xfrm>
            <a:off x="712893" y="252042"/>
            <a:ext cx="846814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716458" y="1764294"/>
            <a:ext cx="9534948"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27"/>
            <a:ext cx="1069340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1" y="1617758"/>
            <a:ext cx="503999"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590598" y="1617757"/>
            <a:ext cx="10116000"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0" y="7195476"/>
            <a:ext cx="10694775"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Foliennummernplatzhalter 22"/>
          <p:cNvSpPr>
            <a:spLocks noGrp="1"/>
          </p:cNvSpPr>
          <p:nvPr>
            <p:ph type="sldNum" sz="quarter" idx="4"/>
          </p:nvPr>
        </p:nvSpPr>
        <p:spPr>
          <a:xfrm>
            <a:off x="9814594" y="7214618"/>
            <a:ext cx="623782" cy="269546"/>
          </a:xfrm>
          <a:prstGeom prst="rect">
            <a:avLst/>
          </a:prstGeom>
          <a:noFill/>
        </p:spPr>
        <p:txBody>
          <a:bodyPr vert="horz" lIns="104306" tIns="52153" rIns="104306" bIns="52153" anchor="ctr" anchorCtr="0">
            <a:normAutofit/>
          </a:bodyPr>
          <a:lstStyle>
            <a:lvl1pPr algn="ctr" eaLnBrk="1" latinLnBrk="0" hangingPunct="1">
              <a:defRPr kumimoji="0" sz="1600" b="1">
                <a:solidFill>
                  <a:schemeClr val="bg1"/>
                </a:solidFill>
              </a:defRPr>
            </a:lvl1pPr>
          </a:lstStyle>
          <a:p>
            <a:fld id="{F0C94032-CD4C-4C25-B0C2-CEC720522D92}" type="slidenum">
              <a:rPr lang="en-US" smtClean="0"/>
              <a:pPr/>
              <a:t>‹Nr.›</a:t>
            </a:fld>
            <a:endParaRPr lang="en-US"/>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9181041" y="264733"/>
            <a:ext cx="1066800" cy="10668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75" r:id="rId10"/>
    <p:sldLayoutId id="2147483669" r:id="rId11"/>
    <p:sldLayoutId id="2147483670" r:id="rId12"/>
    <p:sldLayoutId id="2147483671" r:id="rId13"/>
    <p:sldLayoutId id="2147483677" r:id="rId14"/>
    <p:sldLayoutId id="2147483678" r:id="rId15"/>
  </p:sldLayoutIdLst>
  <p:hf hdr="0" ftr="0" dt="0"/>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365070" indent="-365070" algn="l" rtl="0" eaLnBrk="1" latinLnBrk="0" hangingPunct="1">
        <a:spcBef>
          <a:spcPts val="798"/>
        </a:spcBef>
        <a:buClr>
          <a:schemeClr val="accent2"/>
        </a:buClr>
        <a:buSzPct val="60000"/>
        <a:buFont typeface="Wingdings"/>
        <a:buChar char=""/>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 Id="rId5" Type="http://schemas.openxmlformats.org/officeDocument/2006/relationships/image" Target="../media/image17.jpe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body" sz="quarter" idx="10"/>
          </p:nvPr>
        </p:nvSpPr>
        <p:spPr/>
        <p:txBody>
          <a:bodyPr>
            <a:normAutofit/>
          </a:bodyPr>
          <a:lstStyle/>
          <a:p>
            <a:pPr marL="0" indent="0">
              <a:buNone/>
            </a:pPr>
            <a:r>
              <a:rPr lang="de-DE" sz="4000" dirty="0"/>
              <a:t>Unterweisungsmodul</a:t>
            </a:r>
          </a:p>
          <a:p>
            <a:pPr marL="0" indent="0">
              <a:buNone/>
            </a:pPr>
            <a:r>
              <a:rPr lang="de-DE" sz="4000" b="0" dirty="0">
                <a:solidFill>
                  <a:srgbClr val="95C02A"/>
                </a:solidFill>
              </a:rPr>
              <a:t>Erhalt der Fachkunde für die Schalt-befähigung an Mittelspannungsanlagen</a:t>
            </a:r>
          </a:p>
        </p:txBody>
      </p:sp>
      <p:sp>
        <p:nvSpPr>
          <p:cNvPr id="11" name="Untertitel 6"/>
          <p:cNvSpPr txBox="1">
            <a:spLocks/>
          </p:cNvSpPr>
          <p:nvPr/>
        </p:nvSpPr>
        <p:spPr>
          <a:xfrm>
            <a:off x="48607"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de-DE" sz="1600" i="1" dirty="0"/>
          </a:p>
        </p:txBody>
      </p:sp>
      <p:sp>
        <p:nvSpPr>
          <p:cNvPr id="9" name="Untertitel 6">
            <a:extLst>
              <a:ext uri="{FF2B5EF4-FFF2-40B4-BE49-F238E27FC236}">
                <a16:creationId xmlns:a16="http://schemas.microsoft.com/office/drawing/2014/main" id="{162DC94C-9AFD-47A2-B82E-4078AA867EDE}"/>
              </a:ext>
            </a:extLst>
          </p:cNvPr>
          <p:cNvSpPr txBox="1">
            <a:spLocks/>
          </p:cNvSpPr>
          <p:nvPr/>
        </p:nvSpPr>
        <p:spPr>
          <a:xfrm>
            <a:off x="141405"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de-DE" sz="1600" i="1" dirty="0">
                <a:latin typeface="Arial" panose="020B0604020202020204" pitchFamily="34" charset="0"/>
                <a:cs typeface="Arial" panose="020B0604020202020204" pitchFamily="34" charset="0"/>
              </a:rPr>
              <a:t>Rev. 05_2023-06-21</a:t>
            </a:r>
          </a:p>
        </p:txBody>
      </p:sp>
    </p:spTree>
    <p:extLst>
      <p:ext uri="{BB962C8B-B14F-4D97-AF65-F5344CB8AC3E}">
        <p14:creationId xmlns:p14="http://schemas.microsoft.com/office/powerpoint/2010/main" val="70415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Zoneneinteilung</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10</a:t>
            </a:fld>
            <a:endParaRPr lang="de-DE" dirty="0"/>
          </a:p>
        </p:txBody>
      </p:sp>
      <p:sp>
        <p:nvSpPr>
          <p:cNvPr id="5" name="Inhaltsplatzhalter 1"/>
          <p:cNvSpPr>
            <a:spLocks noGrp="1"/>
          </p:cNvSpPr>
          <p:nvPr>
            <p:ph sz="quarter" idx="1"/>
          </p:nvPr>
        </p:nvSpPr>
        <p:spPr/>
        <p:txBody>
          <a:bodyPr/>
          <a:lstStyle/>
          <a:p>
            <a:r>
              <a:rPr lang="de-DE" dirty="0"/>
              <a:t>Gefahrenzone:</a:t>
            </a:r>
          </a:p>
        </p:txBody>
      </p:sp>
      <p:graphicFrame>
        <p:nvGraphicFramePr>
          <p:cNvPr id="9" name="Tabelle 8"/>
          <p:cNvGraphicFramePr>
            <a:graphicFrameLocks noGrp="1"/>
          </p:cNvGraphicFramePr>
          <p:nvPr>
            <p:extLst>
              <p:ext uri="{D42A27DB-BD31-4B8C-83A1-F6EECF244321}">
                <p14:modId xmlns:p14="http://schemas.microsoft.com/office/powerpoint/2010/main" val="687483006"/>
              </p:ext>
            </p:extLst>
          </p:nvPr>
        </p:nvGraphicFramePr>
        <p:xfrm>
          <a:off x="2286360" y="2196459"/>
          <a:ext cx="6278519" cy="4798697"/>
        </p:xfrm>
        <a:graphic>
          <a:graphicData uri="http://schemas.openxmlformats.org/drawingml/2006/table">
            <a:tbl>
              <a:tblPr>
                <a:tableStyleId>{5DA37D80-6434-44D0-A028-1B22A696006F}</a:tableStyleId>
              </a:tblPr>
              <a:tblGrid>
                <a:gridCol w="1799612">
                  <a:extLst>
                    <a:ext uri="{9D8B030D-6E8A-4147-A177-3AD203B41FA5}">
                      <a16:colId xmlns:a16="http://schemas.microsoft.com/office/drawing/2014/main" val="20000"/>
                    </a:ext>
                  </a:extLst>
                </a:gridCol>
                <a:gridCol w="1268087">
                  <a:extLst>
                    <a:ext uri="{9D8B030D-6E8A-4147-A177-3AD203B41FA5}">
                      <a16:colId xmlns:a16="http://schemas.microsoft.com/office/drawing/2014/main" val="20001"/>
                    </a:ext>
                  </a:extLst>
                </a:gridCol>
                <a:gridCol w="1268087">
                  <a:extLst>
                    <a:ext uri="{9D8B030D-6E8A-4147-A177-3AD203B41FA5}">
                      <a16:colId xmlns:a16="http://schemas.microsoft.com/office/drawing/2014/main" val="20002"/>
                    </a:ext>
                  </a:extLst>
                </a:gridCol>
                <a:gridCol w="1942733">
                  <a:extLst>
                    <a:ext uri="{9D8B030D-6E8A-4147-A177-3AD203B41FA5}">
                      <a16:colId xmlns:a16="http://schemas.microsoft.com/office/drawing/2014/main" val="20003"/>
                    </a:ext>
                  </a:extLst>
                </a:gridCol>
              </a:tblGrid>
              <a:tr h="617261">
                <a:tc>
                  <a:txBody>
                    <a:bodyPr/>
                    <a:lstStyle/>
                    <a:p>
                      <a:pPr algn="ctr" fontAlgn="b"/>
                      <a:r>
                        <a:rPr lang="de-DE" sz="1200" u="none" strike="noStrike" dirty="0">
                          <a:effectLst/>
                          <a:latin typeface="Arial" panose="020B0604020202020204" pitchFamily="34" charset="0"/>
                          <a:cs typeface="Arial" panose="020B0604020202020204" pitchFamily="34" charset="0"/>
                        </a:rPr>
                        <a:t>Netz-Nennspannung</a:t>
                      </a:r>
                      <a:br>
                        <a:rPr lang="de-DE" sz="1200" u="none" strike="noStrike" dirty="0">
                          <a:effectLst/>
                          <a:latin typeface="Arial" panose="020B0604020202020204" pitchFamily="34" charset="0"/>
                          <a:cs typeface="Arial" panose="020B0604020202020204" pitchFamily="34" charset="0"/>
                        </a:rPr>
                      </a:br>
                      <a:r>
                        <a:rPr lang="de-DE" sz="1200" u="none" strike="noStrike" dirty="0" err="1">
                          <a:effectLst/>
                          <a:latin typeface="Arial" panose="020B0604020202020204" pitchFamily="34" charset="0"/>
                          <a:cs typeface="Arial" panose="020B0604020202020204" pitchFamily="34" charset="0"/>
                        </a:rPr>
                        <a:t>U</a:t>
                      </a:r>
                      <a:r>
                        <a:rPr lang="de-DE" sz="1200" u="none" strike="noStrike" kern="1200" baseline="-25000" dirty="0" err="1">
                          <a:effectLst/>
                          <a:latin typeface="Arial" panose="020B0604020202020204" pitchFamily="34" charset="0"/>
                          <a:cs typeface="Arial" panose="020B0604020202020204" pitchFamily="34" charset="0"/>
                        </a:rPr>
                        <a:t>n</a:t>
                      </a:r>
                      <a:r>
                        <a:rPr lang="de-DE" sz="1200" u="none" strike="noStrike" dirty="0">
                          <a:effectLst/>
                          <a:latin typeface="Arial" panose="020B0604020202020204" pitchFamily="34" charset="0"/>
                          <a:cs typeface="Arial" panose="020B0604020202020204" pitchFamily="34" charset="0"/>
                        </a:rPr>
                        <a:t> (Effektivwert)</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Äußere Grenze der </a:t>
                      </a:r>
                      <a:r>
                        <a:rPr lang="de-DE" sz="1200" u="sng" strike="noStrike" dirty="0">
                          <a:effectLst/>
                          <a:latin typeface="Arial" panose="020B0604020202020204" pitchFamily="34" charset="0"/>
                          <a:cs typeface="Arial" panose="020B0604020202020204" pitchFamily="34" charset="0"/>
                        </a:rPr>
                        <a:t>Gefahrenzone</a:t>
                      </a:r>
                      <a:r>
                        <a:rPr lang="de-DE" sz="1200" u="none" strike="noStrike" dirty="0">
                          <a:effectLst/>
                          <a:latin typeface="Arial" panose="020B0604020202020204" pitchFamily="34" charset="0"/>
                          <a:cs typeface="Arial" panose="020B0604020202020204" pitchFamily="34" charset="0"/>
                        </a:rPr>
                        <a:t> Innenraumanlage – Freiluftanlage D</a:t>
                      </a:r>
                      <a:r>
                        <a:rPr lang="de-DE" sz="1200" u="none" strike="noStrike" baseline="-25000" dirty="0">
                          <a:effectLst/>
                          <a:latin typeface="Arial" panose="020B0604020202020204" pitchFamily="34" charset="0"/>
                          <a:cs typeface="Arial" panose="020B0604020202020204" pitchFamily="34" charset="0"/>
                        </a:rPr>
                        <a:t>L</a:t>
                      </a:r>
                      <a:r>
                        <a:rPr lang="de-DE" sz="1200" u="none" strike="noStrike" dirty="0">
                          <a:effectLst/>
                          <a:latin typeface="Arial" panose="020B0604020202020204" pitchFamily="34" charset="0"/>
                          <a:cs typeface="Arial" panose="020B0604020202020204" pitchFamily="34" charset="0"/>
                        </a:rPr>
                        <a:t>  (Abstand in Luft)</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Bemessungs-Steh-Blitz-/Schaltstoßspannung </a:t>
                      </a:r>
                      <a:r>
                        <a:rPr lang="de-DE" sz="1200" u="none" strike="noStrike" dirty="0" err="1">
                          <a:effectLst/>
                          <a:latin typeface="Arial" panose="020B0604020202020204" pitchFamily="34" charset="0"/>
                          <a:cs typeface="Arial" panose="020B0604020202020204" pitchFamily="34" charset="0"/>
                        </a:rPr>
                        <a:t>U</a:t>
                      </a:r>
                      <a:r>
                        <a:rPr lang="de-DE" sz="1200" u="none" strike="noStrike" kern="1200" baseline="-25000" dirty="0" err="1">
                          <a:effectLst/>
                          <a:latin typeface="Arial" panose="020B0604020202020204" pitchFamily="34" charset="0"/>
                          <a:cs typeface="Arial" panose="020B0604020202020204" pitchFamily="34" charset="0"/>
                        </a:rPr>
                        <a:t>imp</a:t>
                      </a:r>
                      <a:r>
                        <a:rPr lang="de-DE" sz="1200" u="none" strike="noStrike" dirty="0">
                          <a:effectLst/>
                          <a:latin typeface="Arial" panose="020B0604020202020204" pitchFamily="34" charset="0"/>
                          <a:cs typeface="Arial" panose="020B0604020202020204" pitchFamily="34" charset="0"/>
                        </a:rPr>
                        <a:t> (Scheitelwert)</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199116">
                <a:tc>
                  <a:txBody>
                    <a:bodyPr/>
                    <a:lstStyle/>
                    <a:p>
                      <a:pPr algn="ctr" fontAlgn="b"/>
                      <a:r>
                        <a:rPr lang="de-DE" sz="1200" u="none" strike="noStrike" dirty="0" err="1">
                          <a:effectLst/>
                          <a:latin typeface="Arial" panose="020B0604020202020204" pitchFamily="34" charset="0"/>
                          <a:cs typeface="Arial" panose="020B0604020202020204" pitchFamily="34" charset="0"/>
                        </a:rPr>
                        <a:t>kV</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mm</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err="1">
                          <a:effectLst/>
                          <a:latin typeface="Arial" panose="020B0604020202020204" pitchFamily="34" charset="0"/>
                          <a:cs typeface="Arial" panose="020B0604020202020204" pitchFamily="34" charset="0"/>
                        </a:rPr>
                        <a:t>kV</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199116">
                <a:tc>
                  <a:txBody>
                    <a:bodyPr/>
                    <a:lstStyle/>
                    <a:p>
                      <a:pPr algn="ctr" fontAlgn="b"/>
                      <a:r>
                        <a:rPr lang="de-DE" sz="1200" u="none" strike="noStrike" dirty="0">
                          <a:effectLst/>
                          <a:latin typeface="Arial" panose="020B0604020202020204" pitchFamily="34" charset="0"/>
                          <a:cs typeface="Arial" panose="020B0604020202020204" pitchFamily="34" charset="0"/>
                        </a:rPr>
                        <a:t>&lt; 1</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Keine Berührung</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4</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199116">
                <a:tc>
                  <a:txBody>
                    <a:bodyPr/>
                    <a:lstStyle/>
                    <a:p>
                      <a:pPr algn="ctr" fontAlgn="b"/>
                      <a:r>
                        <a:rPr lang="de-DE" sz="1200" u="none" strike="noStrike" dirty="0">
                          <a:effectLst/>
                          <a:latin typeface="Arial" panose="020B0604020202020204" pitchFamily="34" charset="0"/>
                          <a:cs typeface="Arial" panose="020B0604020202020204" pitchFamily="34" charset="0"/>
                        </a:rPr>
                        <a:t>3</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de-DE" sz="1200" u="none" strike="noStrike" dirty="0">
                          <a:effectLst/>
                          <a:latin typeface="Arial" panose="020B0604020202020204" pitchFamily="34" charset="0"/>
                          <a:cs typeface="Arial" panose="020B0604020202020204" pitchFamily="34" charset="0"/>
                        </a:rPr>
                        <a:t>60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de-DE" sz="1200" u="none" strike="noStrike" dirty="0">
                          <a:effectLst/>
                          <a:latin typeface="Arial" panose="020B0604020202020204" pitchFamily="34" charset="0"/>
                          <a:cs typeface="Arial" panose="020B0604020202020204" pitchFamily="34" charset="0"/>
                        </a:rPr>
                        <a:t>120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de-DE" sz="1200" u="none" strike="noStrike" dirty="0">
                          <a:effectLst/>
                          <a:latin typeface="Arial" panose="020B0604020202020204" pitchFamily="34" charset="0"/>
                          <a:cs typeface="Arial" panose="020B0604020202020204" pitchFamily="34" charset="0"/>
                        </a:rPr>
                        <a:t>40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199116">
                <a:tc>
                  <a:txBody>
                    <a:bodyPr/>
                    <a:lstStyle/>
                    <a:p>
                      <a:pPr marL="0" algn="ctr" defTabSz="497737" rtl="0" eaLnBrk="1" fontAlgn="b" latinLnBrk="0" hangingPunct="1"/>
                      <a:r>
                        <a:rPr lang="de-DE" sz="1200" u="none" strike="noStrike" kern="1200" dirty="0">
                          <a:effectLst/>
                          <a:latin typeface="Arial" panose="020B0604020202020204" pitchFamily="34" charset="0"/>
                          <a:cs typeface="Arial" panose="020B0604020202020204" pitchFamily="34" charset="0"/>
                        </a:rPr>
                        <a:t>6</a:t>
                      </a:r>
                      <a:endParaRPr lang="de-DE"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marL="0" algn="ctr" defTabSz="497737" rtl="0" eaLnBrk="1" fontAlgn="b" latinLnBrk="0" hangingPunct="1"/>
                      <a:r>
                        <a:rPr lang="de-DE" sz="1200" u="none" strike="noStrike" kern="1200" dirty="0">
                          <a:effectLst/>
                          <a:latin typeface="Arial" panose="020B0604020202020204" pitchFamily="34" charset="0"/>
                          <a:cs typeface="Arial" panose="020B0604020202020204" pitchFamily="34" charset="0"/>
                        </a:rPr>
                        <a:t>90</a:t>
                      </a:r>
                      <a:endParaRPr lang="de-DE"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marL="0" algn="ctr" defTabSz="497737" rtl="0" eaLnBrk="1" fontAlgn="b" latinLnBrk="0" hangingPunct="1"/>
                      <a:r>
                        <a:rPr lang="de-DE" sz="1200" u="none" strike="noStrike" kern="1200" dirty="0">
                          <a:effectLst/>
                          <a:latin typeface="Arial" panose="020B0604020202020204" pitchFamily="34" charset="0"/>
                          <a:cs typeface="Arial" panose="020B0604020202020204" pitchFamily="34" charset="0"/>
                        </a:rPr>
                        <a:t>120</a:t>
                      </a:r>
                      <a:endParaRPr lang="de-DE"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marL="0" algn="ctr" defTabSz="497737" rtl="0" eaLnBrk="1" fontAlgn="b" latinLnBrk="0" hangingPunct="1"/>
                      <a:r>
                        <a:rPr lang="de-DE" sz="1200" u="none" strike="noStrike" kern="1200" dirty="0">
                          <a:effectLst/>
                          <a:latin typeface="Arial" panose="020B0604020202020204" pitchFamily="34" charset="0"/>
                          <a:cs typeface="Arial" panose="020B0604020202020204" pitchFamily="34" charset="0"/>
                        </a:rPr>
                        <a:t>60</a:t>
                      </a:r>
                      <a:endParaRPr lang="de-DE"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199116">
                <a:tc>
                  <a:txBody>
                    <a:bodyPr/>
                    <a:lstStyle/>
                    <a:p>
                      <a:pPr algn="ctr" fontAlgn="b"/>
                      <a:r>
                        <a:rPr lang="de-DE" sz="1200" u="none" strike="noStrike" dirty="0">
                          <a:effectLst/>
                          <a:latin typeface="Arial" panose="020B0604020202020204" pitchFamily="34" charset="0"/>
                          <a:cs typeface="Arial" panose="020B0604020202020204" pitchFamily="34" charset="0"/>
                        </a:rPr>
                        <a:t>10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de-DE" sz="1200" u="none" strike="noStrike" dirty="0">
                          <a:effectLst/>
                          <a:latin typeface="Arial" panose="020B0604020202020204" pitchFamily="34" charset="0"/>
                          <a:cs typeface="Arial" panose="020B0604020202020204" pitchFamily="34" charset="0"/>
                        </a:rPr>
                        <a:t>120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de-DE" sz="1200" u="none" strike="noStrike" dirty="0">
                          <a:effectLst/>
                          <a:latin typeface="Arial" panose="020B0604020202020204" pitchFamily="34" charset="0"/>
                          <a:cs typeface="Arial" panose="020B0604020202020204" pitchFamily="34" charset="0"/>
                        </a:rPr>
                        <a:t>150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de-DE" sz="1200" u="none" strike="noStrike" dirty="0">
                          <a:effectLst/>
                          <a:latin typeface="Arial" panose="020B0604020202020204" pitchFamily="34" charset="0"/>
                          <a:cs typeface="Arial" panose="020B0604020202020204" pitchFamily="34" charset="0"/>
                        </a:rPr>
                        <a:t>75</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199116">
                <a:tc>
                  <a:txBody>
                    <a:bodyPr/>
                    <a:lstStyle/>
                    <a:p>
                      <a:pPr marL="0" algn="ctr" defTabSz="497737" rtl="0" eaLnBrk="1" fontAlgn="b" latinLnBrk="0" hangingPunct="1"/>
                      <a:r>
                        <a:rPr lang="de-DE" sz="1200" u="none" strike="noStrike" kern="1200" dirty="0">
                          <a:effectLst/>
                          <a:latin typeface="Arial" panose="020B0604020202020204" pitchFamily="34" charset="0"/>
                          <a:cs typeface="Arial" panose="020B0604020202020204" pitchFamily="34" charset="0"/>
                        </a:rPr>
                        <a:t>15</a:t>
                      </a:r>
                      <a:endParaRPr lang="de-DE"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gridSpan="2">
                  <a:txBody>
                    <a:bodyPr/>
                    <a:lstStyle/>
                    <a:p>
                      <a:pPr marL="0" algn="ctr" defTabSz="497737" rtl="0" eaLnBrk="1" fontAlgn="b" latinLnBrk="0" hangingPunct="1"/>
                      <a:r>
                        <a:rPr lang="de-DE" sz="1200" u="none" strike="noStrike" kern="1200" dirty="0">
                          <a:effectLst/>
                          <a:latin typeface="Arial" panose="020B0604020202020204" pitchFamily="34" charset="0"/>
                          <a:cs typeface="Arial" panose="020B0604020202020204" pitchFamily="34" charset="0"/>
                        </a:rPr>
                        <a:t>160</a:t>
                      </a:r>
                      <a:endParaRPr lang="de-DE"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tc hMerge="1">
                  <a:txBody>
                    <a:bodyPr/>
                    <a:lstStyle/>
                    <a:p>
                      <a:endParaRPr lang="de-DE"/>
                    </a:p>
                  </a:txBody>
                  <a:tcPr/>
                </a:tc>
                <a:tc>
                  <a:txBody>
                    <a:bodyPr/>
                    <a:lstStyle/>
                    <a:p>
                      <a:pPr marL="0" algn="ctr" defTabSz="497737" rtl="0" eaLnBrk="1" fontAlgn="b" latinLnBrk="0" hangingPunct="1"/>
                      <a:r>
                        <a:rPr lang="de-DE" sz="1200" u="none" strike="noStrike" kern="1200" dirty="0">
                          <a:effectLst/>
                          <a:latin typeface="Arial" panose="020B0604020202020204" pitchFamily="34" charset="0"/>
                          <a:cs typeface="Arial" panose="020B0604020202020204" pitchFamily="34" charset="0"/>
                        </a:rPr>
                        <a:t>95</a:t>
                      </a:r>
                      <a:endParaRPr lang="de-DE"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b"/>
                </a:tc>
                <a:extLst>
                  <a:ext uri="{0D108BD9-81ED-4DB2-BD59-A6C34878D82A}">
                    <a16:rowId xmlns:a16="http://schemas.microsoft.com/office/drawing/2014/main" val="10006"/>
                  </a:ext>
                </a:extLst>
              </a:tr>
              <a:tr h="199116">
                <a:tc>
                  <a:txBody>
                    <a:bodyPr/>
                    <a:lstStyle/>
                    <a:p>
                      <a:pPr algn="ctr" fontAlgn="b"/>
                      <a:r>
                        <a:rPr lang="de-DE" sz="1200" u="none" strike="noStrike" dirty="0">
                          <a:effectLst/>
                          <a:latin typeface="Arial" panose="020B0604020202020204" pitchFamily="34" charset="0"/>
                          <a:cs typeface="Arial" panose="020B0604020202020204" pitchFamily="34" charset="0"/>
                        </a:rPr>
                        <a:t>20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220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125</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7"/>
                  </a:ext>
                </a:extLst>
              </a:tr>
              <a:tr h="199116">
                <a:tc>
                  <a:txBody>
                    <a:bodyPr/>
                    <a:lstStyle/>
                    <a:p>
                      <a:pPr algn="ctr" fontAlgn="b"/>
                      <a:r>
                        <a:rPr lang="de-DE" sz="1200" u="none" strike="noStrike" dirty="0">
                          <a:effectLst/>
                          <a:latin typeface="Arial" panose="020B0604020202020204" pitchFamily="34" charset="0"/>
                          <a:cs typeface="Arial" panose="020B0604020202020204" pitchFamily="34" charset="0"/>
                        </a:rPr>
                        <a:t>30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320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170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8"/>
                  </a:ext>
                </a:extLst>
              </a:tr>
              <a:tr h="199116">
                <a:tc>
                  <a:txBody>
                    <a:bodyPr/>
                    <a:lstStyle/>
                    <a:p>
                      <a:pPr algn="ctr" fontAlgn="b"/>
                      <a:r>
                        <a:rPr lang="de-DE" sz="1200" u="none" strike="noStrike" dirty="0">
                          <a:effectLst/>
                          <a:latin typeface="Arial" panose="020B0604020202020204" pitchFamily="34" charset="0"/>
                          <a:cs typeface="Arial" panose="020B0604020202020204" pitchFamily="34" charset="0"/>
                        </a:rPr>
                        <a:t>36</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380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200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9"/>
                  </a:ext>
                </a:extLst>
              </a:tr>
              <a:tr h="199116">
                <a:tc>
                  <a:txBody>
                    <a:bodyPr/>
                    <a:lstStyle/>
                    <a:p>
                      <a:pPr algn="ctr" fontAlgn="b"/>
                      <a:r>
                        <a:rPr lang="de-DE" sz="1200" u="none" strike="noStrike" dirty="0">
                          <a:effectLst/>
                          <a:latin typeface="Arial" panose="020B0604020202020204" pitchFamily="34" charset="0"/>
                          <a:cs typeface="Arial" panose="020B0604020202020204" pitchFamily="34" charset="0"/>
                        </a:rPr>
                        <a:t>45</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480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250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0"/>
                  </a:ext>
                </a:extLst>
              </a:tr>
              <a:tr h="199116">
                <a:tc>
                  <a:txBody>
                    <a:bodyPr/>
                    <a:lstStyle/>
                    <a:p>
                      <a:pPr algn="ctr" fontAlgn="b"/>
                      <a:r>
                        <a:rPr lang="de-DE" sz="1200" u="none" strike="noStrike" dirty="0">
                          <a:effectLst/>
                          <a:latin typeface="Arial" panose="020B0604020202020204" pitchFamily="34" charset="0"/>
                          <a:cs typeface="Arial" panose="020B0604020202020204" pitchFamily="34" charset="0"/>
                        </a:rPr>
                        <a:t>66</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630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325</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1"/>
                  </a:ext>
                </a:extLst>
              </a:tr>
              <a:tr h="199116">
                <a:tc>
                  <a:txBody>
                    <a:bodyPr/>
                    <a:lstStyle/>
                    <a:p>
                      <a:pPr algn="ctr" fontAlgn="b"/>
                      <a:r>
                        <a:rPr lang="de-DE" sz="1200" u="none" strike="noStrike" dirty="0">
                          <a:effectLst/>
                          <a:latin typeface="Arial" panose="020B0604020202020204" pitchFamily="34" charset="0"/>
                          <a:cs typeface="Arial" panose="020B0604020202020204" pitchFamily="34" charset="0"/>
                        </a:rPr>
                        <a:t>70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750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380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2"/>
                  </a:ext>
                </a:extLst>
              </a:tr>
              <a:tr h="199116">
                <a:tc>
                  <a:txBody>
                    <a:bodyPr/>
                    <a:lstStyle/>
                    <a:p>
                      <a:pPr algn="ctr" fontAlgn="b"/>
                      <a:r>
                        <a:rPr lang="de-DE" sz="1200" u="none" strike="noStrike" dirty="0">
                          <a:effectLst/>
                          <a:latin typeface="Arial" panose="020B0604020202020204" pitchFamily="34" charset="0"/>
                          <a:cs typeface="Arial" panose="020B0604020202020204" pitchFamily="34" charset="0"/>
                        </a:rPr>
                        <a:t>110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1100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550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3"/>
                  </a:ext>
                </a:extLst>
              </a:tr>
              <a:tr h="199116">
                <a:tc>
                  <a:txBody>
                    <a:bodyPr/>
                    <a:lstStyle/>
                    <a:p>
                      <a:pPr algn="ctr" fontAlgn="b"/>
                      <a:r>
                        <a:rPr lang="de-DE" sz="1200" u="none" strike="noStrike" dirty="0">
                          <a:effectLst/>
                          <a:latin typeface="Arial" panose="020B0604020202020204" pitchFamily="34" charset="0"/>
                          <a:cs typeface="Arial" panose="020B0604020202020204" pitchFamily="34" charset="0"/>
                        </a:rPr>
                        <a:t>132</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1300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650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4"/>
                  </a:ext>
                </a:extLst>
              </a:tr>
              <a:tr h="199116">
                <a:tc>
                  <a:txBody>
                    <a:bodyPr/>
                    <a:lstStyle/>
                    <a:p>
                      <a:pPr algn="ctr" fontAlgn="b"/>
                      <a:r>
                        <a:rPr lang="de-DE" sz="1200" u="none" strike="noStrike" dirty="0">
                          <a:effectLst/>
                          <a:latin typeface="Arial" panose="020B0604020202020204" pitchFamily="34" charset="0"/>
                          <a:cs typeface="Arial" panose="020B0604020202020204" pitchFamily="34" charset="0"/>
                        </a:rPr>
                        <a:t>150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1500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750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5"/>
                  </a:ext>
                </a:extLst>
              </a:tr>
              <a:tr h="199116">
                <a:tc>
                  <a:txBody>
                    <a:bodyPr/>
                    <a:lstStyle/>
                    <a:p>
                      <a:pPr algn="ctr" fontAlgn="b"/>
                      <a:r>
                        <a:rPr lang="de-DE" sz="1200" u="none" strike="noStrike" dirty="0">
                          <a:effectLst/>
                          <a:latin typeface="Arial" panose="020B0604020202020204" pitchFamily="34" charset="0"/>
                          <a:cs typeface="Arial" panose="020B0604020202020204" pitchFamily="34" charset="0"/>
                        </a:rPr>
                        <a:t>220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2100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1050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6"/>
                  </a:ext>
                </a:extLst>
              </a:tr>
              <a:tr h="199116">
                <a:tc>
                  <a:txBody>
                    <a:bodyPr/>
                    <a:lstStyle/>
                    <a:p>
                      <a:pPr algn="ctr" fontAlgn="b"/>
                      <a:r>
                        <a:rPr lang="de-DE" sz="1200" u="none" strike="noStrike" dirty="0">
                          <a:effectLst/>
                          <a:latin typeface="Arial" panose="020B0604020202020204" pitchFamily="34" charset="0"/>
                          <a:cs typeface="Arial" panose="020B0604020202020204" pitchFamily="34" charset="0"/>
                        </a:rPr>
                        <a:t>275</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2400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850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7"/>
                  </a:ext>
                </a:extLst>
              </a:tr>
              <a:tr h="199116">
                <a:tc>
                  <a:txBody>
                    <a:bodyPr/>
                    <a:lstStyle/>
                    <a:p>
                      <a:pPr algn="ctr" fontAlgn="b"/>
                      <a:r>
                        <a:rPr lang="de-DE" sz="1200" u="none" strike="noStrike" dirty="0">
                          <a:effectLst/>
                          <a:latin typeface="Arial" panose="020B0604020202020204" pitchFamily="34" charset="0"/>
                          <a:cs typeface="Arial" panose="020B0604020202020204" pitchFamily="34" charset="0"/>
                        </a:rPr>
                        <a:t>380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2900/3400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950/1050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8"/>
                  </a:ext>
                </a:extLst>
              </a:tr>
              <a:tr h="199116">
                <a:tc>
                  <a:txBody>
                    <a:bodyPr/>
                    <a:lstStyle/>
                    <a:p>
                      <a:pPr algn="ctr" fontAlgn="b"/>
                      <a:r>
                        <a:rPr lang="de-DE" sz="1200" u="none" strike="noStrike" dirty="0">
                          <a:effectLst/>
                          <a:latin typeface="Arial" panose="020B0604020202020204" pitchFamily="34" charset="0"/>
                          <a:cs typeface="Arial" panose="020B0604020202020204" pitchFamily="34" charset="0"/>
                        </a:rPr>
                        <a:t>480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4100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1175</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9"/>
                  </a:ext>
                </a:extLst>
              </a:tr>
              <a:tr h="199116">
                <a:tc>
                  <a:txBody>
                    <a:bodyPr/>
                    <a:lstStyle/>
                    <a:p>
                      <a:pPr algn="ctr" fontAlgn="b"/>
                      <a:r>
                        <a:rPr lang="de-DE" sz="1200" u="none" strike="noStrike" dirty="0">
                          <a:effectLst/>
                          <a:latin typeface="Arial" panose="020B0604020202020204" pitchFamily="34" charset="0"/>
                          <a:cs typeface="Arial" panose="020B0604020202020204" pitchFamily="34" charset="0"/>
                        </a:rPr>
                        <a:t>700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de-DE" sz="1200" u="none" strike="noStrike" dirty="0">
                          <a:effectLst/>
                          <a:latin typeface="Arial" panose="020B0604020202020204" pitchFamily="34" charset="0"/>
                          <a:cs typeface="Arial" panose="020B0604020202020204" pitchFamily="34" charset="0"/>
                        </a:rPr>
                        <a:t>6400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ctr" fontAlgn="b"/>
                      <a:r>
                        <a:rPr lang="de-DE" sz="1200" u="none" strike="noStrike" dirty="0">
                          <a:effectLst/>
                          <a:latin typeface="Arial" panose="020B0604020202020204" pitchFamily="34" charset="0"/>
                          <a:cs typeface="Arial" panose="020B0604020202020204" pitchFamily="34" charset="0"/>
                        </a:rPr>
                        <a:t>1550</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20"/>
                  </a:ext>
                </a:extLst>
              </a:tr>
              <a:tr h="199116">
                <a:tc>
                  <a:txBody>
                    <a:bodyPr/>
                    <a:lstStyle/>
                    <a:p>
                      <a:pPr algn="ctr" fontAlgn="b"/>
                      <a:endParaRPr lang="de-DE" sz="1100" b="0" i="0" u="none" strike="noStrike" dirty="0">
                        <a:solidFill>
                          <a:srgbClr val="000000"/>
                        </a:solidFill>
                        <a:effectLst/>
                        <a:latin typeface="Calibri"/>
                      </a:endParaRPr>
                    </a:p>
                  </a:txBody>
                  <a:tcPr marL="9525" marR="9525" marT="9525" marB="0" anchor="b"/>
                </a:tc>
                <a:tc gridSpan="2">
                  <a:txBody>
                    <a:bodyPr/>
                    <a:lstStyle/>
                    <a:p>
                      <a:pPr algn="ctr" fontAlgn="b"/>
                      <a:endParaRPr lang="de-DE" sz="1100" b="0" i="0" u="none" strike="noStrike" dirty="0">
                        <a:solidFill>
                          <a:srgbClr val="000000"/>
                        </a:solidFill>
                        <a:effectLst/>
                        <a:latin typeface="Calibri"/>
                      </a:endParaRPr>
                    </a:p>
                  </a:txBody>
                  <a:tcPr marL="9525" marR="9525" marT="9525" marB="0" anchor="b"/>
                </a:tc>
                <a:tc hMerge="1">
                  <a:txBody>
                    <a:bodyPr/>
                    <a:lstStyle/>
                    <a:p>
                      <a:endParaRPr lang="de-DE"/>
                    </a:p>
                  </a:txBody>
                  <a:tcPr/>
                </a:tc>
                <a:tc>
                  <a:txBody>
                    <a:bodyPr/>
                    <a:lstStyle/>
                    <a:p>
                      <a:pPr marL="0" marR="0" indent="0" algn="r" defTabSz="497737" rtl="0" eaLnBrk="1" fontAlgn="b" latinLnBrk="0" hangingPunct="1">
                        <a:lnSpc>
                          <a:spcPct val="100000"/>
                        </a:lnSpc>
                        <a:spcBef>
                          <a:spcPts val="0"/>
                        </a:spcBef>
                        <a:spcAft>
                          <a:spcPts val="0"/>
                        </a:spcAft>
                        <a:buClrTx/>
                        <a:buSzTx/>
                        <a:buFontTx/>
                        <a:buNone/>
                        <a:tabLst/>
                        <a:defRPr/>
                      </a:pPr>
                      <a:r>
                        <a:rPr lang="de-DE" sz="800" dirty="0">
                          <a:latin typeface="Arial" panose="020B0604020202020204" pitchFamily="34" charset="0"/>
                          <a:cs typeface="Arial" panose="020B0604020202020204" pitchFamily="34" charset="0"/>
                        </a:rPr>
                        <a:t>Tabelle 101: VDE 0105-100</a:t>
                      </a:r>
                    </a:p>
                  </a:txBody>
                  <a:tcPr marL="9525" marR="9525" marT="9525" marB="0" anchor="b"/>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1649974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E3F6B-7973-6F87-0C7F-DC65C6C6565A}"/>
              </a:ext>
            </a:extLst>
          </p:cNvPr>
          <p:cNvSpPr>
            <a:spLocks noGrp="1"/>
          </p:cNvSpPr>
          <p:nvPr>
            <p:ph type="title"/>
          </p:nvPr>
        </p:nvSpPr>
        <p:spPr/>
        <p:txBody>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Zoneneinteilung</a:t>
            </a:r>
            <a:endParaRPr lang="de-DE" dirty="0"/>
          </a:p>
        </p:txBody>
      </p:sp>
      <p:sp>
        <p:nvSpPr>
          <p:cNvPr id="3" name="Inhaltsplatzhalter 2">
            <a:extLst>
              <a:ext uri="{FF2B5EF4-FFF2-40B4-BE49-F238E27FC236}">
                <a16:creationId xmlns:a16="http://schemas.microsoft.com/office/drawing/2014/main" id="{A8339C4F-3C3F-9B69-030A-19EE09A98AC6}"/>
              </a:ext>
            </a:extLst>
          </p:cNvPr>
          <p:cNvSpPr>
            <a:spLocks noGrp="1"/>
          </p:cNvSpPr>
          <p:nvPr>
            <p:ph sz="quarter" idx="1"/>
          </p:nvPr>
        </p:nvSpPr>
        <p:spPr>
          <a:xfrm>
            <a:off x="712893" y="1752570"/>
            <a:ext cx="4544695" cy="5105429"/>
          </a:xfrm>
        </p:spPr>
        <p:txBody>
          <a:bodyPr>
            <a:normAutofit/>
          </a:bodyPr>
          <a:lstStyle/>
          <a:p>
            <a:pPr marL="0" indent="0">
              <a:buNone/>
            </a:pPr>
            <a:r>
              <a:rPr lang="de-DE" dirty="0"/>
              <a:t>Gefahrenzone:</a:t>
            </a:r>
          </a:p>
          <a:p>
            <a:r>
              <a:rPr lang="de-DE" sz="2000" b="0" dirty="0"/>
              <a:t>Die zulässigen Annäherungen (Schutzabstände, Annäherungs-zone) dürfen nicht unterschritten werden!</a:t>
            </a:r>
          </a:p>
          <a:p>
            <a:r>
              <a:rPr lang="de-DE" sz="2000" b="0" dirty="0">
                <a:latin typeface="Arial" panose="020B0604020202020204" pitchFamily="34" charset="0"/>
                <a:cs typeface="Arial" panose="020B0604020202020204" pitchFamily="34" charset="0"/>
              </a:rPr>
              <a:t>Folgende Schutzabstände gelten für Tätigkeiten von Elektrofachkräften oder elektrotechnisch unterwiesenen Personen bzw. für unter deren Aufsicht ausgeführte Arbeiten:</a:t>
            </a:r>
          </a:p>
          <a:p>
            <a:endParaRPr lang="de-DE" dirty="0"/>
          </a:p>
        </p:txBody>
      </p:sp>
      <p:sp>
        <p:nvSpPr>
          <p:cNvPr id="5" name="Foliennummernplatzhalter 4">
            <a:extLst>
              <a:ext uri="{FF2B5EF4-FFF2-40B4-BE49-F238E27FC236}">
                <a16:creationId xmlns:a16="http://schemas.microsoft.com/office/drawing/2014/main" id="{0FDF43CC-95C9-BA40-FD72-E2FDAED4D541}"/>
              </a:ext>
            </a:extLst>
          </p:cNvPr>
          <p:cNvSpPr>
            <a:spLocks noGrp="1"/>
          </p:cNvSpPr>
          <p:nvPr>
            <p:ph type="sldNum" sz="quarter" idx="16"/>
          </p:nvPr>
        </p:nvSpPr>
        <p:spPr/>
        <p:txBody>
          <a:bodyPr>
            <a:normAutofit fontScale="77500" lnSpcReduction="20000"/>
          </a:bodyPr>
          <a:lstStyle/>
          <a:p>
            <a:pPr algn="ctr" eaLnBrk="1" latinLnBrk="0" hangingPunct="1"/>
            <a:fld id="{F0C94032-CD4C-4C25-B0C2-CEC720522D92}" type="slidenum">
              <a:rPr kumimoji="0" lang="en-US" smtClean="0"/>
              <a:pPr algn="ctr" eaLnBrk="1" latinLnBrk="0" hangingPunct="1"/>
              <a:t>11</a:t>
            </a:fld>
            <a:endParaRPr kumimoji="0" lang="en-US"/>
          </a:p>
        </p:txBody>
      </p:sp>
      <p:pic>
        <p:nvPicPr>
          <p:cNvPr id="10" name="Inhaltsplatzhalter 12">
            <a:extLst>
              <a:ext uri="{FF2B5EF4-FFF2-40B4-BE49-F238E27FC236}">
                <a16:creationId xmlns:a16="http://schemas.microsoft.com/office/drawing/2014/main" id="{CFA9D29F-0763-7F10-1388-1B879394BCB8}"/>
              </a:ext>
            </a:extLst>
          </p:cNvPr>
          <p:cNvPicPr>
            <a:picLocks noGrp="1" noChangeAspect="1"/>
          </p:cNvPicPr>
          <p:nvPr>
            <p:ph sz="quarter" idx="2"/>
          </p:nvPr>
        </p:nvPicPr>
        <p:blipFill>
          <a:blip r:embed="rId2"/>
          <a:stretch>
            <a:fillRect/>
          </a:stretch>
        </p:blipFill>
        <p:spPr>
          <a:xfrm>
            <a:off x="5665788" y="2185639"/>
            <a:ext cx="4545012" cy="4174234"/>
          </a:xfrm>
        </p:spPr>
      </p:pic>
    </p:spTree>
    <p:extLst>
      <p:ext uri="{BB962C8B-B14F-4D97-AF65-F5344CB8AC3E}">
        <p14:creationId xmlns:p14="http://schemas.microsoft.com/office/powerpoint/2010/main" val="2335880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Schalterübersichten an Mittelspannungsanlagen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12</a:t>
            </a:fld>
            <a:endParaRPr lang="de-DE" dirty="0"/>
          </a:p>
        </p:txBody>
      </p:sp>
      <p:sp>
        <p:nvSpPr>
          <p:cNvPr id="8" name="Foliennummernplatzhalter 2">
            <a:extLst>
              <a:ext uri="{FF2B5EF4-FFF2-40B4-BE49-F238E27FC236}">
                <a16:creationId xmlns:a16="http://schemas.microsoft.com/office/drawing/2014/main" id="{E92B8CB6-54A3-3BAF-E523-0076DAA8C5CB}"/>
              </a:ext>
            </a:extLst>
          </p:cNvPr>
          <p:cNvSpPr txBox="1">
            <a:spLocks/>
          </p:cNvSpPr>
          <p:nvPr/>
        </p:nvSpPr>
        <p:spPr>
          <a:xfrm>
            <a:off x="7723084" y="7237001"/>
            <a:ext cx="1080000" cy="252042"/>
          </a:xfrm>
          <a:prstGeom prst="rect">
            <a:avLst/>
          </a:prstGeom>
        </p:spPr>
        <p:txBody>
          <a:bodyPr vert="horz" lIns="99571" tIns="49787" rIns="99571" bIns="49787" rtlCol="0" anchor="ctr"/>
          <a:lstStyle>
            <a:defPPr>
              <a:defRPr lang="de-DE"/>
            </a:defPPr>
            <a:lvl1pPr marL="0" algn="ctr" defTabSz="1043056" rtl="0" eaLnBrk="0" fontAlgn="base" latinLnBrk="0" hangingPunct="0">
              <a:lnSpc>
                <a:spcPct val="100000"/>
              </a:lnSpc>
              <a:spcBef>
                <a:spcPct val="0"/>
              </a:spcBef>
              <a:spcAft>
                <a:spcPct val="0"/>
              </a:spcAft>
              <a:defRPr sz="1300" b="1" kern="1200">
                <a:solidFill>
                  <a:schemeClr val="accent2"/>
                </a:solidFill>
                <a:latin typeface="Geogrotesque Light" pitchFamily="34" charset="0"/>
                <a:ea typeface="+mn-ea"/>
                <a:cs typeface="+mn-cs"/>
              </a:defRPr>
            </a:lvl1pPr>
            <a:lvl2pPr marL="497863" algn="l" defTabSz="1043056" rtl="0" eaLnBrk="0" fontAlgn="base" latinLnBrk="0" hangingPunct="0">
              <a:lnSpc>
                <a:spcPct val="150000"/>
              </a:lnSpc>
              <a:spcBef>
                <a:spcPct val="0"/>
              </a:spcBef>
              <a:spcAft>
                <a:spcPct val="0"/>
              </a:spcAft>
              <a:defRPr sz="2600" b="1" kern="1200">
                <a:solidFill>
                  <a:srgbClr val="000000"/>
                </a:solidFill>
                <a:latin typeface="Arial" pitchFamily="-108" charset="0"/>
                <a:ea typeface="+mn-ea"/>
                <a:cs typeface="+mn-cs"/>
              </a:defRPr>
            </a:lvl2pPr>
            <a:lvl3pPr marL="995724" algn="l" defTabSz="1043056" rtl="0" eaLnBrk="0" fontAlgn="base" latinLnBrk="0" hangingPunct="0">
              <a:lnSpc>
                <a:spcPct val="150000"/>
              </a:lnSpc>
              <a:spcBef>
                <a:spcPct val="0"/>
              </a:spcBef>
              <a:spcAft>
                <a:spcPct val="0"/>
              </a:spcAft>
              <a:defRPr sz="2600" b="1" kern="1200">
                <a:solidFill>
                  <a:srgbClr val="000000"/>
                </a:solidFill>
                <a:latin typeface="Arial" pitchFamily="-108" charset="0"/>
                <a:ea typeface="+mn-ea"/>
                <a:cs typeface="+mn-cs"/>
              </a:defRPr>
            </a:lvl3pPr>
            <a:lvl4pPr marL="1493588" algn="l" defTabSz="1043056" rtl="0" eaLnBrk="0" fontAlgn="base" latinLnBrk="0" hangingPunct="0">
              <a:lnSpc>
                <a:spcPct val="150000"/>
              </a:lnSpc>
              <a:spcBef>
                <a:spcPct val="0"/>
              </a:spcBef>
              <a:spcAft>
                <a:spcPct val="0"/>
              </a:spcAft>
              <a:defRPr sz="2600" b="1" kern="1200">
                <a:solidFill>
                  <a:srgbClr val="000000"/>
                </a:solidFill>
                <a:latin typeface="Arial" pitchFamily="-108" charset="0"/>
                <a:ea typeface="+mn-ea"/>
                <a:cs typeface="+mn-cs"/>
              </a:defRPr>
            </a:lvl4pPr>
            <a:lvl5pPr marL="1991449" algn="l" defTabSz="1043056" rtl="0" eaLnBrk="0" fontAlgn="base" latinLnBrk="0" hangingPunct="0">
              <a:lnSpc>
                <a:spcPct val="150000"/>
              </a:lnSpc>
              <a:spcBef>
                <a:spcPct val="0"/>
              </a:spcBef>
              <a:spcAft>
                <a:spcPct val="0"/>
              </a:spcAft>
              <a:defRPr sz="2600" b="1" kern="1200">
                <a:solidFill>
                  <a:srgbClr val="000000"/>
                </a:solidFill>
                <a:latin typeface="Arial" pitchFamily="-108" charset="0"/>
                <a:ea typeface="+mn-ea"/>
                <a:cs typeface="+mn-cs"/>
              </a:defRPr>
            </a:lvl5pPr>
            <a:lvl6pPr marL="2489311" algn="l" defTabSz="497863" rtl="0" eaLnBrk="1" latinLnBrk="0" hangingPunct="1">
              <a:defRPr sz="2600" b="1" kern="1200">
                <a:solidFill>
                  <a:srgbClr val="000000"/>
                </a:solidFill>
                <a:latin typeface="Arial" pitchFamily="-108" charset="0"/>
                <a:ea typeface="+mn-ea"/>
                <a:cs typeface="+mn-cs"/>
              </a:defRPr>
            </a:lvl6pPr>
            <a:lvl7pPr marL="2987174" algn="l" defTabSz="497863" rtl="0" eaLnBrk="1" latinLnBrk="0" hangingPunct="1">
              <a:defRPr sz="2600" b="1" kern="1200">
                <a:solidFill>
                  <a:srgbClr val="000000"/>
                </a:solidFill>
                <a:latin typeface="Arial" pitchFamily="-108" charset="0"/>
                <a:ea typeface="+mn-ea"/>
                <a:cs typeface="+mn-cs"/>
              </a:defRPr>
            </a:lvl7pPr>
            <a:lvl8pPr marL="3485038" algn="l" defTabSz="497863" rtl="0" eaLnBrk="1" latinLnBrk="0" hangingPunct="1">
              <a:defRPr sz="2600" b="1" kern="1200">
                <a:solidFill>
                  <a:srgbClr val="000000"/>
                </a:solidFill>
                <a:latin typeface="Arial" pitchFamily="-108" charset="0"/>
                <a:ea typeface="+mn-ea"/>
                <a:cs typeface="+mn-cs"/>
              </a:defRPr>
            </a:lvl8pPr>
            <a:lvl9pPr marL="3982900" algn="l" defTabSz="497863" rtl="0" eaLnBrk="1" latinLnBrk="0" hangingPunct="1">
              <a:defRPr sz="2600" b="1" kern="1200">
                <a:solidFill>
                  <a:srgbClr val="000000"/>
                </a:solidFill>
                <a:latin typeface="Arial" pitchFamily="-108" charset="0"/>
                <a:ea typeface="+mn-ea"/>
                <a:cs typeface="+mn-cs"/>
              </a:defRPr>
            </a:lvl9pPr>
          </a:lstStyle>
          <a:p>
            <a:fld id="{9889C296-15D4-E74A-895E-0A457A8331D7}" type="slidenum">
              <a:rPr lang="de-DE" smtClean="0">
                <a:latin typeface="Arial" panose="020B0604020202020204" pitchFamily="34" charset="0"/>
                <a:cs typeface="Arial" panose="020B0604020202020204" pitchFamily="34" charset="0"/>
              </a:rPr>
              <a:pPr/>
              <a:t>12</a:t>
            </a:fld>
            <a:endParaRPr lang="de-DE" dirty="0">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E7BDD8F7-AC3B-FAC6-1158-BAA64FB1128C}"/>
              </a:ext>
            </a:extLst>
          </p:cNvPr>
          <p:cNvSpPr txBox="1"/>
          <p:nvPr/>
        </p:nvSpPr>
        <p:spPr>
          <a:xfrm>
            <a:off x="752364" y="2028469"/>
            <a:ext cx="2736601" cy="400110"/>
          </a:xfrm>
          <a:prstGeom prst="rect">
            <a:avLst/>
          </a:prstGeom>
          <a:noFill/>
        </p:spPr>
        <p:txBody>
          <a:bodyPr wrap="square" rtlCol="0">
            <a:spAutoFit/>
          </a:bodyPr>
          <a:lstStyle/>
          <a:p>
            <a:pPr lvl="0">
              <a:lnSpc>
                <a:spcPct val="100000"/>
              </a:lnSpc>
            </a:pPr>
            <a:r>
              <a:rPr lang="de-DE" sz="2000" b="1" dirty="0">
                <a:latin typeface="Arial" panose="020B0604020202020204" pitchFamily="34" charset="0"/>
                <a:cs typeface="Arial" panose="020B0604020202020204" pitchFamily="34" charset="0"/>
              </a:rPr>
              <a:t>Trennschalter</a:t>
            </a:r>
          </a:p>
        </p:txBody>
      </p:sp>
      <p:pic>
        <p:nvPicPr>
          <p:cNvPr id="10" name="Grafik 9">
            <a:extLst>
              <a:ext uri="{FF2B5EF4-FFF2-40B4-BE49-F238E27FC236}">
                <a16:creationId xmlns:a16="http://schemas.microsoft.com/office/drawing/2014/main" id="{130E831E-D3EE-F1F7-155D-5A7FE358942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7443" y="2461015"/>
            <a:ext cx="1721543" cy="1895676"/>
          </a:xfrm>
          <a:prstGeom prst="rect">
            <a:avLst/>
          </a:prstGeom>
        </p:spPr>
      </p:pic>
      <p:grpSp>
        <p:nvGrpSpPr>
          <p:cNvPr id="11" name="Gruppieren 10">
            <a:extLst>
              <a:ext uri="{FF2B5EF4-FFF2-40B4-BE49-F238E27FC236}">
                <a16:creationId xmlns:a16="http://schemas.microsoft.com/office/drawing/2014/main" id="{B8A5A5F1-A3E3-072B-538B-72A0CCCE068C}"/>
              </a:ext>
            </a:extLst>
          </p:cNvPr>
          <p:cNvGrpSpPr/>
          <p:nvPr/>
        </p:nvGrpSpPr>
        <p:grpSpPr>
          <a:xfrm rot="16200000">
            <a:off x="2596219" y="3140009"/>
            <a:ext cx="684076" cy="180020"/>
            <a:chOff x="7038888" y="4644727"/>
            <a:chExt cx="684076" cy="180020"/>
          </a:xfrm>
        </p:grpSpPr>
        <p:cxnSp>
          <p:nvCxnSpPr>
            <p:cNvPr id="12" name="Gerade Verbindung 11">
              <a:extLst>
                <a:ext uri="{FF2B5EF4-FFF2-40B4-BE49-F238E27FC236}">
                  <a16:creationId xmlns:a16="http://schemas.microsoft.com/office/drawing/2014/main" id="{701C78CF-F491-5F8C-9C8C-F9AC391450CD}"/>
                </a:ext>
              </a:extLst>
            </p:cNvPr>
            <p:cNvCxnSpPr/>
            <p:nvPr/>
          </p:nvCxnSpPr>
          <p:spPr bwMode="auto">
            <a:xfrm>
              <a:off x="7038888" y="4824747"/>
              <a:ext cx="2520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Gerade Verbindung 12">
              <a:extLst>
                <a:ext uri="{FF2B5EF4-FFF2-40B4-BE49-F238E27FC236}">
                  <a16:creationId xmlns:a16="http://schemas.microsoft.com/office/drawing/2014/main" id="{BDA336D8-2DA6-B418-068B-5DD85F7EF9B2}"/>
                </a:ext>
              </a:extLst>
            </p:cNvPr>
            <p:cNvCxnSpPr/>
            <p:nvPr/>
          </p:nvCxnSpPr>
          <p:spPr bwMode="auto">
            <a:xfrm flipH="1">
              <a:off x="7290916" y="4644727"/>
              <a:ext cx="180020" cy="1800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Gerade Verbindung 13">
              <a:extLst>
                <a:ext uri="{FF2B5EF4-FFF2-40B4-BE49-F238E27FC236}">
                  <a16:creationId xmlns:a16="http://schemas.microsoft.com/office/drawing/2014/main" id="{DF58B2CB-5208-8656-322E-1BE85E7226E7}"/>
                </a:ext>
              </a:extLst>
            </p:cNvPr>
            <p:cNvCxnSpPr/>
            <p:nvPr/>
          </p:nvCxnSpPr>
          <p:spPr bwMode="auto">
            <a:xfrm>
              <a:off x="7470936" y="4824747"/>
              <a:ext cx="2520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 name="Gruppieren 14">
            <a:extLst>
              <a:ext uri="{FF2B5EF4-FFF2-40B4-BE49-F238E27FC236}">
                <a16:creationId xmlns:a16="http://schemas.microsoft.com/office/drawing/2014/main" id="{55A991F0-2318-19A6-D846-03A0B528C537}"/>
              </a:ext>
            </a:extLst>
          </p:cNvPr>
          <p:cNvGrpSpPr/>
          <p:nvPr/>
        </p:nvGrpSpPr>
        <p:grpSpPr>
          <a:xfrm rot="16200000">
            <a:off x="6737502" y="3193387"/>
            <a:ext cx="707761" cy="186380"/>
            <a:chOff x="4014552" y="4086665"/>
            <a:chExt cx="707761" cy="186380"/>
          </a:xfrm>
        </p:grpSpPr>
        <p:cxnSp>
          <p:nvCxnSpPr>
            <p:cNvPr id="16" name="Gerade Verbindung 15">
              <a:extLst>
                <a:ext uri="{FF2B5EF4-FFF2-40B4-BE49-F238E27FC236}">
                  <a16:creationId xmlns:a16="http://schemas.microsoft.com/office/drawing/2014/main" id="{DB9B4234-6F6A-EBAB-0EF9-66383E91A6A0}"/>
                </a:ext>
              </a:extLst>
            </p:cNvPr>
            <p:cNvCxnSpPr/>
            <p:nvPr/>
          </p:nvCxnSpPr>
          <p:spPr bwMode="auto">
            <a:xfrm>
              <a:off x="4014552" y="4266685"/>
              <a:ext cx="2520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Gerade Verbindung 16">
              <a:extLst>
                <a:ext uri="{FF2B5EF4-FFF2-40B4-BE49-F238E27FC236}">
                  <a16:creationId xmlns:a16="http://schemas.microsoft.com/office/drawing/2014/main" id="{81586EE8-A141-7B9C-B9F7-8B7490CACA9E}"/>
                </a:ext>
              </a:extLst>
            </p:cNvPr>
            <p:cNvCxnSpPr/>
            <p:nvPr/>
          </p:nvCxnSpPr>
          <p:spPr bwMode="auto">
            <a:xfrm flipH="1">
              <a:off x="4266580" y="4086665"/>
              <a:ext cx="180020" cy="18002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8" name="Gruppieren 17">
              <a:extLst>
                <a:ext uri="{FF2B5EF4-FFF2-40B4-BE49-F238E27FC236}">
                  <a16:creationId xmlns:a16="http://schemas.microsoft.com/office/drawing/2014/main" id="{40CEEFF3-7814-9D54-4A95-0F2AE8B92341}"/>
                </a:ext>
              </a:extLst>
            </p:cNvPr>
            <p:cNvGrpSpPr/>
            <p:nvPr/>
          </p:nvGrpSpPr>
          <p:grpSpPr>
            <a:xfrm>
              <a:off x="4423740" y="4227326"/>
              <a:ext cx="298573" cy="45719"/>
              <a:chOff x="4400881" y="4231725"/>
              <a:chExt cx="298573" cy="45719"/>
            </a:xfrm>
          </p:grpSpPr>
          <p:cxnSp>
            <p:nvCxnSpPr>
              <p:cNvPr id="19" name="Gerade Verbindung 18">
                <a:extLst>
                  <a:ext uri="{FF2B5EF4-FFF2-40B4-BE49-F238E27FC236}">
                    <a16:creationId xmlns:a16="http://schemas.microsoft.com/office/drawing/2014/main" id="{02A5FA33-A10B-3230-FB6D-392E1E678A9F}"/>
                  </a:ext>
                </a:extLst>
              </p:cNvPr>
              <p:cNvCxnSpPr/>
              <p:nvPr/>
            </p:nvCxnSpPr>
            <p:spPr bwMode="auto">
              <a:xfrm>
                <a:off x="4447426" y="4255255"/>
                <a:ext cx="2520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Ellipse 40">
                <a:extLst>
                  <a:ext uri="{FF2B5EF4-FFF2-40B4-BE49-F238E27FC236}">
                    <a16:creationId xmlns:a16="http://schemas.microsoft.com/office/drawing/2014/main" id="{F60B35FF-B352-EBF0-9202-C3E8AED269D2}"/>
                  </a:ext>
                </a:extLst>
              </p:cNvPr>
              <p:cNvSpPr/>
              <p:nvPr/>
            </p:nvSpPr>
            <p:spPr bwMode="auto">
              <a:xfrm>
                <a:off x="4400881" y="4231725"/>
                <a:ext cx="45719" cy="45719"/>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anose="020B0604020202020204" pitchFamily="34" charset="0"/>
                  <a:ea typeface="ヒラギノ角ゴ Pro W3" pitchFamily="-108" charset="-128"/>
                  <a:cs typeface="Arial" panose="020B0604020202020204" pitchFamily="34" charset="0"/>
                </a:endParaRPr>
              </a:p>
            </p:txBody>
          </p:sp>
        </p:grpSp>
      </p:grpSp>
      <p:grpSp>
        <p:nvGrpSpPr>
          <p:cNvPr id="21" name="Gruppieren 20">
            <a:extLst>
              <a:ext uri="{FF2B5EF4-FFF2-40B4-BE49-F238E27FC236}">
                <a16:creationId xmlns:a16="http://schemas.microsoft.com/office/drawing/2014/main" id="{18AE82D1-9B22-592E-A0D0-4662159C6C80}"/>
              </a:ext>
            </a:extLst>
          </p:cNvPr>
          <p:cNvGrpSpPr/>
          <p:nvPr/>
        </p:nvGrpSpPr>
        <p:grpSpPr>
          <a:xfrm rot="16200000">
            <a:off x="2618119" y="5701621"/>
            <a:ext cx="707761" cy="183870"/>
            <a:chOff x="5238688" y="4080305"/>
            <a:chExt cx="707761" cy="183870"/>
          </a:xfrm>
        </p:grpSpPr>
        <p:cxnSp>
          <p:nvCxnSpPr>
            <p:cNvPr id="22" name="Gerade Verbindung 21">
              <a:extLst>
                <a:ext uri="{FF2B5EF4-FFF2-40B4-BE49-F238E27FC236}">
                  <a16:creationId xmlns:a16="http://schemas.microsoft.com/office/drawing/2014/main" id="{5F104681-2A27-A589-5342-D5F1E5585A69}"/>
                </a:ext>
              </a:extLst>
            </p:cNvPr>
            <p:cNvCxnSpPr/>
            <p:nvPr/>
          </p:nvCxnSpPr>
          <p:spPr bwMode="auto">
            <a:xfrm>
              <a:off x="5238688" y="4260325"/>
              <a:ext cx="2520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Gerade Verbindung 22">
              <a:extLst>
                <a:ext uri="{FF2B5EF4-FFF2-40B4-BE49-F238E27FC236}">
                  <a16:creationId xmlns:a16="http://schemas.microsoft.com/office/drawing/2014/main" id="{912B13B7-5EA3-6DB7-A596-4C94021147EF}"/>
                </a:ext>
              </a:extLst>
            </p:cNvPr>
            <p:cNvCxnSpPr/>
            <p:nvPr/>
          </p:nvCxnSpPr>
          <p:spPr bwMode="auto">
            <a:xfrm flipH="1">
              <a:off x="5490716" y="4080305"/>
              <a:ext cx="180020" cy="1800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Gerade Verbindung 23">
              <a:extLst>
                <a:ext uri="{FF2B5EF4-FFF2-40B4-BE49-F238E27FC236}">
                  <a16:creationId xmlns:a16="http://schemas.microsoft.com/office/drawing/2014/main" id="{CEB2CDDA-8FDC-12C7-9AD6-2B71A5FDDEB1}"/>
                </a:ext>
              </a:extLst>
            </p:cNvPr>
            <p:cNvCxnSpPr/>
            <p:nvPr/>
          </p:nvCxnSpPr>
          <p:spPr bwMode="auto">
            <a:xfrm>
              <a:off x="5694421" y="4244496"/>
              <a:ext cx="2520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Gerade Verbindung 24">
              <a:extLst>
                <a:ext uri="{FF2B5EF4-FFF2-40B4-BE49-F238E27FC236}">
                  <a16:creationId xmlns:a16="http://schemas.microsoft.com/office/drawing/2014/main" id="{C4A7A2D2-A557-8724-6715-08D67B220C8F}"/>
                </a:ext>
              </a:extLst>
            </p:cNvPr>
            <p:cNvCxnSpPr/>
            <p:nvPr/>
          </p:nvCxnSpPr>
          <p:spPr bwMode="auto">
            <a:xfrm>
              <a:off x="5670735" y="4224816"/>
              <a:ext cx="39359" cy="3935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Gerade Verbindung 25">
              <a:extLst>
                <a:ext uri="{FF2B5EF4-FFF2-40B4-BE49-F238E27FC236}">
                  <a16:creationId xmlns:a16="http://schemas.microsoft.com/office/drawing/2014/main" id="{C9822A53-120A-1AAA-4667-88048E0DB153}"/>
                </a:ext>
              </a:extLst>
            </p:cNvPr>
            <p:cNvCxnSpPr/>
            <p:nvPr/>
          </p:nvCxnSpPr>
          <p:spPr bwMode="auto">
            <a:xfrm flipH="1">
              <a:off x="5670735" y="4224816"/>
              <a:ext cx="39359" cy="3935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pic>
        <p:nvPicPr>
          <p:cNvPr id="27" name="Grafik 26">
            <a:extLst>
              <a:ext uri="{FF2B5EF4-FFF2-40B4-BE49-F238E27FC236}">
                <a16:creationId xmlns:a16="http://schemas.microsoft.com/office/drawing/2014/main" id="{BFE08758-BB59-EF4F-58A9-53464944567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7665" y="5051346"/>
            <a:ext cx="1487538" cy="1719966"/>
          </a:xfrm>
          <a:prstGeom prst="rect">
            <a:avLst/>
          </a:prstGeom>
        </p:spPr>
      </p:pic>
      <p:pic>
        <p:nvPicPr>
          <p:cNvPr id="28" name="Grafik 27">
            <a:extLst>
              <a:ext uri="{FF2B5EF4-FFF2-40B4-BE49-F238E27FC236}">
                <a16:creationId xmlns:a16="http://schemas.microsoft.com/office/drawing/2014/main" id="{38773075-501F-3BA0-FE6E-F2668944D7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4516" y="2451691"/>
            <a:ext cx="2857500" cy="1905000"/>
          </a:xfrm>
          <a:prstGeom prst="rect">
            <a:avLst/>
          </a:prstGeom>
        </p:spPr>
      </p:pic>
      <p:grpSp>
        <p:nvGrpSpPr>
          <p:cNvPr id="29" name="Gruppieren 28">
            <a:extLst>
              <a:ext uri="{FF2B5EF4-FFF2-40B4-BE49-F238E27FC236}">
                <a16:creationId xmlns:a16="http://schemas.microsoft.com/office/drawing/2014/main" id="{480649F7-5434-0440-42C7-D84012FF3AF6}"/>
              </a:ext>
            </a:extLst>
          </p:cNvPr>
          <p:cNvGrpSpPr/>
          <p:nvPr/>
        </p:nvGrpSpPr>
        <p:grpSpPr>
          <a:xfrm>
            <a:off x="4330274" y="5051346"/>
            <a:ext cx="2566340" cy="1727710"/>
            <a:chOff x="650080" y="5130117"/>
            <a:chExt cx="2566340" cy="1727710"/>
          </a:xfrm>
        </p:grpSpPr>
        <p:pic>
          <p:nvPicPr>
            <p:cNvPr id="30" name="Grafik 29">
              <a:extLst>
                <a:ext uri="{FF2B5EF4-FFF2-40B4-BE49-F238E27FC236}">
                  <a16:creationId xmlns:a16="http://schemas.microsoft.com/office/drawing/2014/main" id="{23264DD8-FD76-BF0B-5BF9-99069395600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0080" y="5130117"/>
              <a:ext cx="1869436" cy="1727710"/>
            </a:xfrm>
            <a:prstGeom prst="rect">
              <a:avLst/>
            </a:prstGeom>
          </p:spPr>
        </p:pic>
        <p:grpSp>
          <p:nvGrpSpPr>
            <p:cNvPr id="31" name="Gruppieren 30">
              <a:extLst>
                <a:ext uri="{FF2B5EF4-FFF2-40B4-BE49-F238E27FC236}">
                  <a16:creationId xmlns:a16="http://schemas.microsoft.com/office/drawing/2014/main" id="{5FC910C7-A8B3-5FBA-B652-E21C93E50CBC}"/>
                </a:ext>
              </a:extLst>
            </p:cNvPr>
            <p:cNvGrpSpPr/>
            <p:nvPr/>
          </p:nvGrpSpPr>
          <p:grpSpPr>
            <a:xfrm>
              <a:off x="2808606" y="5286383"/>
              <a:ext cx="407814" cy="1415177"/>
              <a:chOff x="7153132" y="4345674"/>
              <a:chExt cx="407814" cy="1415177"/>
            </a:xfrm>
          </p:grpSpPr>
          <p:cxnSp>
            <p:nvCxnSpPr>
              <p:cNvPr id="33" name="Gerade Verbindung 32">
                <a:extLst>
                  <a:ext uri="{FF2B5EF4-FFF2-40B4-BE49-F238E27FC236}">
                    <a16:creationId xmlns:a16="http://schemas.microsoft.com/office/drawing/2014/main" id="{9F3A26D0-55E7-FB82-18E6-E0C6E15C4F14}"/>
                  </a:ext>
                </a:extLst>
              </p:cNvPr>
              <p:cNvCxnSpPr/>
              <p:nvPr/>
            </p:nvCxnSpPr>
            <p:spPr bwMode="auto">
              <a:xfrm flipV="1">
                <a:off x="7470936" y="4824747"/>
                <a:ext cx="0" cy="93610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Gerade Verbindung 33">
                <a:extLst>
                  <a:ext uri="{FF2B5EF4-FFF2-40B4-BE49-F238E27FC236}">
                    <a16:creationId xmlns:a16="http://schemas.microsoft.com/office/drawing/2014/main" id="{E7B98BE5-2EA0-A496-B1B9-5F9D2C11A267}"/>
                  </a:ext>
                </a:extLst>
              </p:cNvPr>
              <p:cNvCxnSpPr/>
              <p:nvPr/>
            </p:nvCxnSpPr>
            <p:spPr bwMode="auto">
              <a:xfrm rot="16200000" flipH="1">
                <a:off x="7290916" y="4644727"/>
                <a:ext cx="180020" cy="1800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Gerade Verbindung 34">
                <a:extLst>
                  <a:ext uri="{FF2B5EF4-FFF2-40B4-BE49-F238E27FC236}">
                    <a16:creationId xmlns:a16="http://schemas.microsoft.com/office/drawing/2014/main" id="{03DC8826-33EA-9538-0883-BB5EA87D7CB6}"/>
                  </a:ext>
                </a:extLst>
              </p:cNvPr>
              <p:cNvCxnSpPr/>
              <p:nvPr/>
            </p:nvCxnSpPr>
            <p:spPr bwMode="auto">
              <a:xfrm rot="16200000">
                <a:off x="7344922" y="4471688"/>
                <a:ext cx="2520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Rechteck 35">
                <a:extLst>
                  <a:ext uri="{FF2B5EF4-FFF2-40B4-BE49-F238E27FC236}">
                    <a16:creationId xmlns:a16="http://schemas.microsoft.com/office/drawing/2014/main" id="{B8DEE536-33D3-72C0-1F2A-8D05C1210E92}"/>
                  </a:ext>
                </a:extLst>
              </p:cNvPr>
              <p:cNvSpPr/>
              <p:nvPr/>
            </p:nvSpPr>
            <p:spPr bwMode="auto">
              <a:xfrm>
                <a:off x="7380926" y="5076775"/>
                <a:ext cx="180020" cy="4320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anose="020B0604020202020204" pitchFamily="34" charset="0"/>
                  <a:ea typeface="ヒラギノ角ゴ Pro W3" pitchFamily="-108" charset="-128"/>
                  <a:cs typeface="Arial" panose="020B0604020202020204" pitchFamily="34" charset="0"/>
                </a:endParaRPr>
              </a:p>
            </p:txBody>
          </p:sp>
          <p:cxnSp>
            <p:nvCxnSpPr>
              <p:cNvPr id="37" name="Gerade Verbindung 36">
                <a:extLst>
                  <a:ext uri="{FF2B5EF4-FFF2-40B4-BE49-F238E27FC236}">
                    <a16:creationId xmlns:a16="http://schemas.microsoft.com/office/drawing/2014/main" id="{6C226CC7-CA79-0CFA-4ED4-A46160E256F3}"/>
                  </a:ext>
                </a:extLst>
              </p:cNvPr>
              <p:cNvCxnSpPr>
                <a:stCxn id="36" idx="1"/>
              </p:cNvCxnSpPr>
              <p:nvPr/>
            </p:nvCxnSpPr>
            <p:spPr bwMode="auto">
              <a:xfrm flipH="1">
                <a:off x="7155315" y="5292799"/>
                <a:ext cx="225611"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8" name="Gerade Verbindung 37">
                <a:extLst>
                  <a:ext uri="{FF2B5EF4-FFF2-40B4-BE49-F238E27FC236}">
                    <a16:creationId xmlns:a16="http://schemas.microsoft.com/office/drawing/2014/main" id="{2E4C2EEF-ABBC-54F8-03D2-665AF32ECA08}"/>
                  </a:ext>
                </a:extLst>
              </p:cNvPr>
              <p:cNvCxnSpPr/>
              <p:nvPr/>
            </p:nvCxnSpPr>
            <p:spPr bwMode="auto">
              <a:xfrm>
                <a:off x="7153132" y="4734736"/>
                <a:ext cx="0" cy="558063"/>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9" name="Gerade Verbindung 38">
                <a:extLst>
                  <a:ext uri="{FF2B5EF4-FFF2-40B4-BE49-F238E27FC236}">
                    <a16:creationId xmlns:a16="http://schemas.microsoft.com/office/drawing/2014/main" id="{3D51AB44-3BEA-AD93-7DD2-17B1B6001ECA}"/>
                  </a:ext>
                </a:extLst>
              </p:cNvPr>
              <p:cNvCxnSpPr/>
              <p:nvPr/>
            </p:nvCxnSpPr>
            <p:spPr bwMode="auto">
              <a:xfrm flipH="1">
                <a:off x="7155315" y="4734736"/>
                <a:ext cx="225611"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40" name="Ellipse 34">
                <a:extLst>
                  <a:ext uri="{FF2B5EF4-FFF2-40B4-BE49-F238E27FC236}">
                    <a16:creationId xmlns:a16="http://schemas.microsoft.com/office/drawing/2014/main" id="{75DEEBC3-95F6-CE39-90FD-DDBE86B203A7}"/>
                  </a:ext>
                </a:extLst>
              </p:cNvPr>
              <p:cNvSpPr/>
              <p:nvPr/>
            </p:nvSpPr>
            <p:spPr bwMode="auto">
              <a:xfrm>
                <a:off x="7447237" y="4599708"/>
                <a:ext cx="45719" cy="45719"/>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anose="020B0604020202020204" pitchFamily="34" charset="0"/>
                  <a:ea typeface="ヒラギノ角ゴ Pro W3" pitchFamily="-108" charset="-128"/>
                  <a:cs typeface="Arial" panose="020B0604020202020204" pitchFamily="34" charset="0"/>
                </a:endParaRPr>
              </a:p>
            </p:txBody>
          </p:sp>
        </p:grpSp>
      </p:grpSp>
      <p:sp>
        <p:nvSpPr>
          <p:cNvPr id="41" name="Textfeld 40">
            <a:extLst>
              <a:ext uri="{FF2B5EF4-FFF2-40B4-BE49-F238E27FC236}">
                <a16:creationId xmlns:a16="http://schemas.microsoft.com/office/drawing/2014/main" id="{309E7590-19AA-641C-457F-91B82764A3A2}"/>
              </a:ext>
            </a:extLst>
          </p:cNvPr>
          <p:cNvSpPr txBox="1"/>
          <p:nvPr/>
        </p:nvSpPr>
        <p:spPr>
          <a:xfrm>
            <a:off x="4268596" y="2026694"/>
            <a:ext cx="2510780" cy="400110"/>
          </a:xfrm>
          <a:prstGeom prst="rect">
            <a:avLst/>
          </a:prstGeom>
          <a:noFill/>
        </p:spPr>
        <p:txBody>
          <a:bodyPr wrap="square" rtlCol="0">
            <a:spAutoFit/>
          </a:bodyPr>
          <a:lstStyle/>
          <a:p>
            <a:pPr lvl="0">
              <a:lnSpc>
                <a:spcPct val="100000"/>
              </a:lnSpc>
            </a:pPr>
            <a:r>
              <a:rPr lang="de-DE" sz="2000" b="1" dirty="0">
                <a:latin typeface="Arial" panose="020B0604020202020204" pitchFamily="34" charset="0"/>
                <a:cs typeface="Arial" panose="020B0604020202020204" pitchFamily="34" charset="0"/>
              </a:rPr>
              <a:t>Lasttrennschalter</a:t>
            </a:r>
          </a:p>
        </p:txBody>
      </p:sp>
      <p:sp>
        <p:nvSpPr>
          <p:cNvPr id="42" name="Textfeld 41">
            <a:extLst>
              <a:ext uri="{FF2B5EF4-FFF2-40B4-BE49-F238E27FC236}">
                <a16:creationId xmlns:a16="http://schemas.microsoft.com/office/drawing/2014/main" id="{BDD28158-67BD-501B-01ED-4CB22CCA0A7C}"/>
              </a:ext>
            </a:extLst>
          </p:cNvPr>
          <p:cNvSpPr txBox="1"/>
          <p:nvPr/>
        </p:nvSpPr>
        <p:spPr>
          <a:xfrm>
            <a:off x="890518" y="4617016"/>
            <a:ext cx="2533811" cy="400110"/>
          </a:xfrm>
          <a:prstGeom prst="rect">
            <a:avLst/>
          </a:prstGeom>
          <a:noFill/>
        </p:spPr>
        <p:txBody>
          <a:bodyPr wrap="square" rtlCol="0">
            <a:spAutoFit/>
          </a:bodyPr>
          <a:lstStyle/>
          <a:p>
            <a:pPr lvl="0">
              <a:lnSpc>
                <a:spcPct val="100000"/>
              </a:lnSpc>
            </a:pPr>
            <a:r>
              <a:rPr lang="de-DE" sz="2000" b="1" dirty="0">
                <a:latin typeface="Arial" panose="020B0604020202020204" pitchFamily="34" charset="0"/>
                <a:cs typeface="Arial" panose="020B0604020202020204" pitchFamily="34" charset="0"/>
              </a:rPr>
              <a:t>Leistungsschalter</a:t>
            </a:r>
          </a:p>
        </p:txBody>
      </p:sp>
      <p:sp>
        <p:nvSpPr>
          <p:cNvPr id="43" name="Textfeld 42">
            <a:extLst>
              <a:ext uri="{FF2B5EF4-FFF2-40B4-BE49-F238E27FC236}">
                <a16:creationId xmlns:a16="http://schemas.microsoft.com/office/drawing/2014/main" id="{38D7496F-774C-C22F-482B-0050752F3EF3}"/>
              </a:ext>
            </a:extLst>
          </p:cNvPr>
          <p:cNvSpPr txBox="1"/>
          <p:nvPr/>
        </p:nvSpPr>
        <p:spPr>
          <a:xfrm>
            <a:off x="4231778" y="4612265"/>
            <a:ext cx="4288459" cy="400110"/>
          </a:xfrm>
          <a:prstGeom prst="rect">
            <a:avLst/>
          </a:prstGeom>
          <a:noFill/>
        </p:spPr>
        <p:txBody>
          <a:bodyPr wrap="square" rtlCol="0">
            <a:spAutoFit/>
          </a:bodyPr>
          <a:lstStyle/>
          <a:p>
            <a:pPr>
              <a:lnSpc>
                <a:spcPct val="100000"/>
              </a:lnSpc>
            </a:pPr>
            <a:r>
              <a:rPr lang="de-DE" sz="2000" b="1" dirty="0">
                <a:latin typeface="Arial" panose="020B0604020202020204" pitchFamily="34" charset="0"/>
                <a:cs typeface="Arial" panose="020B0604020202020204" pitchFamily="34" charset="0"/>
              </a:rPr>
              <a:t>HH-Sicherungslasttrennschalter</a:t>
            </a:r>
          </a:p>
        </p:txBody>
      </p:sp>
      <p:sp>
        <p:nvSpPr>
          <p:cNvPr id="44" name="Textfeld 43">
            <a:extLst>
              <a:ext uri="{FF2B5EF4-FFF2-40B4-BE49-F238E27FC236}">
                <a16:creationId xmlns:a16="http://schemas.microsoft.com/office/drawing/2014/main" id="{4F4B1AD8-FC72-B0E5-6E42-91B9BDB01988}"/>
              </a:ext>
            </a:extLst>
          </p:cNvPr>
          <p:cNvSpPr txBox="1"/>
          <p:nvPr/>
        </p:nvSpPr>
        <p:spPr>
          <a:xfrm>
            <a:off x="890518" y="6771312"/>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Consulting GmbH</a:t>
            </a:r>
          </a:p>
        </p:txBody>
      </p:sp>
      <p:sp>
        <p:nvSpPr>
          <p:cNvPr id="45" name="Textfeld 44">
            <a:extLst>
              <a:ext uri="{FF2B5EF4-FFF2-40B4-BE49-F238E27FC236}">
                <a16:creationId xmlns:a16="http://schemas.microsoft.com/office/drawing/2014/main" id="{53859DB8-2F4D-A439-F600-543C92C85B58}"/>
              </a:ext>
            </a:extLst>
          </p:cNvPr>
          <p:cNvSpPr txBox="1"/>
          <p:nvPr/>
        </p:nvSpPr>
        <p:spPr>
          <a:xfrm>
            <a:off x="4268596" y="6771312"/>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Consulting GmbH</a:t>
            </a:r>
          </a:p>
        </p:txBody>
      </p:sp>
      <p:sp>
        <p:nvSpPr>
          <p:cNvPr id="46" name="Textfeld 45">
            <a:extLst>
              <a:ext uri="{FF2B5EF4-FFF2-40B4-BE49-F238E27FC236}">
                <a16:creationId xmlns:a16="http://schemas.microsoft.com/office/drawing/2014/main" id="{7E7E99BD-00FB-9388-F0AE-F39F95D88A20}"/>
              </a:ext>
            </a:extLst>
          </p:cNvPr>
          <p:cNvSpPr txBox="1"/>
          <p:nvPr/>
        </p:nvSpPr>
        <p:spPr>
          <a:xfrm>
            <a:off x="4256797" y="4376756"/>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Consulting GmbH</a:t>
            </a:r>
          </a:p>
        </p:txBody>
      </p:sp>
      <p:sp>
        <p:nvSpPr>
          <p:cNvPr id="47" name="Textfeld 46">
            <a:extLst>
              <a:ext uri="{FF2B5EF4-FFF2-40B4-BE49-F238E27FC236}">
                <a16:creationId xmlns:a16="http://schemas.microsoft.com/office/drawing/2014/main" id="{178C4D07-97EC-09A7-CE00-AEF9633F8D29}"/>
              </a:ext>
            </a:extLst>
          </p:cNvPr>
          <p:cNvSpPr txBox="1"/>
          <p:nvPr/>
        </p:nvSpPr>
        <p:spPr>
          <a:xfrm>
            <a:off x="854342" y="4396821"/>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Consulting GmbH</a:t>
            </a:r>
          </a:p>
        </p:txBody>
      </p:sp>
    </p:spTree>
    <p:extLst>
      <p:ext uri="{BB962C8B-B14F-4D97-AF65-F5344CB8AC3E}">
        <p14:creationId xmlns:p14="http://schemas.microsoft.com/office/powerpoint/2010/main" val="668141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Beispiele Mittelspannungsanlagen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13</a:t>
            </a:fld>
            <a:endParaRPr lang="de-DE" dirty="0"/>
          </a:p>
        </p:txBody>
      </p:sp>
      <p:pic>
        <p:nvPicPr>
          <p:cNvPr id="7" name="Grafik 6">
            <a:extLst>
              <a:ext uri="{FF2B5EF4-FFF2-40B4-BE49-F238E27FC236}">
                <a16:creationId xmlns:a16="http://schemas.microsoft.com/office/drawing/2014/main" id="{16B7B3D6-253E-217F-DF61-B45D2BDF8E5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47086" y="2858438"/>
            <a:ext cx="2949705" cy="3932939"/>
          </a:xfrm>
          <a:prstGeom prst="rect">
            <a:avLst/>
          </a:prstGeom>
        </p:spPr>
      </p:pic>
      <p:pic>
        <p:nvPicPr>
          <p:cNvPr id="8" name="Grafik 7">
            <a:extLst>
              <a:ext uri="{FF2B5EF4-FFF2-40B4-BE49-F238E27FC236}">
                <a16:creationId xmlns:a16="http://schemas.microsoft.com/office/drawing/2014/main" id="{7CA3C282-6507-60B8-93FB-63A6EADE078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55336" y="2858438"/>
            <a:ext cx="4404071" cy="3932938"/>
          </a:xfrm>
          <a:prstGeom prst="rect">
            <a:avLst/>
          </a:prstGeom>
        </p:spPr>
      </p:pic>
      <p:sp>
        <p:nvSpPr>
          <p:cNvPr id="9" name="Textfeld 8">
            <a:extLst>
              <a:ext uri="{FF2B5EF4-FFF2-40B4-BE49-F238E27FC236}">
                <a16:creationId xmlns:a16="http://schemas.microsoft.com/office/drawing/2014/main" id="{09EF3A87-5E5F-B0B9-5EEE-9CC6494702B0}"/>
              </a:ext>
            </a:extLst>
          </p:cNvPr>
          <p:cNvSpPr txBox="1"/>
          <p:nvPr/>
        </p:nvSpPr>
        <p:spPr>
          <a:xfrm>
            <a:off x="752364" y="2028469"/>
            <a:ext cx="3782314" cy="707886"/>
          </a:xfrm>
          <a:prstGeom prst="rect">
            <a:avLst/>
          </a:prstGeom>
          <a:noFill/>
        </p:spPr>
        <p:txBody>
          <a:bodyPr wrap="square" rtlCol="0">
            <a:spAutoFit/>
          </a:bodyPr>
          <a:lstStyle/>
          <a:p>
            <a:r>
              <a:rPr lang="de-DE" sz="2000" b="1" dirty="0">
                <a:latin typeface="Arial" panose="020B0604020202020204" pitchFamily="34" charset="0"/>
                <a:cs typeface="Arial" panose="020B0604020202020204" pitchFamily="34" charset="0"/>
              </a:rPr>
              <a:t>luftisolierte Hochspannungs-Schaltanlagen</a:t>
            </a:r>
          </a:p>
        </p:txBody>
      </p:sp>
      <p:sp>
        <p:nvSpPr>
          <p:cNvPr id="10" name="Textfeld 9">
            <a:extLst>
              <a:ext uri="{FF2B5EF4-FFF2-40B4-BE49-F238E27FC236}">
                <a16:creationId xmlns:a16="http://schemas.microsoft.com/office/drawing/2014/main" id="{9D39FA79-B8FB-0742-ED6E-B09C51D0C0DF}"/>
              </a:ext>
            </a:extLst>
          </p:cNvPr>
          <p:cNvSpPr txBox="1"/>
          <p:nvPr/>
        </p:nvSpPr>
        <p:spPr>
          <a:xfrm>
            <a:off x="5071030" y="2026694"/>
            <a:ext cx="4110294" cy="707886"/>
          </a:xfrm>
          <a:prstGeom prst="rect">
            <a:avLst/>
          </a:prstGeom>
          <a:noFill/>
        </p:spPr>
        <p:txBody>
          <a:bodyPr wrap="square" rtlCol="0">
            <a:spAutoFit/>
          </a:bodyPr>
          <a:lstStyle/>
          <a:p>
            <a:r>
              <a:rPr lang="de-DE" sz="2000" b="1" dirty="0">
                <a:latin typeface="Arial" panose="020B0604020202020204" pitchFamily="34" charset="0"/>
                <a:cs typeface="Arial" panose="020B0604020202020204" pitchFamily="34" charset="0"/>
              </a:rPr>
              <a:t>gekapselte Hochspannungs-Schaltanlage</a:t>
            </a:r>
          </a:p>
        </p:txBody>
      </p:sp>
      <p:sp>
        <p:nvSpPr>
          <p:cNvPr id="11" name="Textfeld 10">
            <a:extLst>
              <a:ext uri="{FF2B5EF4-FFF2-40B4-BE49-F238E27FC236}">
                <a16:creationId xmlns:a16="http://schemas.microsoft.com/office/drawing/2014/main" id="{02BCC9F5-4698-1D52-D844-0C4C0A7ECA4B}"/>
              </a:ext>
            </a:extLst>
          </p:cNvPr>
          <p:cNvSpPr txBox="1"/>
          <p:nvPr/>
        </p:nvSpPr>
        <p:spPr>
          <a:xfrm>
            <a:off x="752364" y="6791376"/>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Consulting GmbH</a:t>
            </a:r>
          </a:p>
        </p:txBody>
      </p:sp>
      <p:sp>
        <p:nvSpPr>
          <p:cNvPr id="12" name="Textfeld 11">
            <a:extLst>
              <a:ext uri="{FF2B5EF4-FFF2-40B4-BE49-F238E27FC236}">
                <a16:creationId xmlns:a16="http://schemas.microsoft.com/office/drawing/2014/main" id="{7D480238-6512-E87D-630D-E7670E72E873}"/>
              </a:ext>
            </a:extLst>
          </p:cNvPr>
          <p:cNvSpPr txBox="1"/>
          <p:nvPr/>
        </p:nvSpPr>
        <p:spPr>
          <a:xfrm>
            <a:off x="5124922" y="6807512"/>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Consulting GmbH</a:t>
            </a:r>
          </a:p>
        </p:txBody>
      </p:sp>
    </p:spTree>
    <p:extLst>
      <p:ext uri="{BB962C8B-B14F-4D97-AF65-F5344CB8AC3E}">
        <p14:creationId xmlns:p14="http://schemas.microsoft.com/office/powerpoint/2010/main" val="1375402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Beispiele Betätigungselemente</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14</a:t>
            </a:fld>
            <a:endParaRPr lang="de-DE" dirty="0"/>
          </a:p>
        </p:txBody>
      </p:sp>
      <p:sp>
        <p:nvSpPr>
          <p:cNvPr id="9" name="Textfeld 8">
            <a:extLst>
              <a:ext uri="{FF2B5EF4-FFF2-40B4-BE49-F238E27FC236}">
                <a16:creationId xmlns:a16="http://schemas.microsoft.com/office/drawing/2014/main" id="{09EF3A87-5E5F-B0B9-5EEE-9CC6494702B0}"/>
              </a:ext>
            </a:extLst>
          </p:cNvPr>
          <p:cNvSpPr txBox="1"/>
          <p:nvPr/>
        </p:nvSpPr>
        <p:spPr>
          <a:xfrm>
            <a:off x="752364" y="2028469"/>
            <a:ext cx="3516232" cy="400110"/>
          </a:xfrm>
          <a:prstGeom prst="rect">
            <a:avLst/>
          </a:prstGeom>
          <a:noFill/>
        </p:spPr>
        <p:txBody>
          <a:bodyPr wrap="square" rtlCol="0">
            <a:spAutoFit/>
          </a:bodyPr>
          <a:lstStyle/>
          <a:p>
            <a:pPr lvl="0">
              <a:lnSpc>
                <a:spcPct val="100000"/>
              </a:lnSpc>
            </a:pPr>
            <a:r>
              <a:rPr lang="de-DE" sz="2000" b="1" dirty="0">
                <a:latin typeface="Arial" panose="020B0604020202020204" pitchFamily="34" charset="0"/>
                <a:cs typeface="Arial" panose="020B0604020202020204" pitchFamily="34" charset="0"/>
              </a:rPr>
              <a:t>Betätigungsstange</a:t>
            </a:r>
          </a:p>
        </p:txBody>
      </p:sp>
      <p:sp>
        <p:nvSpPr>
          <p:cNvPr id="10" name="Textfeld 9">
            <a:extLst>
              <a:ext uri="{FF2B5EF4-FFF2-40B4-BE49-F238E27FC236}">
                <a16:creationId xmlns:a16="http://schemas.microsoft.com/office/drawing/2014/main" id="{9D39FA79-B8FB-0742-ED6E-B09C51D0C0DF}"/>
              </a:ext>
            </a:extLst>
          </p:cNvPr>
          <p:cNvSpPr txBox="1"/>
          <p:nvPr/>
        </p:nvSpPr>
        <p:spPr>
          <a:xfrm>
            <a:off x="3639578" y="2028469"/>
            <a:ext cx="2412122" cy="400110"/>
          </a:xfrm>
          <a:prstGeom prst="rect">
            <a:avLst/>
          </a:prstGeom>
          <a:noFill/>
        </p:spPr>
        <p:txBody>
          <a:bodyPr wrap="square" rtlCol="0">
            <a:spAutoFit/>
          </a:bodyPr>
          <a:lstStyle/>
          <a:p>
            <a:r>
              <a:rPr lang="de-DE" sz="2000" b="1" dirty="0">
                <a:latin typeface="Arial" panose="020B0604020202020204" pitchFamily="34" charset="0"/>
                <a:cs typeface="Arial" panose="020B0604020202020204" pitchFamily="34" charset="0"/>
              </a:rPr>
              <a:t>Sicherungszange</a:t>
            </a:r>
          </a:p>
        </p:txBody>
      </p:sp>
      <p:sp>
        <p:nvSpPr>
          <p:cNvPr id="11" name="Textfeld 10">
            <a:extLst>
              <a:ext uri="{FF2B5EF4-FFF2-40B4-BE49-F238E27FC236}">
                <a16:creationId xmlns:a16="http://schemas.microsoft.com/office/drawing/2014/main" id="{02BCC9F5-4698-1D52-D844-0C4C0A7ECA4B}"/>
              </a:ext>
            </a:extLst>
          </p:cNvPr>
          <p:cNvSpPr txBox="1"/>
          <p:nvPr/>
        </p:nvSpPr>
        <p:spPr>
          <a:xfrm>
            <a:off x="752364" y="6791376"/>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Consulting GmbH</a:t>
            </a:r>
          </a:p>
        </p:txBody>
      </p:sp>
      <p:sp>
        <p:nvSpPr>
          <p:cNvPr id="12" name="Textfeld 11">
            <a:extLst>
              <a:ext uri="{FF2B5EF4-FFF2-40B4-BE49-F238E27FC236}">
                <a16:creationId xmlns:a16="http://schemas.microsoft.com/office/drawing/2014/main" id="{7D480238-6512-E87D-630D-E7670E72E873}"/>
              </a:ext>
            </a:extLst>
          </p:cNvPr>
          <p:cNvSpPr txBox="1"/>
          <p:nvPr/>
        </p:nvSpPr>
        <p:spPr>
          <a:xfrm>
            <a:off x="3639578" y="6787515"/>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Consulting GmbH</a:t>
            </a:r>
          </a:p>
        </p:txBody>
      </p:sp>
      <p:sp>
        <p:nvSpPr>
          <p:cNvPr id="4" name="Textfeld 3">
            <a:extLst>
              <a:ext uri="{FF2B5EF4-FFF2-40B4-BE49-F238E27FC236}">
                <a16:creationId xmlns:a16="http://schemas.microsoft.com/office/drawing/2014/main" id="{435D8741-7CBE-ADCC-6700-3C41CFD9A368}"/>
              </a:ext>
            </a:extLst>
          </p:cNvPr>
          <p:cNvSpPr txBox="1"/>
          <p:nvPr/>
        </p:nvSpPr>
        <p:spPr>
          <a:xfrm>
            <a:off x="6660342" y="2028469"/>
            <a:ext cx="2412122" cy="400110"/>
          </a:xfrm>
          <a:prstGeom prst="rect">
            <a:avLst/>
          </a:prstGeom>
          <a:noFill/>
        </p:spPr>
        <p:txBody>
          <a:bodyPr wrap="square" rtlCol="0">
            <a:spAutoFit/>
          </a:bodyPr>
          <a:lstStyle/>
          <a:p>
            <a:r>
              <a:rPr lang="de-DE" sz="2000" b="1" dirty="0">
                <a:latin typeface="Arial" panose="020B0604020202020204" pitchFamily="34" charset="0"/>
                <a:cs typeface="Arial" panose="020B0604020202020204" pitchFamily="34" charset="0"/>
              </a:rPr>
              <a:t>Betätigungshebel</a:t>
            </a:r>
          </a:p>
        </p:txBody>
      </p:sp>
      <p:pic>
        <p:nvPicPr>
          <p:cNvPr id="5" name="Grafik 4">
            <a:extLst>
              <a:ext uri="{FF2B5EF4-FFF2-40B4-BE49-F238E27FC236}">
                <a16:creationId xmlns:a16="http://schemas.microsoft.com/office/drawing/2014/main" id="{F6381D26-2E2A-7CD1-0225-E4428ABBAEFF}"/>
              </a:ext>
            </a:extLst>
          </p:cNvPr>
          <p:cNvPicPr/>
          <p:nvPr/>
        </p:nvPicPr>
        <p:blipFill rotWithShape="1">
          <a:blip r:embed="rId2" cstate="email">
            <a:extLst>
              <a:ext uri="{28A0092B-C50C-407E-A947-70E740481C1C}">
                <a14:useLocalDpi xmlns:a14="http://schemas.microsoft.com/office/drawing/2010/main" val="0"/>
              </a:ext>
            </a:extLst>
          </a:blip>
          <a:srcRect l="6502" r="22099"/>
          <a:stretch/>
        </p:blipFill>
        <p:spPr>
          <a:xfrm>
            <a:off x="6752784" y="2865219"/>
            <a:ext cx="3685592" cy="3926155"/>
          </a:xfrm>
          <a:prstGeom prst="rect">
            <a:avLst/>
          </a:prstGeom>
        </p:spPr>
      </p:pic>
      <p:pic>
        <p:nvPicPr>
          <p:cNvPr id="6" name="Grafik 5">
            <a:extLst>
              <a:ext uri="{FF2B5EF4-FFF2-40B4-BE49-F238E27FC236}">
                <a16:creationId xmlns:a16="http://schemas.microsoft.com/office/drawing/2014/main" id="{356D1838-40D9-BE0E-D0B2-8B9FF0864D0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7086" y="2865221"/>
            <a:ext cx="2623902" cy="3933932"/>
          </a:xfrm>
          <a:prstGeom prst="rect">
            <a:avLst/>
          </a:prstGeom>
        </p:spPr>
      </p:pic>
      <p:pic>
        <p:nvPicPr>
          <p:cNvPr id="13" name="Grafik 12">
            <a:extLst>
              <a:ext uri="{FF2B5EF4-FFF2-40B4-BE49-F238E27FC236}">
                <a16:creationId xmlns:a16="http://schemas.microsoft.com/office/drawing/2014/main" id="{31DCC482-DDBD-3E93-A82F-1C7B5E2488E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39578" y="2861830"/>
            <a:ext cx="2944616" cy="3926155"/>
          </a:xfrm>
          <a:prstGeom prst="rect">
            <a:avLst/>
          </a:prstGeom>
        </p:spPr>
      </p:pic>
      <p:sp>
        <p:nvSpPr>
          <p:cNvPr id="15" name="Textfeld 14">
            <a:extLst>
              <a:ext uri="{FF2B5EF4-FFF2-40B4-BE49-F238E27FC236}">
                <a16:creationId xmlns:a16="http://schemas.microsoft.com/office/drawing/2014/main" id="{8E7AE8DF-91A5-B753-A431-F6D9A2AC11E7}"/>
              </a:ext>
            </a:extLst>
          </p:cNvPr>
          <p:cNvSpPr txBox="1"/>
          <p:nvPr/>
        </p:nvSpPr>
        <p:spPr>
          <a:xfrm>
            <a:off x="6714172" y="6787515"/>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Consulting GmbH</a:t>
            </a:r>
          </a:p>
        </p:txBody>
      </p:sp>
    </p:spTree>
    <p:extLst>
      <p:ext uri="{BB962C8B-B14F-4D97-AF65-F5344CB8AC3E}">
        <p14:creationId xmlns:p14="http://schemas.microsoft.com/office/powerpoint/2010/main" val="2478154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C01456C1-D4D0-7ACE-290A-8D418A4D06E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81274" y="1902539"/>
            <a:ext cx="3463190" cy="4753763"/>
          </a:xfrm>
          <a:prstGeom prst="rect">
            <a:avLst/>
          </a:prstGeom>
        </p:spPr>
      </p:pic>
      <p:sp>
        <p:nvSpPr>
          <p:cNvPr id="2" name="Titel 1"/>
          <p:cNvSpPr>
            <a:spLocks noGrp="1"/>
          </p:cNvSpPr>
          <p:nvPr>
            <p:ph type="title"/>
          </p:nvPr>
        </p:nvSpPr>
        <p:spPr/>
        <p:txBody>
          <a:bodyPr/>
          <a:lstStyle/>
          <a:p>
            <a:r>
              <a:rPr lang="de-DE" dirty="0">
                <a:solidFill>
                  <a:schemeClr val="tx1"/>
                </a:solidFill>
              </a:rPr>
              <a:t>Beispiele Bedienelemente</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15</a:t>
            </a:fld>
            <a:endParaRPr lang="de-DE" dirty="0"/>
          </a:p>
        </p:txBody>
      </p:sp>
      <p:sp>
        <p:nvSpPr>
          <p:cNvPr id="11" name="Textfeld 10">
            <a:extLst>
              <a:ext uri="{FF2B5EF4-FFF2-40B4-BE49-F238E27FC236}">
                <a16:creationId xmlns:a16="http://schemas.microsoft.com/office/drawing/2014/main" id="{02BCC9F5-4698-1D52-D844-0C4C0A7ECA4B}"/>
              </a:ext>
            </a:extLst>
          </p:cNvPr>
          <p:cNvSpPr txBox="1"/>
          <p:nvPr/>
        </p:nvSpPr>
        <p:spPr>
          <a:xfrm>
            <a:off x="395184" y="5699013"/>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Consulting GmbH</a:t>
            </a:r>
          </a:p>
        </p:txBody>
      </p:sp>
      <p:sp>
        <p:nvSpPr>
          <p:cNvPr id="15" name="Textfeld 14">
            <a:extLst>
              <a:ext uri="{FF2B5EF4-FFF2-40B4-BE49-F238E27FC236}">
                <a16:creationId xmlns:a16="http://schemas.microsoft.com/office/drawing/2014/main" id="{8E7AE8DF-91A5-B753-A431-F6D9A2AC11E7}"/>
              </a:ext>
            </a:extLst>
          </p:cNvPr>
          <p:cNvSpPr txBox="1"/>
          <p:nvPr/>
        </p:nvSpPr>
        <p:spPr>
          <a:xfrm>
            <a:off x="6498441" y="6655832"/>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Consulting GmbH</a:t>
            </a:r>
          </a:p>
        </p:txBody>
      </p:sp>
      <p:pic>
        <p:nvPicPr>
          <p:cNvPr id="8" name="Grafik 7">
            <a:extLst>
              <a:ext uri="{FF2B5EF4-FFF2-40B4-BE49-F238E27FC236}">
                <a16:creationId xmlns:a16="http://schemas.microsoft.com/office/drawing/2014/main" id="{FE7E9F5B-E432-CD26-199E-40EF609F184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0376" y="2618545"/>
            <a:ext cx="3712359" cy="3080468"/>
          </a:xfrm>
          <a:prstGeom prst="rect">
            <a:avLst/>
          </a:prstGeom>
        </p:spPr>
      </p:pic>
      <p:sp>
        <p:nvSpPr>
          <p:cNvPr id="14" name="Textfeld 13">
            <a:extLst>
              <a:ext uri="{FF2B5EF4-FFF2-40B4-BE49-F238E27FC236}">
                <a16:creationId xmlns:a16="http://schemas.microsoft.com/office/drawing/2014/main" id="{3BCF360C-5216-2B6A-FA95-54BE507F6907}"/>
              </a:ext>
            </a:extLst>
          </p:cNvPr>
          <p:cNvSpPr txBox="1"/>
          <p:nvPr/>
        </p:nvSpPr>
        <p:spPr>
          <a:xfrm>
            <a:off x="4237927" y="3063531"/>
            <a:ext cx="2254086" cy="2246769"/>
          </a:xfrm>
          <a:prstGeom prst="rect">
            <a:avLst/>
          </a:prstGeom>
          <a:noFill/>
        </p:spPr>
        <p:txBody>
          <a:bodyPr wrap="square" rtlCol="0">
            <a:spAutoFit/>
          </a:bodyPr>
          <a:lstStyle/>
          <a:p>
            <a:pPr algn="ctr">
              <a:lnSpc>
                <a:spcPct val="100000"/>
              </a:lnSpc>
            </a:pPr>
            <a:r>
              <a:rPr lang="de-DE" sz="2000" dirty="0">
                <a:solidFill>
                  <a:srgbClr val="FF0000"/>
                </a:solidFill>
                <a:latin typeface="Arial" panose="020B0604020202020204" pitchFamily="34" charset="0"/>
                <a:cs typeface="Arial" panose="020B0604020202020204" pitchFamily="34" charset="0"/>
              </a:rPr>
              <a:t>Lasttrennschalter</a:t>
            </a:r>
          </a:p>
          <a:p>
            <a:pPr algn="ctr">
              <a:lnSpc>
                <a:spcPct val="100000"/>
              </a:lnSpc>
            </a:pPr>
            <a:endParaRPr lang="de-DE" sz="2000" dirty="0">
              <a:latin typeface="Arial" panose="020B0604020202020204" pitchFamily="34" charset="0"/>
              <a:cs typeface="Arial" panose="020B0604020202020204" pitchFamily="34" charset="0"/>
            </a:endParaRPr>
          </a:p>
          <a:p>
            <a:pPr algn="ctr">
              <a:lnSpc>
                <a:spcPct val="100000"/>
              </a:lnSpc>
            </a:pPr>
            <a:endParaRPr lang="de-DE" sz="2000" dirty="0">
              <a:latin typeface="Arial" panose="020B0604020202020204" pitchFamily="34" charset="0"/>
              <a:cs typeface="Arial" panose="020B0604020202020204" pitchFamily="34" charset="0"/>
            </a:endParaRPr>
          </a:p>
          <a:p>
            <a:pPr algn="ctr">
              <a:lnSpc>
                <a:spcPct val="100000"/>
              </a:lnSpc>
            </a:pPr>
            <a:r>
              <a:rPr lang="de-DE" sz="2000" dirty="0">
                <a:solidFill>
                  <a:srgbClr val="95C02A"/>
                </a:solidFill>
                <a:latin typeface="Arial" panose="020B0604020202020204" pitchFamily="34" charset="0"/>
                <a:cs typeface="Arial" panose="020B0604020202020204" pitchFamily="34" charset="0"/>
              </a:rPr>
              <a:t>Erdungsschalter</a:t>
            </a:r>
          </a:p>
          <a:p>
            <a:pPr algn="ctr">
              <a:lnSpc>
                <a:spcPct val="100000"/>
              </a:lnSpc>
            </a:pPr>
            <a:endParaRPr lang="de-DE" sz="2000" dirty="0">
              <a:latin typeface="Arial" panose="020B0604020202020204" pitchFamily="34" charset="0"/>
              <a:cs typeface="Arial" panose="020B0604020202020204" pitchFamily="34" charset="0"/>
            </a:endParaRPr>
          </a:p>
          <a:p>
            <a:pPr algn="ctr">
              <a:lnSpc>
                <a:spcPct val="100000"/>
              </a:lnSpc>
            </a:pPr>
            <a:endParaRPr lang="de-DE" sz="2000" dirty="0">
              <a:latin typeface="Arial" panose="020B0604020202020204" pitchFamily="34" charset="0"/>
              <a:cs typeface="Arial" panose="020B0604020202020204" pitchFamily="34" charset="0"/>
            </a:endParaRPr>
          </a:p>
          <a:p>
            <a:pPr algn="ctr">
              <a:lnSpc>
                <a:spcPct val="100000"/>
              </a:lnSpc>
            </a:pPr>
            <a:r>
              <a:rPr lang="de-DE" sz="2000" dirty="0">
                <a:solidFill>
                  <a:srgbClr val="0070C0"/>
                </a:solidFill>
                <a:latin typeface="Arial" panose="020B0604020202020204" pitchFamily="34" charset="0"/>
                <a:cs typeface="Arial" panose="020B0604020202020204" pitchFamily="34" charset="0"/>
              </a:rPr>
              <a:t>Leistungsschalter</a:t>
            </a:r>
          </a:p>
        </p:txBody>
      </p:sp>
      <p:cxnSp>
        <p:nvCxnSpPr>
          <p:cNvPr id="16" name="Gerade Verbindung mit Pfeil 15">
            <a:extLst>
              <a:ext uri="{FF2B5EF4-FFF2-40B4-BE49-F238E27FC236}">
                <a16:creationId xmlns:a16="http://schemas.microsoft.com/office/drawing/2014/main" id="{96BEFB5F-69ED-E84A-2143-F5499DF721F2}"/>
              </a:ext>
            </a:extLst>
          </p:cNvPr>
          <p:cNvCxnSpPr>
            <a:cxnSpLocks/>
          </p:cNvCxnSpPr>
          <p:nvPr/>
        </p:nvCxnSpPr>
        <p:spPr bwMode="auto">
          <a:xfrm flipH="1">
            <a:off x="3762524" y="3363108"/>
            <a:ext cx="514971" cy="1137603"/>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17" name="Gerade Verbindung mit Pfeil 16">
            <a:extLst>
              <a:ext uri="{FF2B5EF4-FFF2-40B4-BE49-F238E27FC236}">
                <a16:creationId xmlns:a16="http://schemas.microsoft.com/office/drawing/2014/main" id="{7C564256-F274-39F7-9D78-765536EF97D5}"/>
              </a:ext>
            </a:extLst>
          </p:cNvPr>
          <p:cNvCxnSpPr>
            <a:cxnSpLocks/>
          </p:cNvCxnSpPr>
          <p:nvPr/>
        </p:nvCxnSpPr>
        <p:spPr bwMode="auto">
          <a:xfrm flipH="1">
            <a:off x="3629347" y="4196624"/>
            <a:ext cx="741757" cy="746230"/>
          </a:xfrm>
          <a:prstGeom prst="straightConnector1">
            <a:avLst/>
          </a:prstGeom>
          <a:ln w="1905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2807D72C-2855-4458-F471-3B17366C1CF0}"/>
              </a:ext>
            </a:extLst>
          </p:cNvPr>
          <p:cNvCxnSpPr>
            <a:cxnSpLocks/>
          </p:cNvCxnSpPr>
          <p:nvPr/>
        </p:nvCxnSpPr>
        <p:spPr bwMode="auto">
          <a:xfrm flipH="1" flipV="1">
            <a:off x="2709064" y="3052682"/>
            <a:ext cx="1633599" cy="2073970"/>
          </a:xfrm>
          <a:prstGeom prst="straightConnector1">
            <a:avLst/>
          </a:prstGeom>
          <a:solidFill>
            <a:schemeClr val="accent1"/>
          </a:solidFill>
          <a:ln w="19050" cap="flat" cmpd="sng" algn="ctr">
            <a:solidFill>
              <a:srgbClr val="0070C0"/>
            </a:solidFill>
            <a:prstDash val="solid"/>
            <a:round/>
            <a:headEnd type="none" w="med" len="med"/>
            <a:tailEnd type="arrow"/>
          </a:ln>
          <a:effectLst/>
        </p:spPr>
      </p:cxnSp>
      <p:cxnSp>
        <p:nvCxnSpPr>
          <p:cNvPr id="19" name="Gerade Verbindung mit Pfeil 18">
            <a:extLst>
              <a:ext uri="{FF2B5EF4-FFF2-40B4-BE49-F238E27FC236}">
                <a16:creationId xmlns:a16="http://schemas.microsoft.com/office/drawing/2014/main" id="{3B94ADFC-EBA2-3AB3-0EA6-5E83BC08BEB9}"/>
              </a:ext>
            </a:extLst>
          </p:cNvPr>
          <p:cNvCxnSpPr>
            <a:cxnSpLocks/>
          </p:cNvCxnSpPr>
          <p:nvPr/>
        </p:nvCxnSpPr>
        <p:spPr bwMode="auto">
          <a:xfrm flipV="1">
            <a:off x="6438118" y="2656264"/>
            <a:ext cx="1036765" cy="587302"/>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20" name="Gerade Verbindung mit Pfeil 19">
            <a:extLst>
              <a:ext uri="{FF2B5EF4-FFF2-40B4-BE49-F238E27FC236}">
                <a16:creationId xmlns:a16="http://schemas.microsoft.com/office/drawing/2014/main" id="{E4FACCF3-32C0-74FE-0D76-FF39C63A9236}"/>
              </a:ext>
            </a:extLst>
          </p:cNvPr>
          <p:cNvCxnSpPr>
            <a:cxnSpLocks/>
          </p:cNvCxnSpPr>
          <p:nvPr/>
        </p:nvCxnSpPr>
        <p:spPr bwMode="auto">
          <a:xfrm flipV="1">
            <a:off x="6350738" y="2987346"/>
            <a:ext cx="1412331" cy="1199569"/>
          </a:xfrm>
          <a:prstGeom prst="straightConnector1">
            <a:avLst/>
          </a:prstGeom>
          <a:ln w="1905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2D96B593-9836-833C-619E-9A643267C2C3}"/>
              </a:ext>
            </a:extLst>
          </p:cNvPr>
          <p:cNvCxnSpPr>
            <a:cxnSpLocks/>
          </p:cNvCxnSpPr>
          <p:nvPr/>
        </p:nvCxnSpPr>
        <p:spPr bwMode="auto">
          <a:xfrm>
            <a:off x="6492013" y="5126652"/>
            <a:ext cx="1700265" cy="259833"/>
          </a:xfrm>
          <a:prstGeom prst="straightConnector1">
            <a:avLst/>
          </a:prstGeom>
          <a:solidFill>
            <a:schemeClr val="accent1"/>
          </a:solidFill>
          <a:ln w="19050" cap="flat" cmpd="sng" algn="ctr">
            <a:solidFill>
              <a:srgbClr val="0070C0"/>
            </a:solidFill>
            <a:prstDash val="solid"/>
            <a:round/>
            <a:headEnd type="none" w="med" len="med"/>
            <a:tailEnd type="arrow"/>
          </a:ln>
          <a:effectLst/>
        </p:spPr>
      </p:cxnSp>
    </p:spTree>
    <p:extLst>
      <p:ext uri="{BB962C8B-B14F-4D97-AF65-F5344CB8AC3E}">
        <p14:creationId xmlns:p14="http://schemas.microsoft.com/office/powerpoint/2010/main" val="2228069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p:txBody>
          <a:bodyPr/>
          <a:lstStyle/>
          <a:p>
            <a:r>
              <a:rPr lang="de-DE" dirty="0"/>
              <a:t>im Bereich Mittelspannungsschaltanlagen</a:t>
            </a:r>
          </a:p>
        </p:txBody>
      </p:sp>
      <p:sp>
        <p:nvSpPr>
          <p:cNvPr id="2" name="Titel 1"/>
          <p:cNvSpPr>
            <a:spLocks noGrp="1"/>
          </p:cNvSpPr>
          <p:nvPr>
            <p:ph type="title"/>
          </p:nvPr>
        </p:nvSpPr>
        <p:spPr/>
        <p:txBody>
          <a:bodyPr>
            <a:normAutofit/>
          </a:bodyPr>
          <a:lstStyle/>
          <a:p>
            <a:r>
              <a:rPr lang="de-DE" dirty="0"/>
              <a:t>Die 5 Sicherheitsregeln</a:t>
            </a:r>
          </a:p>
        </p:txBody>
      </p:sp>
      <p:sp>
        <p:nvSpPr>
          <p:cNvPr id="4" name="Foliennummernplatzhalter 3"/>
          <p:cNvSpPr>
            <a:spLocks noGrp="1"/>
          </p:cNvSpPr>
          <p:nvPr>
            <p:ph type="sldNum" sz="quarter" idx="11"/>
          </p:nvPr>
        </p:nvSpPr>
        <p:spPr/>
        <p:txBody>
          <a:bodyPr/>
          <a:lstStyle/>
          <a:p>
            <a:fld id="{9889C296-15D4-E74A-895E-0A457A8331D7}" type="slidenum">
              <a:rPr lang="de-DE" smtClean="0"/>
              <a:pPr/>
              <a:t>16</a:t>
            </a:fld>
            <a:endParaRPr lang="de-DE" dirty="0"/>
          </a:p>
        </p:txBody>
      </p:sp>
    </p:spTree>
    <p:extLst>
      <p:ext uri="{BB962C8B-B14F-4D97-AF65-F5344CB8AC3E}">
        <p14:creationId xmlns:p14="http://schemas.microsoft.com/office/powerpoint/2010/main" val="3074844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FD548-DEE1-524C-14C2-E32C01E7666D}"/>
              </a:ext>
            </a:extLst>
          </p:cNvPr>
          <p:cNvSpPr>
            <a:spLocks noGrp="1"/>
          </p:cNvSpPr>
          <p:nvPr>
            <p:ph type="title"/>
          </p:nvPr>
        </p:nvSpPr>
        <p:spPr/>
        <p:txBody>
          <a:bodyPr/>
          <a:lstStyle/>
          <a:p>
            <a:r>
              <a:rPr lang="de-DE" dirty="0">
                <a:solidFill>
                  <a:schemeClr val="tx1"/>
                </a:solidFill>
              </a:rPr>
              <a:t>1. Sicherheitsregel - Freischalten</a:t>
            </a:r>
          </a:p>
        </p:txBody>
      </p:sp>
      <p:sp>
        <p:nvSpPr>
          <p:cNvPr id="3" name="Foliennummernplatzhalter 2">
            <a:extLst>
              <a:ext uri="{FF2B5EF4-FFF2-40B4-BE49-F238E27FC236}">
                <a16:creationId xmlns:a16="http://schemas.microsoft.com/office/drawing/2014/main" id="{C233CC0E-2B5B-C15E-1B9D-CA278B55C741}"/>
              </a:ext>
            </a:extLst>
          </p:cNvPr>
          <p:cNvSpPr>
            <a:spLocks noGrp="1"/>
          </p:cNvSpPr>
          <p:nvPr>
            <p:ph type="sldNum" sz="quarter" idx="12"/>
          </p:nvPr>
        </p:nvSpPr>
        <p:spPr/>
        <p:txBody>
          <a:bodyPr>
            <a:normAutofit fontScale="77500" lnSpcReduction="20000"/>
          </a:bodyPr>
          <a:lstStyle/>
          <a:p>
            <a:pPr eaLnBrk="1" latinLnBrk="0" hangingPunct="1"/>
            <a:fld id="{F0C94032-CD4C-4C25-B0C2-CEC720522D92}" type="slidenum">
              <a:rPr kumimoji="0" lang="en-US" smtClean="0"/>
              <a:pPr eaLnBrk="1" latinLnBrk="0" hangingPunct="1"/>
              <a:t>17</a:t>
            </a:fld>
            <a:endParaRPr kumimoji="0" lang="en-US">
              <a:solidFill>
                <a:srgbClr val="FFFFFF"/>
              </a:solidFill>
            </a:endParaRPr>
          </a:p>
        </p:txBody>
      </p:sp>
      <p:sp>
        <p:nvSpPr>
          <p:cNvPr id="4" name="Inhaltsplatzhalter 3">
            <a:extLst>
              <a:ext uri="{FF2B5EF4-FFF2-40B4-BE49-F238E27FC236}">
                <a16:creationId xmlns:a16="http://schemas.microsoft.com/office/drawing/2014/main" id="{AC183711-363A-4BF4-DCB5-6023D376296A}"/>
              </a:ext>
            </a:extLst>
          </p:cNvPr>
          <p:cNvSpPr>
            <a:spLocks noGrp="1"/>
          </p:cNvSpPr>
          <p:nvPr>
            <p:ph sz="quarter" idx="1"/>
          </p:nvPr>
        </p:nvSpPr>
        <p:spPr>
          <a:xfrm>
            <a:off x="716458" y="1764295"/>
            <a:ext cx="5460407" cy="4956828"/>
          </a:xfrm>
        </p:spPr>
        <p:txBody>
          <a:bodyPr/>
          <a:lstStyle/>
          <a:p>
            <a:r>
              <a:rPr lang="de-DE" dirty="0"/>
              <a:t>Der Teil der Anlage, an dem gearbeitet werden soll, muss von allen Einspeisungen freigeschaltet sein. Die Freischaltung ist durch Trennstrecken in der Luft oder gleichwertige Isolation sicherzustellen, so dass sichergestellt ist, dass kein Überschlag erfolgt.</a:t>
            </a:r>
          </a:p>
          <a:p>
            <a:r>
              <a:rPr lang="de-DE" dirty="0"/>
              <a:t>Werden Trennstrecken nicht durch Schaltgeräte realisiert, sondern durch Abtrennen eines Anlagenteils z. B. Öffnen von Trennlaschen oder Seilschlaufen, muss die Luftstrecke mind. das 1,25-fache des Abstandes DL nach Tab. 101 haben.</a:t>
            </a:r>
          </a:p>
          <a:p>
            <a:endParaRPr lang="de-DE" dirty="0"/>
          </a:p>
        </p:txBody>
      </p:sp>
      <p:pic>
        <p:nvPicPr>
          <p:cNvPr id="5" name="Grafik 4">
            <a:extLst>
              <a:ext uri="{FF2B5EF4-FFF2-40B4-BE49-F238E27FC236}">
                <a16:creationId xmlns:a16="http://schemas.microsoft.com/office/drawing/2014/main" id="{3EAE1B1F-B8B4-77EB-3D8C-B11C45C67EA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57833" y="1764295"/>
            <a:ext cx="3668652" cy="4891537"/>
          </a:xfrm>
          <a:prstGeom prst="rect">
            <a:avLst/>
          </a:prstGeom>
        </p:spPr>
      </p:pic>
      <p:sp>
        <p:nvSpPr>
          <p:cNvPr id="6" name="Textfeld 5">
            <a:extLst>
              <a:ext uri="{FF2B5EF4-FFF2-40B4-BE49-F238E27FC236}">
                <a16:creationId xmlns:a16="http://schemas.microsoft.com/office/drawing/2014/main" id="{7999255D-D301-62F1-9DCC-5A79A685055C}"/>
              </a:ext>
            </a:extLst>
          </p:cNvPr>
          <p:cNvSpPr txBox="1"/>
          <p:nvPr/>
        </p:nvSpPr>
        <p:spPr>
          <a:xfrm>
            <a:off x="6377143" y="6655832"/>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Consulting GmbH</a:t>
            </a:r>
          </a:p>
        </p:txBody>
      </p:sp>
    </p:spTree>
    <p:extLst>
      <p:ext uri="{BB962C8B-B14F-4D97-AF65-F5344CB8AC3E}">
        <p14:creationId xmlns:p14="http://schemas.microsoft.com/office/powerpoint/2010/main" val="870541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FD548-DEE1-524C-14C2-E32C01E7666D}"/>
              </a:ext>
            </a:extLst>
          </p:cNvPr>
          <p:cNvSpPr>
            <a:spLocks noGrp="1"/>
          </p:cNvSpPr>
          <p:nvPr>
            <p:ph type="title"/>
          </p:nvPr>
        </p:nvSpPr>
        <p:spPr/>
        <p:txBody>
          <a:bodyPr/>
          <a:lstStyle/>
          <a:p>
            <a:r>
              <a:rPr lang="de-DE" dirty="0">
                <a:solidFill>
                  <a:schemeClr val="tx1"/>
                </a:solidFill>
              </a:rPr>
              <a:t>2. Sicherheitsregel - Gegen Wiedereinschalten sichern</a:t>
            </a:r>
          </a:p>
        </p:txBody>
      </p:sp>
      <p:sp>
        <p:nvSpPr>
          <p:cNvPr id="3" name="Foliennummernplatzhalter 2">
            <a:extLst>
              <a:ext uri="{FF2B5EF4-FFF2-40B4-BE49-F238E27FC236}">
                <a16:creationId xmlns:a16="http://schemas.microsoft.com/office/drawing/2014/main" id="{C233CC0E-2B5B-C15E-1B9D-CA278B55C741}"/>
              </a:ext>
            </a:extLst>
          </p:cNvPr>
          <p:cNvSpPr>
            <a:spLocks noGrp="1"/>
          </p:cNvSpPr>
          <p:nvPr>
            <p:ph type="sldNum" sz="quarter" idx="12"/>
          </p:nvPr>
        </p:nvSpPr>
        <p:spPr/>
        <p:txBody>
          <a:bodyPr>
            <a:normAutofit fontScale="77500" lnSpcReduction="20000"/>
          </a:bodyPr>
          <a:lstStyle/>
          <a:p>
            <a:pPr eaLnBrk="1" latinLnBrk="0" hangingPunct="1"/>
            <a:fld id="{F0C94032-CD4C-4C25-B0C2-CEC720522D92}" type="slidenum">
              <a:rPr kumimoji="0" lang="en-US" smtClean="0"/>
              <a:pPr eaLnBrk="1" latinLnBrk="0" hangingPunct="1"/>
              <a:t>18</a:t>
            </a:fld>
            <a:endParaRPr kumimoji="0" lang="en-US">
              <a:solidFill>
                <a:srgbClr val="FFFFFF"/>
              </a:solidFill>
            </a:endParaRPr>
          </a:p>
        </p:txBody>
      </p:sp>
      <p:sp>
        <p:nvSpPr>
          <p:cNvPr id="4" name="Inhaltsplatzhalter 3">
            <a:extLst>
              <a:ext uri="{FF2B5EF4-FFF2-40B4-BE49-F238E27FC236}">
                <a16:creationId xmlns:a16="http://schemas.microsoft.com/office/drawing/2014/main" id="{AC183711-363A-4BF4-DCB5-6023D376296A}"/>
              </a:ext>
            </a:extLst>
          </p:cNvPr>
          <p:cNvSpPr>
            <a:spLocks noGrp="1"/>
          </p:cNvSpPr>
          <p:nvPr>
            <p:ph sz="quarter" idx="1"/>
          </p:nvPr>
        </p:nvSpPr>
        <p:spPr>
          <a:xfrm>
            <a:off x="716458" y="1764295"/>
            <a:ext cx="5236473" cy="4956828"/>
          </a:xfrm>
        </p:spPr>
        <p:txBody>
          <a:bodyPr>
            <a:normAutofit fontScale="85000" lnSpcReduction="20000"/>
          </a:bodyPr>
          <a:lstStyle/>
          <a:p>
            <a:r>
              <a:rPr lang="de-DE" dirty="0"/>
              <a:t>Alle Schaltgeräte, mit die Arbeitsstelle unter Spannung gesetzt werden kann, müssen gegen Wiedereinschalten gesichert werden. Vorzugsweise durch Sperren des Betätigungsmechanismus!</a:t>
            </a:r>
          </a:p>
          <a:p>
            <a:r>
              <a:rPr lang="de-DE" dirty="0"/>
              <a:t>Wenn keine Sperreinrichtungen vorhanden sind, müssen in der Praxis bewährte gleichwertige Maßnahmen getroffen werden, um gegen Wiedereinschalten zu sichern.</a:t>
            </a:r>
          </a:p>
          <a:p>
            <a:r>
              <a:rPr lang="de-DE" dirty="0"/>
              <a:t>Wenn Hilfsenergie erforderlich ist, muss diese unwirksam gemacht werden.</a:t>
            </a:r>
          </a:p>
          <a:p>
            <a:pPr lvl="1"/>
            <a:r>
              <a:rPr lang="de-DE" dirty="0"/>
              <a:t>Zum Beispiel bei Schalteinrichtungen, die über Steuerstromkreise betätigt werden.</a:t>
            </a:r>
          </a:p>
          <a:p>
            <a:pPr lvl="1"/>
            <a:r>
              <a:rPr lang="de-DE" dirty="0"/>
              <a:t>Oder wenn zwischen „Fern“- und „Ort“-Schaltung umzuschalten ist, um Warten oder Leitständen die Fernzugriffsmöglichkeit zu nehmen.</a:t>
            </a:r>
          </a:p>
          <a:p>
            <a:r>
              <a:rPr lang="de-DE" dirty="0"/>
              <a:t>Es müssen (die richtigen) Hinweisschilder angebracht werden!</a:t>
            </a:r>
          </a:p>
          <a:p>
            <a:endParaRPr lang="de-DE" dirty="0"/>
          </a:p>
        </p:txBody>
      </p:sp>
      <p:pic>
        <p:nvPicPr>
          <p:cNvPr id="5" name="Grafik 4">
            <a:extLst>
              <a:ext uri="{FF2B5EF4-FFF2-40B4-BE49-F238E27FC236}">
                <a16:creationId xmlns:a16="http://schemas.microsoft.com/office/drawing/2014/main" id="{466476C8-CE74-DA81-5589-999B38A44D9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35486" y="1764295"/>
            <a:ext cx="3915920" cy="2936940"/>
          </a:xfrm>
          <a:prstGeom prst="rect">
            <a:avLst/>
          </a:prstGeom>
        </p:spPr>
      </p:pic>
      <p:sp>
        <p:nvSpPr>
          <p:cNvPr id="6" name="Textfeld 5">
            <a:extLst>
              <a:ext uri="{FF2B5EF4-FFF2-40B4-BE49-F238E27FC236}">
                <a16:creationId xmlns:a16="http://schemas.microsoft.com/office/drawing/2014/main" id="{128014CD-580D-4B16-558C-49B6790B9DFB}"/>
              </a:ext>
            </a:extLst>
          </p:cNvPr>
          <p:cNvSpPr txBox="1"/>
          <p:nvPr/>
        </p:nvSpPr>
        <p:spPr>
          <a:xfrm>
            <a:off x="6246515" y="4701235"/>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Consulting GmbH</a:t>
            </a:r>
          </a:p>
        </p:txBody>
      </p:sp>
    </p:spTree>
    <p:extLst>
      <p:ext uri="{BB962C8B-B14F-4D97-AF65-F5344CB8AC3E}">
        <p14:creationId xmlns:p14="http://schemas.microsoft.com/office/powerpoint/2010/main" val="750180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FD548-DEE1-524C-14C2-E32C01E7666D}"/>
              </a:ext>
            </a:extLst>
          </p:cNvPr>
          <p:cNvSpPr>
            <a:spLocks noGrp="1"/>
          </p:cNvSpPr>
          <p:nvPr>
            <p:ph type="title"/>
          </p:nvPr>
        </p:nvSpPr>
        <p:spPr/>
        <p:txBody>
          <a:bodyPr/>
          <a:lstStyle/>
          <a:p>
            <a:r>
              <a:rPr lang="de-DE" dirty="0">
                <a:solidFill>
                  <a:schemeClr val="tx1"/>
                </a:solidFill>
              </a:rPr>
              <a:t>3. Sicherheitsregel - Spannungsfreiheit feststellen</a:t>
            </a:r>
          </a:p>
        </p:txBody>
      </p:sp>
      <p:sp>
        <p:nvSpPr>
          <p:cNvPr id="3" name="Foliennummernplatzhalter 2">
            <a:extLst>
              <a:ext uri="{FF2B5EF4-FFF2-40B4-BE49-F238E27FC236}">
                <a16:creationId xmlns:a16="http://schemas.microsoft.com/office/drawing/2014/main" id="{C233CC0E-2B5B-C15E-1B9D-CA278B55C741}"/>
              </a:ext>
            </a:extLst>
          </p:cNvPr>
          <p:cNvSpPr>
            <a:spLocks noGrp="1"/>
          </p:cNvSpPr>
          <p:nvPr>
            <p:ph type="sldNum" sz="quarter" idx="12"/>
          </p:nvPr>
        </p:nvSpPr>
        <p:spPr/>
        <p:txBody>
          <a:bodyPr>
            <a:normAutofit fontScale="77500" lnSpcReduction="20000"/>
          </a:bodyPr>
          <a:lstStyle/>
          <a:p>
            <a:pPr eaLnBrk="1" latinLnBrk="0" hangingPunct="1"/>
            <a:fld id="{F0C94032-CD4C-4C25-B0C2-CEC720522D92}" type="slidenum">
              <a:rPr kumimoji="0" lang="en-US" smtClean="0"/>
              <a:pPr eaLnBrk="1" latinLnBrk="0" hangingPunct="1"/>
              <a:t>19</a:t>
            </a:fld>
            <a:endParaRPr kumimoji="0" lang="en-US">
              <a:solidFill>
                <a:srgbClr val="FFFFFF"/>
              </a:solidFill>
            </a:endParaRPr>
          </a:p>
        </p:txBody>
      </p:sp>
      <p:sp>
        <p:nvSpPr>
          <p:cNvPr id="4" name="Inhaltsplatzhalter 3">
            <a:extLst>
              <a:ext uri="{FF2B5EF4-FFF2-40B4-BE49-F238E27FC236}">
                <a16:creationId xmlns:a16="http://schemas.microsoft.com/office/drawing/2014/main" id="{AC183711-363A-4BF4-DCB5-6023D376296A}"/>
              </a:ext>
            </a:extLst>
          </p:cNvPr>
          <p:cNvSpPr>
            <a:spLocks noGrp="1"/>
          </p:cNvSpPr>
          <p:nvPr>
            <p:ph sz="quarter" idx="1"/>
          </p:nvPr>
        </p:nvSpPr>
        <p:spPr/>
        <p:txBody>
          <a:bodyPr/>
          <a:lstStyle/>
          <a:p>
            <a:r>
              <a:rPr lang="de-DE" dirty="0"/>
              <a:t>Vor dem Feststellen der Spannungsfreiheit ist sicherzustellen, dass der ausgewählte Spannungsprüfer für die zu erwartende Betriebsspannung, Frequenz und Umgebungsbedingungen geeignet ist.</a:t>
            </a:r>
          </a:p>
          <a:p>
            <a:r>
              <a:rPr lang="de-DE" dirty="0"/>
              <a:t>Bei Spanungsprüfern für Hochspannung ist darauf zu achten, dass diese wiederkehrend geprüft werden. Bei Verwendung eines Kontaktspannungsprüfers sind zum Prüfen die blanken (aktiven) Teile zu kontaktieren.</a:t>
            </a:r>
          </a:p>
          <a:p>
            <a:r>
              <a:rPr lang="de-DE" dirty="0"/>
              <a:t>Dass die Betriebsspannung abgeschaltet ist, muss an oder so nahe wie möglich an der Arbeitsstelle allpolig und in jedem Außenleiter mit einem Spannungsprüfer festgestellt werden. Dieser Zustand muss für alle abgeschalteten Teile der Anlage entsprechend den betrieblichen Anweisungen festgestellt werden.</a:t>
            </a:r>
          </a:p>
          <a:p>
            <a:endParaRPr lang="de-DE" dirty="0"/>
          </a:p>
          <a:p>
            <a:pPr marL="0" indent="0">
              <a:buNone/>
            </a:pPr>
            <a:endParaRPr lang="de-DE" dirty="0"/>
          </a:p>
        </p:txBody>
      </p:sp>
    </p:spTree>
    <p:extLst>
      <p:ext uri="{BB962C8B-B14F-4D97-AF65-F5344CB8AC3E}">
        <p14:creationId xmlns:p14="http://schemas.microsoft.com/office/powerpoint/2010/main" val="1559791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Was der Begriff „spannungsfrei“ bedeutet</a:t>
            </a:r>
          </a:p>
          <a:p>
            <a:pPr marL="457200" indent="-457200">
              <a:buFont typeface="Arial" panose="020B0604020202020204" pitchFamily="34" charset="0"/>
              <a:buChar char="•"/>
            </a:pPr>
            <a:r>
              <a:rPr lang="de-DE" dirty="0"/>
              <a:t>Annäherungszone und Gefahrenzone</a:t>
            </a:r>
          </a:p>
          <a:p>
            <a:pPr marL="457200" indent="-457200">
              <a:buFont typeface="Arial" panose="020B0604020202020204" pitchFamily="34" charset="0"/>
              <a:buChar char="•"/>
            </a:pPr>
            <a:r>
              <a:rPr lang="de-DE" dirty="0"/>
              <a:t>Durchführung der „5-Sicherheitsregeln“ bei Arbeiten im Mittelspannungsbereich</a:t>
            </a:r>
          </a:p>
        </p:txBody>
      </p:sp>
      <p:sp>
        <p:nvSpPr>
          <p:cNvPr id="10" name="Titel 9"/>
          <p:cNvSpPr>
            <a:spLocks noGrp="1"/>
          </p:cNvSpPr>
          <p:nvPr>
            <p:ph type="title"/>
          </p:nvPr>
        </p:nvSpPr>
        <p:spPr/>
        <p:txBody>
          <a:bodyPr>
            <a:normAutofit/>
          </a:bodyPr>
          <a:lstStyle/>
          <a:p>
            <a:r>
              <a:rPr lang="de-DE" dirty="0">
                <a:solidFill>
                  <a:schemeClr val="tx1"/>
                </a:solidFill>
              </a:rPr>
              <a:t>In diesem Modul lernt man unter anderem:</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2</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83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FD548-DEE1-524C-14C2-E32C01E7666D}"/>
              </a:ext>
            </a:extLst>
          </p:cNvPr>
          <p:cNvSpPr>
            <a:spLocks noGrp="1"/>
          </p:cNvSpPr>
          <p:nvPr>
            <p:ph type="title"/>
          </p:nvPr>
        </p:nvSpPr>
        <p:spPr/>
        <p:txBody>
          <a:bodyPr/>
          <a:lstStyle/>
          <a:p>
            <a:r>
              <a:rPr lang="de-DE" dirty="0">
                <a:solidFill>
                  <a:schemeClr val="tx1"/>
                </a:solidFill>
              </a:rPr>
              <a:t>3. Sicherheitsregel - Spannungsfreiheit feststellen</a:t>
            </a:r>
          </a:p>
        </p:txBody>
      </p:sp>
      <p:sp>
        <p:nvSpPr>
          <p:cNvPr id="3" name="Foliennummernplatzhalter 2">
            <a:extLst>
              <a:ext uri="{FF2B5EF4-FFF2-40B4-BE49-F238E27FC236}">
                <a16:creationId xmlns:a16="http://schemas.microsoft.com/office/drawing/2014/main" id="{C233CC0E-2B5B-C15E-1B9D-CA278B55C741}"/>
              </a:ext>
            </a:extLst>
          </p:cNvPr>
          <p:cNvSpPr>
            <a:spLocks noGrp="1"/>
          </p:cNvSpPr>
          <p:nvPr>
            <p:ph type="sldNum" sz="quarter" idx="12"/>
          </p:nvPr>
        </p:nvSpPr>
        <p:spPr/>
        <p:txBody>
          <a:bodyPr>
            <a:normAutofit fontScale="77500" lnSpcReduction="20000"/>
          </a:bodyPr>
          <a:lstStyle/>
          <a:p>
            <a:pPr eaLnBrk="1" latinLnBrk="0" hangingPunct="1"/>
            <a:fld id="{F0C94032-CD4C-4C25-B0C2-CEC720522D92}" type="slidenum">
              <a:rPr kumimoji="0" lang="en-US" smtClean="0"/>
              <a:pPr eaLnBrk="1" latinLnBrk="0" hangingPunct="1"/>
              <a:t>20</a:t>
            </a:fld>
            <a:endParaRPr kumimoji="0" lang="en-US">
              <a:solidFill>
                <a:srgbClr val="FFFFFF"/>
              </a:solidFill>
            </a:endParaRPr>
          </a:p>
        </p:txBody>
      </p:sp>
      <p:sp>
        <p:nvSpPr>
          <p:cNvPr id="4" name="Inhaltsplatzhalter 3">
            <a:extLst>
              <a:ext uri="{FF2B5EF4-FFF2-40B4-BE49-F238E27FC236}">
                <a16:creationId xmlns:a16="http://schemas.microsoft.com/office/drawing/2014/main" id="{AC183711-363A-4BF4-DCB5-6023D376296A}"/>
              </a:ext>
            </a:extLst>
          </p:cNvPr>
          <p:cNvSpPr>
            <a:spLocks noGrp="1"/>
          </p:cNvSpPr>
          <p:nvPr>
            <p:ph sz="quarter" idx="1"/>
          </p:nvPr>
        </p:nvSpPr>
        <p:spPr>
          <a:xfrm>
            <a:off x="716458" y="1764295"/>
            <a:ext cx="9534948" cy="2478414"/>
          </a:xfrm>
        </p:spPr>
        <p:txBody>
          <a:bodyPr/>
          <a:lstStyle/>
          <a:p>
            <a:r>
              <a:rPr lang="de-DE" dirty="0"/>
              <a:t>Induktive Hochspannungsprüfer verfügen über keine eigene Spannungsquelle und müssen nicht zusätzlich noch eingeschaltet werden.</a:t>
            </a:r>
          </a:p>
        </p:txBody>
      </p:sp>
      <p:sp>
        <p:nvSpPr>
          <p:cNvPr id="5" name="Inhaltsplatzhalter 3">
            <a:extLst>
              <a:ext uri="{FF2B5EF4-FFF2-40B4-BE49-F238E27FC236}">
                <a16:creationId xmlns:a16="http://schemas.microsoft.com/office/drawing/2014/main" id="{7F589A96-85B6-50EA-1297-ED83BFB27534}"/>
              </a:ext>
            </a:extLst>
          </p:cNvPr>
          <p:cNvSpPr txBox="1">
            <a:spLocks/>
          </p:cNvSpPr>
          <p:nvPr/>
        </p:nvSpPr>
        <p:spPr>
          <a:xfrm>
            <a:off x="716458" y="4242709"/>
            <a:ext cx="9534948" cy="2652613"/>
          </a:xfrm>
          <a:prstGeom prst="rect">
            <a:avLst/>
          </a:prstGeom>
        </p:spPr>
        <p:txBody>
          <a:bodyPr vert="horz" lIns="104306" tIns="52153" rIns="104306" bIns="52153">
            <a:normAutofit/>
          </a:bodyPr>
          <a:lstStyle>
            <a:lvl1pPr marL="365070" indent="-365070" algn="l" rtl="0" eaLnBrk="1" latinLnBrk="0" hangingPunct="1">
              <a:spcBef>
                <a:spcPts val="798"/>
              </a:spcBef>
              <a:buClr>
                <a:schemeClr val="accent2"/>
              </a:buClr>
              <a:buSzPct val="60000"/>
              <a:buFont typeface="Wingdings"/>
              <a:buChar char=""/>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a:lstStyle>
          <a:p>
            <a:pPr defTabSz="914400"/>
            <a:r>
              <a:rPr lang="de-DE" dirty="0"/>
              <a:t>Kapazitiver Hochspannungsprüfer müssen in der Regel vor dem Benutzen (Prüfen) durch Druck auf die „EIN“-Taste eingeschaltet werden.</a:t>
            </a:r>
          </a:p>
          <a:p>
            <a:pPr defTabSz="914400"/>
            <a:endParaRPr lang="de-DE" dirty="0"/>
          </a:p>
          <a:p>
            <a:pPr marL="0" indent="0" defTabSz="914400">
              <a:buFont typeface="Wingdings"/>
              <a:buNone/>
            </a:pPr>
            <a:endParaRPr lang="de-DE" dirty="0"/>
          </a:p>
        </p:txBody>
      </p:sp>
      <p:pic>
        <p:nvPicPr>
          <p:cNvPr id="6" name="Grafik 5">
            <a:extLst>
              <a:ext uri="{FF2B5EF4-FFF2-40B4-BE49-F238E27FC236}">
                <a16:creationId xmlns:a16="http://schemas.microsoft.com/office/drawing/2014/main" id="{29482427-BDCD-83FC-390B-13901E33D88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6200000" flipH="1">
            <a:off x="4653304" y="1502586"/>
            <a:ext cx="1787478" cy="8859798"/>
          </a:xfrm>
          <a:prstGeom prst="rect">
            <a:avLst/>
          </a:prstGeom>
          <a:noFill/>
        </p:spPr>
      </p:pic>
      <p:pic>
        <p:nvPicPr>
          <p:cNvPr id="7" name="Grafik 6">
            <a:extLst>
              <a:ext uri="{FF2B5EF4-FFF2-40B4-BE49-F238E27FC236}">
                <a16:creationId xmlns:a16="http://schemas.microsoft.com/office/drawing/2014/main" id="{A683B41C-807E-4333-F33E-AF3A9A3B671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7144" y="2848733"/>
            <a:ext cx="8859798" cy="1064213"/>
          </a:xfrm>
          <a:prstGeom prst="rect">
            <a:avLst/>
          </a:prstGeom>
        </p:spPr>
      </p:pic>
      <p:sp>
        <p:nvSpPr>
          <p:cNvPr id="8" name="Textfeld 7">
            <a:extLst>
              <a:ext uri="{FF2B5EF4-FFF2-40B4-BE49-F238E27FC236}">
                <a16:creationId xmlns:a16="http://schemas.microsoft.com/office/drawing/2014/main" id="{20DD95D2-D8FD-2EFA-720B-92E46877F155}"/>
              </a:ext>
            </a:extLst>
          </p:cNvPr>
          <p:cNvSpPr txBox="1"/>
          <p:nvPr/>
        </p:nvSpPr>
        <p:spPr>
          <a:xfrm>
            <a:off x="1049364" y="3923413"/>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Consulting GmbH</a:t>
            </a:r>
          </a:p>
        </p:txBody>
      </p:sp>
      <p:sp>
        <p:nvSpPr>
          <p:cNvPr id="9" name="Textfeld 8">
            <a:extLst>
              <a:ext uri="{FF2B5EF4-FFF2-40B4-BE49-F238E27FC236}">
                <a16:creationId xmlns:a16="http://schemas.microsoft.com/office/drawing/2014/main" id="{E28A83C6-7A46-486A-FA5A-556F4738D790}"/>
              </a:ext>
            </a:extLst>
          </p:cNvPr>
          <p:cNvSpPr txBox="1"/>
          <p:nvPr/>
        </p:nvSpPr>
        <p:spPr>
          <a:xfrm>
            <a:off x="1049364" y="6839526"/>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Consulting GmbH</a:t>
            </a:r>
          </a:p>
        </p:txBody>
      </p:sp>
    </p:spTree>
    <p:extLst>
      <p:ext uri="{BB962C8B-B14F-4D97-AF65-F5344CB8AC3E}">
        <p14:creationId xmlns:p14="http://schemas.microsoft.com/office/powerpoint/2010/main" val="1616356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FD548-DEE1-524C-14C2-E32C01E7666D}"/>
              </a:ext>
            </a:extLst>
          </p:cNvPr>
          <p:cNvSpPr>
            <a:spLocks noGrp="1"/>
          </p:cNvSpPr>
          <p:nvPr>
            <p:ph type="title"/>
          </p:nvPr>
        </p:nvSpPr>
        <p:spPr/>
        <p:txBody>
          <a:bodyPr/>
          <a:lstStyle/>
          <a:p>
            <a:r>
              <a:rPr lang="de-DE" dirty="0">
                <a:solidFill>
                  <a:schemeClr val="tx1"/>
                </a:solidFill>
              </a:rPr>
              <a:t>3. Sicherheitsregel - Spannungsfreiheit feststellen</a:t>
            </a:r>
          </a:p>
        </p:txBody>
      </p:sp>
      <p:sp>
        <p:nvSpPr>
          <p:cNvPr id="3" name="Foliennummernplatzhalter 2">
            <a:extLst>
              <a:ext uri="{FF2B5EF4-FFF2-40B4-BE49-F238E27FC236}">
                <a16:creationId xmlns:a16="http://schemas.microsoft.com/office/drawing/2014/main" id="{C233CC0E-2B5B-C15E-1B9D-CA278B55C741}"/>
              </a:ext>
            </a:extLst>
          </p:cNvPr>
          <p:cNvSpPr>
            <a:spLocks noGrp="1"/>
          </p:cNvSpPr>
          <p:nvPr>
            <p:ph type="sldNum" sz="quarter" idx="12"/>
          </p:nvPr>
        </p:nvSpPr>
        <p:spPr/>
        <p:txBody>
          <a:bodyPr>
            <a:normAutofit fontScale="77500" lnSpcReduction="20000"/>
          </a:bodyPr>
          <a:lstStyle/>
          <a:p>
            <a:pPr eaLnBrk="1" latinLnBrk="0" hangingPunct="1"/>
            <a:fld id="{F0C94032-CD4C-4C25-B0C2-CEC720522D92}" type="slidenum">
              <a:rPr kumimoji="0" lang="en-US" smtClean="0"/>
              <a:pPr eaLnBrk="1" latinLnBrk="0" hangingPunct="1"/>
              <a:t>21</a:t>
            </a:fld>
            <a:endParaRPr kumimoji="0" lang="en-US">
              <a:solidFill>
                <a:srgbClr val="FFFFFF"/>
              </a:solidFill>
            </a:endParaRPr>
          </a:p>
        </p:txBody>
      </p:sp>
      <p:sp>
        <p:nvSpPr>
          <p:cNvPr id="4" name="Inhaltsplatzhalter 3">
            <a:extLst>
              <a:ext uri="{FF2B5EF4-FFF2-40B4-BE49-F238E27FC236}">
                <a16:creationId xmlns:a16="http://schemas.microsoft.com/office/drawing/2014/main" id="{AC183711-363A-4BF4-DCB5-6023D376296A}"/>
              </a:ext>
            </a:extLst>
          </p:cNvPr>
          <p:cNvSpPr>
            <a:spLocks noGrp="1"/>
          </p:cNvSpPr>
          <p:nvPr>
            <p:ph sz="quarter" idx="1"/>
          </p:nvPr>
        </p:nvSpPr>
        <p:spPr>
          <a:xfrm>
            <a:off x="716458" y="1764295"/>
            <a:ext cx="5357771" cy="4956828"/>
          </a:xfrm>
        </p:spPr>
        <p:txBody>
          <a:bodyPr>
            <a:normAutofit/>
          </a:bodyPr>
          <a:lstStyle/>
          <a:p>
            <a:r>
              <a:rPr lang="de-DE" dirty="0"/>
              <a:t>Kapazitive Spannungsanzeiger können Gefahrlos unter Spannung, als auch im spannungsfreiem Zustand in die dafür vorgesehenen Prüfbuchsen eingesteckt werden.</a:t>
            </a:r>
          </a:p>
          <a:p>
            <a:r>
              <a:rPr lang="de-DE" dirty="0"/>
              <a:t>Wird rotes Licht für die 3 Phasen (Blinkfrequenz 50Hz) angezeigt, so befindet sich das betreffende Mittelspannungsfeld unter Spannung!</a:t>
            </a:r>
          </a:p>
          <a:p>
            <a:r>
              <a:rPr lang="de-DE" dirty="0"/>
              <a:t>Diese Spannungsanzeigesysteme müssen wie Hochspannungsprüfer alle 6 Jahre einer Wiederholungsprüfung unterzogen werden. Nachzulesen in VDE 0682-411 Angang G.</a:t>
            </a:r>
          </a:p>
          <a:p>
            <a:endParaRPr lang="de-DE" dirty="0"/>
          </a:p>
          <a:p>
            <a:pPr marL="0" indent="0">
              <a:buNone/>
            </a:pPr>
            <a:endParaRPr lang="de-DE" dirty="0"/>
          </a:p>
        </p:txBody>
      </p:sp>
      <p:pic>
        <p:nvPicPr>
          <p:cNvPr id="5" name="Grafik 4">
            <a:extLst>
              <a:ext uri="{FF2B5EF4-FFF2-40B4-BE49-F238E27FC236}">
                <a16:creationId xmlns:a16="http://schemas.microsoft.com/office/drawing/2014/main" id="{9A5FC378-A721-B223-6D28-F561FC76FF0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22839" y="5318052"/>
            <a:ext cx="4315535" cy="1403071"/>
          </a:xfrm>
          <a:prstGeom prst="rect">
            <a:avLst/>
          </a:prstGeom>
        </p:spPr>
      </p:pic>
      <p:pic>
        <p:nvPicPr>
          <p:cNvPr id="6" name="Grafik 5">
            <a:extLst>
              <a:ext uri="{FF2B5EF4-FFF2-40B4-BE49-F238E27FC236}">
                <a16:creationId xmlns:a16="http://schemas.microsoft.com/office/drawing/2014/main" id="{92548615-72B4-58EA-4187-937F8ED95BE7}"/>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6122842" y="1764295"/>
            <a:ext cx="4315534" cy="3236984"/>
          </a:xfrm>
          <a:prstGeom prst="rect">
            <a:avLst/>
          </a:prstGeom>
        </p:spPr>
      </p:pic>
      <p:sp>
        <p:nvSpPr>
          <p:cNvPr id="9" name="Textfeld 8">
            <a:extLst>
              <a:ext uri="{FF2B5EF4-FFF2-40B4-BE49-F238E27FC236}">
                <a16:creationId xmlns:a16="http://schemas.microsoft.com/office/drawing/2014/main" id="{5453B415-F986-6653-97C2-CD703095F79E}"/>
              </a:ext>
            </a:extLst>
          </p:cNvPr>
          <p:cNvSpPr txBox="1"/>
          <p:nvPr/>
        </p:nvSpPr>
        <p:spPr>
          <a:xfrm>
            <a:off x="6074229" y="5000295"/>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Consulting GmbH</a:t>
            </a:r>
          </a:p>
        </p:txBody>
      </p:sp>
      <p:sp>
        <p:nvSpPr>
          <p:cNvPr id="10" name="Textfeld 9">
            <a:extLst>
              <a:ext uri="{FF2B5EF4-FFF2-40B4-BE49-F238E27FC236}">
                <a16:creationId xmlns:a16="http://schemas.microsoft.com/office/drawing/2014/main" id="{E0A9C1DE-8435-87DA-8D7C-3028E9090F64}"/>
              </a:ext>
            </a:extLst>
          </p:cNvPr>
          <p:cNvSpPr txBox="1"/>
          <p:nvPr/>
        </p:nvSpPr>
        <p:spPr>
          <a:xfrm>
            <a:off x="6074229" y="6715714"/>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Consulting GmbH</a:t>
            </a:r>
          </a:p>
        </p:txBody>
      </p:sp>
    </p:spTree>
    <p:extLst>
      <p:ext uri="{BB962C8B-B14F-4D97-AF65-F5344CB8AC3E}">
        <p14:creationId xmlns:p14="http://schemas.microsoft.com/office/powerpoint/2010/main" val="3761669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FD548-DEE1-524C-14C2-E32C01E7666D}"/>
              </a:ext>
            </a:extLst>
          </p:cNvPr>
          <p:cNvSpPr>
            <a:spLocks noGrp="1"/>
          </p:cNvSpPr>
          <p:nvPr>
            <p:ph type="title"/>
          </p:nvPr>
        </p:nvSpPr>
        <p:spPr/>
        <p:txBody>
          <a:bodyPr>
            <a:normAutofit/>
          </a:bodyPr>
          <a:lstStyle/>
          <a:p>
            <a:r>
              <a:rPr lang="de-DE" dirty="0">
                <a:solidFill>
                  <a:schemeClr val="tx1"/>
                </a:solidFill>
              </a:rPr>
              <a:t>4. Sicherheitsregel - Erden und Kurzschließen</a:t>
            </a:r>
          </a:p>
        </p:txBody>
      </p:sp>
      <p:sp>
        <p:nvSpPr>
          <p:cNvPr id="3" name="Foliennummernplatzhalter 2">
            <a:extLst>
              <a:ext uri="{FF2B5EF4-FFF2-40B4-BE49-F238E27FC236}">
                <a16:creationId xmlns:a16="http://schemas.microsoft.com/office/drawing/2014/main" id="{C233CC0E-2B5B-C15E-1B9D-CA278B55C741}"/>
              </a:ext>
            </a:extLst>
          </p:cNvPr>
          <p:cNvSpPr>
            <a:spLocks noGrp="1"/>
          </p:cNvSpPr>
          <p:nvPr>
            <p:ph type="sldNum" sz="quarter" idx="12"/>
          </p:nvPr>
        </p:nvSpPr>
        <p:spPr/>
        <p:txBody>
          <a:bodyPr>
            <a:normAutofit fontScale="77500" lnSpcReduction="20000"/>
          </a:bodyPr>
          <a:lstStyle/>
          <a:p>
            <a:pPr eaLnBrk="1" latinLnBrk="0" hangingPunct="1"/>
            <a:fld id="{F0C94032-CD4C-4C25-B0C2-CEC720522D92}" type="slidenum">
              <a:rPr kumimoji="0" lang="en-US" smtClean="0"/>
              <a:pPr eaLnBrk="1" latinLnBrk="0" hangingPunct="1"/>
              <a:t>22</a:t>
            </a:fld>
            <a:endParaRPr kumimoji="0" lang="en-US">
              <a:solidFill>
                <a:srgbClr val="FFFFFF"/>
              </a:solidFill>
            </a:endParaRPr>
          </a:p>
        </p:txBody>
      </p:sp>
      <p:sp>
        <p:nvSpPr>
          <p:cNvPr id="4" name="Inhaltsplatzhalter 3">
            <a:extLst>
              <a:ext uri="{FF2B5EF4-FFF2-40B4-BE49-F238E27FC236}">
                <a16:creationId xmlns:a16="http://schemas.microsoft.com/office/drawing/2014/main" id="{AC183711-363A-4BF4-DCB5-6023D376296A}"/>
              </a:ext>
            </a:extLst>
          </p:cNvPr>
          <p:cNvSpPr>
            <a:spLocks noGrp="1"/>
          </p:cNvSpPr>
          <p:nvPr>
            <p:ph sz="quarter" idx="1"/>
          </p:nvPr>
        </p:nvSpPr>
        <p:spPr>
          <a:xfrm>
            <a:off x="716458" y="1764295"/>
            <a:ext cx="5357771" cy="4956828"/>
          </a:xfrm>
        </p:spPr>
        <p:txBody>
          <a:bodyPr>
            <a:normAutofit fontScale="92500" lnSpcReduction="10000"/>
          </a:bodyPr>
          <a:lstStyle/>
          <a:p>
            <a:r>
              <a:rPr lang="de-DE" dirty="0"/>
              <a:t>In Hochspannungsanlagen und bestimmten Niederspanungsanlagen müssen alle Teile, an denen gearbeitete werden soll, an der Arbeitsstelle geerdet und kurzgeschlossen werden.</a:t>
            </a:r>
          </a:p>
          <a:p>
            <a:r>
              <a:rPr lang="de-DE" dirty="0"/>
              <a:t>Einbau:</a:t>
            </a:r>
          </a:p>
          <a:p>
            <a:pPr lvl="1"/>
            <a:r>
              <a:rPr lang="de-DE" dirty="0"/>
              <a:t>Erdungspunkt festmachen,</a:t>
            </a:r>
          </a:p>
          <a:p>
            <a:pPr lvl="1"/>
            <a:r>
              <a:rPr lang="de-DE" dirty="0"/>
              <a:t>dann ggf. mit Hilfsmitteln die aktiven Teile erden und kurzschließen.</a:t>
            </a:r>
          </a:p>
          <a:p>
            <a:r>
              <a:rPr lang="de-DE" dirty="0"/>
              <a:t>Ausbau:</a:t>
            </a:r>
          </a:p>
          <a:p>
            <a:pPr lvl="1"/>
            <a:r>
              <a:rPr lang="de-DE" dirty="0"/>
              <a:t>In umgekehrter Reihenfolge wie der oben beschriebene Einbau!</a:t>
            </a:r>
          </a:p>
          <a:p>
            <a:r>
              <a:rPr lang="de-DE" dirty="0"/>
              <a:t>Erdungs- und Kurzschlussvorrichtungen müssen nach Möglichkeit von der Arbeitsstelle aus sichtbar sein!</a:t>
            </a:r>
          </a:p>
        </p:txBody>
      </p:sp>
      <p:pic>
        <p:nvPicPr>
          <p:cNvPr id="5" name="Grafik 4">
            <a:extLst>
              <a:ext uri="{FF2B5EF4-FFF2-40B4-BE49-F238E27FC236}">
                <a16:creationId xmlns:a16="http://schemas.microsoft.com/office/drawing/2014/main" id="{D698846C-2C58-6303-07D7-370C9632BAE8}"/>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11372" b="7771"/>
          <a:stretch/>
        </p:blipFill>
        <p:spPr>
          <a:xfrm>
            <a:off x="6101773" y="1764295"/>
            <a:ext cx="3600400" cy="2183364"/>
          </a:xfrm>
          <a:prstGeom prst="rect">
            <a:avLst/>
          </a:prstGeom>
        </p:spPr>
      </p:pic>
      <p:pic>
        <p:nvPicPr>
          <p:cNvPr id="6" name="Grafik 5">
            <a:extLst>
              <a:ext uri="{FF2B5EF4-FFF2-40B4-BE49-F238E27FC236}">
                <a16:creationId xmlns:a16="http://schemas.microsoft.com/office/drawing/2014/main" id="{C05CF9F9-0FFC-11A9-BDF8-59FB568283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01774" y="4180295"/>
            <a:ext cx="3600399" cy="2704020"/>
          </a:xfrm>
          <a:prstGeom prst="rect">
            <a:avLst/>
          </a:prstGeom>
        </p:spPr>
      </p:pic>
      <p:sp>
        <p:nvSpPr>
          <p:cNvPr id="7" name="Textfeld 6">
            <a:extLst>
              <a:ext uri="{FF2B5EF4-FFF2-40B4-BE49-F238E27FC236}">
                <a16:creationId xmlns:a16="http://schemas.microsoft.com/office/drawing/2014/main" id="{B20DB179-E6B2-2156-5E70-BFA391AF34E1}"/>
              </a:ext>
            </a:extLst>
          </p:cNvPr>
          <p:cNvSpPr txBox="1"/>
          <p:nvPr/>
        </p:nvSpPr>
        <p:spPr>
          <a:xfrm>
            <a:off x="6074229" y="3956255"/>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Consulting GmbH</a:t>
            </a:r>
          </a:p>
        </p:txBody>
      </p:sp>
      <p:sp>
        <p:nvSpPr>
          <p:cNvPr id="8" name="Textfeld 7">
            <a:extLst>
              <a:ext uri="{FF2B5EF4-FFF2-40B4-BE49-F238E27FC236}">
                <a16:creationId xmlns:a16="http://schemas.microsoft.com/office/drawing/2014/main" id="{9FA6E521-88BB-CF3E-7C18-6506AACFE06F}"/>
              </a:ext>
            </a:extLst>
          </p:cNvPr>
          <p:cNvSpPr txBox="1"/>
          <p:nvPr/>
        </p:nvSpPr>
        <p:spPr>
          <a:xfrm>
            <a:off x="6074229" y="6871104"/>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Consulting GmbH</a:t>
            </a:r>
          </a:p>
        </p:txBody>
      </p:sp>
    </p:spTree>
    <p:extLst>
      <p:ext uri="{BB962C8B-B14F-4D97-AF65-F5344CB8AC3E}">
        <p14:creationId xmlns:p14="http://schemas.microsoft.com/office/powerpoint/2010/main" val="3168974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FD548-DEE1-524C-14C2-E32C01E7666D}"/>
              </a:ext>
            </a:extLst>
          </p:cNvPr>
          <p:cNvSpPr>
            <a:spLocks noGrp="1"/>
          </p:cNvSpPr>
          <p:nvPr>
            <p:ph type="title"/>
          </p:nvPr>
        </p:nvSpPr>
        <p:spPr/>
        <p:txBody>
          <a:bodyPr>
            <a:normAutofit/>
          </a:bodyPr>
          <a:lstStyle/>
          <a:p>
            <a:r>
              <a:rPr lang="de-DE" dirty="0">
                <a:solidFill>
                  <a:schemeClr val="tx1"/>
                </a:solidFill>
              </a:rPr>
              <a:t>4. Sicherheitsregel - Erden und Kurzschließen</a:t>
            </a:r>
          </a:p>
        </p:txBody>
      </p:sp>
      <p:sp>
        <p:nvSpPr>
          <p:cNvPr id="3" name="Foliennummernplatzhalter 2">
            <a:extLst>
              <a:ext uri="{FF2B5EF4-FFF2-40B4-BE49-F238E27FC236}">
                <a16:creationId xmlns:a16="http://schemas.microsoft.com/office/drawing/2014/main" id="{C233CC0E-2B5B-C15E-1B9D-CA278B55C741}"/>
              </a:ext>
            </a:extLst>
          </p:cNvPr>
          <p:cNvSpPr>
            <a:spLocks noGrp="1"/>
          </p:cNvSpPr>
          <p:nvPr>
            <p:ph type="sldNum" sz="quarter" idx="12"/>
          </p:nvPr>
        </p:nvSpPr>
        <p:spPr/>
        <p:txBody>
          <a:bodyPr>
            <a:normAutofit fontScale="77500" lnSpcReduction="20000"/>
          </a:bodyPr>
          <a:lstStyle/>
          <a:p>
            <a:pPr eaLnBrk="1" latinLnBrk="0" hangingPunct="1"/>
            <a:fld id="{F0C94032-CD4C-4C25-B0C2-CEC720522D92}" type="slidenum">
              <a:rPr kumimoji="0" lang="en-US" smtClean="0"/>
              <a:pPr eaLnBrk="1" latinLnBrk="0" hangingPunct="1"/>
              <a:t>23</a:t>
            </a:fld>
            <a:endParaRPr kumimoji="0" lang="en-US">
              <a:solidFill>
                <a:srgbClr val="FFFFFF"/>
              </a:solidFill>
            </a:endParaRPr>
          </a:p>
        </p:txBody>
      </p:sp>
      <p:sp>
        <p:nvSpPr>
          <p:cNvPr id="4" name="Inhaltsplatzhalter 3">
            <a:extLst>
              <a:ext uri="{FF2B5EF4-FFF2-40B4-BE49-F238E27FC236}">
                <a16:creationId xmlns:a16="http://schemas.microsoft.com/office/drawing/2014/main" id="{AC183711-363A-4BF4-DCB5-6023D376296A}"/>
              </a:ext>
            </a:extLst>
          </p:cNvPr>
          <p:cNvSpPr>
            <a:spLocks noGrp="1"/>
          </p:cNvSpPr>
          <p:nvPr>
            <p:ph sz="quarter" idx="1"/>
          </p:nvPr>
        </p:nvSpPr>
        <p:spPr>
          <a:xfrm>
            <a:off x="716458" y="1764295"/>
            <a:ext cx="4751281" cy="4956828"/>
          </a:xfrm>
        </p:spPr>
        <p:txBody>
          <a:bodyPr>
            <a:normAutofit/>
          </a:bodyPr>
          <a:lstStyle/>
          <a:p>
            <a:pPr>
              <a:lnSpc>
                <a:spcPct val="90000"/>
              </a:lnSpc>
            </a:pPr>
            <a:r>
              <a:rPr lang="de-DE" sz="1900" dirty="0"/>
              <a:t>Erdungs- und Kurzschlussvorrichtungen müssen unter allen Umständen für die zu erwartenden Kurz- und Erdschlussbelastungen bzw. die jeweiligen  Kurz- und Erdschlussbedingungen entsprechend ausgelegt sein, um die hohen auftretenden Ströme sicher (ab-) führen zu können!</a:t>
            </a:r>
          </a:p>
        </p:txBody>
      </p:sp>
      <p:sp>
        <p:nvSpPr>
          <p:cNvPr id="7" name="Textfeld 6">
            <a:extLst>
              <a:ext uri="{FF2B5EF4-FFF2-40B4-BE49-F238E27FC236}">
                <a16:creationId xmlns:a16="http://schemas.microsoft.com/office/drawing/2014/main" id="{B20DB179-E6B2-2156-5E70-BFA391AF34E1}"/>
              </a:ext>
            </a:extLst>
          </p:cNvPr>
          <p:cNvSpPr txBox="1"/>
          <p:nvPr/>
        </p:nvSpPr>
        <p:spPr>
          <a:xfrm>
            <a:off x="7864467" y="6871104"/>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Consulting GmbH</a:t>
            </a:r>
          </a:p>
        </p:txBody>
      </p:sp>
      <p:sp>
        <p:nvSpPr>
          <p:cNvPr id="8" name="Textfeld 7">
            <a:extLst>
              <a:ext uri="{FF2B5EF4-FFF2-40B4-BE49-F238E27FC236}">
                <a16:creationId xmlns:a16="http://schemas.microsoft.com/office/drawing/2014/main" id="{9FA6E521-88BB-CF3E-7C18-6506AACFE06F}"/>
              </a:ext>
            </a:extLst>
          </p:cNvPr>
          <p:cNvSpPr txBox="1"/>
          <p:nvPr/>
        </p:nvSpPr>
        <p:spPr>
          <a:xfrm>
            <a:off x="5483932" y="6871104"/>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Consulting GmbH</a:t>
            </a:r>
          </a:p>
        </p:txBody>
      </p:sp>
      <p:pic>
        <p:nvPicPr>
          <p:cNvPr id="9" name="Grafik 8">
            <a:extLst>
              <a:ext uri="{FF2B5EF4-FFF2-40B4-BE49-F238E27FC236}">
                <a16:creationId xmlns:a16="http://schemas.microsoft.com/office/drawing/2014/main" id="{1E25E721-5A0F-5F8B-66CC-03F88984887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14356" y="1764295"/>
            <a:ext cx="2136599" cy="5106809"/>
          </a:xfrm>
          <a:prstGeom prst="rect">
            <a:avLst/>
          </a:prstGeom>
        </p:spPr>
      </p:pic>
      <p:pic>
        <p:nvPicPr>
          <p:cNvPr id="10" name="Grafik 9">
            <a:extLst>
              <a:ext uri="{FF2B5EF4-FFF2-40B4-BE49-F238E27FC236}">
                <a16:creationId xmlns:a16="http://schemas.microsoft.com/office/drawing/2014/main" id="{535F693F-1868-464A-934D-92039C77CD6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02074" y="1771917"/>
            <a:ext cx="2425101" cy="5099187"/>
          </a:xfrm>
          <a:prstGeom prst="rect">
            <a:avLst/>
          </a:prstGeom>
        </p:spPr>
      </p:pic>
    </p:spTree>
    <p:extLst>
      <p:ext uri="{BB962C8B-B14F-4D97-AF65-F5344CB8AC3E}">
        <p14:creationId xmlns:p14="http://schemas.microsoft.com/office/powerpoint/2010/main" val="2248827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FD548-DEE1-524C-14C2-E32C01E7666D}"/>
              </a:ext>
            </a:extLst>
          </p:cNvPr>
          <p:cNvSpPr>
            <a:spLocks noGrp="1"/>
          </p:cNvSpPr>
          <p:nvPr>
            <p:ph type="title"/>
          </p:nvPr>
        </p:nvSpPr>
        <p:spPr>
          <a:xfrm>
            <a:off x="716458" y="252042"/>
            <a:ext cx="8063648" cy="1092182"/>
          </a:xfrm>
        </p:spPr>
        <p:txBody>
          <a:bodyPr>
            <a:normAutofit/>
          </a:bodyPr>
          <a:lstStyle/>
          <a:p>
            <a:r>
              <a:rPr lang="de-DE" dirty="0">
                <a:solidFill>
                  <a:schemeClr val="tx1"/>
                </a:solidFill>
              </a:rPr>
              <a:t>5. Sicherheitsregel – Benachbarte unter Spannung stehende Teile abdecken oder abschranken</a:t>
            </a:r>
          </a:p>
        </p:txBody>
      </p:sp>
      <p:sp>
        <p:nvSpPr>
          <p:cNvPr id="3" name="Foliennummernplatzhalter 2">
            <a:extLst>
              <a:ext uri="{FF2B5EF4-FFF2-40B4-BE49-F238E27FC236}">
                <a16:creationId xmlns:a16="http://schemas.microsoft.com/office/drawing/2014/main" id="{C233CC0E-2B5B-C15E-1B9D-CA278B55C741}"/>
              </a:ext>
            </a:extLst>
          </p:cNvPr>
          <p:cNvSpPr>
            <a:spLocks noGrp="1"/>
          </p:cNvSpPr>
          <p:nvPr>
            <p:ph type="sldNum" sz="quarter" idx="12"/>
          </p:nvPr>
        </p:nvSpPr>
        <p:spPr/>
        <p:txBody>
          <a:bodyPr>
            <a:normAutofit fontScale="77500" lnSpcReduction="20000"/>
          </a:bodyPr>
          <a:lstStyle/>
          <a:p>
            <a:pPr eaLnBrk="1" latinLnBrk="0" hangingPunct="1"/>
            <a:fld id="{F0C94032-CD4C-4C25-B0C2-CEC720522D92}" type="slidenum">
              <a:rPr kumimoji="0" lang="en-US" smtClean="0"/>
              <a:pPr eaLnBrk="1" latinLnBrk="0" hangingPunct="1"/>
              <a:t>24</a:t>
            </a:fld>
            <a:endParaRPr kumimoji="0" lang="en-US">
              <a:solidFill>
                <a:srgbClr val="FFFFFF"/>
              </a:solidFill>
            </a:endParaRPr>
          </a:p>
        </p:txBody>
      </p:sp>
      <p:sp>
        <p:nvSpPr>
          <p:cNvPr id="4" name="Inhaltsplatzhalter 3">
            <a:extLst>
              <a:ext uri="{FF2B5EF4-FFF2-40B4-BE49-F238E27FC236}">
                <a16:creationId xmlns:a16="http://schemas.microsoft.com/office/drawing/2014/main" id="{AC183711-363A-4BF4-DCB5-6023D376296A}"/>
              </a:ext>
            </a:extLst>
          </p:cNvPr>
          <p:cNvSpPr>
            <a:spLocks noGrp="1"/>
          </p:cNvSpPr>
          <p:nvPr>
            <p:ph sz="quarter" idx="1"/>
          </p:nvPr>
        </p:nvSpPr>
        <p:spPr>
          <a:xfrm>
            <a:off x="716458" y="1764295"/>
            <a:ext cx="5264464" cy="4956828"/>
          </a:xfrm>
        </p:spPr>
        <p:txBody>
          <a:bodyPr/>
          <a:lstStyle/>
          <a:p>
            <a:r>
              <a:rPr lang="de-DE" dirty="0"/>
              <a:t>Können Anlagenteile in der Nähe der Arbeitsstelle nicht freigeschaltet werden, müssen vor Arbeitsbeginn zusätzliche Sicherheitsmaßnahmen wie beim „Arbeiten in der Nähe unter Spannung stehender Teile“ getroffen werden.</a:t>
            </a:r>
          </a:p>
        </p:txBody>
      </p:sp>
      <p:pic>
        <p:nvPicPr>
          <p:cNvPr id="5" name="Grafik 4">
            <a:extLst>
              <a:ext uri="{FF2B5EF4-FFF2-40B4-BE49-F238E27FC236}">
                <a16:creationId xmlns:a16="http://schemas.microsoft.com/office/drawing/2014/main" id="{B61FFF9B-3CE6-2BED-577E-0B09121A362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83332" y="4166323"/>
            <a:ext cx="4303146" cy="2693272"/>
          </a:xfrm>
          <a:prstGeom prst="rect">
            <a:avLst/>
          </a:prstGeom>
        </p:spPr>
      </p:pic>
      <p:pic>
        <p:nvPicPr>
          <p:cNvPr id="7" name="Grafik 6">
            <a:extLst>
              <a:ext uri="{FF2B5EF4-FFF2-40B4-BE49-F238E27FC236}">
                <a16:creationId xmlns:a16="http://schemas.microsoft.com/office/drawing/2014/main" id="{E9118B9A-8831-6787-0EEC-74CCB2A55BA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47795" y="1764294"/>
            <a:ext cx="3806547" cy="5095301"/>
          </a:xfrm>
          <a:prstGeom prst="rect">
            <a:avLst/>
          </a:prstGeom>
        </p:spPr>
      </p:pic>
      <p:sp>
        <p:nvSpPr>
          <p:cNvPr id="8" name="Textfeld 7">
            <a:extLst>
              <a:ext uri="{FF2B5EF4-FFF2-40B4-BE49-F238E27FC236}">
                <a16:creationId xmlns:a16="http://schemas.microsoft.com/office/drawing/2014/main" id="{C61846CC-7FAB-8AD2-962D-428679F50950}"/>
              </a:ext>
            </a:extLst>
          </p:cNvPr>
          <p:cNvSpPr txBox="1"/>
          <p:nvPr/>
        </p:nvSpPr>
        <p:spPr>
          <a:xfrm>
            <a:off x="6447795" y="6859595"/>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Consulting GmbH</a:t>
            </a:r>
          </a:p>
        </p:txBody>
      </p:sp>
      <p:sp>
        <p:nvSpPr>
          <p:cNvPr id="9" name="Textfeld 8">
            <a:extLst>
              <a:ext uri="{FF2B5EF4-FFF2-40B4-BE49-F238E27FC236}">
                <a16:creationId xmlns:a16="http://schemas.microsoft.com/office/drawing/2014/main" id="{28D8E09C-98EC-F6CD-2F2E-B1BB2936BBAC}"/>
              </a:ext>
            </a:extLst>
          </p:cNvPr>
          <p:cNvSpPr txBox="1"/>
          <p:nvPr/>
        </p:nvSpPr>
        <p:spPr>
          <a:xfrm>
            <a:off x="1098544" y="6859595"/>
            <a:ext cx="182774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MEBEDO Consulting GmbH</a:t>
            </a:r>
          </a:p>
        </p:txBody>
      </p:sp>
    </p:spTree>
    <p:extLst>
      <p:ext uri="{BB962C8B-B14F-4D97-AF65-F5344CB8AC3E}">
        <p14:creationId xmlns:p14="http://schemas.microsoft.com/office/powerpoint/2010/main" val="2075255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8214182" cy="1092182"/>
          </a:xfrm>
        </p:spPr>
        <p:txBody>
          <a:bodyPr>
            <a:normAutofit fontScale="90000"/>
          </a:bodyPr>
          <a:lstStyle/>
          <a:p>
            <a:r>
              <a:rPr lang="de-DE" dirty="0">
                <a:solidFill>
                  <a:schemeClr val="tx1"/>
                </a:solidFill>
              </a:rPr>
              <a:t>Beispielsweise Vorgehensweise bei Freischaltung eines angeschlossenen Stichkabels (SF6-Schaltanlage)</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25</a:t>
            </a:fld>
            <a:endParaRPr lang="de-DE" dirty="0"/>
          </a:p>
        </p:txBody>
      </p:sp>
      <p:sp>
        <p:nvSpPr>
          <p:cNvPr id="6" name="Inhaltsplatzhalter 5"/>
          <p:cNvSpPr>
            <a:spLocks noGrp="1"/>
          </p:cNvSpPr>
          <p:nvPr>
            <p:ph sz="quarter" idx="1"/>
          </p:nvPr>
        </p:nvSpPr>
        <p:spPr>
          <a:xfrm>
            <a:off x="716458" y="1764295"/>
            <a:ext cx="5714822" cy="4956828"/>
          </a:xfrm>
        </p:spPr>
        <p:txBody>
          <a:bodyPr>
            <a:normAutofit lnSpcReduction="10000"/>
          </a:bodyPr>
          <a:lstStyle/>
          <a:p>
            <a:pPr marL="457200" indent="-457200">
              <a:lnSpc>
                <a:spcPct val="100000"/>
              </a:lnSpc>
              <a:buClrTx/>
              <a:buSzPct val="100000"/>
              <a:buAutoNum type="arabicPeriod"/>
            </a:pPr>
            <a:r>
              <a:rPr lang="de-DE" dirty="0"/>
              <a:t>Gasdruck prüfen (muss im Toleranzbereich sein)</a:t>
            </a:r>
          </a:p>
          <a:p>
            <a:pPr marL="457200" indent="-457200">
              <a:buClrTx/>
              <a:buSzPct val="100000"/>
              <a:buAutoNum type="arabicPeriod"/>
            </a:pPr>
            <a:r>
              <a:rPr lang="de-DE" dirty="0"/>
              <a:t>Leistungsschalter ausschalten</a:t>
            </a:r>
          </a:p>
          <a:p>
            <a:pPr marL="457200" indent="-457200">
              <a:buClrTx/>
              <a:buSzPct val="100000"/>
              <a:buAutoNum type="arabicPeriod"/>
            </a:pPr>
            <a:r>
              <a:rPr lang="de-DE" dirty="0"/>
              <a:t>Lasttrennschalter (oben) öffnen</a:t>
            </a:r>
          </a:p>
          <a:p>
            <a:pPr marL="457200" indent="-457200">
              <a:buClrTx/>
              <a:buSzPct val="100000"/>
              <a:buAutoNum type="arabicPeriod"/>
            </a:pPr>
            <a:r>
              <a:rPr lang="de-DE" dirty="0"/>
              <a:t>Spannungsfreiheit feststellen, am Dauerspannungsanzeiger</a:t>
            </a:r>
          </a:p>
          <a:p>
            <a:pPr marL="457200" indent="-457200">
              <a:buClrTx/>
              <a:buSzPct val="100000"/>
              <a:buAutoNum type="arabicPeriod"/>
            </a:pPr>
            <a:r>
              <a:rPr lang="de-DE" dirty="0"/>
              <a:t>Erdungsschalter (oben) einschalten</a:t>
            </a:r>
          </a:p>
          <a:p>
            <a:pPr marL="457200" indent="-457200">
              <a:lnSpc>
                <a:spcPct val="100000"/>
              </a:lnSpc>
              <a:buClrTx/>
              <a:buSzPct val="100000"/>
              <a:buAutoNum type="arabicPeriod"/>
            </a:pPr>
            <a:r>
              <a:rPr lang="de-DE" dirty="0"/>
              <a:t>Leistungsschalter muss wieder geschlossen (eingeschaltet) werden, um auch das angeschlossene Stichkabel zu erden.</a:t>
            </a:r>
          </a:p>
          <a:p>
            <a:pPr marL="457200" indent="-457200">
              <a:lnSpc>
                <a:spcPct val="100000"/>
              </a:lnSpc>
              <a:buAutoNum type="arabicPeriod"/>
            </a:pPr>
            <a:endParaRPr lang="de-DE" dirty="0"/>
          </a:p>
          <a:p>
            <a:pPr>
              <a:lnSpc>
                <a:spcPct val="100000"/>
              </a:lnSpc>
            </a:pPr>
            <a:r>
              <a:rPr lang="de-DE" dirty="0"/>
              <a:t>Hilfsenergie des Leistungsschalters (ggf. bei möglicher Fernschaltung) deaktivieren.</a:t>
            </a:r>
          </a:p>
          <a:p>
            <a:endParaRPr lang="de-DE" dirty="0"/>
          </a:p>
        </p:txBody>
      </p:sp>
      <p:pic>
        <p:nvPicPr>
          <p:cNvPr id="4" name="Grafik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08938" y="1822703"/>
            <a:ext cx="3803428" cy="5220792"/>
          </a:xfrm>
          <a:prstGeom prst="rect">
            <a:avLst/>
          </a:prstGeom>
        </p:spPr>
      </p:pic>
      <p:sp>
        <p:nvSpPr>
          <p:cNvPr id="7" name="Textfeld 6"/>
          <p:cNvSpPr txBox="1"/>
          <p:nvPr/>
        </p:nvSpPr>
        <p:spPr>
          <a:xfrm>
            <a:off x="6478665" y="7060862"/>
            <a:ext cx="2115405" cy="230832"/>
          </a:xfrm>
          <a:prstGeom prst="rect">
            <a:avLst/>
          </a:prstGeom>
          <a:noFill/>
        </p:spPr>
        <p:txBody>
          <a:bodyPr wrap="square" rtlCol="0">
            <a:spAutoFit/>
          </a:bodyPr>
          <a:lstStyle/>
          <a:p>
            <a:r>
              <a:rPr lang="de-DE" sz="900" dirty="0">
                <a:latin typeface="Arial" panose="020B0604020202020204" pitchFamily="34" charset="0"/>
                <a:cs typeface="Arial" panose="020B0604020202020204" pitchFamily="34" charset="0"/>
              </a:rPr>
              <a:t>Quelle: MEBEDO Akademie GmbH</a:t>
            </a:r>
          </a:p>
        </p:txBody>
      </p:sp>
    </p:spTree>
    <p:extLst>
      <p:ext uri="{BB962C8B-B14F-4D97-AF65-F5344CB8AC3E}">
        <p14:creationId xmlns:p14="http://schemas.microsoft.com/office/powerpoint/2010/main" val="2626873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Was der Begriff „spannungsfrei“ bedeutet</a:t>
            </a:r>
          </a:p>
          <a:p>
            <a:pPr marL="457200" indent="-457200">
              <a:buFont typeface="Arial" panose="020B0604020202020204" pitchFamily="34" charset="0"/>
              <a:buChar char="•"/>
            </a:pPr>
            <a:r>
              <a:rPr lang="de-DE" dirty="0"/>
              <a:t>Annäherungszone und Gefahrenzone</a:t>
            </a:r>
          </a:p>
          <a:p>
            <a:pPr marL="457200" indent="-457200">
              <a:buFont typeface="Arial" panose="020B0604020202020204" pitchFamily="34" charset="0"/>
              <a:buChar char="•"/>
            </a:pPr>
            <a:r>
              <a:rPr lang="de-DE" dirty="0"/>
              <a:t>Ablauf der „5-Sicherheitsregeln“ bei Arbeiten im Mittelspannungsbereich</a:t>
            </a:r>
          </a:p>
        </p:txBody>
      </p:sp>
      <p:sp>
        <p:nvSpPr>
          <p:cNvPr id="10" name="Titel 9"/>
          <p:cNvSpPr>
            <a:spLocks noGrp="1"/>
          </p:cNvSpPr>
          <p:nvPr>
            <p:ph type="title"/>
          </p:nvPr>
        </p:nvSpPr>
        <p:spPr/>
        <p:txBody>
          <a:bodyPr/>
          <a:lstStyle/>
          <a:p>
            <a:r>
              <a:rPr lang="de-DE" dirty="0">
                <a:solidFill>
                  <a:schemeClr val="tx1"/>
                </a:solidFill>
              </a:rPr>
              <a:t>Was man jetzt wissen sollte:</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26</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46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8334552" cy="1092182"/>
          </a:xfrm>
        </p:spPr>
        <p:txBody>
          <a:bodyPr/>
          <a:lstStyle/>
          <a:p>
            <a:r>
              <a:rPr lang="de-DE" dirty="0">
                <a:solidFill>
                  <a:schemeClr val="tx1"/>
                </a:solidFill>
              </a:rPr>
              <a:t>VDE 0105-100 „Betrieb elektrischer Anlagen“ </a:t>
            </a:r>
            <a:br>
              <a:rPr lang="de-DE" dirty="0">
                <a:solidFill>
                  <a:schemeClr val="tx1"/>
                </a:solidFill>
              </a:rPr>
            </a:br>
            <a:r>
              <a:rPr lang="de-DE" dirty="0">
                <a:solidFill>
                  <a:schemeClr val="tx1"/>
                </a:solidFill>
              </a:rPr>
              <a:t>– normative Begrifflichkeiten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3</a:t>
            </a:fld>
            <a:endParaRPr lang="de-DE" dirty="0"/>
          </a:p>
        </p:txBody>
      </p:sp>
      <p:sp>
        <p:nvSpPr>
          <p:cNvPr id="8" name="Inhaltsplatzhalter 7"/>
          <p:cNvSpPr>
            <a:spLocks noGrp="1"/>
          </p:cNvSpPr>
          <p:nvPr>
            <p:ph sz="quarter" idx="1"/>
          </p:nvPr>
        </p:nvSpPr>
        <p:spPr/>
        <p:txBody>
          <a:bodyPr>
            <a:normAutofit/>
          </a:bodyPr>
          <a:lstStyle/>
          <a:p>
            <a:pPr marL="0" indent="0">
              <a:buNone/>
            </a:pPr>
            <a:r>
              <a:rPr lang="de-DE" dirty="0"/>
              <a:t>3.1.101 „abgeschlossene elektrische Betriebsstätte“</a:t>
            </a:r>
          </a:p>
          <a:p>
            <a:pPr marL="0" indent="0">
              <a:lnSpc>
                <a:spcPct val="100000"/>
              </a:lnSpc>
              <a:buNone/>
            </a:pPr>
            <a:r>
              <a:rPr lang="de-DE" b="0" dirty="0"/>
              <a:t>Raum oder ein Ort, der ausschließlich zum Betrieb elektrischer Anlagen dient, und unter Verschluss gehalten wird. Zutritt haben nur Elektrofachkräfte und elektrotechnisch unterwiesene Personen, Laien jedoch nur in Begleitung von Elektrofachkräften oder elektrotechnisch unterwiesenen Personen.</a:t>
            </a:r>
          </a:p>
          <a:p>
            <a:pPr marL="0" indent="0">
              <a:lnSpc>
                <a:spcPct val="100000"/>
              </a:lnSpc>
              <a:buNone/>
            </a:pPr>
            <a:endParaRPr lang="de-DE" dirty="0"/>
          </a:p>
          <a:p>
            <a:pPr marL="0" indent="0">
              <a:buNone/>
            </a:pPr>
            <a:r>
              <a:rPr lang="de-DE" dirty="0"/>
              <a:t>3.1.2 „Betrieb“</a:t>
            </a:r>
          </a:p>
          <a:p>
            <a:pPr marL="0" indent="0">
              <a:lnSpc>
                <a:spcPct val="100000"/>
              </a:lnSpc>
              <a:buNone/>
            </a:pPr>
            <a:r>
              <a:rPr lang="de-DE" b="0" dirty="0"/>
              <a:t>Alle Tätigkeiten, die erforderlich sind, damit die elektrische Anlage funktionieren kann. Dies umfasst Schalten, Regeln, Überwachen und Instandhalten sowie</a:t>
            </a:r>
          </a:p>
          <a:p>
            <a:pPr marL="0" indent="0">
              <a:lnSpc>
                <a:spcPct val="100000"/>
              </a:lnSpc>
              <a:buNone/>
            </a:pPr>
            <a:r>
              <a:rPr lang="de-DE" b="0" dirty="0"/>
              <a:t>Elektrotechnische und nicht elektrotechnische Arbeiten.</a:t>
            </a:r>
          </a:p>
          <a:p>
            <a:pPr marL="0" indent="0">
              <a:lnSpc>
                <a:spcPct val="100000"/>
              </a:lnSpc>
              <a:buNone/>
            </a:pPr>
            <a:endParaRPr lang="de-DE" dirty="0"/>
          </a:p>
          <a:p>
            <a:pPr>
              <a:lnSpc>
                <a:spcPct val="100000"/>
              </a:lnSpc>
            </a:pPr>
            <a:endParaRPr lang="de-DE" dirty="0"/>
          </a:p>
          <a:p>
            <a:pPr>
              <a:lnSpc>
                <a:spcPct val="100000"/>
              </a:lnSpc>
            </a:pPr>
            <a:endParaRPr lang="de-DE" dirty="0"/>
          </a:p>
          <a:p>
            <a:endParaRPr lang="de-DE" dirty="0"/>
          </a:p>
        </p:txBody>
      </p:sp>
    </p:spTree>
    <p:extLst>
      <p:ext uri="{BB962C8B-B14F-4D97-AF65-F5344CB8AC3E}">
        <p14:creationId xmlns:p14="http://schemas.microsoft.com/office/powerpoint/2010/main" val="2334206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VDE 0105-100 „Betrieb elektrischer Anlagen“ </a:t>
            </a:r>
            <a:br>
              <a:rPr lang="de-DE" dirty="0">
                <a:solidFill>
                  <a:schemeClr val="tx1"/>
                </a:solidFill>
              </a:rPr>
            </a:br>
            <a:r>
              <a:rPr lang="de-DE" dirty="0">
                <a:solidFill>
                  <a:schemeClr val="tx1"/>
                </a:solidFill>
              </a:rPr>
              <a:t>– normative Begrifflichkeiten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4</a:t>
            </a:fld>
            <a:endParaRPr lang="de-DE" dirty="0"/>
          </a:p>
        </p:txBody>
      </p:sp>
      <p:sp>
        <p:nvSpPr>
          <p:cNvPr id="6" name="Inhaltsplatzhalter 5"/>
          <p:cNvSpPr>
            <a:spLocks noGrp="1"/>
          </p:cNvSpPr>
          <p:nvPr>
            <p:ph sz="quarter" idx="1"/>
          </p:nvPr>
        </p:nvSpPr>
        <p:spPr/>
        <p:txBody>
          <a:bodyPr>
            <a:normAutofit/>
          </a:bodyPr>
          <a:lstStyle/>
          <a:p>
            <a:pPr marL="0" indent="0">
              <a:buNone/>
            </a:pPr>
            <a:r>
              <a:rPr lang="de-DE" dirty="0"/>
              <a:t>3.1.6 „Verletzung (durch elektrische Energie)“</a:t>
            </a:r>
          </a:p>
          <a:p>
            <a:pPr marL="0" indent="0">
              <a:lnSpc>
                <a:spcPct val="100000"/>
              </a:lnSpc>
              <a:buNone/>
            </a:pPr>
            <a:r>
              <a:rPr lang="de-DE" b="0" dirty="0"/>
              <a:t>Tod oder Verletzung einer Person durch elektrischen Schlag, Verbrennung, Lichtbogen oder durch Brand oder Explosion, ausgelöst durch elektrische Energie, verursacht durch den Betrieb einer elektrischen Anlage.</a:t>
            </a:r>
          </a:p>
          <a:p>
            <a:pPr marL="0" indent="0">
              <a:lnSpc>
                <a:spcPct val="100000"/>
              </a:lnSpc>
              <a:buNone/>
            </a:pPr>
            <a:endParaRPr lang="de-DE" dirty="0"/>
          </a:p>
          <a:p>
            <a:pPr marL="0" indent="0">
              <a:lnSpc>
                <a:spcPct val="100000"/>
              </a:lnSpc>
              <a:buNone/>
            </a:pPr>
            <a:r>
              <a:rPr lang="de-DE" dirty="0"/>
              <a:t>3.4.7 „spannungsfrei“</a:t>
            </a:r>
          </a:p>
          <a:p>
            <a:pPr marL="0" indent="0">
              <a:lnSpc>
                <a:spcPct val="100000"/>
              </a:lnSpc>
              <a:buNone/>
            </a:pPr>
            <a:r>
              <a:rPr lang="de-DE" b="0" dirty="0"/>
              <a:t>Spannung null oder annährend null, das heißt ohne Spannung und/oder ohne Ladung</a:t>
            </a:r>
          </a:p>
          <a:p>
            <a:pPr marL="0" indent="0">
              <a:lnSpc>
                <a:spcPct val="100000"/>
              </a:lnSpc>
              <a:buNone/>
            </a:pPr>
            <a:endParaRPr lang="de-DE" b="0" dirty="0"/>
          </a:p>
          <a:p>
            <a:pPr marL="0" indent="0">
              <a:lnSpc>
                <a:spcPct val="100000"/>
              </a:lnSpc>
              <a:buNone/>
            </a:pPr>
            <a:r>
              <a:rPr lang="de-DE" dirty="0"/>
              <a:t>3.4.8 „Arbeiten im spannungsfreien Zustand“</a:t>
            </a:r>
          </a:p>
          <a:p>
            <a:pPr marL="0" indent="0">
              <a:lnSpc>
                <a:spcPct val="100000"/>
              </a:lnSpc>
              <a:buNone/>
            </a:pPr>
            <a:r>
              <a:rPr lang="de-DE" b="0" dirty="0"/>
              <a:t>Arbeiten an elektrischen Anlagen, deren spannungsfreier Zustand zur Vermeidung elektrischer Gefahren hergestellt und sichergestellt ist.</a:t>
            </a:r>
          </a:p>
          <a:p>
            <a:pPr marL="0" indent="0">
              <a:lnSpc>
                <a:spcPct val="100000"/>
              </a:lnSpc>
              <a:buNone/>
            </a:pPr>
            <a:endParaRPr lang="de-DE" b="0" dirty="0"/>
          </a:p>
          <a:p>
            <a:pPr marL="0" indent="0">
              <a:buNone/>
            </a:pPr>
            <a:endParaRPr lang="de-DE" dirty="0"/>
          </a:p>
        </p:txBody>
      </p:sp>
    </p:spTree>
    <p:extLst>
      <p:ext uri="{BB962C8B-B14F-4D97-AF65-F5344CB8AC3E}">
        <p14:creationId xmlns:p14="http://schemas.microsoft.com/office/powerpoint/2010/main" val="2172711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VDE 0105-100 „Betrieb elektrischer Anlagen“ </a:t>
            </a:r>
            <a:br>
              <a:rPr lang="de-DE" dirty="0">
                <a:solidFill>
                  <a:schemeClr val="tx1"/>
                </a:solidFill>
              </a:rPr>
            </a:br>
            <a:r>
              <a:rPr lang="de-DE" dirty="0">
                <a:solidFill>
                  <a:schemeClr val="tx1"/>
                </a:solidFill>
              </a:rPr>
              <a:t>– normative Festlegungen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5</a:t>
            </a:fld>
            <a:endParaRPr lang="de-DE" dirty="0"/>
          </a:p>
        </p:txBody>
      </p:sp>
      <p:sp>
        <p:nvSpPr>
          <p:cNvPr id="10" name="Inhaltsplatzhalter 9"/>
          <p:cNvSpPr>
            <a:spLocks noGrp="1"/>
          </p:cNvSpPr>
          <p:nvPr>
            <p:ph sz="quarter" idx="1"/>
          </p:nvPr>
        </p:nvSpPr>
        <p:spPr/>
        <p:txBody>
          <a:bodyPr>
            <a:normAutofit/>
          </a:bodyPr>
          <a:lstStyle/>
          <a:p>
            <a:pPr marL="0" indent="0">
              <a:lnSpc>
                <a:spcPct val="100000"/>
              </a:lnSpc>
              <a:buNone/>
            </a:pPr>
            <a:r>
              <a:rPr lang="de-DE" sz="1800" dirty="0"/>
              <a:t>4.2 „Personal“</a:t>
            </a:r>
          </a:p>
          <a:p>
            <a:pPr marL="0" indent="0">
              <a:lnSpc>
                <a:spcPct val="100000"/>
              </a:lnSpc>
              <a:buNone/>
            </a:pPr>
            <a:r>
              <a:rPr lang="de-DE" sz="1800" b="0" dirty="0"/>
              <a:t>Arbeitskräfte müssen für den Arbeitsort und die Arbeitsbedingungen geeignete Kleidung tragen. Möglicherweise bedeutet dies, dass enganliegende Kleidung oder zusätzliche persönliche Schutzausrüstung zu tragen ist.</a:t>
            </a:r>
          </a:p>
          <a:p>
            <a:pPr marL="0" indent="0">
              <a:lnSpc>
                <a:spcPct val="100000"/>
              </a:lnSpc>
              <a:buNone/>
            </a:pPr>
            <a:endParaRPr lang="de-DE" sz="1800" dirty="0"/>
          </a:p>
          <a:p>
            <a:pPr marL="0" indent="0">
              <a:buNone/>
            </a:pPr>
            <a:endParaRPr lang="de-DE" sz="1800" dirty="0"/>
          </a:p>
        </p:txBody>
      </p:sp>
      <p:sp>
        <p:nvSpPr>
          <p:cNvPr id="7" name="Textfeld 6"/>
          <p:cNvSpPr txBox="1"/>
          <p:nvPr/>
        </p:nvSpPr>
        <p:spPr>
          <a:xfrm>
            <a:off x="4601257" y="6999174"/>
            <a:ext cx="1889760" cy="215444"/>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Quelle: DEHN &amp; Söhne</a:t>
            </a:r>
          </a:p>
        </p:txBody>
      </p:sp>
      <p:sp>
        <p:nvSpPr>
          <p:cNvPr id="8" name="Textfeld 7"/>
          <p:cNvSpPr txBox="1"/>
          <p:nvPr/>
        </p:nvSpPr>
        <p:spPr>
          <a:xfrm>
            <a:off x="1115024" y="6999174"/>
            <a:ext cx="1889760" cy="215444"/>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Quelle: DGUV</a:t>
            </a:r>
          </a:p>
        </p:txBody>
      </p:sp>
      <p:pic>
        <p:nvPicPr>
          <p:cNvPr id="11" name="Picture 2" descr="C:\Users\Wollf\Dropbox\ROE\Neue Projekte\Software LV\R.O.E.  Instructor\Bilder\neue Bilder\DEHN\Neue Bilder\61.jpg"/>
          <p:cNvPicPr>
            <a:picLocks noChangeAspect="1" noChangeArrowheads="1"/>
          </p:cNvPicPr>
          <p:nvPr/>
        </p:nvPicPr>
        <p:blipFill rotWithShape="1">
          <a:blip r:embed="rId2">
            <a:extLst>
              <a:ext uri="{28A0092B-C50C-407E-A947-70E740481C1C}">
                <a14:useLocalDpi xmlns:a14="http://schemas.microsoft.com/office/drawing/2010/main" val="0"/>
              </a:ext>
            </a:extLst>
          </a:blip>
          <a:srcRect r="16683"/>
          <a:stretch/>
        </p:blipFill>
        <p:spPr bwMode="auto">
          <a:xfrm>
            <a:off x="4601257" y="3484516"/>
            <a:ext cx="5184187" cy="3500022"/>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C833345A-F8B0-99FD-011F-9289D211C948}"/>
              </a:ext>
            </a:extLst>
          </p:cNvPr>
          <p:cNvPicPr>
            <a:picLocks noChangeAspect="1"/>
          </p:cNvPicPr>
          <p:nvPr/>
        </p:nvPicPr>
        <p:blipFill>
          <a:blip r:embed="rId3"/>
          <a:stretch>
            <a:fillRect/>
          </a:stretch>
        </p:blipFill>
        <p:spPr>
          <a:xfrm>
            <a:off x="1141337" y="3348383"/>
            <a:ext cx="2581577" cy="3642306"/>
          </a:xfrm>
          <a:prstGeom prst="rect">
            <a:avLst/>
          </a:prstGeom>
        </p:spPr>
      </p:pic>
    </p:spTree>
    <p:extLst>
      <p:ext uri="{BB962C8B-B14F-4D97-AF65-F5344CB8AC3E}">
        <p14:creationId xmlns:p14="http://schemas.microsoft.com/office/powerpoint/2010/main" val="310281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normAutofit/>
          </a:bodyPr>
          <a:lstStyle/>
          <a:p>
            <a:r>
              <a:rPr lang="de-DE" dirty="0">
                <a:solidFill>
                  <a:schemeClr val="tx1"/>
                </a:solidFill>
              </a:rPr>
              <a:t>VDE 0105-100 „Betrieb elektrischer Anlagen“ </a:t>
            </a:r>
            <a:br>
              <a:rPr lang="de-DE" dirty="0">
                <a:solidFill>
                  <a:schemeClr val="tx1"/>
                </a:solidFill>
              </a:rPr>
            </a:br>
            <a:r>
              <a:rPr lang="de-DE" dirty="0">
                <a:solidFill>
                  <a:schemeClr val="tx1"/>
                </a:solidFill>
              </a:rPr>
              <a:t>– normative Festlegungen – 4.3 Organisation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6</a:t>
            </a:fld>
            <a:endParaRPr lang="de-DE" dirty="0"/>
          </a:p>
        </p:txBody>
      </p:sp>
      <p:sp>
        <p:nvSpPr>
          <p:cNvPr id="2" name="Inhaltsplatzhalter 1"/>
          <p:cNvSpPr>
            <a:spLocks noGrp="1"/>
          </p:cNvSpPr>
          <p:nvPr>
            <p:ph sz="quarter" idx="1"/>
          </p:nvPr>
        </p:nvSpPr>
        <p:spPr>
          <a:xfrm>
            <a:off x="716458" y="1764294"/>
            <a:ext cx="4532041" cy="5337545"/>
          </a:xfrm>
        </p:spPr>
        <p:txBody>
          <a:bodyPr>
            <a:normAutofit lnSpcReduction="10000"/>
          </a:bodyPr>
          <a:lstStyle/>
          <a:p>
            <a:pPr>
              <a:lnSpc>
                <a:spcPct val="100000"/>
              </a:lnSpc>
            </a:pPr>
            <a:r>
              <a:rPr lang="de-DE" sz="2000" dirty="0"/>
              <a:t>Jede elektrische Anlage, an der gearbeitet wird, muss unter der Verantwortung eines Anlagenverantwortlichen stehen.</a:t>
            </a:r>
          </a:p>
          <a:p>
            <a:pPr>
              <a:lnSpc>
                <a:spcPct val="100000"/>
              </a:lnSpc>
            </a:pPr>
            <a:r>
              <a:rPr lang="de-DE" sz="2000" dirty="0"/>
              <a:t>Der Anlagenverantwortliche mit Weisungsbefugnis muss Elektrofachkraft sein.</a:t>
            </a:r>
          </a:p>
          <a:p>
            <a:r>
              <a:rPr lang="de-DE" sz="2000" dirty="0"/>
              <a:t>Für jede Arbeit muss ein Arbeitsverantwortlicher festgelegt werden. Sofern die Arbeitsdurchführung unterteilt ist, kann es erforderlich sein, für jede Arbeitsgruppe eine für die Sicherheit verantwortliche Person und für alle eine koordinierende Person festzulegen.</a:t>
            </a:r>
          </a:p>
        </p:txBody>
      </p:sp>
      <p:pic>
        <p:nvPicPr>
          <p:cNvPr id="4" name="Inhaltsplatzhalter 8">
            <a:extLst>
              <a:ext uri="{FF2B5EF4-FFF2-40B4-BE49-F238E27FC236}">
                <a16:creationId xmlns:a16="http://schemas.microsoft.com/office/drawing/2014/main" id="{F03CD957-9845-750C-FD88-25C4542BA3A2}"/>
              </a:ext>
            </a:extLst>
          </p:cNvPr>
          <p:cNvPicPr>
            <a:picLocks noChangeAspect="1"/>
          </p:cNvPicPr>
          <p:nvPr/>
        </p:nvPicPr>
        <p:blipFill>
          <a:blip r:embed="rId2"/>
          <a:stretch>
            <a:fillRect/>
          </a:stretch>
        </p:blipFill>
        <p:spPr>
          <a:xfrm>
            <a:off x="5248499" y="1798784"/>
            <a:ext cx="5002907" cy="3374463"/>
          </a:xfrm>
          <a:prstGeom prst="rect">
            <a:avLst/>
          </a:prstGeom>
        </p:spPr>
      </p:pic>
    </p:spTree>
    <p:extLst>
      <p:ext uri="{BB962C8B-B14F-4D97-AF65-F5344CB8AC3E}">
        <p14:creationId xmlns:p14="http://schemas.microsoft.com/office/powerpoint/2010/main" val="2054092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normAutofit/>
          </a:bodyPr>
          <a:lstStyle/>
          <a:p>
            <a:r>
              <a:rPr lang="de-DE" dirty="0">
                <a:solidFill>
                  <a:schemeClr val="tx1"/>
                </a:solidFill>
              </a:rPr>
              <a:t>VDE 0105-100 „Betrieb elektrischer Anlagen“ </a:t>
            </a:r>
            <a:br>
              <a:rPr lang="de-DE" dirty="0">
                <a:solidFill>
                  <a:schemeClr val="tx1"/>
                </a:solidFill>
              </a:rPr>
            </a:br>
            <a:r>
              <a:rPr lang="de-DE" dirty="0">
                <a:solidFill>
                  <a:schemeClr val="tx1"/>
                </a:solidFill>
              </a:rPr>
              <a:t>– normative Festlegungen – 4.3 Organisation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7</a:t>
            </a:fld>
            <a:endParaRPr lang="de-DE" dirty="0"/>
          </a:p>
        </p:txBody>
      </p:sp>
      <p:sp>
        <p:nvSpPr>
          <p:cNvPr id="2" name="Inhaltsplatzhalter 1"/>
          <p:cNvSpPr>
            <a:spLocks noGrp="1"/>
          </p:cNvSpPr>
          <p:nvPr>
            <p:ph sz="quarter" idx="1"/>
          </p:nvPr>
        </p:nvSpPr>
        <p:spPr>
          <a:xfrm>
            <a:off x="716458" y="1764294"/>
            <a:ext cx="4708982" cy="5337545"/>
          </a:xfrm>
        </p:spPr>
        <p:txBody>
          <a:bodyPr>
            <a:normAutofit/>
          </a:bodyPr>
          <a:lstStyle/>
          <a:p>
            <a:r>
              <a:rPr lang="de-DE" sz="1900" dirty="0"/>
              <a:t>Anlagenverantwortliche übernimmt für seinen Zuständigkeitsbereich die Aufgaben nach Arbeitsschutzgesetz § 8 Abs. 2 an der  Arbeitsstelle.</a:t>
            </a:r>
          </a:p>
          <a:p>
            <a:r>
              <a:rPr lang="de-DE" sz="1900" dirty="0"/>
              <a:t>Der Arbeitsverantwortliche und der Anlagenverantwortliche können ein und dieselbe Person sein.</a:t>
            </a:r>
          </a:p>
          <a:p>
            <a:r>
              <a:rPr lang="de-DE" sz="1900" dirty="0"/>
              <a:t>Die Vorbereitung komplexer Arbeiten muss schriftlich erfolgen.</a:t>
            </a:r>
          </a:p>
          <a:p>
            <a:endParaRPr lang="de-DE" dirty="0"/>
          </a:p>
        </p:txBody>
      </p:sp>
      <p:pic>
        <p:nvPicPr>
          <p:cNvPr id="5" name="Grafik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76203" y="1764294"/>
            <a:ext cx="4942843" cy="3707133"/>
          </a:xfrm>
          <a:prstGeom prst="rect">
            <a:avLst/>
          </a:prstGeom>
        </p:spPr>
      </p:pic>
      <p:sp>
        <p:nvSpPr>
          <p:cNvPr id="7" name="Textfeld 6"/>
          <p:cNvSpPr txBox="1"/>
          <p:nvPr/>
        </p:nvSpPr>
        <p:spPr>
          <a:xfrm>
            <a:off x="5425440" y="5471427"/>
            <a:ext cx="2115405" cy="230832"/>
          </a:xfrm>
          <a:prstGeom prst="rect">
            <a:avLst/>
          </a:prstGeom>
          <a:noFill/>
        </p:spPr>
        <p:txBody>
          <a:bodyPr wrap="square" rtlCol="0">
            <a:spAutoFit/>
          </a:bodyPr>
          <a:lstStyle/>
          <a:p>
            <a:r>
              <a:rPr lang="de-DE" sz="900" dirty="0">
                <a:latin typeface="Arial" panose="020B0604020202020204" pitchFamily="34" charset="0"/>
                <a:cs typeface="Arial" panose="020B0604020202020204" pitchFamily="34" charset="0"/>
              </a:rPr>
              <a:t>Quelle: MEBEDO Akademie GmbH</a:t>
            </a:r>
          </a:p>
        </p:txBody>
      </p:sp>
    </p:spTree>
    <p:extLst>
      <p:ext uri="{BB962C8B-B14F-4D97-AF65-F5344CB8AC3E}">
        <p14:creationId xmlns:p14="http://schemas.microsoft.com/office/powerpoint/2010/main" val="2124968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Zoneneinteilung</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8</a:t>
            </a:fld>
            <a:endParaRPr lang="de-DE" dirty="0"/>
          </a:p>
        </p:txBody>
      </p:sp>
      <p:pic>
        <p:nvPicPr>
          <p:cNvPr id="15" name="Inhaltsplatzhalter 4">
            <a:extLst>
              <a:ext uri="{FF2B5EF4-FFF2-40B4-BE49-F238E27FC236}">
                <a16:creationId xmlns:a16="http://schemas.microsoft.com/office/drawing/2014/main" id="{538D686F-55C1-49DA-939C-2534508A168D}"/>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8233" y="2808523"/>
            <a:ext cx="2486963" cy="2810024"/>
          </a:xfrm>
          <a:prstGeom prst="rect">
            <a:avLst/>
          </a:prstGeom>
        </p:spPr>
      </p:pic>
      <p:sp>
        <p:nvSpPr>
          <p:cNvPr id="16" name="Textfeld 15">
            <a:extLst>
              <a:ext uri="{FF2B5EF4-FFF2-40B4-BE49-F238E27FC236}">
                <a16:creationId xmlns:a16="http://schemas.microsoft.com/office/drawing/2014/main" id="{E3B10C2D-BF5C-4122-9899-2791D5E46CB5}"/>
              </a:ext>
            </a:extLst>
          </p:cNvPr>
          <p:cNvSpPr txBox="1"/>
          <p:nvPr/>
        </p:nvSpPr>
        <p:spPr>
          <a:xfrm>
            <a:off x="4194572" y="2064783"/>
            <a:ext cx="3991674" cy="636426"/>
          </a:xfrm>
          <a:prstGeom prst="rect">
            <a:avLst/>
          </a:prstGeom>
          <a:noFill/>
        </p:spPr>
        <p:txBody>
          <a:bodyPr wrap="square" lIns="91416" tIns="45708" rIns="91416" bIns="45708" rtlCol="0">
            <a:spAutoFit/>
          </a:bodyPr>
          <a:lstStyle/>
          <a:p>
            <a:pPr>
              <a:lnSpc>
                <a:spcPct val="100000"/>
              </a:lnSpc>
            </a:pPr>
            <a:r>
              <a:rPr lang="de-DE" sz="1900" dirty="0">
                <a:latin typeface="Arial" panose="020B0604020202020204" pitchFamily="34" charset="0"/>
                <a:cs typeface="Arial" panose="020B0604020202020204" pitchFamily="34" charset="0"/>
              </a:rPr>
              <a:t>Unter Spannung stehendes Teil</a:t>
            </a:r>
          </a:p>
          <a:p>
            <a:pPr>
              <a:lnSpc>
                <a:spcPct val="100000"/>
              </a:lnSpc>
            </a:pPr>
            <a:r>
              <a:rPr lang="de-DE" sz="1600" b="0" dirty="0">
                <a:latin typeface="Arial" panose="020B0604020202020204" pitchFamily="34" charset="0"/>
                <a:cs typeface="Arial" panose="020B0604020202020204" pitchFamily="34" charset="0"/>
              </a:rPr>
              <a:t>blanke spannungsführende Betriebsmittel</a:t>
            </a:r>
          </a:p>
        </p:txBody>
      </p:sp>
      <p:sp>
        <p:nvSpPr>
          <p:cNvPr id="17" name="Line 13">
            <a:extLst>
              <a:ext uri="{FF2B5EF4-FFF2-40B4-BE49-F238E27FC236}">
                <a16:creationId xmlns:a16="http://schemas.microsoft.com/office/drawing/2014/main" id="{F6347584-E251-4E44-BD39-C15570476682}"/>
              </a:ext>
            </a:extLst>
          </p:cNvPr>
          <p:cNvSpPr>
            <a:spLocks noChangeShapeType="1"/>
          </p:cNvSpPr>
          <p:nvPr/>
        </p:nvSpPr>
        <p:spPr bwMode="auto">
          <a:xfrm flipV="1">
            <a:off x="2515721" y="2680335"/>
            <a:ext cx="2451099" cy="1409700"/>
          </a:xfrm>
          <a:prstGeom prst="line">
            <a:avLst/>
          </a:prstGeom>
          <a:noFill/>
          <a:ln w="12700">
            <a:solidFill>
              <a:srgbClr val="000000"/>
            </a:solidFill>
            <a:round/>
            <a:headEnd type="stealth" w="med" len="med"/>
            <a:tailEnd type="none" w="sm" len="sm"/>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18" name="Line 11">
            <a:extLst>
              <a:ext uri="{FF2B5EF4-FFF2-40B4-BE49-F238E27FC236}">
                <a16:creationId xmlns:a16="http://schemas.microsoft.com/office/drawing/2014/main" id="{29732FCD-7E4C-440D-BF55-63AE19852628}"/>
              </a:ext>
            </a:extLst>
          </p:cNvPr>
          <p:cNvSpPr>
            <a:spLocks noChangeShapeType="1"/>
          </p:cNvSpPr>
          <p:nvPr/>
        </p:nvSpPr>
        <p:spPr bwMode="auto">
          <a:xfrm flipV="1">
            <a:off x="2861870" y="3318049"/>
            <a:ext cx="2665413" cy="792162"/>
          </a:xfrm>
          <a:prstGeom prst="line">
            <a:avLst/>
          </a:prstGeom>
          <a:noFill/>
          <a:ln w="12700">
            <a:solidFill>
              <a:srgbClr val="000000"/>
            </a:solidFill>
            <a:round/>
            <a:headEnd type="stealth" w="med" len="med"/>
            <a:tailEnd type="none" w="sm" len="sm"/>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19" name="Line 24">
            <a:extLst>
              <a:ext uri="{FF2B5EF4-FFF2-40B4-BE49-F238E27FC236}">
                <a16:creationId xmlns:a16="http://schemas.microsoft.com/office/drawing/2014/main" id="{8023199D-6039-4F65-8E4A-F55B9222ED28}"/>
              </a:ext>
            </a:extLst>
          </p:cNvPr>
          <p:cNvSpPr>
            <a:spLocks noChangeShapeType="1"/>
          </p:cNvSpPr>
          <p:nvPr/>
        </p:nvSpPr>
        <p:spPr bwMode="auto">
          <a:xfrm flipV="1">
            <a:off x="1170240" y="5194593"/>
            <a:ext cx="503237" cy="576264"/>
          </a:xfrm>
          <a:prstGeom prst="line">
            <a:avLst/>
          </a:prstGeom>
          <a:noFill/>
          <a:ln w="28575">
            <a:solidFill>
              <a:schemeClr val="tx1"/>
            </a:solidFill>
            <a:round/>
            <a:headEnd/>
            <a:tailEnd type="triangle" w="med" len="med"/>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20" name="Textfeld 19">
            <a:extLst>
              <a:ext uri="{FF2B5EF4-FFF2-40B4-BE49-F238E27FC236}">
                <a16:creationId xmlns:a16="http://schemas.microsoft.com/office/drawing/2014/main" id="{B9444AC2-2CDE-4150-9737-D11344539A4B}"/>
              </a:ext>
            </a:extLst>
          </p:cNvPr>
          <p:cNvSpPr txBox="1"/>
          <p:nvPr/>
        </p:nvSpPr>
        <p:spPr>
          <a:xfrm>
            <a:off x="378148" y="5791081"/>
            <a:ext cx="3420380" cy="636426"/>
          </a:xfrm>
          <a:prstGeom prst="rect">
            <a:avLst/>
          </a:prstGeom>
          <a:noFill/>
        </p:spPr>
        <p:txBody>
          <a:bodyPr wrap="square" lIns="91416" tIns="45708" rIns="91416" bIns="45708" rtlCol="0">
            <a:spAutoFit/>
          </a:bodyPr>
          <a:lstStyle/>
          <a:p>
            <a:pPr>
              <a:lnSpc>
                <a:spcPct val="100000"/>
              </a:lnSpc>
            </a:pPr>
            <a:r>
              <a:rPr lang="de-DE" sz="1900" dirty="0">
                <a:latin typeface="Arial" panose="020B0604020202020204" pitchFamily="34" charset="0"/>
                <a:cs typeface="Arial" panose="020B0604020202020204" pitchFamily="34" charset="0"/>
              </a:rPr>
              <a:t>isolierende Schutzvorrichtung</a:t>
            </a:r>
          </a:p>
          <a:p>
            <a:pPr>
              <a:lnSpc>
                <a:spcPct val="100000"/>
              </a:lnSpc>
            </a:pPr>
            <a:r>
              <a:rPr lang="de-DE" sz="1600" b="0" dirty="0">
                <a:latin typeface="Arial" panose="020B0604020202020204" pitchFamily="34" charset="0"/>
                <a:cs typeface="Arial" panose="020B0604020202020204" pitchFamily="34" charset="0"/>
              </a:rPr>
              <a:t>Begrenzung der Gefahrenzone</a:t>
            </a:r>
          </a:p>
        </p:txBody>
      </p:sp>
      <p:sp>
        <p:nvSpPr>
          <p:cNvPr id="21" name="Textfeld 20">
            <a:extLst>
              <a:ext uri="{FF2B5EF4-FFF2-40B4-BE49-F238E27FC236}">
                <a16:creationId xmlns:a16="http://schemas.microsoft.com/office/drawing/2014/main" id="{9035AE4C-3319-4421-8E2F-F7F93F7EC4ED}"/>
              </a:ext>
            </a:extLst>
          </p:cNvPr>
          <p:cNvSpPr txBox="1"/>
          <p:nvPr/>
        </p:nvSpPr>
        <p:spPr>
          <a:xfrm>
            <a:off x="5742743" y="2988547"/>
            <a:ext cx="3852429" cy="1138773"/>
          </a:xfrm>
          <a:prstGeom prst="rect">
            <a:avLst/>
          </a:prstGeom>
          <a:noFill/>
        </p:spPr>
        <p:txBody>
          <a:bodyPr wrap="square" lIns="91416" tIns="45708" rIns="91416" bIns="45708" rtlCol="0">
            <a:spAutoFit/>
          </a:bodyPr>
          <a:lstStyle/>
          <a:p>
            <a:pPr>
              <a:lnSpc>
                <a:spcPct val="100000"/>
              </a:lnSpc>
            </a:pPr>
            <a:r>
              <a:rPr lang="de-DE" sz="1900" dirty="0">
                <a:latin typeface="Arial" panose="020B0604020202020204" pitchFamily="34" charset="0"/>
                <a:cs typeface="Arial" panose="020B0604020202020204" pitchFamily="34" charset="0"/>
              </a:rPr>
              <a:t>Gefahrenzone</a:t>
            </a:r>
          </a:p>
          <a:p>
            <a:pPr>
              <a:lnSpc>
                <a:spcPct val="100000"/>
              </a:lnSpc>
            </a:pPr>
            <a:r>
              <a:rPr lang="de-DE" sz="1600" b="0" dirty="0">
                <a:latin typeface="Arial" panose="020B0604020202020204" pitchFamily="34" charset="0"/>
                <a:cs typeface="Arial" panose="020B0604020202020204" pitchFamily="34" charset="0"/>
              </a:rPr>
              <a:t>beim Eindringen ohne Schutzmaßnahmen kein ausreichender Isolationspegel: </a:t>
            </a:r>
            <a:r>
              <a:rPr lang="de-DE" sz="1600" dirty="0">
                <a:solidFill>
                  <a:srgbClr val="95C02A"/>
                </a:solidFill>
                <a:latin typeface="Arial" panose="020B0604020202020204" pitchFamily="34" charset="0"/>
                <a:cs typeface="Arial" panose="020B0604020202020204" pitchFamily="34" charset="0"/>
              </a:rPr>
              <a:t>elektrische Gefährdung</a:t>
            </a:r>
            <a:r>
              <a:rPr lang="de-DE" sz="1600" b="0" dirty="0">
                <a:solidFill>
                  <a:srgbClr val="95C02A"/>
                </a:solidFill>
                <a:latin typeface="Arial" panose="020B0604020202020204" pitchFamily="34" charset="0"/>
                <a:cs typeface="Arial" panose="020B0604020202020204" pitchFamily="34" charset="0"/>
              </a:rPr>
              <a:t>!</a:t>
            </a:r>
          </a:p>
        </p:txBody>
      </p:sp>
      <p:sp>
        <p:nvSpPr>
          <p:cNvPr id="22" name="Line 12">
            <a:extLst>
              <a:ext uri="{FF2B5EF4-FFF2-40B4-BE49-F238E27FC236}">
                <a16:creationId xmlns:a16="http://schemas.microsoft.com/office/drawing/2014/main" id="{D752B529-7C13-4931-B579-16184832F6AC}"/>
              </a:ext>
            </a:extLst>
          </p:cNvPr>
          <p:cNvSpPr>
            <a:spLocks noChangeShapeType="1"/>
          </p:cNvSpPr>
          <p:nvPr/>
        </p:nvSpPr>
        <p:spPr bwMode="auto">
          <a:xfrm>
            <a:off x="3078452" y="4387410"/>
            <a:ext cx="1770557" cy="792879"/>
          </a:xfrm>
          <a:prstGeom prst="line">
            <a:avLst/>
          </a:prstGeom>
          <a:noFill/>
          <a:ln w="12700">
            <a:solidFill>
              <a:srgbClr val="000000"/>
            </a:solidFill>
            <a:round/>
            <a:headEnd type="stealth" w="med" len="med"/>
            <a:tailEnd type="none" w="sm" len="sm"/>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23" name="Line 25">
            <a:extLst>
              <a:ext uri="{FF2B5EF4-FFF2-40B4-BE49-F238E27FC236}">
                <a16:creationId xmlns:a16="http://schemas.microsoft.com/office/drawing/2014/main" id="{E6AD72CD-E7DE-47DE-B12B-B505541051B2}"/>
              </a:ext>
            </a:extLst>
          </p:cNvPr>
          <p:cNvSpPr>
            <a:spLocks noChangeShapeType="1"/>
          </p:cNvSpPr>
          <p:nvPr/>
        </p:nvSpPr>
        <p:spPr bwMode="auto">
          <a:xfrm>
            <a:off x="3237027" y="4764680"/>
            <a:ext cx="1611981" cy="718050"/>
          </a:xfrm>
          <a:prstGeom prst="line">
            <a:avLst/>
          </a:prstGeom>
          <a:noFill/>
          <a:ln w="9525">
            <a:solidFill>
              <a:schemeClr val="tx1"/>
            </a:solidFill>
            <a:round/>
            <a:headEnd type="stealth"/>
            <a:tailEnd/>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24" name="Textfeld 23">
            <a:extLst>
              <a:ext uri="{FF2B5EF4-FFF2-40B4-BE49-F238E27FC236}">
                <a16:creationId xmlns:a16="http://schemas.microsoft.com/office/drawing/2014/main" id="{95D48099-8143-45AE-AD05-8948EDD58094}"/>
              </a:ext>
            </a:extLst>
          </p:cNvPr>
          <p:cNvSpPr txBox="1"/>
          <p:nvPr/>
        </p:nvSpPr>
        <p:spPr>
          <a:xfrm>
            <a:off x="4943428" y="4536720"/>
            <a:ext cx="4320480" cy="2163446"/>
          </a:xfrm>
          <a:prstGeom prst="rect">
            <a:avLst/>
          </a:prstGeom>
          <a:noFill/>
        </p:spPr>
        <p:txBody>
          <a:bodyPr wrap="square" lIns="91416" tIns="45708" rIns="91416" bIns="45708" rtlCol="0">
            <a:spAutoFit/>
          </a:bodyPr>
          <a:lstStyle/>
          <a:p>
            <a:pPr>
              <a:lnSpc>
                <a:spcPct val="100000"/>
              </a:lnSpc>
            </a:pPr>
            <a:r>
              <a:rPr lang="de-DE" sz="1900" dirty="0">
                <a:latin typeface="Arial" panose="020B0604020202020204" pitchFamily="34" charset="0"/>
                <a:cs typeface="Arial" panose="020B0604020202020204" pitchFamily="34" charset="0"/>
              </a:rPr>
              <a:t>Annäherungszone</a:t>
            </a:r>
          </a:p>
          <a:p>
            <a:pPr>
              <a:lnSpc>
                <a:spcPct val="100000"/>
              </a:lnSpc>
            </a:pPr>
            <a:r>
              <a:rPr lang="de-DE" sz="1600" b="0" dirty="0">
                <a:latin typeface="Arial" panose="020B0604020202020204" pitchFamily="34" charset="0"/>
                <a:cs typeface="Arial" panose="020B0604020202020204" pitchFamily="34" charset="0"/>
              </a:rPr>
              <a:t>begrenzte Bereiche </a:t>
            </a:r>
          </a:p>
          <a:p>
            <a:pPr>
              <a:lnSpc>
                <a:spcPct val="100000"/>
              </a:lnSpc>
            </a:pPr>
            <a:r>
              <a:rPr lang="de-DE" sz="1600" b="0" dirty="0">
                <a:latin typeface="Arial" panose="020B0604020202020204" pitchFamily="34" charset="0"/>
                <a:cs typeface="Arial" panose="020B0604020202020204" pitchFamily="34" charset="0"/>
              </a:rPr>
              <a:t>- für </a:t>
            </a:r>
            <a:r>
              <a:rPr lang="de-DE" sz="1600" b="0" dirty="0">
                <a:solidFill>
                  <a:srgbClr val="95C02A"/>
                </a:solidFill>
                <a:latin typeface="Arial" panose="020B0604020202020204" pitchFamily="34" charset="0"/>
                <a:cs typeface="Arial" panose="020B0604020202020204" pitchFamily="34" charset="0"/>
              </a:rPr>
              <a:t>elektrotechnische Arbeiten </a:t>
            </a:r>
          </a:p>
          <a:p>
            <a:pPr>
              <a:lnSpc>
                <a:spcPct val="100000"/>
              </a:lnSpc>
            </a:pPr>
            <a:r>
              <a:rPr lang="de-DE" sz="1600" b="0" dirty="0">
                <a:latin typeface="Arial" panose="020B0604020202020204" pitchFamily="34" charset="0"/>
                <a:cs typeface="Arial" panose="020B0604020202020204" pitchFamily="34" charset="0"/>
              </a:rPr>
              <a:t>- für </a:t>
            </a:r>
            <a:r>
              <a:rPr lang="de-DE" sz="1600" b="0" dirty="0">
                <a:solidFill>
                  <a:srgbClr val="95C02A"/>
                </a:solidFill>
                <a:latin typeface="Arial" panose="020B0604020202020204" pitchFamily="34" charset="0"/>
                <a:cs typeface="Arial" panose="020B0604020202020204" pitchFamily="34" charset="0"/>
              </a:rPr>
              <a:t>nichtelektrotechnische Arbeiten</a:t>
            </a:r>
          </a:p>
          <a:p>
            <a:pPr>
              <a:lnSpc>
                <a:spcPct val="100000"/>
              </a:lnSpc>
            </a:pPr>
            <a:r>
              <a:rPr lang="de-DE" sz="1600" b="0" dirty="0">
                <a:latin typeface="Arial" panose="020B0604020202020204" pitchFamily="34" charset="0"/>
                <a:cs typeface="Arial" panose="020B0604020202020204" pitchFamily="34" charset="0"/>
              </a:rPr>
              <a:t>mit angewandten Schutzmaßnahmen</a:t>
            </a:r>
          </a:p>
          <a:p>
            <a:pPr>
              <a:lnSpc>
                <a:spcPct val="100000"/>
              </a:lnSpc>
            </a:pPr>
            <a:r>
              <a:rPr lang="de-DE" sz="1600" b="0" dirty="0">
                <a:latin typeface="Arial" panose="020B0604020202020204" pitchFamily="34" charset="0"/>
                <a:cs typeface="Arial" panose="020B0604020202020204" pitchFamily="34" charset="0"/>
              </a:rPr>
              <a:t>Schutzvorrichtungen, Abdeckungen, Kapselungen </a:t>
            </a:r>
          </a:p>
          <a:p>
            <a:pPr>
              <a:lnSpc>
                <a:spcPct val="100000"/>
              </a:lnSpc>
            </a:pPr>
            <a:r>
              <a:rPr lang="de-DE" sz="1600" b="0" dirty="0">
                <a:latin typeface="Arial" panose="020B0604020202020204" pitchFamily="34" charset="0"/>
                <a:cs typeface="Arial" panose="020B0604020202020204" pitchFamily="34" charset="0"/>
              </a:rPr>
              <a:t>- Abstand mit Aufsichtsführung !</a:t>
            </a:r>
          </a:p>
        </p:txBody>
      </p:sp>
    </p:spTree>
    <p:extLst>
      <p:ext uri="{BB962C8B-B14F-4D97-AF65-F5344CB8AC3E}">
        <p14:creationId xmlns:p14="http://schemas.microsoft.com/office/powerpoint/2010/main" val="73856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P spid="20" grpId="0"/>
      <p:bldP spid="21" grpId="0"/>
      <p:bldP spid="22" grpId="0" animBg="1"/>
      <p:bldP spid="23"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E3F6B-7973-6F87-0C7F-DC65C6C6565A}"/>
              </a:ext>
            </a:extLst>
          </p:cNvPr>
          <p:cNvSpPr>
            <a:spLocks noGrp="1"/>
          </p:cNvSpPr>
          <p:nvPr>
            <p:ph type="title"/>
          </p:nvPr>
        </p:nvSpPr>
        <p:spPr/>
        <p:txBody>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Zoneneinteilung</a:t>
            </a:r>
            <a:endParaRPr lang="de-DE" dirty="0"/>
          </a:p>
        </p:txBody>
      </p:sp>
      <p:sp>
        <p:nvSpPr>
          <p:cNvPr id="3" name="Inhaltsplatzhalter 2">
            <a:extLst>
              <a:ext uri="{FF2B5EF4-FFF2-40B4-BE49-F238E27FC236}">
                <a16:creationId xmlns:a16="http://schemas.microsoft.com/office/drawing/2014/main" id="{A8339C4F-3C3F-9B69-030A-19EE09A98AC6}"/>
              </a:ext>
            </a:extLst>
          </p:cNvPr>
          <p:cNvSpPr>
            <a:spLocks noGrp="1"/>
          </p:cNvSpPr>
          <p:nvPr>
            <p:ph sz="quarter" idx="1"/>
          </p:nvPr>
        </p:nvSpPr>
        <p:spPr>
          <a:xfrm>
            <a:off x="712893" y="1752570"/>
            <a:ext cx="4544695" cy="5105429"/>
          </a:xfrm>
        </p:spPr>
        <p:txBody>
          <a:bodyPr>
            <a:normAutofit/>
          </a:bodyPr>
          <a:lstStyle/>
          <a:p>
            <a:pPr marL="0" indent="0">
              <a:buNone/>
            </a:pPr>
            <a:r>
              <a:rPr lang="de-DE" dirty="0"/>
              <a:t>Gefahrenzone:</a:t>
            </a:r>
          </a:p>
          <a:p>
            <a:r>
              <a:rPr lang="de-DE" b="0" dirty="0"/>
              <a:t>Die Gefahrenzone umschließt unter Spannung stehende Teile. Die äußere Grenze dieser Zone wird vom aktiven Teil aus gemessen. </a:t>
            </a:r>
          </a:p>
          <a:p>
            <a:r>
              <a:rPr lang="de-DE" b="0" dirty="0"/>
              <a:t>über 1000 V, also im Bereich der Mittel- und Hochspannung, ist der Bereich der Gefahrenzone größer, da es wegen der hohen Spannung zu einem Überschlag durch die Luft kommen kann.  </a:t>
            </a:r>
          </a:p>
          <a:p>
            <a:endParaRPr lang="de-DE" dirty="0"/>
          </a:p>
        </p:txBody>
      </p:sp>
      <p:sp>
        <p:nvSpPr>
          <p:cNvPr id="5" name="Foliennummernplatzhalter 4">
            <a:extLst>
              <a:ext uri="{FF2B5EF4-FFF2-40B4-BE49-F238E27FC236}">
                <a16:creationId xmlns:a16="http://schemas.microsoft.com/office/drawing/2014/main" id="{0FDF43CC-95C9-BA40-FD72-E2FDAED4D541}"/>
              </a:ext>
            </a:extLst>
          </p:cNvPr>
          <p:cNvSpPr>
            <a:spLocks noGrp="1"/>
          </p:cNvSpPr>
          <p:nvPr>
            <p:ph type="sldNum" sz="quarter" idx="16"/>
          </p:nvPr>
        </p:nvSpPr>
        <p:spPr/>
        <p:txBody>
          <a:bodyPr>
            <a:normAutofit fontScale="77500" lnSpcReduction="20000"/>
          </a:bodyPr>
          <a:lstStyle/>
          <a:p>
            <a:pPr algn="ctr" eaLnBrk="1" latinLnBrk="0" hangingPunct="1"/>
            <a:fld id="{F0C94032-CD4C-4C25-B0C2-CEC720522D92}" type="slidenum">
              <a:rPr kumimoji="0" lang="en-US" smtClean="0"/>
              <a:pPr algn="ctr" eaLnBrk="1" latinLnBrk="0" hangingPunct="1"/>
              <a:t>9</a:t>
            </a:fld>
            <a:endParaRPr kumimoji="0" lang="en-US"/>
          </a:p>
        </p:txBody>
      </p:sp>
      <p:pic>
        <p:nvPicPr>
          <p:cNvPr id="7" name="Inhaltsplatzhalter 6">
            <a:extLst>
              <a:ext uri="{FF2B5EF4-FFF2-40B4-BE49-F238E27FC236}">
                <a16:creationId xmlns:a16="http://schemas.microsoft.com/office/drawing/2014/main" id="{68D79E25-66F5-1B61-D850-4D106F45779F}"/>
              </a:ext>
            </a:extLst>
          </p:cNvPr>
          <p:cNvPicPr>
            <a:picLocks noGrp="1" noChangeAspect="1"/>
          </p:cNvPicPr>
          <p:nvPr>
            <p:ph sz="quarter" idx="2"/>
          </p:nvPr>
        </p:nvPicPr>
        <p:blipFill>
          <a:blip r:embed="rId2" cstate="email">
            <a:extLst>
              <a:ext uri="{28A0092B-C50C-407E-A947-70E740481C1C}">
                <a14:useLocalDpi xmlns:a14="http://schemas.microsoft.com/office/drawing/2010/main" val="0"/>
              </a:ext>
            </a:extLst>
          </a:blip>
          <a:stretch>
            <a:fillRect/>
          </a:stretch>
        </p:blipFill>
        <p:spPr>
          <a:xfrm>
            <a:off x="5675119" y="2185042"/>
            <a:ext cx="4545012" cy="3191178"/>
          </a:xfrm>
          <a:prstGeom prst="rect">
            <a:avLst/>
          </a:prstGeom>
        </p:spPr>
      </p:pic>
      <p:sp>
        <p:nvSpPr>
          <p:cNvPr id="8" name="Textfeld 7">
            <a:extLst>
              <a:ext uri="{FF2B5EF4-FFF2-40B4-BE49-F238E27FC236}">
                <a16:creationId xmlns:a16="http://schemas.microsoft.com/office/drawing/2014/main" id="{E8B492F2-1722-F80A-3469-0EEE3EDBEDCF}"/>
              </a:ext>
            </a:extLst>
          </p:cNvPr>
          <p:cNvSpPr txBox="1"/>
          <p:nvPr/>
        </p:nvSpPr>
        <p:spPr>
          <a:xfrm>
            <a:off x="8830007" y="5467129"/>
            <a:ext cx="1390124" cy="215444"/>
          </a:xfrm>
          <a:prstGeom prst="rect">
            <a:avLst/>
          </a:prstGeom>
          <a:noFill/>
        </p:spPr>
        <p:txBody>
          <a:bodyPr wrap="none" rtlCol="0">
            <a:spAutoFit/>
          </a:bodyPr>
          <a:lstStyle/>
          <a:p>
            <a:pPr>
              <a:lnSpc>
                <a:spcPct val="100000"/>
              </a:lnSpc>
            </a:pPr>
            <a:r>
              <a:rPr lang="de-DE" sz="800" b="0" dirty="0">
                <a:latin typeface="Arial" panose="020B0604020202020204" pitchFamily="34" charset="0"/>
                <a:cs typeface="Arial" panose="020B0604020202020204" pitchFamily="34" charset="0"/>
              </a:rPr>
              <a:t>Quelle: Bild 3 VDE 0101-1</a:t>
            </a:r>
          </a:p>
        </p:txBody>
      </p:sp>
    </p:spTree>
    <p:extLst>
      <p:ext uri="{BB962C8B-B14F-4D97-AF65-F5344CB8AC3E}">
        <p14:creationId xmlns:p14="http://schemas.microsoft.com/office/powerpoint/2010/main" val="11567094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112106e-c22d-4e62-91a8-fee0c12b8c0c" xsi:nil="true"/>
    <lcf76f155ced4ddcb4097134ff3c332f xmlns="0ba9638b-9898-400c-aa80-e8ce42f10e4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15" ma:contentTypeDescription="Ein neues Dokument erstellen." ma:contentTypeScope="" ma:versionID="0b39e5702182e974ccde272fccd93eae">
  <xsd:schema xmlns:xsd="http://www.w3.org/2001/XMLSchema" xmlns:xs="http://www.w3.org/2001/XMLSchema" xmlns:p="http://schemas.microsoft.com/office/2006/metadata/properties" xmlns:ns2="0ba9638b-9898-400c-aa80-e8ce42f10e4c" xmlns:ns3="f112106e-c22d-4e62-91a8-fee0c12b8c0c" targetNamespace="http://schemas.microsoft.com/office/2006/metadata/properties" ma:root="true" ma:fieldsID="98fa3217a72f84450bf2d55b48d5cd67" ns2:_="" ns3:_="">
    <xsd:import namespace="0ba9638b-9898-400c-aa80-e8ce42f10e4c"/>
    <xsd:import namespace="f112106e-c22d-4e62-91a8-fee0c12b8c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95f5e32c-150b-462f-bf54-3aeed57a901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112106e-c22d-4e62-91a8-fee0c12b8c0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8bd0ae1-9a7a-446b-b29e-65fbcfd9aa56}" ma:internalName="TaxCatchAll" ma:showField="CatchAllData" ma:web="f112106e-c22d-4e62-91a8-fee0c12b8c0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DB5BB9-B15F-48E4-8F7F-5169A140A5A3}">
  <ds:schemaRefs>
    <ds:schemaRef ds:uri="http://schemas.microsoft.com/sharepoint/v3/contenttype/forms"/>
  </ds:schemaRefs>
</ds:datastoreItem>
</file>

<file path=customXml/itemProps2.xml><?xml version="1.0" encoding="utf-8"?>
<ds:datastoreItem xmlns:ds="http://schemas.openxmlformats.org/officeDocument/2006/customXml" ds:itemID="{553150B2-EE9D-4B13-A9DD-5065BE8037C5}">
  <ds:schemaRef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terms/"/>
    <ds:schemaRef ds:uri="50e7ff50-5e7b-4fd3-b791-9d71a94285b0"/>
    <ds:schemaRef ds:uri="540704dd-5c1c-4350-9c35-f38b7ff67dcd"/>
    <ds:schemaRef ds:uri="http://www.w3.org/XML/1998/namespace"/>
  </ds:schemaRefs>
</ds:datastoreItem>
</file>

<file path=customXml/itemProps3.xml><?xml version="1.0" encoding="utf-8"?>
<ds:datastoreItem xmlns:ds="http://schemas.openxmlformats.org/officeDocument/2006/customXml" ds:itemID="{0C8E6A13-EDAB-451E-B6D9-7073A24F5E5B}"/>
</file>

<file path=docProps/app.xml><?xml version="1.0" encoding="utf-8"?>
<Properties xmlns="http://schemas.openxmlformats.org/officeDocument/2006/extended-properties" xmlns:vt="http://schemas.openxmlformats.org/officeDocument/2006/docPropsVTypes">
  <Template>Galathea.thmx</Template>
  <TotalTime>0</TotalTime>
  <Words>1601</Words>
  <Application>Microsoft Macintosh PowerPoint</Application>
  <PresentationFormat>Benutzerdefiniert</PresentationFormat>
  <Paragraphs>252</Paragraphs>
  <Slides>26</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26</vt:i4>
      </vt:variant>
    </vt:vector>
  </HeadingPairs>
  <TitlesOfParts>
    <vt:vector size="32" baseType="lpstr">
      <vt:lpstr>Arial</vt:lpstr>
      <vt:lpstr>Calibri</vt:lpstr>
      <vt:lpstr>Tw Cen MT</vt:lpstr>
      <vt:lpstr>Wingdings</vt:lpstr>
      <vt:lpstr>Wingdings 2</vt:lpstr>
      <vt:lpstr>Median</vt:lpstr>
      <vt:lpstr>PowerPoint-Präsentation</vt:lpstr>
      <vt:lpstr>In diesem Modul lernt man unter anderem:</vt:lpstr>
      <vt:lpstr>VDE 0105-100 „Betrieb elektrischer Anlagen“  – normative Begrifflichkeiten</vt:lpstr>
      <vt:lpstr>VDE 0105-100 „Betrieb elektrischer Anlagen“  – normative Begrifflichkeiten</vt:lpstr>
      <vt:lpstr>VDE 0105-100 „Betrieb elektrischer Anlagen“  – normative Festlegungen</vt:lpstr>
      <vt:lpstr>VDE 0105-100 „Betrieb elektrischer Anlagen“  – normative Festlegungen – 4.3 Organisation</vt:lpstr>
      <vt:lpstr>VDE 0105-100 „Betrieb elektrischer Anlagen“  – normative Festlegungen – 4.3 Organisation</vt:lpstr>
      <vt:lpstr>Arbeiten in der Nähe unter Spannung stehender Teile  – Zoneneinteilung</vt:lpstr>
      <vt:lpstr>Arbeiten in der Nähe unter Spannung stehender Teile  – Zoneneinteilung</vt:lpstr>
      <vt:lpstr>Arbeiten in der Nähe unter Spannung stehender Teile  – Zoneneinteilung</vt:lpstr>
      <vt:lpstr>Arbeiten in der Nähe unter Spannung stehender Teile  – Zoneneinteilung</vt:lpstr>
      <vt:lpstr>Schalterübersichten an Mittelspannungsanlagen</vt:lpstr>
      <vt:lpstr>Beispiele Mittelspannungsanlagen</vt:lpstr>
      <vt:lpstr>Beispiele Betätigungselemente</vt:lpstr>
      <vt:lpstr>Beispiele Bedienelemente</vt:lpstr>
      <vt:lpstr>Die 5 Sicherheitsregeln</vt:lpstr>
      <vt:lpstr>1. Sicherheitsregel - Freischalten</vt:lpstr>
      <vt:lpstr>2. Sicherheitsregel - Gegen Wiedereinschalten sichern</vt:lpstr>
      <vt:lpstr>3. Sicherheitsregel - Spannungsfreiheit feststellen</vt:lpstr>
      <vt:lpstr>3. Sicherheitsregel - Spannungsfreiheit feststellen</vt:lpstr>
      <vt:lpstr>3. Sicherheitsregel - Spannungsfreiheit feststellen</vt:lpstr>
      <vt:lpstr>4. Sicherheitsregel - Erden und Kurzschließen</vt:lpstr>
      <vt:lpstr>4. Sicherheitsregel - Erden und Kurzschließen</vt:lpstr>
      <vt:lpstr>5. Sicherheitsregel – Benachbarte unter Spannung stehende Teile abdecken oder abschranken</vt:lpstr>
      <vt:lpstr>Beispielsweise Vorgehensweise bei Freischaltung eines angeschlossenen Stichkabels (SF6-Schaltanlage)</vt:lpstr>
      <vt:lpstr>Was man jetzt wissen sollte:</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Rechtsichere Organisation Elektrotechnik</dc:title>
  <dc:creator>René Brünn</dc:creator>
  <cp:lastModifiedBy>René Brünn</cp:lastModifiedBy>
  <cp:revision>324</cp:revision>
  <dcterms:created xsi:type="dcterms:W3CDTF">2015-03-20T11:44:40Z</dcterms:created>
  <dcterms:modified xsi:type="dcterms:W3CDTF">2023-06-21T09:38:28Z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0x010100333EFBBE16A65E4F9913C27E467512D2</vt:lpwstr>
  </property>
  <property fmtid="{D5CDD505-2E9C-101B-9397-08002B2CF9AE}" pid="3" name="MediaServiceImageTags">
    <vt:lpwstr/>
  </property>
</Properties>
</file>